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70" r:id="rId9"/>
    <p:sldId id="262" r:id="rId10"/>
    <p:sldId id="263" r:id="rId11"/>
    <p:sldId id="285" r:id="rId12"/>
    <p:sldId id="264" r:id="rId13"/>
    <p:sldId id="271" r:id="rId14"/>
    <p:sldId id="272" r:id="rId15"/>
    <p:sldId id="273" r:id="rId16"/>
    <p:sldId id="274" r:id="rId17"/>
    <p:sldId id="269" r:id="rId18"/>
    <p:sldId id="275" r:id="rId19"/>
    <p:sldId id="276" r:id="rId20"/>
    <p:sldId id="278" r:id="rId21"/>
    <p:sldId id="265" r:id="rId22"/>
    <p:sldId id="266" r:id="rId23"/>
    <p:sldId id="287" r:id="rId24"/>
    <p:sldId id="286" r:id="rId25"/>
    <p:sldId id="279" r:id="rId26"/>
    <p:sldId id="280" r:id="rId27"/>
    <p:sldId id="281" r:id="rId28"/>
    <p:sldId id="283" r:id="rId29"/>
    <p:sldId id="267" r:id="rId30"/>
    <p:sldId id="268" r:id="rId31"/>
    <p:sldId id="282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/>
  </p:normalViewPr>
  <p:slideViewPr>
    <p:cSldViewPr>
      <p:cViewPr varScale="1">
        <p:scale>
          <a:sx n="74" d="100"/>
          <a:sy n="74" d="100"/>
        </p:scale>
        <p:origin x="11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25835-AC60-4FF1-91CF-52ED3DF8DF4E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9B6D7-C1A4-4EFC-A9CF-E88417CA7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4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B6D7-C1A4-4EFC-A9CF-E88417CA7F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6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B6D7-C1A4-4EFC-A9CF-E88417CA7FC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6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47BE-CA7E-4594-A7DF-48502FEA05D6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4C9AF-6B1A-4D5A-B66A-1181AD98B768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6AE6-655E-4964-AC40-C9D4268EBEB9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998-E0F7-49CC-A58D-42BA6FA4B4D6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18288"/>
            <a:ext cx="11430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sz="1200" dirty="0" smtClean="0"/>
              <a:t>out of 31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0A6C8-E835-4B74-9DA3-CA0A1A7B192E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632B-EB04-4708-AE94-5E74D6FF9AC1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720C-D4D8-435D-8878-180534D8CDF5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FBAE-476A-4E83-A2D2-DBEBC24D6678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2DE0-A449-4EB0-9CD6-51C59A5E6313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AB74-6DBE-4DD1-97BD-0AC2D8F815DC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FA09-AD76-47B4-9F97-13873AAB1670}" type="datetime2">
              <a:rPr lang="en-US" smtClean="0"/>
              <a:t>Friday, 3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91400" y="18288"/>
            <a:ext cx="1295400" cy="329184"/>
          </a:xfrm>
          <a:prstGeom prst="rect">
            <a:avLst/>
          </a:prstGeom>
        </p:spPr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1CA6E07-340B-4345-B280-0238AD1CD192}" type="datetime2">
              <a:rPr lang="en-US" smtClean="0"/>
              <a:t>Friday, 3 April,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35052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239000" y="18288"/>
            <a:ext cx="1752600" cy="347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64B35EC8-20B7-4569-89DE-9D0F6E42A94D}" type="slidenum">
              <a:rPr lang="en-US" smtClean="0"/>
              <a:t>‹#›</a:t>
            </a:fld>
            <a:r>
              <a:rPr lang="en-US" dirty="0" smtClean="0"/>
              <a:t> of 32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81400"/>
            <a:ext cx="7848600" cy="1241425"/>
          </a:xfrm>
        </p:spPr>
        <p:txBody>
          <a:bodyPr/>
          <a:lstStyle/>
          <a:p>
            <a:pPr algn="ctr"/>
            <a:r>
              <a:rPr lang="ar-JO" sz="8000" dirty="0" smtClean="0"/>
              <a:t>مقدمة في التسويق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447800"/>
            <a:ext cx="5486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8800" dirty="0" smtClean="0"/>
              <a:t>الفصل الاول</a:t>
            </a:r>
            <a:endParaRPr lang="en-US" sz="8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35013-C4E4-48FE-AA72-89AF5F5EDAC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7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المفاهيم الرئيسية في العملية التسويقية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  <a:p>
            <a:pPr algn="r" rtl="1"/>
            <a:r>
              <a:rPr lang="ar-SA" dirty="0" smtClean="0"/>
              <a:t>المنتجات </a:t>
            </a:r>
            <a:r>
              <a:rPr lang="en-US" dirty="0" smtClean="0"/>
              <a:t>Products</a:t>
            </a:r>
            <a:r>
              <a:rPr lang="ar-SA" dirty="0" smtClean="0"/>
              <a:t>: اي شي يتم عرضه بهدف جذب الانتباه ، الامتلاك ، الاستخدام او الاستهلاك لاشباع حاجة محددة . وهناك عدة اوجه للمنتج :</a:t>
            </a:r>
          </a:p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السلع </a:t>
            </a:r>
            <a:r>
              <a:rPr lang="en-US" dirty="0" smtClean="0"/>
              <a:t>Goods</a:t>
            </a:r>
            <a:endParaRPr lang="ar-SA" dirty="0" smtClean="0"/>
          </a:p>
          <a:p>
            <a:pPr algn="r" rtl="1"/>
            <a:r>
              <a:rPr lang="ar-SA" dirty="0" smtClean="0"/>
              <a:t>الخدمات </a:t>
            </a:r>
            <a:r>
              <a:rPr lang="en-US" dirty="0" smtClean="0"/>
              <a:t>Services</a:t>
            </a:r>
            <a:endParaRPr lang="ar-SA" dirty="0" smtClean="0"/>
          </a:p>
          <a:p>
            <a:pPr algn="r" rtl="1"/>
            <a:r>
              <a:rPr lang="ar-SA" dirty="0" smtClean="0"/>
              <a:t>الافراد</a:t>
            </a:r>
            <a:r>
              <a:rPr lang="en-US" dirty="0" smtClean="0"/>
              <a:t> People  </a:t>
            </a:r>
            <a:endParaRPr lang="ar-SA" dirty="0" smtClean="0"/>
          </a:p>
          <a:p>
            <a:pPr algn="r" rtl="1"/>
            <a:r>
              <a:rPr lang="ar-SA" dirty="0" smtClean="0"/>
              <a:t>الاماكن </a:t>
            </a:r>
            <a:r>
              <a:rPr lang="en-US" dirty="0" smtClean="0"/>
              <a:t> Places </a:t>
            </a:r>
            <a:endParaRPr lang="ar-SA" dirty="0" smtClean="0"/>
          </a:p>
          <a:p>
            <a:pPr algn="r" rtl="1"/>
            <a:r>
              <a:rPr lang="ar-SA" dirty="0" smtClean="0"/>
              <a:t>الافكار </a:t>
            </a:r>
            <a:r>
              <a:rPr lang="en-US" dirty="0" smtClean="0"/>
              <a:t>Ideas </a:t>
            </a:r>
            <a:r>
              <a:rPr lang="ar-AE" dirty="0" smtClean="0"/>
              <a:t>: برنامج محو الامية و تخطيط الاسرة</a:t>
            </a:r>
            <a:endParaRPr lang="ar-SA" dirty="0" smtClean="0"/>
          </a:p>
          <a:p>
            <a:pPr algn="r" rtl="1"/>
            <a:r>
              <a:rPr lang="ar-SA" dirty="0" smtClean="0"/>
              <a:t>المنظمات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9982-848E-4DFE-A3B0-B6B6097114F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800" dirty="0" smtClean="0"/>
              <a:t>تطور مفهوم التسويق تاريخيا من مرحلة المفهموم الانتاجي أبان الثورة الصناعية الى المرحلة المرتبطة بالمنتج و المفهوم البيعي ثم التسويقي و اخيرا مرحلة التسويق الاجتماعي. حلّل الفروقات بين مفاهيم التسويق المختلفة. </a:t>
            </a:r>
            <a:endParaRPr lang="en-US" sz="4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4C491-CAD0-4ECD-8EF2-9788DD2D803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56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SA" dirty="0" smtClean="0"/>
              <a:t>التطور التاريخي للمفهوم التسويقي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375" indent="-231775" algn="r" rtl="1"/>
            <a:endParaRPr lang="ar-SA" sz="2800" dirty="0" smtClean="0"/>
          </a:p>
          <a:p>
            <a:pPr marL="968375" indent="-231775" algn="r" rtl="1"/>
            <a:r>
              <a:rPr lang="ar-AE" sz="2800" dirty="0" smtClean="0"/>
              <a:t>مرحلة المفهوم الانتاجي: </a:t>
            </a:r>
            <a:r>
              <a:rPr lang="ar-SA" sz="2800" dirty="0" smtClean="0"/>
              <a:t>التوجه الانتاجي</a:t>
            </a:r>
            <a:r>
              <a:rPr lang="ar-JO" sz="2800" dirty="0" smtClean="0"/>
              <a:t>: الطلب </a:t>
            </a:r>
            <a:r>
              <a:rPr lang="en-US" sz="2800" dirty="0" smtClean="0"/>
              <a:t>&lt;</a:t>
            </a:r>
            <a:r>
              <a:rPr lang="ar-JO" sz="2800" dirty="0" smtClean="0"/>
              <a:t> العرض</a:t>
            </a:r>
            <a:r>
              <a:rPr lang="en-US" sz="2800" dirty="0" smtClean="0"/>
              <a:t> </a:t>
            </a:r>
            <a:endParaRPr lang="ar-SA" sz="2800" dirty="0" smtClean="0"/>
          </a:p>
          <a:p>
            <a:pPr marL="968375" indent="-231775" algn="r" rtl="1"/>
            <a:r>
              <a:rPr lang="ar-AE" sz="2800" dirty="0" smtClean="0"/>
              <a:t>المرحلة المرتبطة بالمنتج: </a:t>
            </a:r>
            <a:r>
              <a:rPr lang="ar-SA" sz="2800" dirty="0" smtClean="0"/>
              <a:t>التوجه السلعي</a:t>
            </a:r>
            <a:r>
              <a:rPr lang="ar-JO" sz="2800" dirty="0" smtClean="0"/>
              <a:t>: الطلب </a:t>
            </a:r>
            <a:r>
              <a:rPr lang="en-US" sz="2800" dirty="0" smtClean="0"/>
              <a:t>=</a:t>
            </a:r>
            <a:r>
              <a:rPr lang="ar-JO" sz="2800" dirty="0" smtClean="0"/>
              <a:t> العرض</a:t>
            </a:r>
            <a:r>
              <a:rPr lang="ar-SA" sz="2800" dirty="0" smtClean="0"/>
              <a:t> </a:t>
            </a:r>
          </a:p>
          <a:p>
            <a:pPr marL="968375" indent="-231775" algn="r" rtl="1"/>
            <a:r>
              <a:rPr lang="ar-AE" sz="2800" dirty="0" smtClean="0"/>
              <a:t>مرحلة المفهوم البيعي: </a:t>
            </a:r>
            <a:r>
              <a:rPr lang="ar-SA" sz="2800" dirty="0" smtClean="0"/>
              <a:t>التوجه البيعي</a:t>
            </a:r>
            <a:r>
              <a:rPr lang="ar-JO" sz="2800" dirty="0" smtClean="0"/>
              <a:t>: العرض </a:t>
            </a:r>
            <a:r>
              <a:rPr lang="en-US" sz="2800" dirty="0"/>
              <a:t>&lt;</a:t>
            </a:r>
            <a:r>
              <a:rPr lang="ar-JO" sz="2800" dirty="0" smtClean="0"/>
              <a:t> الطلب</a:t>
            </a:r>
            <a:r>
              <a:rPr lang="ar-SA" sz="2800" dirty="0" smtClean="0"/>
              <a:t> </a:t>
            </a:r>
          </a:p>
          <a:p>
            <a:pPr marL="968375" indent="-231775" algn="r" rtl="1"/>
            <a:r>
              <a:rPr lang="ar-AE" sz="2800" dirty="0" smtClean="0"/>
              <a:t>مرحلة المفهوم التسويقي: </a:t>
            </a:r>
            <a:r>
              <a:rPr lang="ar-SA" sz="2800" dirty="0" smtClean="0"/>
              <a:t>التوجه التسويقي</a:t>
            </a:r>
            <a:r>
              <a:rPr lang="ar-JO" sz="2800" dirty="0" smtClean="0"/>
              <a:t>:  </a:t>
            </a:r>
            <a:r>
              <a:rPr lang="ar-SA" sz="2800" dirty="0" smtClean="0"/>
              <a:t> </a:t>
            </a:r>
          </a:p>
          <a:p>
            <a:pPr marL="968375" indent="-231775" algn="r" rtl="1"/>
            <a:r>
              <a:rPr lang="ar-AE" sz="2800" dirty="0" smtClean="0"/>
              <a:t>مرحلة </a:t>
            </a:r>
            <a:r>
              <a:rPr lang="ar-SA" sz="2800" dirty="0" smtClean="0"/>
              <a:t>التسويق الاجتماعي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5874-3EE4-4D9E-98A1-FB6A1760F044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مرحلة المفهوم الانتاجي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3200" dirty="0" smtClean="0"/>
              <a:t>تزامنت مع الثورة الصناعية</a:t>
            </a:r>
          </a:p>
          <a:p>
            <a:pPr algn="r" rtl="1"/>
            <a:r>
              <a:rPr lang="ar-AE" sz="3200" dirty="0" smtClean="0"/>
              <a:t>التركيز على كمية الانتاج</a:t>
            </a:r>
          </a:p>
          <a:p>
            <a:pPr algn="r" rtl="1"/>
            <a:r>
              <a:rPr lang="ar-AE" sz="3200" dirty="0" smtClean="0"/>
              <a:t>الاهتمام بعملية الانتاج و الجوانب الهندسية بدون الاهتمام بالجودة</a:t>
            </a:r>
          </a:p>
          <a:p>
            <a:pPr algn="r" rtl="1"/>
            <a:r>
              <a:rPr lang="ar-AE" sz="3200" dirty="0" smtClean="0"/>
              <a:t>انتاج اكبر كمية بدون الاهتمام برغبات المستهلك</a:t>
            </a:r>
          </a:p>
          <a:p>
            <a:pPr algn="r" rtl="1"/>
            <a:r>
              <a:rPr lang="ar-AE" sz="3200" dirty="0" smtClean="0"/>
              <a:t>الطلب اكبر من العرض</a:t>
            </a:r>
          </a:p>
          <a:p>
            <a:pPr algn="r" rtl="1"/>
            <a:r>
              <a:rPr lang="ar-AE" sz="3200" dirty="0" smtClean="0"/>
              <a:t>الاهتمام بمصلحة المنظمة عن طريق زيادة الانتاج و الارباح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2A0B-0390-43B9-AF67-772F024A96F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المرحلة المرتبطة بالمنتج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4000" dirty="0" smtClean="0"/>
              <a:t>الاهتمام بالجودة</a:t>
            </a:r>
          </a:p>
          <a:p>
            <a:pPr algn="r" rtl="1"/>
            <a:r>
              <a:rPr lang="ar-AE" sz="4000" dirty="0" smtClean="0"/>
              <a:t>تصميم السلعة لتلبية رغبات المستهلك</a:t>
            </a:r>
          </a:p>
          <a:p>
            <a:pPr algn="r" rtl="1"/>
            <a:r>
              <a:rPr lang="ar-AE" sz="4000" dirty="0" smtClean="0"/>
              <a:t>المستهلك يقارن بين الجودة و السعر</a:t>
            </a:r>
          </a:p>
          <a:p>
            <a:pPr algn="r" rtl="1"/>
            <a:r>
              <a:rPr lang="ar-AE" sz="4000" dirty="0" smtClean="0"/>
              <a:t>الاهتمام بتعظيم مصلحة المنظمة</a:t>
            </a:r>
          </a:p>
          <a:p>
            <a:pPr algn="r" rtl="1"/>
            <a:r>
              <a:rPr lang="ar-AE" sz="4000" dirty="0" smtClean="0"/>
              <a:t>المستهلك يميل الى السلعة الجيدة ذات السعر التنافسي</a:t>
            </a:r>
            <a:endParaRPr 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112E-87E9-464C-9AC1-BCD861ECDB3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87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مرحلة المفهوم البيعي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3600" dirty="0" smtClean="0"/>
              <a:t>تهتم المنظمة بزيادة المبيعات عن طريق مجهودات البيع</a:t>
            </a:r>
          </a:p>
          <a:p>
            <a:pPr algn="r" rtl="1"/>
            <a:r>
              <a:rPr lang="ar-AE" sz="3600" dirty="0" smtClean="0"/>
              <a:t>التركيز على تصريف المنتجات</a:t>
            </a:r>
          </a:p>
          <a:p>
            <a:pPr algn="r" rtl="1"/>
            <a:r>
              <a:rPr lang="ar-AE" sz="3600" dirty="0" smtClean="0"/>
              <a:t>التركيز على تصريف الفائض</a:t>
            </a:r>
          </a:p>
          <a:p>
            <a:pPr algn="r" rtl="1"/>
            <a:r>
              <a:rPr lang="ar-AE" sz="3600" dirty="0" smtClean="0"/>
              <a:t>القيام بالحملات الترويجية</a:t>
            </a:r>
          </a:p>
          <a:p>
            <a:pPr algn="r" rtl="1"/>
            <a:r>
              <a:rPr lang="ar-AE" sz="3600" dirty="0" smtClean="0"/>
              <a:t>الطلب اقل من العرض</a:t>
            </a:r>
          </a:p>
          <a:p>
            <a:pPr algn="r" rtl="1"/>
            <a:r>
              <a:rPr lang="ar-AE" sz="3600" dirty="0" smtClean="0"/>
              <a:t>تقديم تخفيضات بالسعر</a:t>
            </a: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3D41-2FA9-43A7-B7A7-4F26A113A96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98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مرحلة المفهوم التسويقي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3600" dirty="0" smtClean="0"/>
              <a:t>تهدف المنظمة الى دراسة رغبات المستهلكين و محاولة اشباعها</a:t>
            </a:r>
          </a:p>
          <a:p>
            <a:pPr algn="r" rtl="1"/>
            <a:r>
              <a:rPr lang="ar-AE" sz="3600" dirty="0" smtClean="0"/>
              <a:t>نقطة البداية هي السوق </a:t>
            </a:r>
          </a:p>
          <a:p>
            <a:pPr algn="r" rtl="1"/>
            <a:r>
              <a:rPr lang="ar-AE" sz="3600" dirty="0" smtClean="0"/>
              <a:t>التركيز على حاجات و رغبات المستهلك</a:t>
            </a:r>
          </a:p>
          <a:p>
            <a:pPr algn="r" rtl="1"/>
            <a:r>
              <a:rPr lang="ar-AE" sz="3600" dirty="0" smtClean="0"/>
              <a:t>الاعتماد على وسائل التسويق المتكامل و ليس على البيع و الترويج فقط</a:t>
            </a:r>
          </a:p>
          <a:p>
            <a:pPr algn="r" rtl="1"/>
            <a:r>
              <a:rPr lang="ar-AE" sz="3600" dirty="0" smtClean="0"/>
              <a:t>الاهتمام بالربحية في الاجل الطويل</a:t>
            </a: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36A9-0CB3-459D-857B-66EDC7721563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99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mparison between the selling concept &amp; the marketing conce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57349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AA50-22E1-48D3-AD14-B584D2D43CA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81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مرحلة التسويق الاجتماعي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2800" dirty="0" smtClean="0"/>
              <a:t>عدم التعارض بين احتياجات المستهلك قصيرة و طويلة الاجل</a:t>
            </a:r>
          </a:p>
          <a:p>
            <a:pPr algn="r" rtl="1"/>
            <a:r>
              <a:rPr lang="ar-AE" sz="2800" dirty="0" smtClean="0"/>
              <a:t>يدعم المستهلك المنظمات التي تهتم بالمصالح الاجتماعية طويلة الاجل</a:t>
            </a:r>
          </a:p>
          <a:p>
            <a:pPr algn="r" rtl="1"/>
            <a:r>
              <a:rPr lang="ar-AE" sz="2800" dirty="0" smtClean="0"/>
              <a:t>تهتم المنظمة باشباع حاجات الافراد طويلة الاجل</a:t>
            </a:r>
          </a:p>
          <a:p>
            <a:pPr algn="r" rtl="1"/>
            <a:r>
              <a:rPr lang="ar-AE" sz="2800" dirty="0" smtClean="0"/>
              <a:t>يهتم التسويق الاجتماعي في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AE" sz="2800" dirty="0" smtClean="0"/>
              <a:t>البيئة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AE" sz="2800" dirty="0" smtClean="0"/>
              <a:t>حماية المستهلك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AE" sz="2800" dirty="0" smtClean="0"/>
              <a:t>التنوع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AE" sz="2800" dirty="0" smtClean="0"/>
              <a:t>الصحة و السلامة و قضايا المجتمع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0D56-0FEB-49C1-AF95-E31A3DDDC5C9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0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8343"/>
            <a:ext cx="7767637" cy="4942121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E94E-CD91-4611-9234-4E83408500DF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6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تعريف المفهوم التسويقي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JO" dirty="0" smtClean="0"/>
              <a:t>عرفت الجمعية الامريكية للتسويق </a:t>
            </a:r>
            <a:r>
              <a:rPr lang="en-US" dirty="0" smtClean="0"/>
              <a:t>AMA </a:t>
            </a:r>
            <a:r>
              <a:rPr lang="ar-JO" dirty="0" smtClean="0"/>
              <a:t> (1960) المفهموم التسويقي على أنه  جميع الأعمال التي توج</a:t>
            </a:r>
            <a:r>
              <a:rPr lang="ar-SA" dirty="0"/>
              <a:t>ّ</a:t>
            </a:r>
            <a:r>
              <a:rPr lang="ar-JO" dirty="0" smtClean="0"/>
              <a:t>ه تدفق السلع و الخدمات من المنتج الى المستهلك النهائي أو المستخدم الصناعي. </a:t>
            </a:r>
          </a:p>
          <a:p>
            <a:pPr algn="just" rtl="1"/>
            <a:r>
              <a:rPr lang="ar-JO" dirty="0" smtClean="0"/>
              <a:t>لكن بعد الانتقادات، اعادت الجمعية صياغة </a:t>
            </a:r>
            <a:r>
              <a:rPr lang="ar-JO" dirty="0"/>
              <a:t>التعريف(1985) </a:t>
            </a:r>
            <a:r>
              <a:rPr lang="ar-JO" dirty="0" smtClean="0"/>
              <a:t>على أنه: تخطيط وتنفيذ عمليات تطوير و تسعير و ترويج و توزيع السلع والخدمات بهدف خلق عمليات التبادل التي تحقق أهداف الأفراد و المنظمات.</a:t>
            </a:r>
          </a:p>
          <a:p>
            <a:pPr algn="just" rtl="1"/>
            <a:r>
              <a:rPr lang="ar-JO" dirty="0" smtClean="0"/>
              <a:t>يتب</a:t>
            </a:r>
            <a:r>
              <a:rPr lang="ar-SA" dirty="0" smtClean="0"/>
              <a:t>ي</a:t>
            </a:r>
            <a:r>
              <a:rPr lang="ar-JO" dirty="0" smtClean="0"/>
              <a:t>ن من التعريف أن عملية التسويق </a:t>
            </a:r>
            <a:r>
              <a:rPr lang="ar-JO" dirty="0"/>
              <a:t>ت</a:t>
            </a:r>
            <a:r>
              <a:rPr lang="ar-JO" dirty="0" smtClean="0"/>
              <a:t>مر </a:t>
            </a:r>
            <a:r>
              <a:rPr lang="ar-JO" dirty="0"/>
              <a:t>بثلاث </a:t>
            </a:r>
            <a:r>
              <a:rPr lang="ar-JO" dirty="0" smtClean="0"/>
              <a:t>مراحل :</a:t>
            </a:r>
          </a:p>
          <a:p>
            <a:pPr algn="r" rtl="1">
              <a:buFont typeface="Wingdings" pitchFamily="2" charset="2"/>
              <a:buChar char="q"/>
            </a:pPr>
            <a:r>
              <a:rPr lang="ar-JO" dirty="0"/>
              <a:t> </a:t>
            </a:r>
            <a:r>
              <a:rPr lang="ar-JO" dirty="0" smtClean="0"/>
              <a:t>مرحلة ما قبل الانتاج </a:t>
            </a:r>
            <a:r>
              <a:rPr lang="ar-AE" dirty="0" smtClean="0"/>
              <a:t>: دراسة احتياجات السوق</a:t>
            </a:r>
            <a:endParaRPr lang="ar-JO" dirty="0" smtClean="0"/>
          </a:p>
          <a:p>
            <a:pPr algn="r" rtl="1">
              <a:buFont typeface="Wingdings" pitchFamily="2" charset="2"/>
              <a:buChar char="q"/>
            </a:pPr>
            <a:r>
              <a:rPr lang="ar-JO" dirty="0" smtClean="0"/>
              <a:t> مرحلة بيع المنتجات</a:t>
            </a:r>
            <a:r>
              <a:rPr lang="ar-AE" dirty="0" smtClean="0"/>
              <a:t>: توزيعها بشكل ملائم لخصائص السوق</a:t>
            </a:r>
            <a:endParaRPr lang="ar-JO" dirty="0" smtClean="0"/>
          </a:p>
          <a:p>
            <a:pPr marL="182880" lvl="1" algn="r" rtl="1">
              <a:buFont typeface="Wingdings" pitchFamily="2" charset="2"/>
              <a:buChar char="q"/>
            </a:pPr>
            <a:r>
              <a:rPr lang="ar-JO" sz="2400" dirty="0" smtClean="0"/>
              <a:t>مرحلة ما </a:t>
            </a:r>
            <a:r>
              <a:rPr lang="ar-JO" sz="2400" dirty="0"/>
              <a:t>بعد </a:t>
            </a:r>
            <a:r>
              <a:rPr lang="ar-JO" sz="2400" dirty="0" smtClean="0"/>
              <a:t>البيع</a:t>
            </a:r>
            <a:r>
              <a:rPr lang="ar-AE" sz="2400" dirty="0" smtClean="0"/>
              <a:t>: مدى رضا المستهلك</a:t>
            </a:r>
            <a:endParaRPr lang="ar-JO" sz="2400" dirty="0"/>
          </a:p>
          <a:p>
            <a:pPr algn="just" rtl="1"/>
            <a:endParaRPr lang="ar-JO" dirty="0"/>
          </a:p>
          <a:p>
            <a:pPr algn="just" rtl="1"/>
            <a:endParaRPr lang="ar-JO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E461-4375-4D7D-940E-65FA46E66B32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AE" sz="3600" dirty="0" smtClean="0">
                <a:solidFill>
                  <a:schemeClr val="tx2"/>
                </a:solidFill>
              </a:rPr>
              <a:t>المفهوم الاخلاقي للتسويق</a:t>
            </a:r>
          </a:p>
          <a:p>
            <a:pPr lvl="0" algn="r" rtl="1"/>
            <a:r>
              <a:rPr lang="ar-AE" sz="3600" dirty="0"/>
              <a:t>عدم نشر الاعلانات للسلع المضرة بالصحة</a:t>
            </a:r>
            <a:endParaRPr lang="en-US" sz="3600" dirty="0"/>
          </a:p>
          <a:p>
            <a:pPr lvl="0" algn="r" rtl="1"/>
            <a:r>
              <a:rPr lang="ar-AE" sz="3600" dirty="0"/>
              <a:t>عدم نشر الاعلانات التي تميّز بين البشر على أساس اللون</a:t>
            </a:r>
            <a:endParaRPr lang="en-US" sz="3600" dirty="0"/>
          </a:p>
          <a:p>
            <a:pPr algn="r" rtl="1"/>
            <a:r>
              <a:rPr lang="ar-AE" sz="3600" dirty="0"/>
              <a:t>عدم المبالغة بمواصفات المنتج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AE" sz="4800" dirty="0" smtClean="0">
                <a:solidFill>
                  <a:schemeClr val="tx2"/>
                </a:solidFill>
              </a:rPr>
              <a:t>التسويق الاخضر</a:t>
            </a:r>
          </a:p>
          <a:p>
            <a:pPr lvl="0" algn="r" rtl="1"/>
            <a:r>
              <a:rPr lang="ar-AE" sz="4800" dirty="0"/>
              <a:t>إعادة تدوير النفايات</a:t>
            </a:r>
            <a:endParaRPr lang="en-US" sz="4800" dirty="0"/>
          </a:p>
          <a:p>
            <a:pPr lvl="0" algn="r" rtl="1"/>
            <a:r>
              <a:rPr lang="ar-AE" sz="4800" dirty="0"/>
              <a:t>إنتاج السلع الصديقة للبيئة</a:t>
            </a:r>
            <a:endParaRPr lang="en-US" sz="4800" dirty="0"/>
          </a:p>
          <a:p>
            <a:pPr algn="r" rtl="1"/>
            <a:r>
              <a:rPr lang="ar-AE" sz="4800" dirty="0"/>
              <a:t>السلع الغذائية الصحية</a:t>
            </a:r>
            <a:endParaRPr lang="en-US" sz="4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0291-A93B-4301-828C-89FBA77C601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 </a:t>
            </a:r>
            <a:r>
              <a:rPr lang="en-US" dirty="0"/>
              <a:t>Marketing </a:t>
            </a:r>
            <a:r>
              <a:rPr lang="en-US" dirty="0" smtClean="0"/>
              <a:t>Myopia  </a:t>
            </a:r>
            <a:r>
              <a:rPr lang="ar-SA" dirty="0" smtClean="0"/>
              <a:t> ظاهرة قصر النظر التسويقي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ar-JO" dirty="0" smtClean="0"/>
              <a:t>ظاهرة تفيد التركيز على المبيعات من المنتجات الحال</a:t>
            </a:r>
            <a:r>
              <a:rPr lang="ar-AE" dirty="0" smtClean="0"/>
              <a:t>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بدلا من التركيز على اشباع الحاجات</a:t>
            </a:r>
            <a:r>
              <a:rPr lang="ar-SA" dirty="0" smtClean="0"/>
              <a:t> الضمني</a:t>
            </a:r>
            <a:r>
              <a:rPr lang="ar-AE" dirty="0" smtClean="0"/>
              <a:t>ة</a:t>
            </a:r>
            <a:r>
              <a:rPr lang="ar-JO" dirty="0" smtClean="0"/>
              <a:t> للمستهلكين المستهدفين والمرتقبين.</a:t>
            </a:r>
          </a:p>
          <a:p>
            <a:pPr algn="just" rtl="1"/>
            <a:endParaRPr lang="ar-JO" dirty="0" smtClean="0"/>
          </a:p>
          <a:p>
            <a:pPr algn="just" rtl="1"/>
            <a:r>
              <a:rPr lang="ar-JO" dirty="0" smtClean="0"/>
              <a:t>اسباب الاصابة بقصر النظر التسويقي:</a:t>
            </a:r>
            <a:endParaRPr lang="ar-AE" dirty="0" smtClean="0"/>
          </a:p>
          <a:p>
            <a:pPr marL="0" indent="0" algn="just" rtl="1">
              <a:buNone/>
            </a:pPr>
            <a:endParaRPr lang="ar-JO" dirty="0" smtClean="0"/>
          </a:p>
          <a:p>
            <a:pPr algn="just" rtl="1">
              <a:buFont typeface="Wingdings" pitchFamily="2" charset="2"/>
              <a:buChar char="ü"/>
            </a:pPr>
            <a:r>
              <a:rPr lang="ar-JO" dirty="0" smtClean="0"/>
              <a:t>الاعتقاد بأن النمو في المبيعات /الطلب مضمون طالما أن هناك نمو ملحوظ في السكان و ارتفاع في الدخل ( المستو</a:t>
            </a:r>
            <a:r>
              <a:rPr lang="ar-AE" dirty="0" smtClean="0"/>
              <a:t>ى</a:t>
            </a:r>
            <a:r>
              <a:rPr lang="ar-JO" dirty="0" smtClean="0"/>
              <a:t> المعيشي)</a:t>
            </a:r>
          </a:p>
          <a:p>
            <a:pPr algn="just" rtl="1">
              <a:buFont typeface="Wingdings" pitchFamily="2" charset="2"/>
              <a:buChar char="ü"/>
            </a:pPr>
            <a:r>
              <a:rPr lang="ar-JO" dirty="0" smtClean="0"/>
              <a:t>الاعتقاد بأنه لا يوجد بديل منافس للمنتج الرئيسي لتلك الصناعة</a:t>
            </a:r>
          </a:p>
          <a:p>
            <a:pPr algn="just" rtl="1">
              <a:buFont typeface="Wingdings" pitchFamily="2" charset="2"/>
              <a:buChar char="ü"/>
            </a:pPr>
            <a:r>
              <a:rPr lang="ar-JO" dirty="0" smtClean="0"/>
              <a:t>الايمان المتزايد بمزايا الانتاج الكبير مما يؤدي الى تناقص كلف</a:t>
            </a:r>
            <a:r>
              <a:rPr lang="ar-AE" dirty="0" smtClean="0"/>
              <a:t>ة</a:t>
            </a:r>
            <a:r>
              <a:rPr lang="ar-JO" dirty="0" smtClean="0"/>
              <a:t> الوحدة المنتجة </a:t>
            </a:r>
          </a:p>
          <a:p>
            <a:pPr algn="just" rtl="1">
              <a:buFont typeface="Wingdings" pitchFamily="2" charset="2"/>
              <a:buChar char="ü"/>
            </a:pPr>
            <a:r>
              <a:rPr lang="ar-JO" dirty="0" smtClean="0"/>
              <a:t>التركيز على منتجات معينه قابلة للتحسين والتطوير المستمر بغرض تخفيض الكلفة الاجتماعية.</a:t>
            </a:r>
          </a:p>
          <a:p>
            <a:pPr algn="just" rtl="1"/>
            <a:endParaRPr lang="ar-JO" dirty="0" smtClean="0"/>
          </a:p>
          <a:p>
            <a:pPr algn="just" rtl="1"/>
            <a:endParaRPr lang="ar-JO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6C9E-59CF-4E61-8401-BC950FBE7E59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 المزيج التسويقي والفرص التسويقية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يعرف المزيج التسويقي بأنه: مجموع</a:t>
            </a:r>
            <a:r>
              <a:rPr lang="ar-AE" dirty="0" smtClean="0"/>
              <a:t>ة</a:t>
            </a:r>
            <a:r>
              <a:rPr lang="ar-JO" dirty="0" smtClean="0"/>
              <a:t> المتغيرات التسويقية التي يمكن السيطرة عل</a:t>
            </a:r>
            <a:r>
              <a:rPr lang="ar-AE" dirty="0" smtClean="0"/>
              <a:t>ي</a:t>
            </a:r>
            <a:r>
              <a:rPr lang="ar-JO" dirty="0" smtClean="0"/>
              <a:t>ها و التي تقوم المنظمة بمزجها لتقديم الاستجابة التي ترغب فيها لمقابلة رغبات المستهلكين. و يتضمن أربع عناصر (في حال المنتج الملموس) و هي: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المنتج</a:t>
            </a:r>
            <a:r>
              <a:rPr lang="en-US" dirty="0" smtClean="0"/>
              <a:t> </a:t>
            </a:r>
            <a:r>
              <a:rPr lang="ar-JO" dirty="0" smtClean="0"/>
              <a:t> </a:t>
            </a:r>
            <a:r>
              <a:rPr lang="en-US" sz="2000" dirty="0" smtClean="0"/>
              <a:t>Product</a:t>
            </a:r>
            <a:r>
              <a:rPr lang="ar-JO" sz="2000" dirty="0" smtClean="0"/>
              <a:t>                                 </a:t>
            </a:r>
            <a:r>
              <a:rPr lang="ar-SA" sz="2000" dirty="0" smtClean="0"/>
              <a:t>  </a:t>
            </a:r>
            <a:r>
              <a:rPr lang="ar-JO" dirty="0" smtClean="0"/>
              <a:t>السعر  </a:t>
            </a:r>
            <a:r>
              <a:rPr lang="en-US" sz="2000" dirty="0" smtClean="0"/>
              <a:t>Price</a:t>
            </a:r>
            <a:endParaRPr lang="ar-JO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المكان</a:t>
            </a:r>
            <a:r>
              <a:rPr lang="en-US" dirty="0" smtClean="0"/>
              <a:t> ) </a:t>
            </a:r>
            <a:r>
              <a:rPr lang="ar-JO" dirty="0" smtClean="0"/>
              <a:t>التوزيع) </a:t>
            </a:r>
            <a:r>
              <a:rPr lang="en-US" sz="2000" dirty="0" smtClean="0"/>
              <a:t>Place</a:t>
            </a:r>
            <a:r>
              <a:rPr lang="ar-JO" sz="2000" dirty="0" smtClean="0"/>
              <a:t>                       </a:t>
            </a:r>
            <a:r>
              <a:rPr lang="ar-JO" dirty="0" smtClean="0"/>
              <a:t>الترويج</a:t>
            </a:r>
            <a:r>
              <a:rPr lang="en-US" dirty="0" smtClean="0"/>
              <a:t> </a:t>
            </a:r>
            <a:r>
              <a:rPr lang="ar-JO" dirty="0" smtClean="0"/>
              <a:t> </a:t>
            </a:r>
            <a:r>
              <a:rPr lang="en-US" sz="2000" dirty="0" smtClean="0"/>
              <a:t>Promotion</a:t>
            </a:r>
          </a:p>
          <a:p>
            <a:pPr marL="0" indent="0" algn="r" rtl="1">
              <a:buNone/>
            </a:pPr>
            <a:endParaRPr lang="ar-JO" sz="2000" dirty="0" smtClean="0"/>
          </a:p>
          <a:p>
            <a:pPr marL="0" indent="0" algn="r" rtl="1">
              <a:buNone/>
            </a:pPr>
            <a:r>
              <a:rPr lang="ar-JO" sz="2000" dirty="0" smtClean="0"/>
              <a:t>أما الخدمات ( المنتج الغير ملموس) فيتضمن اربع عناصر إضافية: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2000" dirty="0" smtClean="0"/>
              <a:t> مقدمي الخدمة </a:t>
            </a:r>
            <a:r>
              <a:rPr lang="en-US" sz="2000" dirty="0" smtClean="0"/>
              <a:t>People</a:t>
            </a:r>
            <a:r>
              <a:rPr lang="ar-SA" sz="2000" dirty="0" smtClean="0"/>
              <a:t> </a:t>
            </a:r>
            <a:r>
              <a:rPr lang="ar-JO" sz="2000" dirty="0" smtClean="0"/>
              <a:t> </a:t>
            </a:r>
            <a:r>
              <a:rPr lang="en-US" sz="2000" dirty="0" smtClean="0"/>
              <a:t>		</a:t>
            </a:r>
            <a:endParaRPr lang="ar-JO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البيئة المادية </a:t>
            </a:r>
            <a:r>
              <a:rPr lang="en-US" sz="2000" dirty="0" smtClean="0"/>
              <a:t>Physical evidence</a:t>
            </a:r>
            <a:endParaRPr lang="ar-JO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عمليات تقديم الخدمة</a:t>
            </a:r>
            <a:r>
              <a:rPr lang="en-US" dirty="0" smtClean="0"/>
              <a:t> </a:t>
            </a:r>
            <a:r>
              <a:rPr lang="ar-JO" dirty="0" smtClean="0"/>
              <a:t> </a:t>
            </a:r>
            <a:r>
              <a:rPr lang="en-US" sz="2000" dirty="0" smtClean="0"/>
              <a:t>Processes</a:t>
            </a:r>
            <a:endParaRPr lang="ar-JO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الاداء </a:t>
            </a:r>
            <a:r>
              <a:rPr lang="en-US" sz="2000" dirty="0" smtClean="0"/>
              <a:t>Performance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6FF3-9234-42F7-A246-66593BB7B970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3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59" y="381000"/>
            <a:ext cx="7803238" cy="632459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182D-DDE6-4C66-A974-D82ECC8C2634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800" dirty="0" smtClean="0"/>
              <a:t>تحتاج كل منظمة الى تحديد ستراتيجيات الفرص التسويقية المتاحة حاليا و مستقبليا على ضوء امكاناتها و مواردها. تساعد مصفوفة المنتج/السوق على تحليل ستراتيجيات الفرص التسويقية. ناقش ذلك و معززا </a:t>
            </a:r>
            <a:r>
              <a:rPr lang="ar-AE" sz="4800" dirty="0"/>
              <a:t>إ</a:t>
            </a:r>
            <a:r>
              <a:rPr lang="ar-AE" sz="4800" dirty="0" smtClean="0"/>
              <a:t>جابتك بأمثلة تطبيقية.</a:t>
            </a:r>
            <a:endParaRPr lang="en-US" sz="4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58F2-E3C8-4BFD-9925-CD301DE3B9F5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94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93327"/>
            <a:ext cx="7543800" cy="618364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B067-E60D-4D5D-A4C0-C74914F4157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الفرص التسويقية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/>
            <a:r>
              <a:rPr lang="ar-AE" dirty="0" smtClean="0">
                <a:solidFill>
                  <a:srgbClr val="7030A0"/>
                </a:solidFill>
              </a:rPr>
              <a:t>تطوير/ تنمية السوق</a:t>
            </a:r>
          </a:p>
          <a:p>
            <a:pPr algn="r" rtl="1"/>
            <a:endParaRPr lang="ar-AE" dirty="0"/>
          </a:p>
          <a:p>
            <a:pPr algn="r" rtl="1"/>
            <a:r>
              <a:rPr lang="ar-AE" dirty="0" smtClean="0"/>
              <a:t>دخول اسواق جديدة بالمنتج الحالي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AE" dirty="0" smtClean="0">
                <a:solidFill>
                  <a:srgbClr val="7030A0"/>
                </a:solidFill>
              </a:rPr>
              <a:t>اختراق السوق</a:t>
            </a:r>
          </a:p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تحقيق مبيعات اكبر للمنتج و السوق الحاليين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F40F-6737-43F5-8514-45F932D2EDAD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3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الفرص التسويقية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/>
            <a:r>
              <a:rPr lang="ar-AE" dirty="0" smtClean="0">
                <a:solidFill>
                  <a:srgbClr val="7030A0"/>
                </a:solidFill>
              </a:rPr>
              <a:t>التنويع</a:t>
            </a:r>
          </a:p>
          <a:p>
            <a:pPr algn="r" rtl="1"/>
            <a:endParaRPr lang="ar-AE" dirty="0"/>
          </a:p>
          <a:p>
            <a:pPr algn="r" rtl="1"/>
            <a:r>
              <a:rPr lang="ar-AE" dirty="0" smtClean="0"/>
              <a:t>دخول اسواق جديدة بمنتجات جديدة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AE" dirty="0" smtClean="0">
                <a:solidFill>
                  <a:srgbClr val="7030A0"/>
                </a:solidFill>
              </a:rPr>
              <a:t>تطوير / تنمية المنتج</a:t>
            </a:r>
          </a:p>
          <a:p>
            <a:pPr algn="r" rtl="1"/>
            <a:endParaRPr lang="ar-AE" dirty="0" smtClean="0"/>
          </a:p>
          <a:p>
            <a:pPr algn="r" rtl="1"/>
            <a:r>
              <a:rPr lang="ar-AE" dirty="0" smtClean="0"/>
              <a:t>تحسين بالمنتج و البيع للسوق الحالي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07DF-9F0D-4283-84FA-3510685BC3B9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 smtClean="0"/>
              <a:t>اسباب الاهتمام بالتسويق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3200" dirty="0" smtClean="0"/>
              <a:t>تحتاج المنظمات للتسويق لتصريف بضاعتها</a:t>
            </a:r>
          </a:p>
          <a:p>
            <a:pPr algn="r" rtl="1"/>
            <a:r>
              <a:rPr lang="ar-AE" sz="3200" dirty="0" smtClean="0"/>
              <a:t>التسويق ينعش من الشركات و التجارة و الاقتصاد ككل</a:t>
            </a:r>
          </a:p>
          <a:p>
            <a:pPr algn="r" rtl="1"/>
            <a:r>
              <a:rPr lang="ar-AE" sz="3200" dirty="0" smtClean="0"/>
              <a:t>يطور التسويق ثقافة المستهلك</a:t>
            </a:r>
          </a:p>
          <a:p>
            <a:pPr algn="r" rtl="1"/>
            <a:r>
              <a:rPr lang="ar-AE" sz="3200" dirty="0" smtClean="0"/>
              <a:t>اهمية ادراك كلفة التسويق على الشركات و الافراد</a:t>
            </a:r>
          </a:p>
          <a:p>
            <a:pPr algn="r" rtl="1"/>
            <a:r>
              <a:rPr lang="ar-AE" sz="3200" dirty="0" smtClean="0"/>
              <a:t>يساعد التسويق على ترشيد الاستهلاك و الغاء الاستهلاك غير الضروري</a:t>
            </a:r>
          </a:p>
          <a:p>
            <a:pPr algn="r" rtl="1"/>
            <a:r>
              <a:rPr lang="ar-AE" sz="3200" dirty="0" smtClean="0"/>
              <a:t>يساعد التسويق على تطوير منتجات جديدة و الاهتمام بالجودة</a:t>
            </a:r>
          </a:p>
          <a:p>
            <a:pPr algn="r" rtl="1"/>
            <a:r>
              <a:rPr lang="ar-AE" sz="3200" dirty="0" smtClean="0"/>
              <a:t>يعد التسويق حلقة وصل بين الشركات و المجتمع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4AD-0A94-434B-96FD-625AF9DC464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وظائف التسويق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45" y="1524000"/>
            <a:ext cx="8229600" cy="4876800"/>
          </a:xfrm>
        </p:spPr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2060"/>
                </a:solidFill>
              </a:rPr>
              <a:t>حدد </a:t>
            </a:r>
            <a:r>
              <a:rPr lang="en-US" dirty="0" smtClean="0">
                <a:solidFill>
                  <a:srgbClr val="002060"/>
                </a:solidFill>
              </a:rPr>
              <a:t>McCarthy</a:t>
            </a:r>
            <a:r>
              <a:rPr lang="ar-JO" dirty="0" smtClean="0">
                <a:solidFill>
                  <a:srgbClr val="002060"/>
                </a:solidFill>
              </a:rPr>
              <a:t> الوظائف التسويقية كالاتي</a:t>
            </a:r>
            <a:r>
              <a:rPr lang="ar-JO" dirty="0" smtClean="0"/>
              <a:t>: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/>
              <a:t>وظيفة البيع و تشمل نشاطات الترويج  كالبيع الشخصي و العلاقات العامة و الاعلان و الدعاية.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>
                <a:solidFill>
                  <a:schemeClr val="tx2"/>
                </a:solidFill>
              </a:rPr>
              <a:t>وظيفة النقل و تشمل نقل السلع المادي من اماكن انتاجها الى اماكن استهلاكها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/>
              <a:t>وظيفة التخزين و تشمل الاحتفاظ بالسلع لوقت حاجتها من قبل المستهلكين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>
                <a:solidFill>
                  <a:schemeClr val="tx2"/>
                </a:solidFill>
              </a:rPr>
              <a:t>وظيفة تصنيف السلع حسب نوعيتها و حجمها حيث تسهل شراؤها من المستهلكين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/>
              <a:t>تحمل المخاطر مثل تقبل او رفض المستهلك للسلع</a:t>
            </a:r>
          </a:p>
          <a:p>
            <a:pPr marL="341313" indent="-341313" algn="r" rtl="1">
              <a:buFont typeface="+mj-lt"/>
              <a:buAutoNum type="arabicPeriod"/>
            </a:pPr>
            <a:r>
              <a:rPr lang="ar-JO" dirty="0" smtClean="0">
                <a:solidFill>
                  <a:srgbClr val="002060"/>
                </a:solidFill>
              </a:rPr>
              <a:t>وظيفة تأمين المعلومات: من خلال الابحاث و الدراسات و الاستخبارات و السجلات الداخلية و نظم معلومات التسويق التي تساعدهم في اتخاذ القرارت اللازمة لخدمة المستهلكين و الاسواق المحتملة</a:t>
            </a:r>
            <a:r>
              <a:rPr lang="ar-JO" dirty="0" smtClean="0"/>
              <a:t>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5E36-E5E6-42D5-B16E-B9CC78938A1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تعريف المفهوم التسويقي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في (2003) أعادت الجمعية صياغة التعريف ليصبح: عمليه منظ</a:t>
            </a:r>
            <a:r>
              <a:rPr lang="ar-SA" dirty="0" smtClean="0"/>
              <a:t>ّ</a:t>
            </a:r>
            <a:r>
              <a:rPr lang="ar-JO" dirty="0" smtClean="0"/>
              <a:t>مة تنطوي على تخطيط و تنفيذ ومراقبة نشاطات مدروسة في مجال تكوين وتسعير وترويج وتوزيع السلع والخدمات</a:t>
            </a:r>
            <a:r>
              <a:rPr lang="ar-SA" dirty="0" smtClean="0"/>
              <a:t> و</a:t>
            </a:r>
            <a:r>
              <a:rPr lang="ar-JO" dirty="0" smtClean="0"/>
              <a:t>الأفكار من خلال عمليات تبادل من شأنها خدمة أهداف المنظمة و الأفراد.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يعرف </a:t>
            </a:r>
            <a:r>
              <a:rPr lang="en-US" dirty="0" smtClean="0"/>
              <a:t> </a:t>
            </a:r>
            <a:r>
              <a:rPr lang="en-US" sz="2000" dirty="0" smtClean="0"/>
              <a:t>Stanton &amp; </a:t>
            </a:r>
            <a:r>
              <a:rPr lang="en-US" sz="2000" dirty="0" err="1" smtClean="0"/>
              <a:t>Ferrel</a:t>
            </a:r>
            <a:r>
              <a:rPr lang="ar-JO" dirty="0" smtClean="0"/>
              <a:t>التسويق على أنه نظام كلي لأنشطة منظمة الأعمال مصمم بغرض تخطيط وتسعير وترويج وتوزيع سلع وخدمات تشبع حاجات        ورغبات المستهلكين الحالىين والمرتقبين.</a:t>
            </a:r>
          </a:p>
          <a:p>
            <a:pPr algn="r" rtl="1"/>
            <a:endParaRPr lang="ar-JO" sz="2000" dirty="0"/>
          </a:p>
          <a:p>
            <a:pPr algn="r" rtl="1"/>
            <a:r>
              <a:rPr lang="en-US" sz="2000" dirty="0" smtClean="0">
                <a:solidFill>
                  <a:srgbClr val="002060"/>
                </a:solidFill>
              </a:rPr>
              <a:t>Pride &amp; </a:t>
            </a:r>
            <a:r>
              <a:rPr lang="en-US" sz="2000" dirty="0" err="1" smtClean="0">
                <a:solidFill>
                  <a:srgbClr val="002060"/>
                </a:solidFill>
              </a:rPr>
              <a:t>Ferrel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r-JO" dirty="0">
                <a:solidFill>
                  <a:srgbClr val="002060"/>
                </a:solidFill>
              </a:rPr>
              <a:t> </a:t>
            </a:r>
            <a:r>
              <a:rPr lang="ar-JO" dirty="0" smtClean="0">
                <a:solidFill>
                  <a:srgbClr val="002060"/>
                </a:solidFill>
              </a:rPr>
              <a:t>انتقدا التعريفات السابقة معللين ذلك</a:t>
            </a:r>
            <a:r>
              <a:rPr lang="ar-JO" dirty="0" smtClean="0"/>
              <a:t>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dirty="0"/>
              <a:t> </a:t>
            </a:r>
            <a:r>
              <a:rPr lang="ar-JO" dirty="0" smtClean="0"/>
              <a:t>انه يقصر التسويق عل</a:t>
            </a:r>
            <a:r>
              <a:rPr lang="ar-AE" dirty="0"/>
              <a:t>ى</a:t>
            </a:r>
            <a:r>
              <a:rPr lang="ar-JO" dirty="0" smtClean="0"/>
              <a:t> المنظمات الربحية فقط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انها عمومية بحيث يصعب معها تحديد نطاق التسويق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dirty="0" smtClean="0"/>
              <a:t> لم تشر الى البيئة الديناميكية ( المتجددة) التي يمارس فيها العمليات التسويقية</a:t>
            </a: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7B5B-A0C4-4843-AE54-27BB8825561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المنافع التي يؤديها التسويق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المنفعة: مقدرة المنتج على اشباع حاجات و رغبات المستهلكين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هناك خمس أنواع من المنافع تقدمها دائرتي التسويق و الانتاج:</a:t>
            </a:r>
          </a:p>
          <a:p>
            <a:pPr marL="0" indent="0" algn="r" rtl="1">
              <a:buNone/>
            </a:pPr>
            <a:r>
              <a:rPr lang="ar-JO" dirty="0" smtClean="0"/>
              <a:t>الانتاج :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dirty="0" smtClean="0"/>
              <a:t>المنفعة الشكلية (</a:t>
            </a:r>
            <a:r>
              <a:rPr lang="ar-JO" sz="2000" dirty="0" smtClean="0">
                <a:solidFill>
                  <a:srgbClr val="FF0000"/>
                </a:solidFill>
              </a:rPr>
              <a:t>مثال موديل السيارة و لونها و حجمها</a:t>
            </a:r>
            <a:r>
              <a:rPr lang="ar-JO" dirty="0" smtClean="0"/>
              <a:t>)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JO" dirty="0" smtClean="0"/>
              <a:t>المنفعة المتعلقة بالمهمة (</a:t>
            </a:r>
            <a:r>
              <a:rPr lang="ar-AE" sz="2000" dirty="0" smtClean="0">
                <a:solidFill>
                  <a:srgbClr val="FF0000"/>
                </a:solidFill>
              </a:rPr>
              <a:t>مدى قدرة المنتج على الاداء طبقا للتوقعات</a:t>
            </a:r>
            <a:r>
              <a:rPr lang="ar-JO" dirty="0" smtClean="0"/>
              <a:t>)</a:t>
            </a:r>
          </a:p>
          <a:p>
            <a:pPr marL="0" indent="0" algn="r" rtl="1">
              <a:buNone/>
            </a:pPr>
            <a:r>
              <a:rPr lang="ar-JO" dirty="0" smtClean="0"/>
              <a:t>التسويق: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dirty="0" smtClean="0"/>
              <a:t>المنفعة المكانية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dirty="0" smtClean="0"/>
              <a:t>المنفعة الزمانية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JO" dirty="0" smtClean="0"/>
              <a:t>المنفعة الحيازية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FD62-2E11-4951-86F9-4E42BC622648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 smtClean="0"/>
              <a:t>الانتقادات الموجهة للتسويق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AE" sz="2800" dirty="0" smtClean="0"/>
              <a:t>الاعلانات مزعجة</a:t>
            </a:r>
          </a:p>
          <a:p>
            <a:pPr algn="r" rtl="1"/>
            <a:r>
              <a:rPr lang="ar-AE" sz="2800" dirty="0" smtClean="0"/>
              <a:t>المنتجات ليست بالمواصفات المعلن عنها</a:t>
            </a:r>
          </a:p>
          <a:p>
            <a:pPr algn="r" rtl="1"/>
            <a:r>
              <a:rPr lang="ar-AE" sz="2800" dirty="0" smtClean="0"/>
              <a:t>يشجع التسويق الافراد من شراء سلع غير ضرورية</a:t>
            </a:r>
          </a:p>
          <a:p>
            <a:pPr algn="r" rtl="1"/>
            <a:r>
              <a:rPr lang="ar-AE" sz="2800" dirty="0" smtClean="0"/>
              <a:t>يشجع التسويق من شراء سلع ليس لها داع</a:t>
            </a:r>
          </a:p>
          <a:p>
            <a:pPr algn="r" rtl="1"/>
            <a:r>
              <a:rPr lang="ar-AE" sz="2800" dirty="0" smtClean="0"/>
              <a:t>الغلاف الخارجي مخادع</a:t>
            </a:r>
          </a:p>
          <a:p>
            <a:pPr algn="r" rtl="1"/>
            <a:r>
              <a:rPr lang="ar-AE" sz="2800" dirty="0" smtClean="0"/>
              <a:t>يشجع التسويق من شراء سلع ضارة</a:t>
            </a:r>
          </a:p>
          <a:p>
            <a:pPr algn="r" rtl="1"/>
            <a:r>
              <a:rPr lang="ar-AE" sz="2800" dirty="0" smtClean="0"/>
              <a:t> تضرر المستهلك من المنافسة بين الشركات من خلال التسويق </a:t>
            </a:r>
          </a:p>
          <a:p>
            <a:pPr algn="r" rtl="1"/>
            <a:r>
              <a:rPr lang="ar-AE" sz="2800" dirty="0" smtClean="0"/>
              <a:t>التسويق يخدم الاغنياء و يستغل الفقراء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50FB-424D-4520-9FC2-9718D7FFD872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AE" sz="6000" dirty="0" smtClean="0"/>
              <a:t>مشكلات تسويقية معاصرة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AE" sz="4400" dirty="0"/>
              <a:t>تطور مفهوم التسويق تاريخيا من مرحلة المفهموم الانتاجي أبان الثورة الصناعية الى المرحلة المرتبطة بالمنتج و المفهوم البيعي ثم التسويقي و اخيرا مرحلة </a:t>
            </a:r>
            <a:r>
              <a:rPr lang="ar-AE" sz="4400" dirty="0" smtClean="0"/>
              <a:t>التسويق الاجتماعي</a:t>
            </a:r>
            <a:r>
              <a:rPr lang="ar-AE" sz="4400" dirty="0"/>
              <a:t>. أي من هذه المفاهيم يستخدم من قبل شركة ابل</a:t>
            </a:r>
            <a:r>
              <a:rPr lang="en-US" sz="4400" dirty="0"/>
              <a:t>Apple </a:t>
            </a:r>
            <a:r>
              <a:rPr lang="ar-AE" sz="4400" dirty="0"/>
              <a:t> عند تسويقها لمنتج أي فون </a:t>
            </a:r>
            <a:r>
              <a:rPr lang="en-US" sz="4400" dirty="0"/>
              <a:t>iPhone</a:t>
            </a:r>
            <a:r>
              <a:rPr lang="ar-AE" sz="4400" dirty="0"/>
              <a:t>. برّر إجابتك</a:t>
            </a:r>
            <a:r>
              <a:rPr lang="ar-AE" sz="4400" dirty="0" smtClean="0"/>
              <a:t>.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8A219-A03F-44A8-B173-9995964A5364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0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تعريف المفهوم التسويقي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pPr algn="r" rtl="1"/>
            <a:r>
              <a:rPr lang="ar-JO" sz="2000" dirty="0" smtClean="0"/>
              <a:t>وفي ضوء الانتقادات السابقة،  صاغا التعريف التالى: التسويق يتكون من الأنشطة المختلفة للافراد و المنظمات التي تسهل و تعجل باشباع علاقات التبادل في بيئة ديناميكية و ذلك من خلال تقديم السلع و الخدمات و الأفكار و توزيعها و الترويج لها و تسعيرها.</a:t>
            </a:r>
          </a:p>
          <a:p>
            <a:pPr algn="r" rtl="1"/>
            <a:endParaRPr lang="ar-JO" sz="2000" dirty="0" smtClean="0"/>
          </a:p>
          <a:p>
            <a:pPr algn="r" rtl="1"/>
            <a:r>
              <a:rPr lang="ar-JO" sz="2000" dirty="0" smtClean="0"/>
              <a:t>و يعرف </a:t>
            </a:r>
            <a:r>
              <a:rPr lang="en-US" sz="2000" dirty="0" smtClean="0"/>
              <a:t>Park &amp; </a:t>
            </a:r>
            <a:r>
              <a:rPr lang="en-US" sz="2000" dirty="0" err="1" smtClean="0"/>
              <a:t>Zaltma</a:t>
            </a:r>
            <a:r>
              <a:rPr lang="en-US" sz="2000" dirty="0" smtClean="0"/>
              <a:t> </a:t>
            </a:r>
            <a:r>
              <a:rPr lang="ar-JO" sz="2000" dirty="0" smtClean="0"/>
              <a:t> التسويق على أنه مجموعة من  الأنشطة التي تؤدي الى تحقيق عمليات التبادل والتي تضم تطوير المنتجات و التسعير والترويج ، كما تتضمن المتابعة والاستجابة لأنشطة المنافسين و رغبات المستهلكين و السياسات الحكومية  و كذلك التغيرات المختلفة </a:t>
            </a:r>
            <a:r>
              <a:rPr lang="ar-JO" sz="2000" dirty="0"/>
              <a:t>في البيئة </a:t>
            </a:r>
            <a:r>
              <a:rPr lang="ar-JO" sz="2000" dirty="0" smtClean="0"/>
              <a:t>التسويقية.</a:t>
            </a:r>
          </a:p>
          <a:p>
            <a:pPr algn="r" rtl="1"/>
            <a:endParaRPr lang="ar-JO" sz="2000" dirty="0" smtClean="0"/>
          </a:p>
          <a:p>
            <a:pPr algn="r" rtl="1"/>
            <a:r>
              <a:rPr lang="ar-JO" sz="2000" dirty="0" smtClean="0"/>
              <a:t>ويعرف </a:t>
            </a:r>
            <a:r>
              <a:rPr lang="en-US" sz="2000" dirty="0" err="1" smtClean="0"/>
              <a:t>Kotler</a:t>
            </a:r>
            <a:r>
              <a:rPr lang="ar-JO" sz="2000" dirty="0" smtClean="0"/>
              <a:t> التسويق بمفهوم بسيط و هو: نشاط انساني موجه نحو اشباع الحاجات و الرغبات من خلال عمليات التبادل.</a:t>
            </a:r>
          </a:p>
          <a:p>
            <a:pPr algn="r" rtl="1"/>
            <a:endParaRPr lang="ar-JO" sz="2000" dirty="0" smtClean="0"/>
          </a:p>
          <a:p>
            <a:pPr algn="r" rtl="1"/>
            <a:r>
              <a:rPr lang="ar-JO" sz="2000" dirty="0" smtClean="0"/>
              <a:t> أما </a:t>
            </a:r>
            <a:r>
              <a:rPr lang="ar-SA" sz="2000" dirty="0" smtClean="0"/>
              <a:t>«</a:t>
            </a:r>
            <a:r>
              <a:rPr lang="ar-JO" sz="2000" dirty="0" smtClean="0"/>
              <a:t>ادريس و الغيص</a:t>
            </a:r>
            <a:r>
              <a:rPr lang="ar-SA" sz="2000" dirty="0" smtClean="0"/>
              <a:t>»</a:t>
            </a:r>
            <a:r>
              <a:rPr lang="ar-JO" sz="2000" dirty="0" smtClean="0"/>
              <a:t> فيعرفا</a:t>
            </a:r>
            <a:r>
              <a:rPr lang="ar-SA" sz="2000" dirty="0" smtClean="0"/>
              <a:t>ن</a:t>
            </a:r>
            <a:r>
              <a:rPr lang="ar-JO" sz="2000" dirty="0" smtClean="0"/>
              <a:t> التسويق على انه عبارة عن مجموعة متنوعة و متكاملة من الأنشطة التي تتعلق بتدفق السلع و الخدمات من المنتج الى المستهلكين النهائيين (أو المشتريين الصناعيين)  بالشكل الذي يؤدي الى اشباع حاجاتهم و مقابلة رغباتهم  وأذواقهم ويتناسب مع قوتهم الشرائية، و بما يؤدي الى تحقيق أهداف المنظمة بكفاءة و فعالىة ، و يحقق التقدم الاجتماعي و الازدهار الاقتصادي للمجتمع.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2E56-ABF4-44F6-B1FE-761B2AA96FAB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تعريف المفهوم التسويقي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algn="r" rtl="1"/>
            <a:r>
              <a:rPr lang="ar-JO" sz="2800" dirty="0" smtClean="0">
                <a:solidFill>
                  <a:srgbClr val="002060"/>
                </a:solidFill>
              </a:rPr>
              <a:t>من خلال التعريفات السابقة، يمكن تحديد العناصر السابقة الاساسية لمفهوم التسويق: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2800" dirty="0" smtClean="0"/>
              <a:t>اشباع حاجات و رغبات المستهلكين (نهائيين/صناعيين) هو الموجه الاول لنشاط التسويق المتكامل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2800" dirty="0" smtClean="0"/>
              <a:t>. </a:t>
            </a:r>
            <a:r>
              <a:rPr lang="ar-JO" sz="2800" dirty="0"/>
              <a:t>تنوع و تعدد الوظائف التسويقية و ضرورة تحقيق التكامل بينها، و التي تتضمن تخطيط و </a:t>
            </a:r>
            <a:r>
              <a:rPr lang="ar-JO" sz="2800" dirty="0" smtClean="0"/>
              <a:t>تطوير</a:t>
            </a:r>
            <a:r>
              <a:rPr lang="ar-AE" sz="2800" dirty="0" smtClean="0"/>
              <a:t> </a:t>
            </a:r>
            <a:r>
              <a:rPr lang="ar-JO" sz="2800" dirty="0" smtClean="0"/>
              <a:t>المنتجات</a:t>
            </a:r>
            <a:r>
              <a:rPr lang="ar-JO" sz="2800" dirty="0"/>
              <a:t>، التعبئة، التغليف، التمييز، </a:t>
            </a:r>
            <a:r>
              <a:rPr lang="ar-JO" sz="2800" dirty="0" smtClean="0"/>
              <a:t>التسعير</a:t>
            </a:r>
            <a:r>
              <a:rPr lang="ar-JO" sz="2800" dirty="0"/>
              <a:t>، الترويج، التوزيع</a:t>
            </a:r>
            <a:endParaRPr lang="ar-JO" sz="2800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sz="2800" dirty="0" smtClean="0"/>
              <a:t>يساعد المنظمة على تحقيق أهدافها بكفاءة و فعال</a:t>
            </a:r>
            <a:r>
              <a:rPr lang="ar-AE" sz="2800" dirty="0" smtClean="0"/>
              <a:t>ي</a:t>
            </a:r>
            <a:r>
              <a:rPr lang="ar-JO" sz="2800" dirty="0" smtClean="0"/>
              <a:t>ة من خلال تحقيق الارباح المناسبة خلال الاجل الطويل والبقاء والنمو وربما القياد</a:t>
            </a:r>
            <a:r>
              <a:rPr lang="ar-AE" sz="2800" dirty="0" smtClean="0"/>
              <a:t>ة</a:t>
            </a:r>
            <a:r>
              <a:rPr lang="ar-JO" sz="2800" dirty="0" smtClean="0"/>
              <a:t> في السوق.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2800" dirty="0" smtClean="0"/>
              <a:t>تحقيق المس</a:t>
            </a:r>
            <a:r>
              <a:rPr lang="ar-AE" sz="2800" dirty="0" smtClean="0"/>
              <a:t>ؤولية</a:t>
            </a:r>
            <a:r>
              <a:rPr lang="ar-JO" sz="2800" dirty="0" smtClean="0"/>
              <a:t> الاجتماعية 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F0B7-BEAF-4698-9FC8-898EA0DBFB1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النظام التسويقي </a:t>
            </a:r>
            <a:r>
              <a:rPr lang="en-US" dirty="0" smtClean="0"/>
              <a:t>Marketing System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84930" y="1752600"/>
            <a:ext cx="5257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b="1" dirty="0" smtClean="0">
                <a:solidFill>
                  <a:srgbClr val="FF0000"/>
                </a:solidFill>
              </a:rPr>
              <a:t>البيئة التسويقية المباشرة:</a:t>
            </a:r>
            <a:r>
              <a:rPr lang="ar-JO" b="1" dirty="0" smtClean="0"/>
              <a:t> </a:t>
            </a:r>
          </a:p>
          <a:p>
            <a:pPr algn="ctr" rtl="1"/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المنافسة      الحكومة</a:t>
            </a:r>
          </a:p>
          <a:p>
            <a:pPr algn="ctr" rtl="1"/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الموردون     الجمهور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3505200"/>
            <a:ext cx="16002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 b="1" dirty="0" smtClean="0">
              <a:solidFill>
                <a:srgbClr val="FF0000"/>
              </a:solidFill>
            </a:endParaRPr>
          </a:p>
          <a:p>
            <a:pPr algn="ctr"/>
            <a:r>
              <a:rPr lang="ar-JO" b="1" dirty="0" smtClean="0">
                <a:solidFill>
                  <a:srgbClr val="FF0000"/>
                </a:solidFill>
              </a:rPr>
              <a:t>المنتجون</a:t>
            </a:r>
            <a:r>
              <a:rPr lang="ar-JO" dirty="0" smtClean="0">
                <a:solidFill>
                  <a:srgbClr val="FF0000"/>
                </a:solidFill>
              </a:rPr>
              <a:t>:</a:t>
            </a:r>
          </a:p>
          <a:p>
            <a:pPr algn="ct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منظمات الأعمال</a:t>
            </a:r>
          </a:p>
          <a:p>
            <a:pPr algn="ct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منظمات غير ربحية</a:t>
            </a:r>
          </a:p>
          <a:p>
            <a:pPr algn="ctr"/>
            <a:endParaRPr lang="ar-JO" dirty="0"/>
          </a:p>
          <a:p>
            <a:pPr algn="ctr"/>
            <a:endParaRPr lang="ar-JO" dirty="0" smtClean="0"/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0400" y="4267200"/>
            <a:ext cx="2438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rgbClr val="FF0000"/>
                </a:solidFill>
              </a:rPr>
              <a:t>المزيج التسويقي </a:t>
            </a:r>
            <a:r>
              <a:rPr lang="ar-JO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ar-JO" dirty="0" smtClean="0">
                <a:solidFill>
                  <a:schemeClr val="tx1"/>
                </a:solidFill>
              </a:rPr>
              <a:t>المنتج السعر التوزيع الترو</a:t>
            </a:r>
            <a:r>
              <a:rPr lang="ar-JO" dirty="0" smtClean="0">
                <a:solidFill>
                  <a:srgbClr val="002060"/>
                </a:solidFill>
              </a:rPr>
              <a:t>يج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521122"/>
            <a:ext cx="1600200" cy="242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JO" dirty="0" smtClean="0">
              <a:solidFill>
                <a:srgbClr val="FF0000"/>
              </a:solidFill>
            </a:endParaRPr>
          </a:p>
          <a:p>
            <a:pPr algn="ctr" rtl="1"/>
            <a:endParaRPr lang="ar-JO" dirty="0">
              <a:solidFill>
                <a:srgbClr val="FF0000"/>
              </a:solidFill>
            </a:endParaRPr>
          </a:p>
          <a:p>
            <a:pPr algn="ctr" rtl="1"/>
            <a:endParaRPr lang="ar-JO" dirty="0" smtClean="0">
              <a:solidFill>
                <a:srgbClr val="FF0000"/>
              </a:solidFill>
            </a:endParaRPr>
          </a:p>
          <a:p>
            <a:pPr algn="ctr" rtl="1"/>
            <a:endParaRPr lang="ar-JO" dirty="0" smtClean="0">
              <a:solidFill>
                <a:srgbClr val="FF0000"/>
              </a:solidFill>
            </a:endParaRPr>
          </a:p>
          <a:p>
            <a:pPr algn="ctr" rtl="1"/>
            <a:endParaRPr lang="ar-JO" dirty="0">
              <a:solidFill>
                <a:srgbClr val="FF0000"/>
              </a:solidFill>
            </a:endParaRPr>
          </a:p>
          <a:p>
            <a:pPr algn="ctr" rtl="1"/>
            <a:r>
              <a:rPr lang="ar-JO" b="1" dirty="0" smtClean="0">
                <a:solidFill>
                  <a:srgbClr val="FF0000"/>
                </a:solidFill>
              </a:rPr>
              <a:t>المشترون </a:t>
            </a:r>
          </a:p>
          <a:p>
            <a:pPr algn="just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افراد</a:t>
            </a:r>
          </a:p>
          <a:p>
            <a:pPr algn="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أسر و عائلات</a:t>
            </a:r>
          </a:p>
          <a:p>
            <a:pPr algn="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منظمات</a:t>
            </a:r>
          </a:p>
          <a:p>
            <a:pPr algn="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مؤسسات حكومية</a:t>
            </a:r>
          </a:p>
          <a:p>
            <a:pPr algn="r" rtl="1">
              <a:buFont typeface="Arial" pitchFamily="34" charset="0"/>
              <a:buChar char="•"/>
            </a:pPr>
            <a:r>
              <a:rPr lang="ar-JO" dirty="0" smtClean="0">
                <a:solidFill>
                  <a:schemeClr val="bg2">
                    <a:lumMod val="10000"/>
                  </a:schemeClr>
                </a:solidFill>
              </a:rPr>
              <a:t>دول </a:t>
            </a:r>
          </a:p>
          <a:p>
            <a:pPr marL="285750" indent="-285750" algn="ctr" rtl="1"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algn="ctr" rtl="1"/>
            <a:endParaRPr lang="en-US" dirty="0" smtClean="0">
              <a:solidFill>
                <a:srgbClr val="FF0000"/>
              </a:solidFill>
            </a:endParaRPr>
          </a:p>
          <a:p>
            <a:pPr algn="ctr" rtl="1"/>
            <a:endParaRPr lang="en-US" dirty="0">
              <a:solidFill>
                <a:srgbClr val="FF0000"/>
              </a:solidFill>
            </a:endParaRPr>
          </a:p>
          <a:p>
            <a:pPr algn="ctr" rtl="1"/>
            <a:endParaRPr lang="en-US" dirty="0" smtClean="0">
              <a:solidFill>
                <a:srgbClr val="FF0000"/>
              </a:solidFill>
            </a:endParaRPr>
          </a:p>
          <a:p>
            <a:pPr algn="ctr" rtl="1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Elbow Connector 12"/>
          <p:cNvCxnSpPr>
            <a:stCxn id="4" idx="1"/>
          </p:cNvCxnSpPr>
          <p:nvPr/>
        </p:nvCxnSpPr>
        <p:spPr>
          <a:xfrm rot="10800000" flipV="1">
            <a:off x="1371600" y="2362200"/>
            <a:ext cx="313330" cy="115892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</p:cNvCxnSpPr>
          <p:nvPr/>
        </p:nvCxnSpPr>
        <p:spPr>
          <a:xfrm>
            <a:off x="6942730" y="2362200"/>
            <a:ext cx="296270" cy="1143000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81600" y="3886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590800" y="3886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81400" y="370153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 smtClean="0">
                <a:solidFill>
                  <a:srgbClr val="002060"/>
                </a:solidFill>
              </a:rPr>
              <a:t>توقعات السوق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590800" y="5715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334000" y="5715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0" y="5605397"/>
            <a:ext cx="132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 smtClean="0">
                <a:solidFill>
                  <a:srgbClr val="002060"/>
                </a:solidFill>
              </a:rPr>
              <a:t>مقابل ذو قيمة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43000" y="6164239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>
                <a:solidFill>
                  <a:srgbClr val="FF0000"/>
                </a:solidFill>
              </a:rPr>
              <a:t>البيئة الخارجية (الكلية):</a:t>
            </a:r>
            <a:r>
              <a:rPr lang="ar-AE" b="1" dirty="0" smtClean="0">
                <a:solidFill>
                  <a:srgbClr val="FF0000"/>
                </a:solidFill>
              </a:rPr>
              <a:t>المغيرات</a:t>
            </a:r>
            <a:r>
              <a:rPr lang="ar-JO" b="1" dirty="0" smtClean="0">
                <a:solidFill>
                  <a:srgbClr val="FF0000"/>
                </a:solidFill>
              </a:rPr>
              <a:t> الاقتصادية، الاجتماعية الثقافية، التكنولوجية، القانونية، السياسية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79BF-7AA7-4D5B-9DC4-7D4A94226471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6600" dirty="0" smtClean="0"/>
              <a:t>عادة ما نستخدم مصطلحات لها دلالة في سياق إدارة التسويق. قارن بين الحاجات و الرغبات و الطلب و التبادل.</a:t>
            </a:r>
            <a:endParaRPr lang="en-US" sz="6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D6D4-D2C6-49E7-8F93-16866BE76ABE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92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 smtClean="0"/>
              <a:t>هرم ماسلو للحاجات الانسانية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673352"/>
            <a:ext cx="4879848" cy="487984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الحاجات الفسيولوجية</a:t>
            </a:r>
          </a:p>
          <a:p>
            <a:pPr algn="r" rtl="1"/>
            <a:r>
              <a:rPr lang="ar-AE" dirty="0" smtClean="0"/>
              <a:t>حاجة الامان</a:t>
            </a:r>
          </a:p>
          <a:p>
            <a:pPr algn="r" rtl="1"/>
            <a:r>
              <a:rPr lang="ar-AE" dirty="0" smtClean="0"/>
              <a:t>حاجة الانتماء و الحب</a:t>
            </a:r>
          </a:p>
          <a:p>
            <a:pPr algn="r" rtl="1"/>
            <a:r>
              <a:rPr lang="ar-AE" dirty="0" smtClean="0"/>
              <a:t>حاجات الاحترام</a:t>
            </a:r>
          </a:p>
          <a:p>
            <a:pPr algn="r" rtl="1"/>
            <a:r>
              <a:rPr lang="ar-AE" dirty="0" smtClean="0"/>
              <a:t>حاجات تحقيق الذات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16A4-C84F-43D9-92D1-1566F07223A9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7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المفاهيم الرئيسية في العملية التسويقية 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Wingdings" pitchFamily="2" charset="2"/>
              <a:buChar char="q"/>
            </a:pPr>
            <a:r>
              <a:rPr lang="ar-SA" dirty="0" smtClean="0"/>
              <a:t>الحاجات</a:t>
            </a:r>
            <a:r>
              <a:rPr lang="ar-SA" sz="3600" dirty="0" smtClean="0"/>
              <a:t> </a:t>
            </a:r>
            <a:r>
              <a:rPr lang="en-US" sz="2000" dirty="0" smtClean="0"/>
              <a:t>Needs</a:t>
            </a:r>
            <a:r>
              <a:rPr lang="ar-JO" dirty="0" smtClean="0"/>
              <a:t>:  حالة من الشعور بالحرمان</a:t>
            </a:r>
            <a:endParaRPr lang="en-US" dirty="0" smtClean="0"/>
          </a:p>
          <a:p>
            <a:pPr marL="0" indent="0" algn="r" rtl="1">
              <a:buFont typeface="Wingdings" pitchFamily="2" charset="2"/>
              <a:buChar char="q"/>
            </a:pPr>
            <a:r>
              <a:rPr lang="ar-SA" dirty="0" smtClean="0"/>
              <a:t>الرغبات  </a:t>
            </a:r>
            <a:r>
              <a:rPr lang="en-US" sz="2000" dirty="0" smtClean="0"/>
              <a:t>Wants</a:t>
            </a:r>
            <a:r>
              <a:rPr lang="ar-JO" dirty="0" smtClean="0"/>
              <a:t>: الوسائل التي يتم من خلالها اشباع الحاجات </a:t>
            </a:r>
            <a:endParaRPr lang="en-US" dirty="0" smtClean="0"/>
          </a:p>
          <a:p>
            <a:pPr marL="0" indent="0" algn="r" rtl="1">
              <a:buFont typeface="Wingdings" pitchFamily="2" charset="2"/>
              <a:buChar char="q"/>
            </a:pPr>
            <a:r>
              <a:rPr lang="ar-SA" dirty="0" smtClean="0"/>
              <a:t>الطلب </a:t>
            </a:r>
            <a:r>
              <a:rPr lang="en-US" sz="2000" dirty="0" smtClean="0"/>
              <a:t>Demand</a:t>
            </a:r>
            <a:r>
              <a:rPr lang="ar-JO" dirty="0" smtClean="0"/>
              <a:t>: الكمية المطلوبة من سلع/خدمات عند زمن و سعر محدد</a:t>
            </a:r>
            <a:endParaRPr lang="en-US" dirty="0" smtClean="0"/>
          </a:p>
          <a:p>
            <a:pPr marL="0" indent="0" algn="r" rtl="1">
              <a:buFont typeface="Wingdings" pitchFamily="2" charset="2"/>
              <a:buChar char="q"/>
              <a:tabLst>
                <a:tab pos="2455863" algn="l"/>
              </a:tabLst>
            </a:pPr>
            <a:r>
              <a:rPr lang="ar-SA" dirty="0" smtClean="0"/>
              <a:t>التبادل</a:t>
            </a:r>
            <a:r>
              <a:rPr lang="en-US" sz="2000" dirty="0" smtClean="0"/>
              <a:t>Exchange</a:t>
            </a:r>
            <a:r>
              <a:rPr lang="en-US" dirty="0" smtClean="0"/>
              <a:t> </a:t>
            </a:r>
            <a:r>
              <a:rPr lang="ar-JO" dirty="0" smtClean="0"/>
              <a:t>: التنازل عن شي ذو قيمة للحصول على شيء مرغوب</a:t>
            </a:r>
          </a:p>
          <a:p>
            <a:pPr marL="0" indent="0" algn="r" rtl="1">
              <a:buNone/>
              <a:tabLst>
                <a:tab pos="2455863" algn="l"/>
              </a:tabLst>
            </a:pPr>
            <a:endParaRPr lang="ar-JO" sz="1400" dirty="0" smtClean="0"/>
          </a:p>
          <a:p>
            <a:pPr marL="0" indent="0" algn="r" rtl="1">
              <a:buNone/>
              <a:tabLst>
                <a:tab pos="2455863" algn="l"/>
              </a:tabLst>
            </a:pPr>
            <a:r>
              <a:rPr lang="ar-JO" dirty="0" smtClean="0"/>
              <a:t>التبادل جوهر التسويق و يشترط لقيامه توافر مجموعة من الشروط أهمها:</a:t>
            </a:r>
          </a:p>
          <a:p>
            <a:pPr algn="r" rtl="1">
              <a:buFont typeface="Wingdings" pitchFamily="2" charset="2"/>
              <a:buChar char="ü"/>
              <a:tabLst>
                <a:tab pos="2455863" algn="l"/>
              </a:tabLst>
            </a:pPr>
            <a:r>
              <a:rPr lang="ar-JO" dirty="0" smtClean="0"/>
              <a:t>وجود طرفين عل الاقل في عملية التبادل</a:t>
            </a:r>
          </a:p>
          <a:p>
            <a:pPr algn="r" rtl="1">
              <a:buFont typeface="Wingdings" pitchFamily="2" charset="2"/>
              <a:buChar char="ü"/>
              <a:tabLst>
                <a:tab pos="2455863" algn="l"/>
              </a:tabLst>
            </a:pPr>
            <a:r>
              <a:rPr lang="ar-JO" dirty="0" smtClean="0"/>
              <a:t>كل طرف يكون لديه المقدرة على الاتصال و التفاعل</a:t>
            </a:r>
          </a:p>
          <a:p>
            <a:pPr algn="r" rtl="1">
              <a:buFont typeface="Wingdings" pitchFamily="2" charset="2"/>
              <a:buChar char="ü"/>
              <a:tabLst>
                <a:tab pos="2455863" algn="l"/>
              </a:tabLst>
            </a:pPr>
            <a:r>
              <a:rPr lang="ar-JO" dirty="0" smtClean="0"/>
              <a:t>تتوفر الرغبة لدي كل طرف في القيام بالتبادل</a:t>
            </a:r>
          </a:p>
          <a:p>
            <a:pPr algn="r" rtl="1">
              <a:buFont typeface="Wingdings" pitchFamily="2" charset="2"/>
              <a:buChar char="ü"/>
              <a:tabLst>
                <a:tab pos="2455863" algn="l"/>
              </a:tabLst>
            </a:pPr>
            <a:r>
              <a:rPr lang="ar-JO" dirty="0" smtClean="0"/>
              <a:t>عدم وجود مانع قانوني يحول دون اتمام التبادل  </a:t>
            </a:r>
          </a:p>
          <a:p>
            <a:pPr marL="0" indent="0" algn="r" rtl="1">
              <a:buNone/>
              <a:tabLst>
                <a:tab pos="2455863" algn="l"/>
              </a:tabLst>
            </a:pPr>
            <a:r>
              <a:rPr lang="ar-JO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6DBF-D631-44BB-A752-723343B76EDA}" type="datetime2">
              <a:rPr lang="en-US" smtClean="0"/>
              <a:t>Friday, 3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1621</Words>
  <Application>Microsoft Office PowerPoint</Application>
  <PresentationFormat>On-screen Show (4:3)</PresentationFormat>
  <Paragraphs>249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Clarity</vt:lpstr>
      <vt:lpstr>مقدمة في التسويق</vt:lpstr>
      <vt:lpstr>تعريف المفهوم التسويقي</vt:lpstr>
      <vt:lpstr>تعريف المفهوم التسويقي</vt:lpstr>
      <vt:lpstr>تعريف المفهوم التسويقي</vt:lpstr>
      <vt:lpstr>تعريف المفهوم التسويقي</vt:lpstr>
      <vt:lpstr>النظام التسويقي Marketing System </vt:lpstr>
      <vt:lpstr>أسئلة للمناقشة</vt:lpstr>
      <vt:lpstr>هرم ماسلو للحاجات الانسانية</vt:lpstr>
      <vt:lpstr>المفاهيم الرئيسية في العملية التسويقية </vt:lpstr>
      <vt:lpstr>المفاهيم الرئيسية في العملية التسويقية </vt:lpstr>
      <vt:lpstr>أسئلة للمناقشة</vt:lpstr>
      <vt:lpstr>التطور التاريخي للمفهوم التسويقي </vt:lpstr>
      <vt:lpstr>مرحلة المفهوم الانتاجي</vt:lpstr>
      <vt:lpstr>المرحلة المرتبطة بالمنتج</vt:lpstr>
      <vt:lpstr>مرحلة المفهوم البيعي</vt:lpstr>
      <vt:lpstr>مرحلة المفهوم التسويقي</vt:lpstr>
      <vt:lpstr>PowerPoint Presentation</vt:lpstr>
      <vt:lpstr>مرحلة التسويق الاجتماعي</vt:lpstr>
      <vt:lpstr>PowerPoint Presentation</vt:lpstr>
      <vt:lpstr>PowerPoint Presentation</vt:lpstr>
      <vt:lpstr> Marketing Myopia   ظاهرة قصر النظر التسويقي </vt:lpstr>
      <vt:lpstr> المزيج التسويقي والفرص التسويقية</vt:lpstr>
      <vt:lpstr>PowerPoint Presentation</vt:lpstr>
      <vt:lpstr>أسئلة للمناقشة</vt:lpstr>
      <vt:lpstr>PowerPoint Presentation</vt:lpstr>
      <vt:lpstr>الفرص التسويقية</vt:lpstr>
      <vt:lpstr>الفرص التسويقية</vt:lpstr>
      <vt:lpstr>اسباب الاهتمام بالتسويق</vt:lpstr>
      <vt:lpstr>وظائف التسويق</vt:lpstr>
      <vt:lpstr>المنافع التي يؤديها التسويق</vt:lpstr>
      <vt:lpstr>الانتقادات الموجهة للتسويق</vt:lpstr>
      <vt:lpstr>مشكلات تسويقية معاصرة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التسويق</dc:title>
  <dc:creator>user</dc:creator>
  <cp:lastModifiedBy>Salim Al Jundi </cp:lastModifiedBy>
  <cp:revision>100</cp:revision>
  <dcterms:created xsi:type="dcterms:W3CDTF">2016-01-16T13:12:51Z</dcterms:created>
  <dcterms:modified xsi:type="dcterms:W3CDTF">2020-04-03T17:08:28Z</dcterms:modified>
</cp:coreProperties>
</file>