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9" r:id="rId6"/>
    <p:sldId id="283" r:id="rId7"/>
    <p:sldId id="270" r:id="rId8"/>
    <p:sldId id="271" r:id="rId9"/>
    <p:sldId id="261" r:id="rId10"/>
    <p:sldId id="272" r:id="rId11"/>
    <p:sldId id="273" r:id="rId12"/>
    <p:sldId id="274" r:id="rId13"/>
    <p:sldId id="275" r:id="rId14"/>
    <p:sldId id="276" r:id="rId15"/>
    <p:sldId id="284" r:id="rId16"/>
    <p:sldId id="277" r:id="rId17"/>
    <p:sldId id="278" r:id="rId18"/>
    <p:sldId id="279" r:id="rId19"/>
    <p:sldId id="280" r:id="rId20"/>
    <p:sldId id="281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4C0A78E-A521-4931-86FB-C56328BD0FE3}">
          <p14:sldIdLst>
            <p14:sldId id="256"/>
            <p14:sldId id="258"/>
            <p14:sldId id="259"/>
            <p14:sldId id="260"/>
            <p14:sldId id="269"/>
            <p14:sldId id="283"/>
            <p14:sldId id="270"/>
            <p14:sldId id="271"/>
            <p14:sldId id="261"/>
            <p14:sldId id="272"/>
            <p14:sldId id="273"/>
            <p14:sldId id="274"/>
            <p14:sldId id="275"/>
            <p14:sldId id="276"/>
            <p14:sldId id="284"/>
            <p14:sldId id="277"/>
            <p14:sldId id="278"/>
            <p14:sldId id="279"/>
            <p14:sldId id="280"/>
            <p14:sldId id="281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9" autoAdjust="0"/>
    <p:restoredTop sz="94660"/>
  </p:normalViewPr>
  <p:slideViewPr>
    <p:cSldViewPr>
      <p:cViewPr varScale="1">
        <p:scale>
          <a:sx n="74" d="100"/>
          <a:sy n="74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CEC84-CA70-4B25-8E3A-6EAD546F3A8E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FA0AB-4BF1-4331-A71F-AA7CA9C7A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01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FA0AB-4BF1-4331-A71F-AA7CA9C7A2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92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FA0AB-4BF1-4331-A71F-AA7CA9C7A2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85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FA0AB-4BF1-4331-A71F-AA7CA9C7A2B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3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3D36-C128-4D7E-B6D6-780A37EB8583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pPr/>
              <a:t>‹#›</a:t>
            </a:fld>
            <a:r>
              <a:rPr lang="en-US" dirty="0" smtClean="0"/>
              <a:t> of 22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A0EC-53FB-4933-B0A7-5FC9DF293E74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B74A-27A6-4A18-A581-3B8EFBAFAD40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06F2-9F3D-4A70-A7E7-4AB94F26E50E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C337-5D00-48B4-B589-596D8F754DBE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6720-4D0B-4E8A-9098-9AEEF2F0DDC3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81E9-B4A6-4ED9-9FE0-6875A912FA8C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24D8C-0574-496D-8AB2-9E9AA5E7F562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D339-F13E-42A3-9041-29003DC2F043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C6B0-87BF-49D7-93B9-A0F8709AD348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2AE6-161A-4C51-A79C-0EABC9A07598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48E8845-45E2-4974-B37A-80F43E097775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nip Diagonal Corner Rectangle 7"/>
          <p:cNvSpPr/>
          <p:nvPr userDrawn="1"/>
        </p:nvSpPr>
        <p:spPr>
          <a:xfrm>
            <a:off x="7200900" y="6400800"/>
            <a:ext cx="1905000" cy="457200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3CA781D9-4190-46BD-B155-3A621B3CBED4}" type="slidenum">
              <a:rPr lang="en-US" smtClean="0"/>
              <a:t>‹#›</a:t>
            </a:fld>
            <a:r>
              <a:rPr lang="en-US" dirty="0" smtClean="0"/>
              <a:t> of </a:t>
            </a:r>
            <a:r>
              <a:rPr lang="en-US" dirty="0" smtClean="0"/>
              <a:t>21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733800"/>
            <a:ext cx="7848600" cy="1927225"/>
          </a:xfrm>
        </p:spPr>
        <p:txBody>
          <a:bodyPr/>
          <a:lstStyle/>
          <a:p>
            <a:pPr algn="ctr"/>
            <a:r>
              <a:rPr lang="ar-JO" dirty="0" smtClean="0"/>
              <a:t>قرارات التسعير </a:t>
            </a:r>
            <a:br>
              <a:rPr lang="ar-JO" dirty="0" smtClean="0"/>
            </a:br>
            <a:r>
              <a:rPr lang="en-US" dirty="0" smtClean="0"/>
              <a:t>Price Decisions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447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1500" dirty="0" smtClean="0"/>
              <a:t>الفصل السابع</a:t>
            </a:r>
            <a:endParaRPr lang="en-US" sz="115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D5E0-A151-4876-916B-4AE0FE7D6F89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7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العوامل </a:t>
            </a:r>
            <a:r>
              <a:rPr lang="ar-JO" dirty="0" smtClean="0"/>
              <a:t>الخارجية </a:t>
            </a:r>
            <a:r>
              <a:rPr lang="ar-JO" dirty="0"/>
              <a:t>المؤثرة في قرار التسعيرللمنتجات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أولا: طبيعة السوق و طبيعة الطلب عل</a:t>
            </a:r>
            <a:r>
              <a:rPr lang="ar-AE" dirty="0" smtClean="0">
                <a:solidFill>
                  <a:srgbClr val="FF0000"/>
                </a:solidFill>
              </a:rPr>
              <a:t>ى</a:t>
            </a:r>
            <a:r>
              <a:rPr lang="ar-JO" dirty="0" smtClean="0">
                <a:solidFill>
                  <a:srgbClr val="FF0000"/>
                </a:solidFill>
              </a:rPr>
              <a:t> المنتج</a:t>
            </a:r>
          </a:p>
          <a:p>
            <a:pPr algn="r" rtl="1"/>
            <a:r>
              <a:rPr lang="ar-JO" sz="2000" dirty="0" smtClean="0"/>
              <a:t>طبيعة السوق : هيكل المنافسة لها الت</a:t>
            </a:r>
            <a:r>
              <a:rPr lang="ar-AE" sz="2000" dirty="0" smtClean="0"/>
              <a:t>أ</a:t>
            </a:r>
            <a:r>
              <a:rPr lang="ar-JO" sz="2000" dirty="0" smtClean="0"/>
              <a:t>ثير الاكبر عل</a:t>
            </a:r>
            <a:r>
              <a:rPr lang="ar-AE" sz="2000" dirty="0" smtClean="0"/>
              <a:t>ى</a:t>
            </a:r>
            <a:r>
              <a:rPr lang="ar-JO" sz="2000" dirty="0" smtClean="0"/>
              <a:t> الاسعار المطروحة للسلع و الخدمات </a:t>
            </a:r>
            <a:endParaRPr lang="ar-AE" sz="2000" dirty="0" smtClean="0"/>
          </a:p>
          <a:p>
            <a:pPr marL="0" indent="0" algn="r" rtl="1">
              <a:buNone/>
            </a:pPr>
            <a:endParaRPr lang="ar-JO" sz="2000" dirty="0" smtClean="0"/>
          </a:p>
          <a:p>
            <a:pPr marL="809625" indent="-182563"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7030A0"/>
                </a:solidFill>
              </a:rPr>
              <a:t>المنافسة التامة </a:t>
            </a:r>
            <a:r>
              <a:rPr lang="ar-JO" sz="2000" dirty="0" smtClean="0"/>
              <a:t>: عدد الباعة و المشترين كبير و السلع </a:t>
            </a:r>
            <a:r>
              <a:rPr lang="ar-AE" sz="2000" dirty="0" smtClean="0"/>
              <a:t>متجانسة </a:t>
            </a:r>
            <a:r>
              <a:rPr lang="ar-JO" sz="2000" dirty="0" smtClean="0"/>
              <a:t>و ظروف العرض و الطلب تحدد السعر ( مثال </a:t>
            </a:r>
            <a:r>
              <a:rPr lang="ar-JO" sz="2000" dirty="0"/>
              <a:t> </a:t>
            </a:r>
            <a:r>
              <a:rPr lang="ar-AE" sz="2000" dirty="0" smtClean="0"/>
              <a:t>الطماطة</a:t>
            </a:r>
            <a:r>
              <a:rPr lang="ar-JO" sz="2000" dirty="0" smtClean="0"/>
              <a:t>)</a:t>
            </a:r>
          </a:p>
          <a:p>
            <a:pPr marL="809625" indent="-182563"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7030A0"/>
                </a:solidFill>
              </a:rPr>
              <a:t>المنافسة الاحتكارية</a:t>
            </a:r>
            <a:r>
              <a:rPr lang="ar-JO" sz="2000" dirty="0" smtClean="0"/>
              <a:t>: لها نفس خصائص </a:t>
            </a:r>
            <a:r>
              <a:rPr lang="ar-AE" sz="2000" dirty="0" smtClean="0"/>
              <a:t>المنافسة </a:t>
            </a:r>
            <a:r>
              <a:rPr lang="ar-JO" sz="2000" dirty="0" smtClean="0"/>
              <a:t>التامة انما السلعه هنا غير منمطة بمعن</a:t>
            </a:r>
            <a:r>
              <a:rPr lang="ar-AE" sz="2000" dirty="0" smtClean="0"/>
              <a:t>ى</a:t>
            </a:r>
            <a:r>
              <a:rPr lang="ar-JO" sz="2000" dirty="0" smtClean="0"/>
              <a:t> هناك مجال للتمايز و لذا هناك مدى سعري في السوق حسب قدرة البائع عل</a:t>
            </a:r>
            <a:r>
              <a:rPr lang="ar-AE" sz="2000" dirty="0" smtClean="0"/>
              <a:t>ى</a:t>
            </a:r>
            <a:r>
              <a:rPr lang="ar-JO" sz="2000" dirty="0" smtClean="0"/>
              <a:t> تمييز سلعته</a:t>
            </a:r>
          </a:p>
          <a:p>
            <a:pPr marL="809625" indent="-182563"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7030A0"/>
                </a:solidFill>
              </a:rPr>
              <a:t>احتكار القلة</a:t>
            </a:r>
            <a:r>
              <a:rPr lang="ar-JO" sz="2000" dirty="0" smtClean="0"/>
              <a:t>: عدد قليل من الباعة و بالتالى يت</a:t>
            </a:r>
            <a:r>
              <a:rPr lang="ar-AE" sz="2000" dirty="0" smtClean="0"/>
              <a:t>أ</a:t>
            </a:r>
            <a:r>
              <a:rPr lang="ar-JO" sz="2000" dirty="0" smtClean="0"/>
              <a:t>ثرون باي تغيير للسعر من قبل اي منافس مما ينتج عنه توحيد السعر بينهم.</a:t>
            </a:r>
          </a:p>
          <a:p>
            <a:pPr marL="809625" indent="-182563"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7030A0"/>
                </a:solidFill>
              </a:rPr>
              <a:t>الاحتكار التام</a:t>
            </a:r>
            <a:r>
              <a:rPr lang="ar-JO" sz="2000" dirty="0" smtClean="0"/>
              <a:t>: هناك بائع وحيد يحتكر السوق و قد يكون الحكوم</a:t>
            </a:r>
            <a:r>
              <a:rPr lang="ar-AE" sz="2000" dirty="0" smtClean="0"/>
              <a:t>ة</a:t>
            </a:r>
            <a:r>
              <a:rPr lang="ar-JO" sz="2000" dirty="0" smtClean="0"/>
              <a:t> او اي بائع منفرد ناتج عن التخاصية وبالتالى هناك سعر منظم من قبل الحكوم</a:t>
            </a:r>
            <a:r>
              <a:rPr lang="ar-AE" sz="2000" dirty="0" smtClean="0"/>
              <a:t>ة</a:t>
            </a:r>
            <a:r>
              <a:rPr lang="ar-JO" sz="2000" dirty="0" smtClean="0"/>
              <a:t>. و قد يكون محتكر غير خاضع للتنظيم و انما لا يميل لطرح اسعار عالىة حت</a:t>
            </a:r>
            <a:r>
              <a:rPr lang="ar-AE" sz="2000" dirty="0" smtClean="0"/>
              <a:t>ى</a:t>
            </a:r>
            <a:r>
              <a:rPr lang="ar-JO" sz="2000" dirty="0" smtClean="0"/>
              <a:t> لا ينتهي بالتدخل الحكومي خاصة في السلع التي تعتبر ضرورية 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DA600-E66C-43EF-A4E0-C567DE6A5DD3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العوامل </a:t>
            </a:r>
            <a:r>
              <a:rPr lang="ar-JO" dirty="0" smtClean="0"/>
              <a:t>الخارجية : طبيعة الطلب في السوق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algn="r" rtl="1"/>
            <a:r>
              <a:rPr lang="ar-SA" dirty="0" smtClean="0"/>
              <a:t>علاقه عكسية بين السعر</a:t>
            </a:r>
            <a:r>
              <a:rPr lang="ar-AE" dirty="0" smtClean="0"/>
              <a:t> و الكمية المطلوبة</a:t>
            </a:r>
            <a:r>
              <a:rPr lang="ar-SA" dirty="0" smtClean="0"/>
              <a:t> .</a:t>
            </a:r>
          </a:p>
          <a:p>
            <a:pPr algn="r" rtl="1"/>
            <a:r>
              <a:rPr lang="ar-SA" dirty="0" smtClean="0"/>
              <a:t>تعرف المرونة في الطلب عل</a:t>
            </a:r>
            <a:r>
              <a:rPr lang="ar-AE" dirty="0" smtClean="0"/>
              <a:t>ى</a:t>
            </a:r>
            <a:r>
              <a:rPr lang="ar-SA" dirty="0" smtClean="0"/>
              <a:t> انها التغير النسبي في الكميات المطلوبة تبعا للتغير في السعر. بحيث يكون الطلب  مرن اذا كانت النسبة &gt; 1 وغير مرن اذا كانت النسبة &lt; 1.</a:t>
            </a:r>
          </a:p>
          <a:p>
            <a:pPr algn="r" rtl="1"/>
            <a:r>
              <a:rPr lang="ar-SA" dirty="0" smtClean="0"/>
              <a:t>معادلة مرون</a:t>
            </a:r>
            <a:r>
              <a:rPr lang="ar-AE" dirty="0" smtClean="0"/>
              <a:t>ة الطلب</a:t>
            </a:r>
            <a:r>
              <a:rPr lang="ar-SA" dirty="0" smtClean="0"/>
              <a:t> السعر</a:t>
            </a:r>
            <a:r>
              <a:rPr lang="ar-AE" dirty="0" smtClean="0"/>
              <a:t>ية</a:t>
            </a:r>
            <a:r>
              <a:rPr lang="ar-SA" dirty="0" smtClean="0"/>
              <a:t> = </a:t>
            </a:r>
            <a:r>
              <a:rPr lang="ar-SA" u="sng" dirty="0" smtClean="0"/>
              <a:t>% التغير في الكميات المطلوبة</a:t>
            </a:r>
          </a:p>
          <a:p>
            <a:pPr marL="1737360" lvl="8" indent="0" algn="r" rtl="1">
              <a:buNone/>
            </a:pPr>
            <a:r>
              <a:rPr lang="ar-SA" sz="2400" dirty="0"/>
              <a:t> </a:t>
            </a:r>
            <a:r>
              <a:rPr lang="ar-SA" sz="2400" dirty="0" smtClean="0"/>
              <a:t>        </a:t>
            </a:r>
            <a:r>
              <a:rPr lang="en-US" sz="2400" dirty="0" smtClean="0"/>
              <a:t>         </a:t>
            </a:r>
            <a:r>
              <a:rPr lang="ar-SA" sz="2400" dirty="0" smtClean="0"/>
              <a:t>% </a:t>
            </a:r>
            <a:r>
              <a:rPr lang="ar-SA" sz="2400" dirty="0"/>
              <a:t>التغير في </a:t>
            </a:r>
            <a:r>
              <a:rPr lang="ar-SA" sz="2400" dirty="0" smtClean="0"/>
              <a:t>السعر</a:t>
            </a:r>
            <a:endParaRPr lang="ar-AE" sz="2400" dirty="0" smtClean="0"/>
          </a:p>
          <a:p>
            <a:pPr marL="1737360" lvl="8" indent="0" algn="r" rtl="1">
              <a:buNone/>
            </a:pPr>
            <a:endParaRPr lang="ar-SA" sz="2400" dirty="0" smtClean="0"/>
          </a:p>
          <a:p>
            <a:pPr marL="109538" lvl="8" indent="0" algn="r" rtl="1">
              <a:buNone/>
            </a:pPr>
            <a:r>
              <a:rPr lang="ar-SA" sz="2400" dirty="0" smtClean="0"/>
              <a:t>و هناك عوامل تؤدي ال</a:t>
            </a:r>
            <a:r>
              <a:rPr lang="ar-AE" sz="2400" dirty="0" smtClean="0"/>
              <a:t>ى</a:t>
            </a:r>
            <a:r>
              <a:rPr lang="ar-SA" sz="2400" dirty="0" smtClean="0"/>
              <a:t> عدم المرون</a:t>
            </a:r>
            <a:r>
              <a:rPr lang="ar-AE" sz="2400" dirty="0" smtClean="0"/>
              <a:t>ة</a:t>
            </a:r>
            <a:r>
              <a:rPr lang="ar-SA" sz="2400" dirty="0" smtClean="0"/>
              <a:t> في الطلب :</a:t>
            </a:r>
          </a:p>
          <a:p>
            <a:pPr marL="452438" lvl="8" indent="-342900" algn="r" rtl="1">
              <a:buFont typeface="Wingdings" pitchFamily="2" charset="2"/>
              <a:buChar char="Ø"/>
            </a:pPr>
            <a:r>
              <a:rPr lang="ar-SA" sz="2000" dirty="0" smtClean="0">
                <a:solidFill>
                  <a:srgbClr val="FF0000"/>
                </a:solidFill>
              </a:rPr>
              <a:t>اذا كان المنتج خاص او تفاخري او عال</a:t>
            </a:r>
            <a:r>
              <a:rPr lang="ar-AE" sz="2000" dirty="0" smtClean="0">
                <a:solidFill>
                  <a:srgbClr val="FF0000"/>
                </a:solidFill>
              </a:rPr>
              <a:t>ى</a:t>
            </a:r>
            <a:r>
              <a:rPr lang="ar-SA" sz="2000" dirty="0" smtClean="0">
                <a:solidFill>
                  <a:srgbClr val="FF0000"/>
                </a:solidFill>
              </a:rPr>
              <a:t> الجودة </a:t>
            </a:r>
          </a:p>
          <a:p>
            <a:pPr marL="452438" lvl="8" indent="-342900" algn="r" rtl="1">
              <a:buFont typeface="Wingdings" pitchFamily="2" charset="2"/>
              <a:buChar char="Ø"/>
            </a:pPr>
            <a:r>
              <a:rPr lang="ar-SA" sz="2000" dirty="0" smtClean="0">
                <a:solidFill>
                  <a:srgbClr val="FF0000"/>
                </a:solidFill>
              </a:rPr>
              <a:t>اذا لم يتوفر منتجات بديلة، او يصعب مقارنة مستو</a:t>
            </a:r>
            <a:r>
              <a:rPr lang="ar-AE" sz="2000" dirty="0" smtClean="0">
                <a:solidFill>
                  <a:srgbClr val="FF0000"/>
                </a:solidFill>
              </a:rPr>
              <a:t>ى</a:t>
            </a:r>
            <a:r>
              <a:rPr lang="ar-SA" sz="2000" dirty="0" smtClean="0">
                <a:solidFill>
                  <a:srgbClr val="FF0000"/>
                </a:solidFill>
              </a:rPr>
              <a:t> الجودة مع المنتجات الاخرى</a:t>
            </a:r>
          </a:p>
          <a:p>
            <a:pPr marL="452438" lvl="8" indent="-342900" algn="r" rtl="1">
              <a:buFont typeface="Wingdings" pitchFamily="2" charset="2"/>
              <a:buChar char="Ø"/>
            </a:pPr>
            <a:r>
              <a:rPr lang="ar-SA" sz="2000" dirty="0" smtClean="0">
                <a:solidFill>
                  <a:srgbClr val="FF0000"/>
                </a:solidFill>
              </a:rPr>
              <a:t>عندما تكون النسبة في ارتفاع الاسعار قليلة مقارنة بمستوى دخل الفرد</a:t>
            </a:r>
          </a:p>
          <a:p>
            <a:pPr marL="452438" lvl="8" indent="-342900" algn="r" rtl="1">
              <a:buFont typeface="Wingdings" pitchFamily="2" charset="2"/>
              <a:buChar char="Ø"/>
            </a:pPr>
            <a:r>
              <a:rPr lang="ar-SA" sz="2000" dirty="0" smtClean="0">
                <a:solidFill>
                  <a:srgbClr val="FF0000"/>
                </a:solidFill>
              </a:rPr>
              <a:t>عندما يكون هناك طرف ثاني يتحمل جزء من التكالىف.  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1126-B788-43B7-AA44-D4F5BA2E6635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8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العوامل الخارجية: اسعار المنافسين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عند تحديد مستو</a:t>
            </a:r>
            <a:r>
              <a:rPr lang="ar-AE" dirty="0" smtClean="0"/>
              <a:t>ى</a:t>
            </a:r>
            <a:r>
              <a:rPr lang="ar-SA" dirty="0" smtClean="0"/>
              <a:t> الاسعار مقارنة مع اسعار المنافسين فلابد من الاخذ بعين الاعتبار: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AE" dirty="0"/>
              <a:t>أذا كانت القيمة المدركة لمُنتج المنظمة من وجهة نظر المستهلكين أعلى من الاسعار الجارية لمنتجات المنافسين، فعلى المنظمة ان تغتنم الفرصة </a:t>
            </a:r>
            <a:r>
              <a:rPr lang="ar-AE" dirty="0" smtClean="0"/>
              <a:t>برفع سعر منتجها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 smtClean="0"/>
              <a:t>ما هو عدد المنافسين و ماهي استراتيجياتهم؟ اذا كانت المنظمة تواجه عدد قليل من المنافسين و الذين يطرحون أسعارا مرتفع</a:t>
            </a:r>
            <a:r>
              <a:rPr lang="ar-AE" dirty="0" smtClean="0"/>
              <a:t>ة</a:t>
            </a:r>
            <a:r>
              <a:rPr lang="ar-SA" dirty="0" smtClean="0"/>
              <a:t> مقارنة بالقيم</a:t>
            </a:r>
            <a:r>
              <a:rPr lang="ar-AE" dirty="0" smtClean="0"/>
              <a:t>ة</a:t>
            </a:r>
            <a:r>
              <a:rPr lang="ar-SA" dirty="0" smtClean="0"/>
              <a:t> المصاحبة لمنتجاتهم : الخيار لتخفيض اسعارنا املا في اخراج ضعاف المنافسين من السوق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 smtClean="0"/>
              <a:t>لو كان السوق محكم السيطرة من قبل عدد كبير من المنافسين و الذين يطرحون اسعار منخفضة: الخيار الامثل اتباع استراتيجية التسويق المركز و زيادة المنفع</a:t>
            </a:r>
            <a:r>
              <a:rPr lang="ar-AE" dirty="0" smtClean="0"/>
              <a:t>ة</a:t>
            </a:r>
            <a:r>
              <a:rPr lang="ar-SA" dirty="0" smtClean="0"/>
              <a:t> المقدمة للمستهلكين المستهدفين هنا و طرح أسعار مرتفع</a:t>
            </a:r>
            <a:r>
              <a:rPr lang="ar-AE" dirty="0" smtClean="0"/>
              <a:t>ة</a:t>
            </a:r>
            <a:endParaRPr lang="ar-SA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5724E-4E10-4F64-9B6F-FAB1DB63CB90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8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العوامل الخارجية: </a:t>
            </a:r>
            <a:r>
              <a:rPr lang="ar-SA" dirty="0" smtClean="0"/>
              <a:t>العوامل البيئية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يمكن التمييز بين اربعة انواع من العوامل :</a:t>
            </a:r>
          </a:p>
          <a:p>
            <a:pPr marL="341313" indent="-341313" algn="r" rtl="1">
              <a:buFont typeface="+mj-lt"/>
              <a:buAutoNum type="arabicPeriod"/>
            </a:pPr>
            <a:r>
              <a:rPr lang="ar-SA" dirty="0" smtClean="0">
                <a:solidFill>
                  <a:srgbClr val="FF0000"/>
                </a:solidFill>
              </a:rPr>
              <a:t>الظروف الاقتصادية :</a:t>
            </a:r>
            <a:r>
              <a:rPr lang="ar-SA" sz="2000" dirty="0" smtClean="0">
                <a:solidFill>
                  <a:srgbClr val="002060"/>
                </a:solidFill>
              </a:rPr>
              <a:t>التضخم و نسبة الفائدة تؤثرعل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 القرارات التسعيرية كونها تؤثر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مدركات المستهلك حول القيمة/ المنافع للمنتج مقارنه بالسعر و كذلك تؤثر في الكلفة المرتبطة بالانتاج للمصنع   </a:t>
            </a:r>
            <a:endParaRPr lang="ar-SA" sz="2000" dirty="0" smtClean="0">
              <a:solidFill>
                <a:srgbClr val="FF0000"/>
              </a:solidFill>
            </a:endParaRPr>
          </a:p>
          <a:p>
            <a:pPr marL="341313" indent="-341313" algn="r" rtl="1">
              <a:buFont typeface="+mj-lt"/>
              <a:buAutoNum type="arabicPeriod"/>
            </a:pPr>
            <a:r>
              <a:rPr lang="ar-SA" dirty="0" smtClean="0">
                <a:solidFill>
                  <a:srgbClr val="FF0000"/>
                </a:solidFill>
              </a:rPr>
              <a:t>ردة فعل وسطاء التسويق: </a:t>
            </a:r>
            <a:r>
              <a:rPr lang="ar-SA" sz="2000" dirty="0" smtClean="0">
                <a:solidFill>
                  <a:srgbClr val="002060"/>
                </a:solidFill>
              </a:rPr>
              <a:t>عند التسعير لابد من مراعاه اعطاء هوامش ربح مجزية للوسطاء و هذا يرفع السعر النهائي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المستهلك 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pPr marL="341313" indent="-341313" algn="r" rtl="1">
              <a:buFont typeface="+mj-lt"/>
              <a:buAutoNum type="arabicPeriod"/>
            </a:pPr>
            <a:r>
              <a:rPr lang="ar-SA" dirty="0" smtClean="0">
                <a:solidFill>
                  <a:srgbClr val="FF0000"/>
                </a:solidFill>
              </a:rPr>
              <a:t>الحكومة: </a:t>
            </a:r>
            <a:r>
              <a:rPr lang="ar-SA" sz="2000" dirty="0" smtClean="0">
                <a:solidFill>
                  <a:srgbClr val="002060"/>
                </a:solidFill>
              </a:rPr>
              <a:t>لابد من الاخذ بعين الاعتبار التشريعات التجارية التي تفرضها الحكومات مثل الضرائب </a:t>
            </a:r>
          </a:p>
          <a:p>
            <a:pPr marL="341313" indent="-341313" algn="r" rtl="1">
              <a:buFont typeface="+mj-lt"/>
              <a:buAutoNum type="arabicPeriod"/>
            </a:pPr>
            <a:r>
              <a:rPr lang="ar-SA" dirty="0" smtClean="0">
                <a:solidFill>
                  <a:srgbClr val="FF0000"/>
                </a:solidFill>
              </a:rPr>
              <a:t>الاعتبارات الاجتماعية: </a:t>
            </a:r>
            <a:r>
              <a:rPr lang="ar-SA" sz="2000" dirty="0" smtClean="0">
                <a:solidFill>
                  <a:srgbClr val="002060"/>
                </a:solidFill>
              </a:rPr>
              <a:t>المبيعات في المد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القصير و الحصة السوقية و الاهداف الربحية للمنظمة لابد و أن تتكيف مع بعض الاعتبارات الاجتماعية على سبيل المثال: المحافظة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مستوى الاسعار في الشهر الفضيل او تخفيضها و عمل عروض بيعية لما لهذا الشهر من اعتبارات انسانية و اجتماعية .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BDA1-37A7-4C2C-9C05-DAF161E24B73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طرق التسعير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هناك مدخلين للتسعير:</a:t>
            </a:r>
          </a:p>
          <a:p>
            <a:pPr algn="r" rtl="1"/>
            <a:r>
              <a:rPr lang="ar-SA" dirty="0" smtClean="0"/>
              <a:t>اولا: التسعير عل</a:t>
            </a:r>
            <a:r>
              <a:rPr lang="ar-AE" dirty="0" smtClean="0"/>
              <a:t>ى</a:t>
            </a:r>
            <a:r>
              <a:rPr lang="ar-SA" dirty="0" smtClean="0"/>
              <a:t> اساس الكلفة </a:t>
            </a:r>
          </a:p>
          <a:p>
            <a:pPr algn="r" rtl="1"/>
            <a:r>
              <a:rPr lang="ar-SA" dirty="0" smtClean="0"/>
              <a:t>ثانيا: التسعير عل</a:t>
            </a:r>
            <a:r>
              <a:rPr lang="ar-AE" dirty="0" smtClean="0"/>
              <a:t>ى</a:t>
            </a:r>
            <a:r>
              <a:rPr lang="ar-SA" dirty="0" smtClean="0"/>
              <a:t> اساس القيم</a:t>
            </a:r>
            <a:r>
              <a:rPr lang="ar-AE" dirty="0" smtClean="0"/>
              <a:t>ة</a:t>
            </a:r>
            <a:r>
              <a:rPr lang="ar-SA" dirty="0" smtClean="0"/>
              <a:t>/ المنفعة </a:t>
            </a:r>
          </a:p>
          <a:p>
            <a:pPr algn="r" rtl="1"/>
            <a:r>
              <a:rPr lang="ar-SA" dirty="0" smtClean="0"/>
              <a:t>و يمكن توضيح المدخلين بالرسم :</a:t>
            </a:r>
          </a:p>
          <a:p>
            <a:pPr marL="0" indent="0" algn="ctr" rtl="1">
              <a:buNone/>
            </a:pPr>
            <a:r>
              <a:rPr lang="ar-SA" dirty="0" smtClean="0">
                <a:solidFill>
                  <a:srgbClr val="0070C0"/>
                </a:solidFill>
              </a:rPr>
              <a:t>التسعيرعل</a:t>
            </a:r>
            <a:r>
              <a:rPr lang="ar-AE" dirty="0" smtClean="0">
                <a:solidFill>
                  <a:srgbClr val="0070C0"/>
                </a:solidFill>
              </a:rPr>
              <a:t>ى</a:t>
            </a:r>
            <a:r>
              <a:rPr lang="ar-SA" dirty="0" smtClean="0">
                <a:solidFill>
                  <a:srgbClr val="0070C0"/>
                </a:solidFill>
              </a:rPr>
              <a:t> اساس التكلفة</a:t>
            </a:r>
          </a:p>
          <a:p>
            <a:pPr marL="0" indent="0" algn="ctr" rtl="1">
              <a:buNone/>
            </a:pPr>
            <a:endParaRPr lang="ar-SA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ar-SA" dirty="0" smtClean="0">
                <a:solidFill>
                  <a:srgbClr val="0070C0"/>
                </a:solidFill>
              </a:rPr>
              <a:t> </a:t>
            </a:r>
            <a:endParaRPr lang="ar-SA" dirty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ar-SA" dirty="0" smtClean="0">
                <a:solidFill>
                  <a:srgbClr val="0070C0"/>
                </a:solidFill>
              </a:rPr>
              <a:t>التسعيرعل</a:t>
            </a:r>
            <a:r>
              <a:rPr lang="ar-AE" dirty="0" smtClean="0">
                <a:solidFill>
                  <a:srgbClr val="0070C0"/>
                </a:solidFill>
              </a:rPr>
              <a:t>ى</a:t>
            </a:r>
            <a:r>
              <a:rPr lang="ar-SA" dirty="0" smtClean="0">
                <a:solidFill>
                  <a:srgbClr val="0070C0"/>
                </a:solidFill>
              </a:rPr>
              <a:t> </a:t>
            </a:r>
            <a:r>
              <a:rPr lang="ar-SA" dirty="0">
                <a:solidFill>
                  <a:srgbClr val="0070C0"/>
                </a:solidFill>
              </a:rPr>
              <a:t>اساس </a:t>
            </a:r>
            <a:r>
              <a:rPr lang="ar-SA" dirty="0" smtClean="0">
                <a:solidFill>
                  <a:srgbClr val="0070C0"/>
                </a:solidFill>
              </a:rPr>
              <a:t>القيمة المدركة</a:t>
            </a:r>
            <a:endParaRPr lang="ar-SA" dirty="0">
              <a:solidFill>
                <a:srgbClr val="0070C0"/>
              </a:solidFill>
            </a:endParaRPr>
          </a:p>
          <a:p>
            <a:pPr algn="r" rt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39000" y="4000500"/>
            <a:ext cx="10668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تصميم المنتج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15000" y="3953870"/>
            <a:ext cx="1066800" cy="5800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تحديد الكلفة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0" y="3953870"/>
            <a:ext cx="1295400" cy="5800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تحديد السعر تبعا للكلفة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3920888"/>
            <a:ext cx="1371600" cy="6130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اقناع المشتري بالمنافع للمنتج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781800" y="422057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1"/>
          </p:cNvCxnSpPr>
          <p:nvPr/>
        </p:nvCxnSpPr>
        <p:spPr>
          <a:xfrm flipH="1" flipV="1">
            <a:off x="5334000" y="4220571"/>
            <a:ext cx="381000" cy="23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1"/>
            <a:endCxn id="7" idx="3"/>
          </p:cNvCxnSpPr>
          <p:nvPr/>
        </p:nvCxnSpPr>
        <p:spPr>
          <a:xfrm flipH="1" flipV="1">
            <a:off x="3429000" y="4227394"/>
            <a:ext cx="609600" cy="164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781800" y="5181600"/>
            <a:ext cx="1504666" cy="76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400" dirty="0" smtClean="0"/>
              <a:t>تحديد حاجات  المستهلكين ومدركات المنفعة للمنتج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4610100" y="5181600"/>
            <a:ext cx="1638300" cy="76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600" dirty="0" smtClean="0"/>
              <a:t>تحديد مستوي السعر المرغوب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2514600" y="5175913"/>
            <a:ext cx="13716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400" dirty="0" smtClean="0"/>
              <a:t>تحديد مستوى التكالىف  المصاحبة</a:t>
            </a:r>
            <a:endParaRPr lang="en-US" sz="1400" dirty="0"/>
          </a:p>
        </p:txBody>
      </p:sp>
      <p:cxnSp>
        <p:nvCxnSpPr>
          <p:cNvPr id="18" name="Straight Arrow Connector 17"/>
          <p:cNvCxnSpPr>
            <a:stCxn id="14" idx="1"/>
            <a:endCxn id="15" idx="3"/>
          </p:cNvCxnSpPr>
          <p:nvPr/>
        </p:nvCxnSpPr>
        <p:spPr>
          <a:xfrm flipH="1">
            <a:off x="6248400" y="5562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5" idx="1"/>
            <a:endCxn id="16" idx="3"/>
          </p:cNvCxnSpPr>
          <p:nvPr/>
        </p:nvCxnSpPr>
        <p:spPr>
          <a:xfrm flipH="1" flipV="1">
            <a:off x="3886200" y="5556913"/>
            <a:ext cx="723900" cy="5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85800" y="5181600"/>
            <a:ext cx="1371600" cy="762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600" dirty="0" smtClean="0"/>
              <a:t>تصميم المنتج لتقديم المنفعه/عند السعرالمرغوب</a:t>
            </a:r>
            <a:endParaRPr lang="en-US" sz="1600" dirty="0"/>
          </a:p>
        </p:txBody>
      </p:sp>
      <p:cxnSp>
        <p:nvCxnSpPr>
          <p:cNvPr id="19" name="Straight Arrow Connector 18"/>
          <p:cNvCxnSpPr>
            <a:stCxn id="16" idx="1"/>
          </p:cNvCxnSpPr>
          <p:nvPr/>
        </p:nvCxnSpPr>
        <p:spPr>
          <a:xfrm flipH="1">
            <a:off x="2133600" y="555691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522-F086-484B-AC13-051ACE84453C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4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600" dirty="0" smtClean="0"/>
              <a:t>تقوم مطاعم بيتزا هت الشهيرة في مدينة العين بتحديد أسعار وجباتها على </a:t>
            </a:r>
            <a:r>
              <a:rPr lang="ar-AE" sz="4600" dirty="0" smtClean="0">
                <a:solidFill>
                  <a:srgbClr val="FF0000"/>
                </a:solidFill>
              </a:rPr>
              <a:t>أساس التكلفة مضافا الىها هامش الربح</a:t>
            </a:r>
            <a:r>
              <a:rPr lang="ar-AE" sz="4600" dirty="0" smtClean="0"/>
              <a:t>. إشرح طريقة </a:t>
            </a:r>
            <a:r>
              <a:rPr lang="ar-AE" sz="4600" dirty="0" smtClean="0">
                <a:solidFill>
                  <a:srgbClr val="FF0000"/>
                </a:solidFill>
              </a:rPr>
              <a:t>تحديد السعر </a:t>
            </a:r>
            <a:r>
              <a:rPr lang="ar-AE" sz="4600" dirty="0" smtClean="0"/>
              <a:t>لهذه الوجبات و محلّلا مزايا و عيوب هذه الطريقة. هل تنصح بالاستمرار بها لمجموعة مطاعم بيتزا هت.</a:t>
            </a:r>
            <a:endParaRPr lang="en-US" sz="4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70E5-E0CC-49E8-8936-CF98FAD3500E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901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FF0000"/>
                </a:solidFill>
              </a:rPr>
              <a:t>التسعير عل</a:t>
            </a:r>
            <a:r>
              <a:rPr lang="ar-AE" dirty="0">
                <a:solidFill>
                  <a:srgbClr val="FF0000"/>
                </a:solidFill>
              </a:rPr>
              <a:t>ى</a:t>
            </a:r>
            <a:r>
              <a:rPr lang="ar-SA" dirty="0">
                <a:solidFill>
                  <a:srgbClr val="FF0000"/>
                </a:solidFill>
              </a:rPr>
              <a:t> اساس التكلف</a:t>
            </a:r>
            <a:r>
              <a:rPr lang="ar-AE" dirty="0">
                <a:solidFill>
                  <a:srgbClr val="FF0000"/>
                </a:solidFill>
              </a:rPr>
              <a:t>ة</a:t>
            </a:r>
            <a:r>
              <a:rPr lang="ar-SA" dirty="0">
                <a:solidFill>
                  <a:srgbClr val="FF0000"/>
                </a:solidFill>
              </a:rPr>
              <a:t> مضافا </a:t>
            </a:r>
            <a:r>
              <a:rPr lang="ar-SA" dirty="0" smtClean="0">
                <a:solidFill>
                  <a:srgbClr val="FF0000"/>
                </a:solidFill>
              </a:rPr>
              <a:t>الىها </a:t>
            </a:r>
            <a:r>
              <a:rPr lang="ar-SA" dirty="0">
                <a:solidFill>
                  <a:srgbClr val="FF0000"/>
                </a:solidFill>
              </a:rPr>
              <a:t>هامش الربح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SA" sz="2000" dirty="0" smtClean="0">
                <a:solidFill>
                  <a:srgbClr val="002060"/>
                </a:solidFill>
              </a:rPr>
              <a:t>يتم تحديد السعر من خلال حساب التكلفة الكلية للمنتج (الثابته + المتغيرة) / حجم الانتاج</a:t>
            </a:r>
          </a:p>
          <a:p>
            <a:pPr algn="r" rtl="1"/>
            <a:r>
              <a:rPr lang="ar-SA" sz="2000" dirty="0" smtClean="0">
                <a:solidFill>
                  <a:srgbClr val="002060"/>
                </a:solidFill>
              </a:rPr>
              <a:t>ثم يحدد السعر باضافة هامش ربح للوحدة الواحدة </a:t>
            </a:r>
          </a:p>
          <a:p>
            <a:pPr marL="0" indent="0" algn="r" rtl="1">
              <a:buNone/>
            </a:pPr>
            <a:endParaRPr lang="en-US" sz="2000" b="1" dirty="0" smtClean="0"/>
          </a:p>
          <a:p>
            <a:pPr marL="0" indent="0" algn="r" rtl="1">
              <a:buNone/>
            </a:pPr>
            <a:r>
              <a:rPr lang="ar-SA" sz="2000" b="1" dirty="0" smtClean="0"/>
              <a:t>تعتبر من اسهل الطرق في احتساب السعر و الأكثر شيوعا للمزايا التالىة :</a:t>
            </a:r>
          </a:p>
          <a:p>
            <a:pPr algn="r" rtl="1"/>
            <a:endParaRPr lang="ar-SA" sz="1300" dirty="0" smtClean="0">
              <a:solidFill>
                <a:srgbClr val="002060"/>
              </a:solidFill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ar-SA" sz="2000" dirty="0" smtClean="0">
                <a:solidFill>
                  <a:srgbClr val="002060"/>
                </a:solidFill>
              </a:rPr>
              <a:t>الباعة اكثر يقينا حول قيمة التكالىف بدلا من الطلب و باستخدام الكلفة لا حاجة لتعديل السعر مرات عديدة بناءا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التغير في الطلب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2000" dirty="0">
                <a:solidFill>
                  <a:srgbClr val="002060"/>
                </a:solidFill>
              </a:rPr>
              <a:t>اذا تم استخدامها من قبل </a:t>
            </a:r>
            <a:r>
              <a:rPr lang="ar-SA" sz="2000" dirty="0" smtClean="0">
                <a:solidFill>
                  <a:srgbClr val="002060"/>
                </a:solidFill>
              </a:rPr>
              <a:t>المنافسين ، </a:t>
            </a:r>
            <a:r>
              <a:rPr lang="ar-SA" sz="2000" dirty="0">
                <a:solidFill>
                  <a:srgbClr val="002060"/>
                </a:solidFill>
              </a:rPr>
              <a:t>فسوف تكون الاسعار متقاربة </a:t>
            </a:r>
            <a:r>
              <a:rPr lang="ar-SA" sz="2000" dirty="0" smtClean="0">
                <a:solidFill>
                  <a:srgbClr val="002060"/>
                </a:solidFill>
              </a:rPr>
              <a:t>و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ar-SA" sz="2000" dirty="0" smtClean="0">
                <a:solidFill>
                  <a:srgbClr val="002060"/>
                </a:solidFill>
              </a:rPr>
              <a:t>لن </a:t>
            </a:r>
            <a:r>
              <a:rPr lang="ar-SA" sz="2000" dirty="0">
                <a:solidFill>
                  <a:srgbClr val="002060"/>
                </a:solidFill>
              </a:rPr>
              <a:t>تنشأ حروب سعرية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2000" dirty="0" smtClean="0">
                <a:solidFill>
                  <a:srgbClr val="002060"/>
                </a:solidFill>
              </a:rPr>
              <a:t>و تعتبر عادلة من وجهه نظر المشتري اذ يحصل البائع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عائد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الاستثمار عادل ولا تستغل المشتري عند ارتفاع مستو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الطلب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المنتجات.  </a:t>
            </a:r>
          </a:p>
          <a:p>
            <a:pPr marL="0" indent="0" algn="r" rtl="1">
              <a:buNone/>
            </a:pPr>
            <a:endParaRPr lang="ar-SA" sz="2000" dirty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r>
              <a:rPr lang="ar-SA" sz="2000" dirty="0" smtClean="0">
                <a:solidFill>
                  <a:srgbClr val="002060"/>
                </a:solidFill>
              </a:rPr>
              <a:t> </a:t>
            </a:r>
            <a:r>
              <a:rPr lang="ar-SA" sz="2000" b="1" dirty="0" smtClean="0"/>
              <a:t>إلا انها لا تخلو من العيوب من وجهه النظر التسويقية و الاقتصادية </a:t>
            </a:r>
            <a:r>
              <a:rPr lang="ar-SA" sz="2000" dirty="0" smtClean="0">
                <a:solidFill>
                  <a:srgbClr val="002060"/>
                </a:solidFill>
              </a:rPr>
              <a:t>:</a:t>
            </a:r>
          </a:p>
          <a:p>
            <a:pPr marL="804863" indent="-177800" algn="r" rtl="1">
              <a:buFont typeface="+mj-lt"/>
              <a:buAutoNum type="arabicPeriod"/>
            </a:pPr>
            <a:r>
              <a:rPr lang="ar-SA" sz="2000" dirty="0" smtClean="0">
                <a:solidFill>
                  <a:srgbClr val="002060"/>
                </a:solidFill>
              </a:rPr>
              <a:t>لا تأخذ بعين الاعتبار مستو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الطلب في السوق</a:t>
            </a:r>
          </a:p>
          <a:p>
            <a:pPr marL="804863" indent="-177800" algn="r" rtl="1">
              <a:buFont typeface="+mj-lt"/>
              <a:buAutoNum type="arabicPeriod"/>
            </a:pPr>
            <a:r>
              <a:rPr lang="ar-SA" sz="2000" dirty="0" smtClean="0">
                <a:solidFill>
                  <a:srgbClr val="002060"/>
                </a:solidFill>
              </a:rPr>
              <a:t>انها تتطلب نظام فعال لاحتساب التكلفة </a:t>
            </a:r>
          </a:p>
          <a:p>
            <a:pPr marL="804863" indent="-177800" algn="r" rtl="1">
              <a:buFont typeface="+mj-lt"/>
              <a:buAutoNum type="arabicPeriod"/>
            </a:pPr>
            <a:r>
              <a:rPr lang="ar-SA" sz="2000" dirty="0" smtClean="0">
                <a:solidFill>
                  <a:srgbClr val="002060"/>
                </a:solidFill>
              </a:rPr>
              <a:t>تخضع النسبة المضافه (هامش الربح) للتقدير الشخصي.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67A3-FECD-4843-84EB-F3E5A2380332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4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/>
              <a:t>التسعير </a:t>
            </a:r>
            <a:r>
              <a:rPr lang="ar-SA" dirty="0" smtClean="0"/>
              <a:t>عل</a:t>
            </a:r>
            <a:r>
              <a:rPr lang="ar-AE" dirty="0" smtClean="0"/>
              <a:t>ى</a:t>
            </a:r>
            <a:r>
              <a:rPr lang="ar-SA" dirty="0" smtClean="0"/>
              <a:t> اساس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نقطة </a:t>
            </a:r>
            <a:r>
              <a:rPr lang="ar-SA" dirty="0">
                <a:solidFill>
                  <a:srgbClr val="FF0000"/>
                </a:solidFill>
              </a:rPr>
              <a:t>التعادل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والربح المستهدف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نقطة التعادل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والربح المستهدف </a:t>
            </a:r>
            <a:r>
              <a:rPr lang="en-US" sz="2000" dirty="0" smtClean="0">
                <a:solidFill>
                  <a:srgbClr val="FF0000"/>
                </a:solidFill>
              </a:rPr>
              <a:t>Breakeven point &amp;Target Profit  Pricing</a:t>
            </a:r>
          </a:p>
          <a:p>
            <a:pPr algn="r" rtl="1"/>
            <a:r>
              <a:rPr lang="ar-SA" sz="2000" dirty="0" smtClean="0"/>
              <a:t>تعتمد ايضا عل</a:t>
            </a:r>
            <a:r>
              <a:rPr lang="ar-AE" sz="2000" dirty="0" smtClean="0"/>
              <a:t>ى</a:t>
            </a:r>
            <a:r>
              <a:rPr lang="ar-SA" sz="2000" dirty="0" smtClean="0"/>
              <a:t> احتساب التكالىف </a:t>
            </a:r>
            <a:r>
              <a:rPr lang="ar-AE" sz="2000" dirty="0" smtClean="0"/>
              <a:t>إ</a:t>
            </a:r>
            <a:r>
              <a:rPr lang="ar-SA" sz="2000" dirty="0" smtClean="0"/>
              <a:t>ذ تحاول المنظمة تقدير مستوى السعر الذي يعود علىها بأعل</a:t>
            </a:r>
            <a:r>
              <a:rPr lang="ar-AE" sz="2000" dirty="0" smtClean="0"/>
              <a:t>ى</a:t>
            </a:r>
            <a:r>
              <a:rPr lang="ar-SA" sz="2000" dirty="0" smtClean="0"/>
              <a:t> ربح . </a:t>
            </a:r>
          </a:p>
          <a:p>
            <a:pPr algn="r" rtl="1"/>
            <a:r>
              <a:rPr lang="ar-SA" sz="2000" dirty="0" smtClean="0"/>
              <a:t>يمكن احتساب الارباح المرغوبة باستخدام نقطة التعادل</a:t>
            </a:r>
            <a:r>
              <a:rPr lang="ar-AE" sz="2000" dirty="0" smtClean="0"/>
              <a:t> </a:t>
            </a:r>
            <a:r>
              <a:rPr lang="ar-SA" sz="2000" dirty="0" smtClean="0"/>
              <a:t>( الكمية من الانتاج حيث تتعادل الايرادات مع التكالىف) .</a:t>
            </a:r>
          </a:p>
          <a:p>
            <a:pPr algn="r" rtl="1"/>
            <a:r>
              <a:rPr lang="ar-SA" sz="2000" dirty="0" smtClean="0"/>
              <a:t>و عادة يتم تقدير حجم الطلب المتوقع عل</a:t>
            </a:r>
            <a:r>
              <a:rPr lang="ar-AE" sz="2000" dirty="0" smtClean="0"/>
              <a:t>ى</a:t>
            </a:r>
            <a:r>
              <a:rPr lang="ar-SA" sz="2000" dirty="0" smtClean="0"/>
              <a:t> مستويات مختلف</a:t>
            </a:r>
            <a:r>
              <a:rPr lang="ar-AE" sz="2000" dirty="0" smtClean="0"/>
              <a:t>ة</a:t>
            </a:r>
            <a:r>
              <a:rPr lang="ar-SA" sz="2000" dirty="0" smtClean="0"/>
              <a:t> من السعر ( العلاقه عكسية ) و اختيار المستوى الذي يحقق اكبر ربح.</a:t>
            </a:r>
          </a:p>
          <a:p>
            <a:pPr marL="0" indent="0" algn="r" rtl="1">
              <a:buNone/>
            </a:pP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86200"/>
            <a:ext cx="462915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ECC-BE6F-4B28-B3D7-F0C9F9A8C34C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0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dirty="0" smtClean="0"/>
              <a:t>التسعيرعل</a:t>
            </a:r>
            <a:r>
              <a:rPr lang="ar-AE" dirty="0" smtClean="0"/>
              <a:t>ى</a:t>
            </a:r>
            <a:r>
              <a:rPr lang="en-US" dirty="0" smtClean="0"/>
              <a:t> </a:t>
            </a:r>
            <a:r>
              <a:rPr lang="ar-SA" dirty="0" smtClean="0"/>
              <a:t>اساس المنفعة المدركة</a:t>
            </a:r>
            <a:r>
              <a:rPr lang="en-US" sz="3100" dirty="0" smtClean="0"/>
              <a:t>Perceived Value Pricing   </a:t>
            </a:r>
            <a:r>
              <a:rPr lang="ar-SA" sz="3100" dirty="0" smtClean="0"/>
              <a:t> 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9928"/>
            <a:ext cx="8229600" cy="4767072"/>
          </a:xfrm>
        </p:spPr>
        <p:txBody>
          <a:bodyPr/>
          <a:lstStyle/>
          <a:p>
            <a:pPr algn="r" rtl="1"/>
            <a:endParaRPr lang="ar-SA" dirty="0" smtClean="0"/>
          </a:p>
          <a:p>
            <a:pPr algn="r" rtl="1"/>
            <a:r>
              <a:rPr lang="ar-SA" sz="2800" dirty="0" smtClean="0"/>
              <a:t>تحدد المنتجات عل</a:t>
            </a:r>
            <a:r>
              <a:rPr lang="ar-AE" sz="2800" dirty="0" smtClean="0"/>
              <a:t>ى</a:t>
            </a:r>
            <a:r>
              <a:rPr lang="ar-SA" sz="2800" dirty="0" smtClean="0"/>
              <a:t> اساس المنفعة المدركة من قبل المشترين إذ السعر يوافق القيمة المدركة و ليس عل</a:t>
            </a:r>
            <a:r>
              <a:rPr lang="ar-AE" sz="2800" dirty="0" smtClean="0"/>
              <a:t>ى</a:t>
            </a:r>
            <a:r>
              <a:rPr lang="ar-SA" sz="2800" dirty="0" smtClean="0"/>
              <a:t> ضوء الكلفة المصاحبة للحصول عل</a:t>
            </a:r>
            <a:r>
              <a:rPr lang="ar-AE" sz="2800" dirty="0" smtClean="0"/>
              <a:t>ى</a:t>
            </a:r>
            <a:r>
              <a:rPr lang="ar-SA" sz="2800" dirty="0" smtClean="0"/>
              <a:t> المنتج </a:t>
            </a:r>
          </a:p>
          <a:p>
            <a:pPr algn="r" rtl="1"/>
            <a:r>
              <a:rPr lang="ar-SA" sz="2800" dirty="0" smtClean="0"/>
              <a:t>يتم تحديد السعر من خلال تحديد المنفعة من وجهة نظر المستهلك </a:t>
            </a:r>
          </a:p>
          <a:p>
            <a:pPr algn="r" rtl="1"/>
            <a:r>
              <a:rPr lang="ar-SA" sz="2800" dirty="0" smtClean="0"/>
              <a:t>ثم يتم ضبط التكالىف ليكون في الامكان تحقيق ربح </a:t>
            </a:r>
          </a:p>
          <a:p>
            <a:pPr algn="r" rtl="1"/>
            <a:r>
              <a:rPr lang="ar-SA" sz="2800" dirty="0" smtClean="0"/>
              <a:t>يقوم المصنع بتصميم المنتج تبعا للمنافع المطلوبة و عند مستو</a:t>
            </a:r>
            <a:r>
              <a:rPr lang="ar-AE" sz="2800" dirty="0" smtClean="0"/>
              <a:t>ى</a:t>
            </a:r>
            <a:r>
              <a:rPr lang="ar-SA" sz="2800" dirty="0" smtClean="0"/>
              <a:t> التكالىف المحسوبة </a:t>
            </a:r>
          </a:p>
          <a:p>
            <a:pPr algn="r" rtl="1"/>
            <a:r>
              <a:rPr lang="ar-SA" sz="2800" dirty="0" smtClean="0"/>
              <a:t>و اخيرا يتم طرحه في الأسواق 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9F84-8284-4E55-AD8E-8C0624E598A8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0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التسعير عل</a:t>
            </a:r>
            <a:r>
              <a:rPr lang="ar-AE" dirty="0" smtClean="0"/>
              <a:t>ى</a:t>
            </a:r>
            <a:r>
              <a:rPr lang="ar-SA" dirty="0" smtClean="0"/>
              <a:t> اساس السوق/ المنافسة </a:t>
            </a:r>
            <a:r>
              <a:rPr lang="en-US" dirty="0" smtClean="0"/>
              <a:t>Going Price</a:t>
            </a:r>
            <a:r>
              <a:rPr lang="ar-SA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dirty="0"/>
              <a:t>يتحدد السعر بمقتضى هذه الطريقة لاعتبارات خاصة </a:t>
            </a:r>
            <a:r>
              <a:rPr lang="ar-SA" sz="2800" dirty="0" smtClean="0"/>
              <a:t>بطبيع</a:t>
            </a:r>
            <a:r>
              <a:rPr lang="ar-AE" sz="2800" dirty="0" smtClean="0"/>
              <a:t>ة</a:t>
            </a:r>
            <a:r>
              <a:rPr lang="ar-SA" sz="2800" dirty="0" smtClean="0"/>
              <a:t> </a:t>
            </a:r>
            <a:r>
              <a:rPr lang="ar-SA" sz="2800" dirty="0"/>
              <a:t>الطلب </a:t>
            </a:r>
            <a:r>
              <a:rPr lang="ar-SA" sz="2800" dirty="0" smtClean="0"/>
              <a:t>عل</a:t>
            </a:r>
            <a:r>
              <a:rPr lang="ar-AE" sz="2800" dirty="0" smtClean="0"/>
              <a:t>ى</a:t>
            </a:r>
            <a:r>
              <a:rPr lang="ar-SA" sz="2800" dirty="0" smtClean="0"/>
              <a:t> </a:t>
            </a:r>
            <a:r>
              <a:rPr lang="ar-SA" sz="2800" dirty="0"/>
              <a:t>المنتجات </a:t>
            </a:r>
            <a:r>
              <a:rPr lang="ar-SA" sz="2800" dirty="0" smtClean="0"/>
              <a:t>وفي ضوء تقديم منتجات للسوق ، و </a:t>
            </a:r>
            <a:r>
              <a:rPr lang="ar-SA" sz="2800" dirty="0"/>
              <a:t>ليس </a:t>
            </a:r>
            <a:r>
              <a:rPr lang="ar-SA" sz="2800" dirty="0" smtClean="0"/>
              <a:t>بناء</a:t>
            </a:r>
            <a:r>
              <a:rPr lang="ar-AE" sz="2800" dirty="0" smtClean="0"/>
              <a:t>ً</a:t>
            </a:r>
            <a:r>
              <a:rPr lang="ar-SA" sz="2800" dirty="0" smtClean="0"/>
              <a:t> عل</a:t>
            </a:r>
            <a:r>
              <a:rPr lang="ar-AE" sz="2800" dirty="0" smtClean="0"/>
              <a:t>ى</a:t>
            </a:r>
            <a:r>
              <a:rPr lang="ar-SA" sz="2800" dirty="0" smtClean="0"/>
              <a:t> </a:t>
            </a:r>
            <a:r>
              <a:rPr lang="ar-SA" sz="2800" dirty="0"/>
              <a:t>اساس التكلفة </a:t>
            </a:r>
            <a:endParaRPr lang="ar-SA" sz="2800" dirty="0" smtClean="0"/>
          </a:p>
          <a:p>
            <a:pPr algn="r" rtl="1"/>
            <a:endParaRPr lang="ar-SA" sz="2800" dirty="0"/>
          </a:p>
          <a:p>
            <a:pPr algn="r" rtl="1"/>
            <a:r>
              <a:rPr lang="ar-SA" sz="2800" dirty="0"/>
              <a:t>تظهر أهمية هذه الطريقة عند ازدياد المنافسة في السوق حيث يلعب السعر دورا هاما في نجاح </a:t>
            </a:r>
            <a:r>
              <a:rPr lang="ar-AE" sz="2800" dirty="0" smtClean="0"/>
              <a:t>تسويق </a:t>
            </a:r>
            <a:r>
              <a:rPr lang="ar-SA" sz="2800" dirty="0" smtClean="0"/>
              <a:t>السلع</a:t>
            </a:r>
            <a:r>
              <a:rPr lang="ar-AE" sz="2800" dirty="0" smtClean="0"/>
              <a:t>ة</a:t>
            </a:r>
            <a:r>
              <a:rPr lang="ar-SA" sz="2800" dirty="0" smtClean="0"/>
              <a:t> </a:t>
            </a:r>
            <a:endParaRPr lang="ar-SA" sz="2800" dirty="0"/>
          </a:p>
          <a:p>
            <a:pPr algn="r" rtl="1"/>
            <a:r>
              <a:rPr lang="ar-SA" sz="2800" dirty="0"/>
              <a:t>و يبدو </a:t>
            </a:r>
            <a:r>
              <a:rPr lang="ar-SA" sz="2800" dirty="0" smtClean="0"/>
              <a:t>مناسبا</a:t>
            </a:r>
            <a:r>
              <a:rPr lang="en-US" sz="2800" dirty="0" smtClean="0"/>
              <a:t> </a:t>
            </a:r>
            <a:r>
              <a:rPr lang="ar-SA" sz="2800" dirty="0" smtClean="0"/>
              <a:t>في الحالات التالىة: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2800" dirty="0" smtClean="0"/>
              <a:t>السلع المتجانسة ( المواد التموينية)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2800" dirty="0" smtClean="0"/>
              <a:t>السلع ذات المرونه المرتفعة </a:t>
            </a:r>
            <a:r>
              <a:rPr lang="ar-AE" sz="2800" dirty="0" smtClean="0"/>
              <a:t>حيث يؤثر التغير البسيط في السعر على المبيعات بشكل كبير</a:t>
            </a:r>
            <a:r>
              <a:rPr lang="ar-SA" sz="2800" dirty="0" smtClean="0"/>
              <a:t>  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7ADC-91E7-40D9-8851-342886D312D1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مفهوم السعر     </a:t>
            </a:r>
            <a:r>
              <a:rPr lang="en-US" dirty="0" smtClean="0"/>
              <a:t>Price Concept</a:t>
            </a:r>
            <a:r>
              <a:rPr lang="ar-JO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dirty="0" smtClean="0"/>
              <a:t>من المنظور التسويقي : السعر هو القيمة التي يدفعها المشتري مقابل الحصول عل</a:t>
            </a:r>
            <a:r>
              <a:rPr lang="ar-AE" dirty="0" smtClean="0"/>
              <a:t>ى</a:t>
            </a:r>
            <a:r>
              <a:rPr lang="ar-JO" dirty="0" smtClean="0"/>
              <a:t> المنتج. أو ه</a:t>
            </a:r>
            <a:r>
              <a:rPr lang="ar-AE" dirty="0" smtClean="0"/>
              <a:t>و</a:t>
            </a:r>
            <a:r>
              <a:rPr lang="ar-JO" dirty="0" smtClean="0"/>
              <a:t> مجموعة القيم التي يبذلها المستهلك مقابل الحصول عل</a:t>
            </a:r>
            <a:r>
              <a:rPr lang="ar-AE" dirty="0" smtClean="0"/>
              <a:t>ى</a:t>
            </a:r>
            <a:r>
              <a:rPr lang="ar-JO" dirty="0" smtClean="0"/>
              <a:t> المنتج</a:t>
            </a:r>
          </a:p>
          <a:p>
            <a:pPr algn="r" rtl="1"/>
            <a:r>
              <a:rPr lang="ar-JO" dirty="0" smtClean="0"/>
              <a:t>اذا قد يشمل السعر قيمه مادية و اخرى مثل القيمة النفسية و المادية. </a:t>
            </a:r>
          </a:p>
          <a:p>
            <a:pPr algn="r" rtl="1"/>
            <a:r>
              <a:rPr lang="ar-JO" dirty="0" smtClean="0"/>
              <a:t>لذا العلاقة بين السعر و القيمة المدركة للمنتج  من قبل المشتري هي المحدد لعملية التبادل.</a:t>
            </a:r>
            <a:endParaRPr lang="ar-AE" dirty="0" smtClean="0"/>
          </a:p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dirty="0" smtClean="0"/>
              <a:t>من وجهة نظر اقتصادية فالسعر ايضا يرتبط بالمنفع</a:t>
            </a:r>
            <a:r>
              <a:rPr lang="ar-AE" dirty="0" smtClean="0"/>
              <a:t>ة</a:t>
            </a:r>
            <a:r>
              <a:rPr lang="ar-JO" dirty="0" smtClean="0"/>
              <a:t> و القيمة .اذ المنفع</a:t>
            </a:r>
            <a:r>
              <a:rPr lang="ar-AE" dirty="0" smtClean="0"/>
              <a:t>ة</a:t>
            </a:r>
            <a:r>
              <a:rPr lang="ar-JO" dirty="0" smtClean="0"/>
              <a:t> هي مواصفات المنتج التي تحقق الاشباع لاحتياجات المشتري و القيمة هي ال</a:t>
            </a:r>
            <a:r>
              <a:rPr lang="ar-AE" dirty="0" smtClean="0"/>
              <a:t>ت</a:t>
            </a:r>
            <a:r>
              <a:rPr lang="ar-JO" dirty="0" smtClean="0"/>
              <a:t>عبير الكمي عن المنتج الذي يمكن قياسه من خلال الثمن (السعر) الواجب دفعه من قبل المشتري للحصول عل</a:t>
            </a:r>
            <a:r>
              <a:rPr lang="ar-AE" dirty="0" smtClean="0"/>
              <a:t>ى</a:t>
            </a:r>
            <a:r>
              <a:rPr lang="ar-JO" dirty="0" smtClean="0"/>
              <a:t> المنفع</a:t>
            </a:r>
            <a:r>
              <a:rPr lang="ar-AE" dirty="0"/>
              <a:t>ة</a:t>
            </a:r>
            <a:r>
              <a:rPr lang="ar-JO" dirty="0" smtClean="0"/>
              <a:t> المطلوبة.</a:t>
            </a:r>
          </a:p>
          <a:p>
            <a:pPr algn="r" rtl="1"/>
            <a:r>
              <a:rPr lang="ar-JO" dirty="0" smtClean="0"/>
              <a:t>لذا يمكن اعتبارالسعر القيمة النقدية للسلع</a:t>
            </a:r>
            <a:r>
              <a:rPr lang="ar-AE" dirty="0" smtClean="0"/>
              <a:t>ة</a:t>
            </a:r>
            <a:r>
              <a:rPr lang="ar-JO" dirty="0" smtClean="0"/>
              <a:t> اوالخدمة كما ت</a:t>
            </a:r>
            <a:r>
              <a:rPr lang="ar-AE" dirty="0" smtClean="0"/>
              <a:t>ُ</a:t>
            </a:r>
            <a:r>
              <a:rPr lang="ar-JO" dirty="0" smtClean="0"/>
              <a:t>حدد في السوق   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700B-8579-4A35-B1A9-124DA626A493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8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تحديد ردة الفعل و الرقابة على الأسعار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الخطوة الخامسة هي تحديد ردة الفعل من قبل </a:t>
            </a:r>
            <a:r>
              <a:rPr lang="ar-AE" dirty="0" smtClean="0"/>
              <a:t>المستهلك </a:t>
            </a:r>
            <a:r>
              <a:rPr lang="ar-SA" dirty="0" smtClean="0"/>
              <a:t>و قياس الرضى أو عدم الرضى </a:t>
            </a:r>
          </a:p>
          <a:p>
            <a:pPr algn="r" rtl="1"/>
            <a:r>
              <a:rPr lang="ar-SA" dirty="0" smtClean="0"/>
              <a:t>انما لابد من مراقبة الأسعار و اعادة النظر </a:t>
            </a:r>
            <a:r>
              <a:rPr lang="ar-AE" dirty="0" smtClean="0"/>
              <a:t>في </a:t>
            </a:r>
            <a:r>
              <a:rPr lang="ar-SA" dirty="0" smtClean="0"/>
              <a:t>مستوياتها و استراتيجيات الاسعار </a:t>
            </a:r>
          </a:p>
          <a:p>
            <a:pPr marL="0" indent="0" algn="r" rtl="1">
              <a:buNone/>
            </a:pPr>
            <a:r>
              <a:rPr lang="ar-SA" b="1" dirty="0" smtClean="0"/>
              <a:t>يمكن تحقيق ذلك من خلال </a:t>
            </a:r>
            <a:r>
              <a:rPr lang="ar-SA" dirty="0" smtClean="0"/>
              <a:t>:</a:t>
            </a:r>
          </a:p>
          <a:p>
            <a:pPr algn="r" rtl="1"/>
            <a:r>
              <a:rPr lang="ar-SA" dirty="0" smtClean="0"/>
              <a:t>هل حققت الاهداف التسعيرية </a:t>
            </a:r>
          </a:p>
          <a:p>
            <a:pPr algn="r" rtl="1"/>
            <a:r>
              <a:rPr lang="ar-SA" dirty="0" smtClean="0"/>
              <a:t>هل السبب الرئيسي ف</a:t>
            </a:r>
            <a:r>
              <a:rPr lang="ar-SA" dirty="0"/>
              <a:t>ي</a:t>
            </a:r>
            <a:r>
              <a:rPr lang="ar-SA" dirty="0" smtClean="0"/>
              <a:t> نتائج الأعمال هو السعر </a:t>
            </a:r>
          </a:p>
          <a:p>
            <a:pPr algn="r" rtl="1"/>
            <a:r>
              <a:rPr lang="ar-SA" dirty="0" smtClean="0"/>
              <a:t>مدى ملائمة الخصومات الممنوح</a:t>
            </a:r>
            <a:r>
              <a:rPr lang="ar-AE" dirty="0" smtClean="0"/>
              <a:t>ة</a:t>
            </a:r>
            <a:r>
              <a:rPr lang="ar-SA" dirty="0" smtClean="0"/>
              <a:t> مع استراتيجيات المنافسين </a:t>
            </a:r>
          </a:p>
          <a:p>
            <a:pPr algn="r" rtl="1"/>
            <a:r>
              <a:rPr lang="ar-SA" dirty="0" smtClean="0"/>
              <a:t>ما هي ردود فعل المستهلكين نحو اسعار المنافسين </a:t>
            </a:r>
          </a:p>
          <a:p>
            <a:pPr algn="r" rtl="1"/>
            <a:r>
              <a:rPr lang="ar-SA" dirty="0" smtClean="0"/>
              <a:t>مد</a:t>
            </a:r>
            <a:r>
              <a:rPr lang="ar-AE" dirty="0" smtClean="0"/>
              <a:t>ى</a:t>
            </a:r>
            <a:r>
              <a:rPr lang="ar-SA" dirty="0" smtClean="0"/>
              <a:t> التناسق مع بقية عناصر المزيج التسويقي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EB57-C7E0-49BD-8D0C-82CF875F1677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4800" dirty="0">
                <a:solidFill>
                  <a:srgbClr val="FF0000"/>
                </a:solidFill>
              </a:rPr>
              <a:t>مشكلات تسويقية معاصرة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9656"/>
            <a:ext cx="8229600" cy="4876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000" dirty="0"/>
              <a:t>تقوم مطاعم بيتزا هت الشهيرة في مدينة العين بتحديد أسعار وجباتها على أساس التكلفة مضافا الىها هامش الربح. إشرح طريقة تحديد السعر لهذه الوجبات و محلّلا مزايا و عيوب هذه الطريقة. هل تنصح بالاستمرار بها لمجموعة مطاعم بيتزا هت.  كيف يمكن تعديل سعر الوجبة (قطعة بينزا وسط) على ضوء القيمة المدركة </a:t>
            </a:r>
            <a:r>
              <a:rPr lang="en-US" sz="4000" dirty="0"/>
              <a:t>Perceived Value</a:t>
            </a:r>
            <a:r>
              <a:rPr lang="ar-AE" sz="4000" dirty="0"/>
              <a:t> للمستهلك و اسعار المنافسين؟ 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A507-DBBC-4BB8-B004-2E0E3B20C35C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9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اصطلاحات أخر</a:t>
            </a:r>
            <a:r>
              <a:rPr lang="ar-AE" dirty="0" smtClean="0"/>
              <a:t>ى</a:t>
            </a:r>
            <a:r>
              <a:rPr lang="ar-JO" dirty="0" smtClean="0"/>
              <a:t> للسعر </a:t>
            </a:r>
            <a:endParaRPr lang="en-US" dirty="0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05000"/>
            <a:ext cx="3337862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52" y="1676400"/>
            <a:ext cx="3532948" cy="4529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6839-29D0-4004-B5E1-52EAF4C63681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الأهمية المتزايدة للسعر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dirty="0" smtClean="0"/>
              <a:t>هناك العديد من الأسباب التي أدت ال</a:t>
            </a:r>
            <a:r>
              <a:rPr lang="ar-AE" dirty="0" smtClean="0"/>
              <a:t>ى</a:t>
            </a:r>
            <a:r>
              <a:rPr lang="ar-JO" dirty="0" smtClean="0"/>
              <a:t> زياده الاهتمام بالسعر كأحد العناصر الرئيسية الخاصة بالمزيج التسويقي. و من أهمها:</a:t>
            </a:r>
          </a:p>
          <a:p>
            <a:pPr algn="r" rtl="1">
              <a:buFont typeface="Wingdings" pitchFamily="2" charset="2"/>
              <a:buChar char="q"/>
            </a:pPr>
            <a:r>
              <a:rPr lang="ar-JO" dirty="0"/>
              <a:t> </a:t>
            </a:r>
            <a:r>
              <a:rPr lang="ar-JO" dirty="0" smtClean="0"/>
              <a:t>السعر مكون رئيسي في معادلة الأرباح ( الارباح = الايرادات – التكالىف) و الايرادات = السعر </a:t>
            </a:r>
            <a:r>
              <a:rPr lang="en-US" dirty="0" smtClean="0"/>
              <a:t>x</a:t>
            </a:r>
            <a:r>
              <a:rPr lang="ar-JO" dirty="0" smtClean="0"/>
              <a:t> الكمية المباع</a:t>
            </a:r>
            <a:r>
              <a:rPr lang="ar-AE" dirty="0" smtClean="0"/>
              <a:t>ة</a:t>
            </a:r>
          </a:p>
          <a:p>
            <a:pPr marL="0" indent="0" algn="r" rtl="1">
              <a:buNone/>
            </a:pPr>
            <a:endParaRPr lang="ar-JO" dirty="0" smtClean="0"/>
          </a:p>
          <a:p>
            <a:pPr algn="r" rtl="1">
              <a:buFont typeface="Wingdings" pitchFamily="2" charset="2"/>
              <a:buChar char="q"/>
            </a:pPr>
            <a:r>
              <a:rPr lang="ar-JO" dirty="0"/>
              <a:t> </a:t>
            </a:r>
            <a:r>
              <a:rPr lang="ar-JO" dirty="0" smtClean="0"/>
              <a:t>في ظل المنافسة السعرية يصبح السعر هو الدافع الرئيسي للشراء.</a:t>
            </a:r>
          </a:p>
          <a:p>
            <a:pPr algn="r" rtl="1">
              <a:buFont typeface="Wingdings" pitchFamily="2" charset="2"/>
              <a:buChar char="q"/>
            </a:pPr>
            <a:r>
              <a:rPr lang="ar-JO" dirty="0"/>
              <a:t> </a:t>
            </a:r>
            <a:r>
              <a:rPr lang="ar-JO" dirty="0" smtClean="0"/>
              <a:t>تزداد الاهمية خاصة في الظروف الاقتصادية الصعبة من الكساد و الركود و التضخم و الذي يجعل السعر من العوامل الهامة عند القرار الشرائي.</a:t>
            </a:r>
          </a:p>
          <a:p>
            <a:pPr algn="r" rtl="1">
              <a:buFont typeface="Wingdings" pitchFamily="2" charset="2"/>
              <a:buChar char="q"/>
            </a:pPr>
            <a:r>
              <a:rPr lang="ar-JO" dirty="0"/>
              <a:t> </a:t>
            </a:r>
            <a:r>
              <a:rPr lang="ar-JO" dirty="0" smtClean="0"/>
              <a:t> تزايد الاتجاه نحو شراء العلامات التجارية الراقية مما شكل ضغطا عل</a:t>
            </a:r>
            <a:r>
              <a:rPr lang="ar-AE" dirty="0" smtClean="0"/>
              <a:t>ى</a:t>
            </a:r>
            <a:r>
              <a:rPr lang="ar-JO" dirty="0" smtClean="0"/>
              <a:t> العلامات التجارية المحلية  لخفض اسعارها لتتمكن من المنافسة في سوقها.</a:t>
            </a:r>
            <a:endParaRPr lang="ar-AE" dirty="0" smtClean="0"/>
          </a:p>
          <a:p>
            <a:pPr marL="0" indent="0" algn="r" rtl="1">
              <a:buNone/>
            </a:pPr>
            <a:endParaRPr lang="ar-JO" dirty="0" smtClean="0"/>
          </a:p>
          <a:p>
            <a:pPr algn="r" rtl="1">
              <a:buFont typeface="Wingdings" pitchFamily="2" charset="2"/>
              <a:buChar char="q"/>
            </a:pPr>
            <a:r>
              <a:rPr lang="ar-AE" dirty="0" smtClean="0"/>
              <a:t> </a:t>
            </a:r>
            <a:r>
              <a:rPr lang="ar-JO" dirty="0" smtClean="0"/>
              <a:t>تزايد السرع</a:t>
            </a:r>
            <a:r>
              <a:rPr lang="ar-AE" dirty="0" smtClean="0"/>
              <a:t>ة</a:t>
            </a:r>
            <a:r>
              <a:rPr lang="ar-JO" dirty="0" smtClean="0"/>
              <a:t> في تقديم منتجات جديدة مما ادى ال</a:t>
            </a:r>
            <a:r>
              <a:rPr lang="ar-AE" dirty="0" smtClean="0"/>
              <a:t>ى</a:t>
            </a:r>
            <a:r>
              <a:rPr lang="ar-JO" dirty="0" smtClean="0"/>
              <a:t> تقييم فوري </a:t>
            </a:r>
            <a:r>
              <a:rPr lang="ar-AE" dirty="0" smtClean="0"/>
              <a:t>لاسعار </a:t>
            </a:r>
            <a:r>
              <a:rPr lang="ar-AE" dirty="0"/>
              <a:t>ا</a:t>
            </a:r>
            <a:r>
              <a:rPr lang="ar-JO" dirty="0" smtClean="0"/>
              <a:t>لسلع القائمة الحالىة 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FA3C-0D10-4770-AD39-C5C4D982DF05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33400"/>
            <a:ext cx="8686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50F2-E585-4927-A248-D40FF7C443B8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6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600" dirty="0" smtClean="0"/>
              <a:t>تُعد </a:t>
            </a:r>
            <a:r>
              <a:rPr lang="ar-AE" sz="4600" dirty="0" smtClean="0">
                <a:solidFill>
                  <a:srgbClr val="C00000"/>
                </a:solidFill>
              </a:rPr>
              <a:t>أهداف التسعير </a:t>
            </a:r>
            <a:r>
              <a:rPr lang="ar-AE" sz="4600" dirty="0" smtClean="0"/>
              <a:t>لمنتجات منظمات الاعمال المعاصرة ذو أهمية خاصة لإرتباطها المباشر في أهداف المنظمات ككل. قارن بين أهداف التسعير و أعطي مثالا تطبيقيا لمنظمة تعمل في مدينة العين و موضحا أي من الاهداف ملائما أكثر لهذه المنظمة.</a:t>
            </a:r>
            <a:endParaRPr lang="en-US" sz="4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CCE3C-3D94-4DE3-AD8B-06D90231628E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79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تحديد أهداف التسعير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marL="0" indent="0" algn="r" rtl="1">
              <a:buNone/>
            </a:pPr>
            <a:r>
              <a:rPr lang="ar-JO" dirty="0" smtClean="0"/>
              <a:t>ان عملية التسعير تعمل عل</a:t>
            </a:r>
            <a:r>
              <a:rPr lang="ar-AE" dirty="0" smtClean="0"/>
              <a:t>ى</a:t>
            </a:r>
            <a:r>
              <a:rPr lang="ar-JO" dirty="0" smtClean="0"/>
              <a:t> تحقيق مجموع</a:t>
            </a:r>
            <a:r>
              <a:rPr lang="ar-AE" dirty="0" smtClean="0"/>
              <a:t>ة</a:t>
            </a:r>
            <a:r>
              <a:rPr lang="ar-JO" dirty="0" smtClean="0"/>
              <a:t> من الأهداف التي ترغب المنظمة بتحقيقها:</a:t>
            </a:r>
          </a:p>
          <a:p>
            <a:pPr algn="r" rtl="1">
              <a:buFont typeface="Wingdings" pitchFamily="2" charset="2"/>
              <a:buChar char="q"/>
            </a:pPr>
            <a:r>
              <a:rPr lang="ar-JO" dirty="0"/>
              <a:t> </a:t>
            </a:r>
            <a:r>
              <a:rPr lang="ar-JO" dirty="0" smtClean="0">
                <a:solidFill>
                  <a:srgbClr val="FF0000"/>
                </a:solidFill>
              </a:rPr>
              <a:t>هدف البقاء في السوق </a:t>
            </a:r>
            <a:r>
              <a:rPr lang="en-US" sz="1800" dirty="0" smtClean="0">
                <a:solidFill>
                  <a:srgbClr val="FF0000"/>
                </a:solidFill>
              </a:rPr>
              <a:t>Survival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002060"/>
                </a:solidFill>
              </a:rPr>
              <a:t>السعر هنا يكون لتغطية التكالىف فقط و </a:t>
            </a:r>
            <a:r>
              <a:rPr lang="ar-JO" sz="2000" dirty="0">
                <a:solidFill>
                  <a:srgbClr val="002060"/>
                </a:solidFill>
              </a:rPr>
              <a:t>مواجهة المنافسة الشديدة </a:t>
            </a:r>
            <a:endParaRPr lang="ar-JO" sz="2000" dirty="0" smtClean="0">
              <a:solidFill>
                <a:srgbClr val="002060"/>
              </a:solidFill>
            </a:endParaRPr>
          </a:p>
          <a:p>
            <a:pPr algn="r" rtl="1">
              <a:buFont typeface="Wingdings" pitchFamily="2" charset="2"/>
              <a:buChar char="q"/>
            </a:pPr>
            <a:r>
              <a:rPr lang="ar-JO" sz="2000" dirty="0" smtClean="0">
                <a:solidFill>
                  <a:srgbClr val="FF0000"/>
                </a:solidFill>
              </a:rPr>
              <a:t>هدف تعظيم الربحية </a:t>
            </a:r>
            <a:r>
              <a:rPr lang="en-US" sz="1800" dirty="0" smtClean="0">
                <a:solidFill>
                  <a:srgbClr val="FF0000"/>
                </a:solidFill>
              </a:rPr>
              <a:t>Profit Maximization </a:t>
            </a:r>
            <a:endParaRPr lang="ar-JO" sz="1800" dirty="0" smtClean="0">
              <a:solidFill>
                <a:srgbClr val="FF0000"/>
              </a:solidFill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002060"/>
                </a:solidFill>
              </a:rPr>
              <a:t>السعرهنا يكون مرتفعا بهدف تحقيق اكبر ربح </a:t>
            </a:r>
            <a:endParaRPr lang="en-US" sz="2000" dirty="0" smtClean="0">
              <a:solidFill>
                <a:srgbClr val="002060"/>
              </a:solidFill>
            </a:endParaRPr>
          </a:p>
          <a:p>
            <a:pPr algn="r" rtl="1">
              <a:buFont typeface="Wingdings" pitchFamily="2" charset="2"/>
              <a:buChar char="q"/>
            </a:pPr>
            <a:r>
              <a:rPr lang="ar-JO" sz="2000" dirty="0" smtClean="0">
                <a:solidFill>
                  <a:srgbClr val="FF0000"/>
                </a:solidFill>
              </a:rPr>
              <a:t>زيادة الحصة السوقية </a:t>
            </a:r>
            <a:r>
              <a:rPr lang="en-US" sz="1800" dirty="0" smtClean="0">
                <a:solidFill>
                  <a:srgbClr val="FF0000"/>
                </a:solidFill>
              </a:rPr>
              <a:t>Market Share Maximization </a:t>
            </a:r>
            <a:endParaRPr lang="ar-JO" sz="1800" dirty="0" smtClean="0">
              <a:solidFill>
                <a:srgbClr val="FF0000"/>
              </a:solidFill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JO" sz="1800" b="1" dirty="0" smtClean="0">
                <a:solidFill>
                  <a:srgbClr val="002060"/>
                </a:solidFill>
              </a:rPr>
              <a:t>استخدام السعر المنخفض لجذب عدد اكبر من المشترين و بالتالى تنخفض التكالىف الكلية بزياده الطلب .</a:t>
            </a:r>
          </a:p>
          <a:p>
            <a:pPr algn="r" rtl="1">
              <a:buFont typeface="Wingdings" pitchFamily="2" charset="2"/>
              <a:buChar char="q"/>
            </a:pPr>
            <a:r>
              <a:rPr lang="ar-JO" sz="2000" dirty="0" smtClean="0">
                <a:solidFill>
                  <a:srgbClr val="FF0000"/>
                </a:solidFill>
              </a:rPr>
              <a:t>القياد</a:t>
            </a:r>
            <a:r>
              <a:rPr lang="ar-AE" sz="2000" dirty="0" smtClean="0">
                <a:solidFill>
                  <a:srgbClr val="FF0000"/>
                </a:solidFill>
              </a:rPr>
              <a:t>ة</a:t>
            </a:r>
            <a:r>
              <a:rPr lang="ar-JO" sz="2000" dirty="0" smtClean="0">
                <a:solidFill>
                  <a:srgbClr val="FF0000"/>
                </a:solidFill>
              </a:rPr>
              <a:t> في مجال جودة المنتجات </a:t>
            </a:r>
            <a:r>
              <a:rPr lang="en-US" sz="1800" dirty="0" smtClean="0">
                <a:solidFill>
                  <a:srgbClr val="FF0000"/>
                </a:solidFill>
              </a:rPr>
              <a:t>Quality Leadership </a:t>
            </a:r>
            <a:endParaRPr lang="ar-JO" sz="1800" dirty="0" smtClean="0">
              <a:solidFill>
                <a:srgbClr val="FF0000"/>
              </a:solidFill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JO" sz="1800" b="1" dirty="0" smtClean="0">
                <a:solidFill>
                  <a:srgbClr val="002060"/>
                </a:solidFill>
              </a:rPr>
              <a:t>تقديم المنتجات العالىة الجودة ينعكس عل</a:t>
            </a:r>
            <a:r>
              <a:rPr lang="ar-AE" sz="1800" b="1" dirty="0" smtClean="0">
                <a:solidFill>
                  <a:srgbClr val="002060"/>
                </a:solidFill>
              </a:rPr>
              <a:t>ى</a:t>
            </a:r>
            <a:r>
              <a:rPr lang="ar-JO" sz="1800" b="1" dirty="0" smtClean="0">
                <a:solidFill>
                  <a:srgbClr val="002060"/>
                </a:solidFill>
              </a:rPr>
              <a:t> السعر المطروح و عادة يكون مرتفعا </a:t>
            </a:r>
            <a:endParaRPr lang="en-US" sz="1800" b="1" dirty="0" smtClean="0">
              <a:solidFill>
                <a:srgbClr val="002060"/>
              </a:solidFill>
            </a:endParaRPr>
          </a:p>
          <a:p>
            <a:pPr algn="r" defTabSz="177800" rtl="1"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ar-JO" sz="2000" dirty="0" smtClean="0">
                <a:solidFill>
                  <a:srgbClr val="FF0000"/>
                </a:solidFill>
              </a:rPr>
              <a:t>هدف الوضع الراهن /</a:t>
            </a:r>
            <a:r>
              <a:rPr lang="ar-AE" sz="2000" dirty="0" smtClean="0">
                <a:solidFill>
                  <a:srgbClr val="FF0000"/>
                </a:solidFill>
              </a:rPr>
              <a:t> </a:t>
            </a:r>
            <a:r>
              <a:rPr lang="ar-JO" sz="2000" dirty="0" smtClean="0">
                <a:solidFill>
                  <a:srgbClr val="FF0000"/>
                </a:solidFill>
              </a:rPr>
              <a:t>منافسة غيرالسعرية</a:t>
            </a:r>
            <a:r>
              <a:rPr lang="ar-AE" sz="20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Non-price </a:t>
            </a:r>
            <a:r>
              <a:rPr lang="en-US" sz="1800" dirty="0">
                <a:solidFill>
                  <a:srgbClr val="FF0000"/>
                </a:solidFill>
              </a:rPr>
              <a:t>Competition/Status </a:t>
            </a:r>
            <a:r>
              <a:rPr lang="en-US" sz="1800" dirty="0" smtClean="0">
                <a:solidFill>
                  <a:srgbClr val="FF0000"/>
                </a:solidFill>
              </a:rPr>
              <a:t>Quo objective</a:t>
            </a:r>
            <a:r>
              <a:rPr lang="ar-JO" sz="1800" dirty="0" smtClean="0">
                <a:solidFill>
                  <a:srgbClr val="FF0000"/>
                </a:solidFill>
              </a:rPr>
              <a:t>  </a:t>
            </a:r>
          </a:p>
          <a:p>
            <a:pPr algn="r" defTabSz="177800" rtl="1">
              <a:buFont typeface="Wingdings" pitchFamily="2" charset="2"/>
              <a:buChar char="Ø"/>
            </a:pPr>
            <a:r>
              <a:rPr lang="ar-JO" sz="1800" b="1" dirty="0" smtClean="0">
                <a:solidFill>
                  <a:srgbClr val="002060"/>
                </a:solidFill>
              </a:rPr>
              <a:t>السعر ليس العنصر الاهم في المرحلة و انما المحافظة عل</a:t>
            </a:r>
            <a:r>
              <a:rPr lang="ar-AE" sz="1800" b="1" dirty="0" smtClean="0">
                <a:solidFill>
                  <a:srgbClr val="002060"/>
                </a:solidFill>
              </a:rPr>
              <a:t>ى</a:t>
            </a:r>
            <a:r>
              <a:rPr lang="ar-JO" sz="1800" b="1" dirty="0" smtClean="0">
                <a:solidFill>
                  <a:srgbClr val="002060"/>
                </a:solidFill>
              </a:rPr>
              <a:t> الاستقرارا في السوق و لذا لا تعمل عل</a:t>
            </a:r>
            <a:r>
              <a:rPr lang="ar-AE" sz="1800" b="1" dirty="0" smtClean="0">
                <a:solidFill>
                  <a:srgbClr val="002060"/>
                </a:solidFill>
              </a:rPr>
              <a:t>ى</a:t>
            </a:r>
            <a:r>
              <a:rPr lang="ar-JO" sz="1800" b="1" dirty="0" smtClean="0">
                <a:solidFill>
                  <a:srgbClr val="002060"/>
                </a:solidFill>
              </a:rPr>
              <a:t> اثارة المنافسين  من خلال حروب سعرية انما التركيز يكون عل</a:t>
            </a:r>
            <a:r>
              <a:rPr lang="ar-AE" sz="1800" b="1" dirty="0" smtClean="0">
                <a:solidFill>
                  <a:srgbClr val="002060"/>
                </a:solidFill>
              </a:rPr>
              <a:t>ى</a:t>
            </a:r>
            <a:r>
              <a:rPr lang="ar-JO" sz="1800" b="1" dirty="0" smtClean="0">
                <a:solidFill>
                  <a:srgbClr val="002060"/>
                </a:solidFill>
              </a:rPr>
              <a:t> جوانب اخر</a:t>
            </a:r>
            <a:r>
              <a:rPr lang="ar-AE" sz="1800" b="1" dirty="0" smtClean="0">
                <a:solidFill>
                  <a:srgbClr val="002060"/>
                </a:solidFill>
              </a:rPr>
              <a:t>ى</a:t>
            </a:r>
            <a:r>
              <a:rPr lang="ar-JO" sz="1800" b="1" dirty="0" smtClean="0">
                <a:solidFill>
                  <a:srgbClr val="002060"/>
                </a:solidFill>
              </a:rPr>
              <a:t> للمنافسة.</a:t>
            </a:r>
            <a:endParaRPr lang="en-US" sz="1800" b="1" dirty="0">
              <a:solidFill>
                <a:srgbClr val="00206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DB2C-E8A0-4F0E-A8D9-2BFE01105691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1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العوامل المؤثرة في </a:t>
            </a:r>
            <a:r>
              <a:rPr lang="ar-JO" dirty="0" smtClean="0"/>
              <a:t>قرار</a:t>
            </a:r>
            <a:r>
              <a:rPr lang="ar-AE" dirty="0" smtClean="0"/>
              <a:t>ات</a:t>
            </a:r>
            <a:r>
              <a:rPr lang="ar-JO" dirty="0" smtClean="0"/>
              <a:t> التسعير</a:t>
            </a:r>
            <a:r>
              <a:rPr lang="ar-AE" dirty="0" smtClean="0"/>
              <a:t> </a:t>
            </a:r>
            <a:r>
              <a:rPr lang="ar-JO" dirty="0" smtClean="0"/>
              <a:t>للمنتجات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33600" y="5904131"/>
            <a:ext cx="5262979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الحد الادنى للسعر  = التكالىف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5485" y="2819400"/>
            <a:ext cx="5262978" cy="2285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ar-JO" dirty="0" smtClean="0"/>
          </a:p>
          <a:p>
            <a:pPr algn="r" rtl="1"/>
            <a:endParaRPr lang="ar-JO" dirty="0"/>
          </a:p>
          <a:p>
            <a:pPr algn="r" rtl="1"/>
            <a:endParaRPr lang="ar-JO" dirty="0" smtClean="0"/>
          </a:p>
          <a:p>
            <a:pPr algn="r" rtl="1"/>
            <a:endParaRPr lang="ar-JO" dirty="0" smtClean="0"/>
          </a:p>
          <a:p>
            <a:pPr algn="r" rtl="1"/>
            <a:r>
              <a:rPr lang="ar-JO" b="1" dirty="0" smtClean="0">
                <a:solidFill>
                  <a:srgbClr val="002060"/>
                </a:solidFill>
              </a:rPr>
              <a:t>العوامل الداخلية: </a:t>
            </a:r>
          </a:p>
          <a:p>
            <a:pPr algn="r" rtl="1"/>
            <a:r>
              <a:rPr lang="ar-JO" b="1" dirty="0" smtClean="0">
                <a:solidFill>
                  <a:srgbClr val="002060"/>
                </a:solidFill>
              </a:rPr>
              <a:t>الاستراتيجية التسويقية من حيث الاهداف و المزيج التسويقي</a:t>
            </a:r>
          </a:p>
          <a:p>
            <a:pPr algn="r" rtl="1"/>
            <a:r>
              <a:rPr lang="ar-JO" b="1" dirty="0" smtClean="0">
                <a:solidFill>
                  <a:srgbClr val="002060"/>
                </a:solidFill>
              </a:rPr>
              <a:t>عوامل تنظيمية</a:t>
            </a:r>
          </a:p>
          <a:p>
            <a:pPr algn="r" rtl="1"/>
            <a:endParaRPr lang="ar-JO" b="1" dirty="0">
              <a:solidFill>
                <a:srgbClr val="002060"/>
              </a:solidFill>
            </a:endParaRPr>
          </a:p>
          <a:p>
            <a:pPr algn="r" rtl="1"/>
            <a:r>
              <a:rPr lang="ar-JO" b="1" dirty="0" smtClean="0">
                <a:solidFill>
                  <a:srgbClr val="002060"/>
                </a:solidFill>
              </a:rPr>
              <a:t>العوامل الخارجية:</a:t>
            </a:r>
          </a:p>
          <a:p>
            <a:pPr algn="r" rtl="1"/>
            <a:r>
              <a:rPr lang="ar-JO" b="1" dirty="0" smtClean="0">
                <a:solidFill>
                  <a:srgbClr val="002060"/>
                </a:solidFill>
              </a:rPr>
              <a:t>طبيعة السوق و الطلب </a:t>
            </a:r>
          </a:p>
          <a:p>
            <a:pPr algn="r" rtl="1"/>
            <a:r>
              <a:rPr lang="ar-JO" b="1" dirty="0" smtClean="0">
                <a:solidFill>
                  <a:srgbClr val="002060"/>
                </a:solidFill>
              </a:rPr>
              <a:t>أسعار المنافسين</a:t>
            </a:r>
          </a:p>
          <a:p>
            <a:pPr algn="r" rtl="1"/>
            <a:r>
              <a:rPr lang="ar-JO" b="1" dirty="0" smtClean="0">
                <a:solidFill>
                  <a:srgbClr val="002060"/>
                </a:solidFill>
              </a:rPr>
              <a:t>عوامل بيئية </a:t>
            </a:r>
          </a:p>
          <a:p>
            <a:pPr algn="r" rtl="1"/>
            <a:endParaRPr lang="ar-JO" dirty="0" smtClean="0"/>
          </a:p>
          <a:p>
            <a:pPr algn="r" rtl="1"/>
            <a:endParaRPr lang="ar-JO" dirty="0"/>
          </a:p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42281" y="1981200"/>
            <a:ext cx="526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JO" dirty="0">
                <a:solidFill>
                  <a:srgbClr val="002060"/>
                </a:solidFill>
              </a:rPr>
              <a:t>الحد </a:t>
            </a:r>
            <a:r>
              <a:rPr lang="ar-JO" dirty="0" smtClean="0">
                <a:solidFill>
                  <a:srgbClr val="002060"/>
                </a:solidFill>
              </a:rPr>
              <a:t>الاعلى </a:t>
            </a:r>
            <a:r>
              <a:rPr lang="ar-JO" dirty="0">
                <a:solidFill>
                  <a:srgbClr val="002060"/>
                </a:solidFill>
              </a:rPr>
              <a:t>للسعر</a:t>
            </a:r>
            <a:r>
              <a:rPr lang="ar-JO" dirty="0"/>
              <a:t>  = </a:t>
            </a:r>
            <a:r>
              <a:rPr lang="ar-JO" dirty="0" smtClean="0"/>
              <a:t>القيمة المدركة للمنتج من وجهة نظر المستهلك </a:t>
            </a:r>
          </a:p>
          <a:p>
            <a:pPr algn="ctr"/>
            <a:r>
              <a:rPr lang="ar-JO" dirty="0" smtClean="0"/>
              <a:t>او المستوى الذي يخلق طلب عل</a:t>
            </a:r>
            <a:r>
              <a:rPr lang="ar-AE" dirty="0" smtClean="0"/>
              <a:t>ى</a:t>
            </a:r>
            <a:r>
              <a:rPr lang="ar-JO" dirty="0" smtClean="0"/>
              <a:t> المنتج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3E77-3DDB-4C61-8ACA-E8165001BFF7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العوامل الداخلية المؤثرة في قرار</a:t>
            </a:r>
            <a:r>
              <a:rPr lang="ar-AE" dirty="0" smtClean="0"/>
              <a:t>ات</a:t>
            </a:r>
            <a:r>
              <a:rPr lang="ar-JO" dirty="0" smtClean="0"/>
              <a:t> التسعير</a:t>
            </a:r>
            <a:r>
              <a:rPr lang="ar-AE" dirty="0" smtClean="0"/>
              <a:t> </a:t>
            </a:r>
            <a:r>
              <a:rPr lang="ar-JO" dirty="0" smtClean="0"/>
              <a:t>للمنتجات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اولا : الاستراتيجية التسويقية : الاهداف و المزيج التسويقي</a:t>
            </a:r>
          </a:p>
          <a:p>
            <a:pPr algn="r" rtl="1"/>
            <a:endParaRPr lang="ar-JO" sz="1100" dirty="0" smtClean="0"/>
          </a:p>
          <a:p>
            <a:pPr algn="r" rtl="1">
              <a:buFont typeface="Wingdings" pitchFamily="2" charset="2"/>
              <a:buChar char="Ø"/>
            </a:pPr>
            <a:r>
              <a:rPr lang="ar-JO" sz="2000" dirty="0" smtClean="0"/>
              <a:t>تحدد الاستراتيجية الهدف المراد تحقيقة خلال المرحلة من حياه المنظمة 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sz="2000" dirty="0" smtClean="0"/>
              <a:t>الاهداف تندرج تحت </a:t>
            </a:r>
            <a:r>
              <a:rPr lang="ar-JO" dirty="0" smtClean="0"/>
              <a:t>: </a:t>
            </a:r>
            <a:r>
              <a:rPr lang="ar-JO" sz="2000" dirty="0" smtClean="0">
                <a:solidFill>
                  <a:srgbClr val="002060"/>
                </a:solidFill>
              </a:rPr>
              <a:t>الربحية / زياده اوالمحافظة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JO" sz="2000" dirty="0" smtClean="0">
                <a:solidFill>
                  <a:srgbClr val="002060"/>
                </a:solidFill>
              </a:rPr>
              <a:t> الحصة السوقية/ الريادة في السوق/ البقاء 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sz="2000" dirty="0" smtClean="0"/>
              <a:t>ايضا الاستراتيجية تحدد السوق المستهدف و بالتالى المزيج التسويقي المناسب للقدرة الشرائية او خصائص المستهلكين ضمن كل قطاع من السوق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sz="2000" dirty="0" smtClean="0"/>
              <a:t>و علىه السعر يكون عاملا مهما في تكوين الصورة الذهنية المرغوبة عند السوق المستهدف 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ثانيا : العوامل التنظيمية الخاصة بتحديد الاسعار</a:t>
            </a:r>
          </a:p>
          <a:p>
            <a:pPr marL="0" indent="0" algn="r" rtl="1">
              <a:buNone/>
            </a:pPr>
            <a:endParaRPr lang="ar-JO" sz="1100" dirty="0" smtClean="0"/>
          </a:p>
          <a:p>
            <a:pPr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002060"/>
                </a:solidFill>
              </a:rPr>
              <a:t>في المنظمات الصغير</a:t>
            </a:r>
            <a:r>
              <a:rPr lang="ar-AE" sz="2000" dirty="0" smtClean="0">
                <a:solidFill>
                  <a:srgbClr val="002060"/>
                </a:solidFill>
              </a:rPr>
              <a:t>ة</a:t>
            </a:r>
            <a:r>
              <a:rPr lang="ar-JO" sz="2000" dirty="0" smtClean="0">
                <a:solidFill>
                  <a:srgbClr val="002060"/>
                </a:solidFill>
              </a:rPr>
              <a:t> يحدد السعر من قبل الادارة العلىا  اما الكبرى فيكون مسؤولية الادارة الوسطى او مدير الخط الانتاجي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002060"/>
                </a:solidFill>
              </a:rPr>
              <a:t>في المنظمات الصناعية الكبر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JO" sz="2000" dirty="0" smtClean="0">
                <a:solidFill>
                  <a:srgbClr val="002060"/>
                </a:solidFill>
              </a:rPr>
              <a:t> يكون هناك قسم للتسعير و في الصناعات الثقيله يكون  هناك مد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JO" sz="2000" dirty="0" smtClean="0">
                <a:solidFill>
                  <a:srgbClr val="002060"/>
                </a:solidFill>
              </a:rPr>
              <a:t> سعري يسمح لمندوبي البيع التحرك ضمنه.</a:t>
            </a:r>
          </a:p>
          <a:p>
            <a:pPr algn="r" rt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C77B-473D-4C52-AB94-23A55BF516CF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11841</TotalTime>
  <Words>1847</Words>
  <Application>Microsoft Office PowerPoint</Application>
  <PresentationFormat>On-screen Show (4:3)</PresentationFormat>
  <Paragraphs>179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Clarity</vt:lpstr>
      <vt:lpstr>قرارات التسعير  Price Decisions</vt:lpstr>
      <vt:lpstr>مفهوم السعر     Price Concept  </vt:lpstr>
      <vt:lpstr>اصطلاحات أخرى للسعر </vt:lpstr>
      <vt:lpstr>الأهمية المتزايدة للسعر </vt:lpstr>
      <vt:lpstr>PowerPoint Presentation</vt:lpstr>
      <vt:lpstr>أسئلة للمناقشة</vt:lpstr>
      <vt:lpstr>تحديد أهداف التسعير </vt:lpstr>
      <vt:lpstr>العوامل المؤثرة في قرارات التسعير للمنتجات</vt:lpstr>
      <vt:lpstr>العوامل الداخلية المؤثرة في قرارات التسعير للمنتجات</vt:lpstr>
      <vt:lpstr>العوامل الخارجية المؤثرة في قرار التسعيرللمنتجات</vt:lpstr>
      <vt:lpstr>العوامل الخارجية : طبيعة الطلب في السوق</vt:lpstr>
      <vt:lpstr>العوامل الخارجية: اسعار المنافسين </vt:lpstr>
      <vt:lpstr>العوامل الخارجية: العوامل البيئية </vt:lpstr>
      <vt:lpstr>طرق التسعير </vt:lpstr>
      <vt:lpstr>أسئلة للمناقشة</vt:lpstr>
      <vt:lpstr>التسعير على اساس التكلفة مضافا الىها هامش الربح</vt:lpstr>
      <vt:lpstr>التسعير على اساس نقطة التعادل والربح المستهدف </vt:lpstr>
      <vt:lpstr>التسعيرعلى اساس المنفعة المدركةPerceived Value Pricing    </vt:lpstr>
      <vt:lpstr>التسعير على اساس السوق/ المنافسة Going Price  </vt:lpstr>
      <vt:lpstr>تحديد ردة الفعل و الرقابة على الأسعار </vt:lpstr>
      <vt:lpstr>مشكلات تسويقية معاصرة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 في التسويق</dc:title>
  <dc:creator>user</dc:creator>
  <cp:lastModifiedBy>Salim Al Jundi </cp:lastModifiedBy>
  <cp:revision>150</cp:revision>
  <dcterms:created xsi:type="dcterms:W3CDTF">2016-01-16T13:12:51Z</dcterms:created>
  <dcterms:modified xsi:type="dcterms:W3CDTF">2020-04-03T17:12:26Z</dcterms:modified>
</cp:coreProperties>
</file>