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9" r:id="rId1"/>
  </p:sldMasterIdLst>
  <p:notesMasterIdLst>
    <p:notesMasterId r:id="rId16"/>
  </p:notesMasterIdLst>
  <p:sldIdLst>
    <p:sldId id="317" r:id="rId2"/>
    <p:sldId id="318" r:id="rId3"/>
    <p:sldId id="328" r:id="rId4"/>
    <p:sldId id="320" r:id="rId5"/>
    <p:sldId id="315" r:id="rId6"/>
    <p:sldId id="316" r:id="rId7"/>
    <p:sldId id="321" r:id="rId8"/>
    <p:sldId id="291" r:id="rId9"/>
    <p:sldId id="327" r:id="rId10"/>
    <p:sldId id="292" r:id="rId11"/>
    <p:sldId id="331" r:id="rId12"/>
    <p:sldId id="329" r:id="rId13"/>
    <p:sldId id="330" r:id="rId14"/>
    <p:sldId id="332" r:id="rId15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0066"/>
    <a:srgbClr val="003399"/>
    <a:srgbClr val="F0E4C6"/>
    <a:srgbClr val="EDDEB7"/>
    <a:srgbClr val="F4EBD4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66" autoAdjust="0"/>
    <p:restoredTop sz="94699" autoAdjust="0"/>
  </p:normalViewPr>
  <p:slideViewPr>
    <p:cSldViewPr>
      <p:cViewPr varScale="1">
        <p:scale>
          <a:sx n="74" d="100"/>
          <a:sy n="74" d="100"/>
        </p:scale>
        <p:origin x="112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1AB93-5D47-42D3-8E2E-2E61E77B99AA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BA9CAC-D34B-4ACD-A250-B0DF7D278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43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Reem</a:t>
            </a:r>
            <a:r>
              <a:rPr lang="en-US" dirty="0" smtClean="0"/>
              <a:t> Al </a:t>
            </a:r>
            <a:r>
              <a:rPr lang="en-US" smtClean="0"/>
              <a:t>Shamsi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D4EBA-F139-4A77-A3AA-3437EBEA0F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18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A9CAC-D34B-4ACD-A250-B0DF7D2781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68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</p:grpSp>
      <p:sp>
        <p:nvSpPr>
          <p:cNvPr id="2871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871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A5D6D-D1B6-4018-BA0C-9E5A57159268}" type="datetime2">
              <a:rPr lang="en-US" smtClean="0"/>
              <a:t>Wednesday, 10 June, 2020</a:t>
            </a:fld>
            <a:endParaRPr lang="en-US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Snip Diagonal Corner Rectangle 41"/>
          <p:cNvSpPr/>
          <p:nvPr userDrawn="1"/>
        </p:nvSpPr>
        <p:spPr bwMode="auto">
          <a:xfrm>
            <a:off x="7121526" y="6318250"/>
            <a:ext cx="1914970" cy="417513"/>
          </a:xfrm>
          <a:prstGeom prst="snip2Diag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E27C1D14-F59E-4D6B-8AFB-C20F696B1DA5}" type="slidenum"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‹#›</a:t>
            </a:fld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 of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14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54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87EBD-76AD-4E08-A6C8-F32BC6EC5223}" type="datetime2">
              <a:rPr lang="en-US" smtClean="0"/>
              <a:t>Wednesday, 10 June, 2020</a:t>
            </a:fld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B7A38-1010-4E91-8742-CE33329E946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931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F9D0B-B729-44B0-98D3-8C784A8736AE}" type="datetime2">
              <a:rPr lang="en-US" smtClean="0"/>
              <a:t>Wednesday, 10 June, 2020</a:t>
            </a:fld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FBB74-F82E-412F-A2E6-4CB68A7A232A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94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endParaRPr lang="ar-S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AB9A6-8FD4-49A9-BA39-FE3F3B5E9312}" type="datetime2">
              <a:rPr lang="en-US" smtClean="0"/>
              <a:t>Wednesday, 10 June, 2020</a:t>
            </a:fld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4E2D0-58C0-45FB-9302-4CF0424709CA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052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B18F7-CB80-4C4A-A79E-4E5A2831EB15}" type="datetime2">
              <a:rPr lang="en-US" smtClean="0"/>
              <a:t>Wednesday, 10 June, 2020</a:t>
            </a:fld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44A70-748E-4794-85AC-49AD0900EB6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8268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FB343-D054-42C7-A1B0-957044B8098A}" type="datetime2">
              <a:rPr lang="en-US" smtClean="0"/>
              <a:t>Wednesday, 10 June, 2020</a:t>
            </a:fld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B9EEE-5235-43B8-9476-BE002EDB101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067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>
            <a:lvl1pPr>
              <a:defRPr sz="4800">
                <a:solidFill>
                  <a:srgbClr val="C0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ar-SA" dirty="0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E97F1-CAB2-4460-B6E8-3EF6C8A8AB71}" type="datetime2">
              <a:rPr lang="en-US" smtClean="0"/>
              <a:t>Wednesday, 10 June, 2020</a:t>
            </a:fld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nip Diagonal Corner Rectangle 7"/>
          <p:cNvSpPr/>
          <p:nvPr userDrawn="1"/>
        </p:nvSpPr>
        <p:spPr bwMode="auto">
          <a:xfrm>
            <a:off x="7121526" y="6318250"/>
            <a:ext cx="1914970" cy="417513"/>
          </a:xfrm>
          <a:prstGeom prst="snip2Diag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E27C1D14-F59E-4D6B-8AFB-C20F696B1DA5}" type="slidenum"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‹#›</a:t>
            </a:fld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 of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14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71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46917-C785-4987-834C-48196EE946B8}" type="datetime2">
              <a:rPr lang="en-US" smtClean="0"/>
              <a:t>Wednesday, 10 June, 2020</a:t>
            </a:fld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2100F-EBFE-41E6-B9CC-45CC5158EFAE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7390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90A7E-5229-4669-9541-B613FFF160B5}" type="datetime2">
              <a:rPr lang="en-US" smtClean="0"/>
              <a:t>Wednesday, 10 June, 2020</a:t>
            </a:fld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E6A61-DC51-47BE-B408-C930284CBD3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0896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1E03F-4D14-4177-A7DB-B233A4EA8B08}" type="datetime2">
              <a:rPr lang="en-US" smtClean="0"/>
              <a:t>Wednesday, 10 June, 2020</a:t>
            </a:fld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nip Diagonal Corner Rectangle 7"/>
          <p:cNvSpPr/>
          <p:nvPr userDrawn="1"/>
        </p:nvSpPr>
        <p:spPr bwMode="auto">
          <a:xfrm>
            <a:off x="7121526" y="6318250"/>
            <a:ext cx="1914970" cy="417513"/>
          </a:xfrm>
          <a:prstGeom prst="snip2Diag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E27C1D14-F59E-4D6B-8AFB-C20F696B1DA5}" type="slidenum"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‹#›</a:t>
            </a:fld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 of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14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4948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4DA3B-9A7D-41E4-9024-DF1E6204C536}" type="datetime2">
              <a:rPr lang="en-US" smtClean="0"/>
              <a:t>Wednesday, 10 June, 2020</a:t>
            </a:fld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nip Diagonal Corner Rectangle 5"/>
          <p:cNvSpPr/>
          <p:nvPr userDrawn="1"/>
        </p:nvSpPr>
        <p:spPr bwMode="auto">
          <a:xfrm>
            <a:off x="7121526" y="6318250"/>
            <a:ext cx="1914970" cy="417513"/>
          </a:xfrm>
          <a:prstGeom prst="snip2Diag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E27C1D14-F59E-4D6B-8AFB-C20F696B1DA5}" type="slidenum"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‹#›</a:t>
            </a:fld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 of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14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80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34B32-3236-4366-AB4D-0B6D632F60BF}" type="datetime2">
              <a:rPr lang="en-US" smtClean="0"/>
              <a:t>Wednesday, 10 June, 2020</a:t>
            </a:fld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nip Diagonal Corner Rectangle 7"/>
          <p:cNvSpPr/>
          <p:nvPr userDrawn="1"/>
        </p:nvSpPr>
        <p:spPr bwMode="auto">
          <a:xfrm>
            <a:off x="7121526" y="6318250"/>
            <a:ext cx="1914970" cy="417513"/>
          </a:xfrm>
          <a:prstGeom prst="snip2Diag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E27C1D14-F59E-4D6B-8AFB-C20F696B1DA5}" type="slidenum"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‹#›</a:t>
            </a:fld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 of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14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77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96B54-1B94-4CB0-AD0D-66339CD57188}" type="datetime2">
              <a:rPr lang="en-US" smtClean="0"/>
              <a:t>Wednesday, 10 June, 2020</a:t>
            </a:fld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nip Diagonal Corner Rectangle 6"/>
          <p:cNvSpPr/>
          <p:nvPr userDrawn="1"/>
        </p:nvSpPr>
        <p:spPr bwMode="auto">
          <a:xfrm>
            <a:off x="7121526" y="6318250"/>
            <a:ext cx="1914970" cy="417513"/>
          </a:xfrm>
          <a:prstGeom prst="snip2Diag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E27C1D14-F59E-4D6B-8AFB-C20F696B1DA5}" type="slidenum"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‹#›</a:t>
            </a:fld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 of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14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5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62C4-6277-42FC-A06D-3B737876914E}" type="datetime2">
              <a:rPr lang="en-US" smtClean="0"/>
              <a:t>Wednesday, 10 June, 2020</a:t>
            </a:fld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nip Diagonal Corner Rectangle 7"/>
          <p:cNvSpPr/>
          <p:nvPr userDrawn="1"/>
        </p:nvSpPr>
        <p:spPr bwMode="auto">
          <a:xfrm>
            <a:off x="7121526" y="6318250"/>
            <a:ext cx="1914970" cy="417513"/>
          </a:xfrm>
          <a:prstGeom prst="snip2Diag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E27C1D14-F59E-4D6B-8AFB-C20F696B1DA5}" type="slidenum"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‹#›</a:t>
            </a:fld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 of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14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014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7A674-E016-4412-8BCE-0DBB8117319A}" type="datetime2">
              <a:rPr lang="en-US" smtClean="0"/>
              <a:t>Wednesday, 10 June, 2020</a:t>
            </a:fld>
            <a:endParaRPr lang="en-US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C769D-7DCD-434F-B01D-4244B73E4CB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064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0D291-C94C-4E4A-AD22-2159F6F41634}" type="datetime2">
              <a:rPr lang="en-US" smtClean="0"/>
              <a:t>Wednesday, 10 June, 2020</a:t>
            </a:fld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nip Diagonal Corner Rectangle 5"/>
          <p:cNvSpPr/>
          <p:nvPr userDrawn="1"/>
        </p:nvSpPr>
        <p:spPr bwMode="auto">
          <a:xfrm>
            <a:off x="7121526" y="6318250"/>
            <a:ext cx="1914970" cy="417513"/>
          </a:xfrm>
          <a:prstGeom prst="snip2Diag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E27C1D14-F59E-4D6B-8AFB-C20F696B1DA5}" type="slidenum"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‹#›</a:t>
            </a:fld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 of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14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48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BA577-F210-4308-B4F9-A8BDF7E5EAAE}" type="datetime2">
              <a:rPr lang="en-US" smtClean="0"/>
              <a:t>Wednesday, 10 June, 2020</a:t>
            </a:fld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nip Diagonal Corner Rectangle 4"/>
          <p:cNvSpPr/>
          <p:nvPr userDrawn="1"/>
        </p:nvSpPr>
        <p:spPr bwMode="auto">
          <a:xfrm>
            <a:off x="7121526" y="6318250"/>
            <a:ext cx="1914970" cy="417513"/>
          </a:xfrm>
          <a:prstGeom prst="snip2Diag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E27C1D14-F59E-4D6B-8AFB-C20F696B1DA5}" type="slidenum"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‹#›</a:t>
            </a:fld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 of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14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38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C80D0-C380-4BC8-A52A-E3364A5DC5B7}" type="datetime2">
              <a:rPr lang="en-US" smtClean="0"/>
              <a:t>Wednesday, 10 June, 2020</a:t>
            </a:fld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5CAE4-7FB6-4541-AE91-961E18A62E1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529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FA5EE-09F4-4EE4-939E-7365B854A88C}" type="datetime2">
              <a:rPr lang="en-US" smtClean="0"/>
              <a:t>Wednesday, 10 June, 2020</a:t>
            </a:fld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1AB41-1541-493F-92AE-121BFD09480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5111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rgbClr val="92D050"/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27651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52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53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54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55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56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57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58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59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60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61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62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63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64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65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66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67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68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69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70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71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72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73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74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75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76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77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78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79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80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81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82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83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  <p:sp>
          <p:nvSpPr>
            <p:cNvPr id="27684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rtl="1" eaLnBrk="1" hangingPunct="1">
                <a:defRPr/>
              </a:pPr>
              <a:endParaRPr lang="ar-SA"/>
            </a:p>
          </p:txBody>
        </p:sp>
      </p:grpSp>
      <p:sp>
        <p:nvSpPr>
          <p:cNvPr id="2768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768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68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199" y="6278563"/>
            <a:ext cx="2613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 eaLnBrk="1" hangingPunct="1">
              <a:defRPr sz="1400">
                <a:solidFill>
                  <a:srgbClr val="000000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ECDC7BC-B1F2-4FEF-9D1C-8BDE5E9A7B48}" type="datetime2">
              <a:rPr lang="en-US" smtClean="0"/>
              <a:t>Wednesday, 10 June, 2020</a:t>
            </a:fld>
            <a:endParaRPr lang="en-US" dirty="0"/>
          </a:p>
        </p:txBody>
      </p:sp>
      <p:sp>
        <p:nvSpPr>
          <p:cNvPr id="27688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13160" y="6278563"/>
            <a:ext cx="23066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" name="Snip Diagonal Corner Rectangle 1"/>
          <p:cNvSpPr/>
          <p:nvPr userDrawn="1"/>
        </p:nvSpPr>
        <p:spPr bwMode="auto">
          <a:xfrm>
            <a:off x="7121526" y="6318250"/>
            <a:ext cx="1914970" cy="417513"/>
          </a:xfrm>
          <a:prstGeom prst="snip2Diag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E27C1D14-F59E-4D6B-8AFB-C20F696B1DA5}" type="slidenum"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‹#›</a:t>
            </a:fld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 of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Arial" pitchFamily="34" charset="0"/>
              </a:rPr>
              <a:t>14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  <a:cs typeface="Arial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  <p:sldLayoutId id="2147483999" r:id="rId12"/>
    <p:sldLayoutId id="2147484000" r:id="rId13"/>
    <p:sldLayoutId id="2147484001" r:id="rId14"/>
    <p:sldLayoutId id="2147484002" r:id="rId15"/>
    <p:sldLayoutId id="2147484003" r:id="rId16"/>
    <p:sldLayoutId id="2147484004" r:id="rId17"/>
    <p:sldLayoutId id="2147484005" r:id="rId18"/>
    <p:sldLayoutId id="2147484006" r:id="rId19"/>
  </p:sldLayoutIdLst>
  <p:hf sldNum="0" hdr="0" ftr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800">
          <a:solidFill>
            <a:srgbClr val="C00000"/>
          </a:solidFill>
          <a:effectLst/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>
          <a:solidFill>
            <a:srgbClr val="000000"/>
          </a:solidFill>
          <a:effectLst/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3612" y="4077072"/>
            <a:ext cx="7274283" cy="1792243"/>
          </a:xfrm>
        </p:spPr>
        <p:txBody>
          <a:bodyPr>
            <a:noAutofit/>
          </a:bodyPr>
          <a:lstStyle/>
          <a:p>
            <a:pPr algn="ctr"/>
            <a:r>
              <a:rPr lang="ar-AE" sz="13800" dirty="0" smtClean="0">
                <a:solidFill>
                  <a:srgbClr val="002060"/>
                </a:solidFill>
                <a:effectLst/>
              </a:rPr>
              <a:t>القيادة</a:t>
            </a:r>
            <a:endParaRPr lang="en-US" sz="9600" dirty="0">
              <a:solidFill>
                <a:srgbClr val="CC0000"/>
              </a:solidFill>
              <a:effectLst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962672" cy="457200"/>
          </a:xfrm>
        </p:spPr>
        <p:txBody>
          <a:bodyPr/>
          <a:lstStyle/>
          <a:p>
            <a:fld id="{13D3B646-ACF0-4CE1-8A51-256C00080779}" type="datetime2">
              <a:rPr lang="en-US" smtClean="0">
                <a:solidFill>
                  <a:srgbClr val="000000"/>
                </a:solidFill>
              </a:rPr>
              <a:t>Wednesday, 10 June, 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5736" y="2252446"/>
            <a:ext cx="47525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6600" dirty="0">
                <a:solidFill>
                  <a:srgbClr val="C00000"/>
                </a:solidFill>
              </a:rPr>
              <a:t>الفصل </a:t>
            </a:r>
            <a:r>
              <a:rPr lang="ar-AE" sz="6600" dirty="0" smtClean="0">
                <a:solidFill>
                  <a:srgbClr val="C00000"/>
                </a:solidFill>
              </a:rPr>
              <a:t>الخامس</a:t>
            </a:r>
            <a:endParaRPr lang="en-US" sz="66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280" y="764704"/>
            <a:ext cx="7688687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4050" dirty="0">
                <a:solidFill>
                  <a:srgbClr val="000000"/>
                </a:solidFill>
              </a:rPr>
              <a:t>د.سالم الجندي: مبادئ الإدارة </a:t>
            </a:r>
            <a:r>
              <a:rPr lang="en-US" sz="4050" dirty="0">
                <a:solidFill>
                  <a:srgbClr val="000000"/>
                </a:solidFill>
              </a:rPr>
              <a:t>0501200A</a:t>
            </a:r>
          </a:p>
        </p:txBody>
      </p:sp>
    </p:spTree>
    <p:extLst>
      <p:ext uri="{BB962C8B-B14F-4D97-AF65-F5344CB8AC3E}">
        <p14:creationId xmlns:p14="http://schemas.microsoft.com/office/powerpoint/2010/main" val="114948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552" y="331788"/>
            <a:ext cx="8425061" cy="5761037"/>
          </a:xfrm>
        </p:spPr>
        <p:txBody>
          <a:bodyPr/>
          <a:lstStyle/>
          <a:p>
            <a:r>
              <a:rPr lang="ar-SA" sz="2000" b="1" dirty="0" smtClean="0"/>
              <a:t> </a:t>
            </a:r>
            <a:r>
              <a:rPr lang="ar-SA" sz="2000" b="1" dirty="0" smtClean="0">
                <a:effectLst/>
              </a:rPr>
              <a:t>(ج)  </a:t>
            </a:r>
            <a:r>
              <a:rPr lang="ar-SA" sz="2000" b="1" dirty="0" smtClean="0">
                <a:solidFill>
                  <a:srgbClr val="C00000"/>
                </a:solidFill>
                <a:effectLst/>
              </a:rPr>
              <a:t>القيادة المتساهلة</a:t>
            </a:r>
            <a:r>
              <a:rPr lang="ar-SA" sz="2000" b="1" dirty="0" smtClean="0">
                <a:effectLst/>
              </a:rPr>
              <a:t>:</a:t>
            </a:r>
            <a:br>
              <a:rPr lang="ar-SA" sz="2000" b="1" dirty="0" smtClean="0">
                <a:effectLst/>
              </a:rPr>
            </a:br>
            <a:r>
              <a:rPr lang="ar-SA" sz="2000" b="1" dirty="0" smtClean="0">
                <a:effectLst/>
              </a:rPr>
              <a:t>  وهي قيادة تتسم بالتسيب وانخفاض الأداء</a:t>
            </a:r>
            <a:r>
              <a:rPr lang="ar-AE" sz="2000" b="1" dirty="0" smtClean="0">
                <a:effectLst/>
              </a:rPr>
              <a:t> /</a:t>
            </a:r>
            <a:r>
              <a:rPr lang="ar-AE" sz="2000" dirty="0"/>
              <a:t> </a:t>
            </a:r>
            <a:r>
              <a:rPr lang="ar-AE" sz="2000" dirty="0" smtClean="0"/>
              <a:t>حرية غيرمحدودة تصل</a:t>
            </a:r>
            <a:r>
              <a:rPr lang="ar-AE" sz="2000" dirty="0"/>
              <a:t> </a:t>
            </a:r>
            <a:r>
              <a:rPr lang="ar-AE" sz="2000" dirty="0" smtClean="0"/>
              <a:t>لحد الفوضى. </a:t>
            </a:r>
          </a:p>
          <a:p>
            <a:endParaRPr lang="ar-AE" sz="2000" b="1" dirty="0">
              <a:effectLst/>
            </a:endParaRPr>
          </a:p>
          <a:p>
            <a:r>
              <a:rPr lang="ar-SA" sz="2000" b="1" dirty="0" smtClean="0">
                <a:effectLst/>
              </a:rPr>
              <a:t>(د)</a:t>
            </a:r>
            <a:r>
              <a:rPr lang="ar-SA" sz="2000" b="1" dirty="0" smtClean="0">
                <a:solidFill>
                  <a:srgbClr val="C00000"/>
                </a:solidFill>
                <a:effectLst/>
              </a:rPr>
              <a:t>  القيادة غير الموجهة </a:t>
            </a:r>
            <a:r>
              <a:rPr lang="ar-SA" sz="2000" b="1" dirty="0" smtClean="0">
                <a:effectLst/>
              </a:rPr>
              <a:t>:</a:t>
            </a:r>
            <a:br>
              <a:rPr lang="ar-SA" sz="2000" b="1" dirty="0" smtClean="0">
                <a:effectLst/>
              </a:rPr>
            </a:br>
            <a:r>
              <a:rPr lang="ar-SA" sz="2000" b="1" dirty="0" smtClean="0">
                <a:effectLst/>
              </a:rPr>
              <a:t>  وهي أن يترك القائد سلطة اتخاذ القرار للمرؤوسين ويصبح هو في حكم المستشار</a:t>
            </a:r>
            <a:r>
              <a:rPr lang="en-US" sz="2000" b="1" dirty="0"/>
              <a:t> </a:t>
            </a:r>
            <a:r>
              <a:rPr lang="ar-SA" sz="2000" b="1" dirty="0" smtClean="0">
                <a:effectLst/>
              </a:rPr>
              <a:t> وينجح هذا الأسلوب عندما يتعامل القائد مع أفراد ذوي مستويات ثقافية وعلمية عالية</a:t>
            </a:r>
            <a:r>
              <a:rPr lang="ar-AE" sz="2000" b="1" dirty="0"/>
              <a:t>،</a:t>
            </a:r>
            <a:r>
              <a:rPr lang="ar-SA" sz="2000" b="1" dirty="0" smtClean="0">
                <a:effectLst/>
              </a:rPr>
              <a:t>   كما هو الحال في مؤسسات الأبحاث والدراسات والجامعات .</a:t>
            </a:r>
          </a:p>
          <a:p>
            <a:pPr algn="thaiDist" eaLnBrk="1" hangingPunct="1">
              <a:lnSpc>
                <a:spcPct val="140000"/>
              </a:lnSpc>
              <a:buFont typeface="Wingdings" panose="05000000000000000000" pitchFamily="2" charset="2"/>
              <a:buNone/>
              <a:defRPr/>
            </a:pPr>
            <a:r>
              <a:rPr lang="ar-SA" sz="2000" b="1" dirty="0" smtClean="0">
                <a:effectLst/>
              </a:rPr>
              <a:t> </a:t>
            </a:r>
            <a:endParaRPr lang="ar-SA" sz="700" b="1" dirty="0" smtClean="0">
              <a:effectLst/>
            </a:endParaRPr>
          </a:p>
          <a:p>
            <a:pPr eaLnBrk="1" hangingPunct="1">
              <a:lnSpc>
                <a:spcPct val="140000"/>
              </a:lnSpc>
              <a:defRPr/>
            </a:pPr>
            <a:r>
              <a:rPr lang="ar-SA" sz="2000" b="1" dirty="0" smtClean="0">
                <a:effectLst/>
              </a:rPr>
              <a:t> (هـ</a:t>
            </a:r>
            <a:r>
              <a:rPr lang="ar-SA" sz="2000" b="1" dirty="0" smtClean="0">
                <a:solidFill>
                  <a:srgbClr val="C00000"/>
                </a:solidFill>
                <a:effectLst/>
              </a:rPr>
              <a:t>) أسلوب الخط المستمر في القيادة</a:t>
            </a:r>
            <a:r>
              <a:rPr lang="ar-AE" sz="2000" b="1" dirty="0" smtClean="0">
                <a:solidFill>
                  <a:srgbClr val="C00000"/>
                </a:solidFill>
                <a:effectLst/>
              </a:rPr>
              <a:t>:</a:t>
            </a:r>
            <a:r>
              <a:rPr lang="ar-SA" sz="2000" b="1" dirty="0" smtClean="0">
                <a:effectLst/>
              </a:rPr>
              <a:t/>
            </a:r>
            <a:br>
              <a:rPr lang="ar-SA" sz="2000" b="1" dirty="0" smtClean="0">
                <a:effectLst/>
              </a:rPr>
            </a:br>
            <a:r>
              <a:rPr lang="ar-SA" sz="2000" b="1" dirty="0" smtClean="0">
                <a:effectLst/>
              </a:rPr>
              <a:t>   وهذا النمط ينظر إلى القيادة باعتبارها سلسلة من النشاطات القيادية. في أحد</a:t>
            </a:r>
            <a:r>
              <a:rPr lang="ar-AE" sz="2000" b="1" dirty="0" smtClean="0">
                <a:effectLst/>
              </a:rPr>
              <a:t> </a:t>
            </a:r>
            <a:r>
              <a:rPr lang="ar-SA" sz="2000" b="1" dirty="0" smtClean="0">
                <a:effectLst/>
              </a:rPr>
              <a:t>أطرافها يعتمد المدير القائد على استخدام سلطاته بأوسع معانيها ويركز اهتمامه على</a:t>
            </a:r>
            <a:r>
              <a:rPr lang="ar-AE" sz="2000" b="1" dirty="0" smtClean="0">
                <a:effectLst/>
              </a:rPr>
              <a:t> </a:t>
            </a:r>
            <a:r>
              <a:rPr lang="ar-SA" sz="2000" b="1" dirty="0" smtClean="0">
                <a:effectLst/>
              </a:rPr>
              <a:t> إصدار الأوامر </a:t>
            </a:r>
            <a:r>
              <a:rPr lang="ar-SA" sz="2000" b="1" dirty="0" smtClean="0">
                <a:effectLst/>
              </a:rPr>
              <a:t>و</a:t>
            </a:r>
            <a:r>
              <a:rPr lang="ar-AE" sz="2000" b="1" dirty="0" smtClean="0">
                <a:effectLst/>
              </a:rPr>
              <a:t>رسم</a:t>
            </a:r>
            <a:r>
              <a:rPr lang="ar-SA" sz="2000" b="1" dirty="0" smtClean="0">
                <a:effectLst/>
              </a:rPr>
              <a:t> </a:t>
            </a:r>
            <a:r>
              <a:rPr lang="ar-SA" sz="2000" b="1" dirty="0" smtClean="0">
                <a:effectLst/>
              </a:rPr>
              <a:t>الإجراءات </a:t>
            </a:r>
            <a:r>
              <a:rPr lang="ar-AE" sz="2000" b="1" dirty="0" smtClean="0">
                <a:effectLst/>
              </a:rPr>
              <a:t>عن كيفية </a:t>
            </a:r>
            <a:r>
              <a:rPr lang="ar-SA" sz="2000" b="1" dirty="0" smtClean="0">
                <a:effectLst/>
              </a:rPr>
              <a:t>إنجاز </a:t>
            </a:r>
            <a:r>
              <a:rPr lang="ar-SA" sz="2000" b="1" dirty="0" smtClean="0">
                <a:effectLst/>
              </a:rPr>
              <a:t>العمل، وفي الطرف الآخر من السلسلة يعطي القائد اهتماماً كبيراً إلى المرؤوسين من خلال منحهم حرية أوسع في المشاركة واتخاذ القرار ضمن إطار عام . </a:t>
            </a:r>
            <a:endParaRPr lang="en-US" sz="2000" b="1" dirty="0" smtClean="0">
              <a:effectLst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1FE7DF-AE30-4734-A038-26DCF55E4908}" type="datetime2">
              <a:rPr lang="en-US" smtClean="0"/>
              <a:t>Wednesday, 10 June, 2020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1485"/>
            <a:ext cx="7886700" cy="1226848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ar-AE" sz="6000" b="1" dirty="0">
                <a:solidFill>
                  <a:srgbClr val="C00000"/>
                </a:solidFill>
                <a:effectLst/>
              </a:rPr>
              <a:t>أسئلة للمناقشة</a:t>
            </a:r>
            <a:endParaRPr lang="en-US" sz="60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2204"/>
            <a:ext cx="8390706" cy="4392487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ar-AE" sz="3600" dirty="0"/>
              <a:t>تعرف القيادة الإدارية بأنها النشاط الذي يمارسه القائد الإداري في مجال اتخاذ  وإصدار القرارات و </a:t>
            </a:r>
            <a:r>
              <a:rPr lang="ar-AE" sz="3600" dirty="0" smtClean="0"/>
              <a:t>الأوامر </a:t>
            </a:r>
            <a:r>
              <a:rPr lang="ar-AE" sz="3600" dirty="0"/>
              <a:t>والإشراف الإداري على الآخرين، باستخدام السلطة الرسمية وعن طريق التأثير والاستمالة بقصد تحقيق هدف </a:t>
            </a:r>
            <a:r>
              <a:rPr lang="ar-AE" sz="3600" dirty="0" smtClean="0"/>
              <a:t>معين. إنصح أحمد و هو مدير جديد لقسم التسويق في شركة ألبان العين بالتركيز على الاساليب الضروية حتى يصبح قائدا ناجحا.</a:t>
            </a:r>
            <a:endParaRPr lang="ar-AE" sz="3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674640" cy="457200"/>
          </a:xfrm>
        </p:spPr>
        <p:txBody>
          <a:bodyPr/>
          <a:lstStyle/>
          <a:p>
            <a:fld id="{37338161-FCDD-44B5-B1BA-F723EC4501D8}" type="datetime2">
              <a:rPr lang="en-US" smtClean="0"/>
              <a:t>Wednesday, 10 June, 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8119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القائد الناجح يجب أن </a:t>
            </a:r>
            <a:r>
              <a:rPr lang="ar-AE" dirty="0" smtClean="0"/>
              <a:t>يركز على: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ar-AE" sz="2400" b="1" dirty="0" smtClean="0"/>
              <a:t>التخطيط </a:t>
            </a:r>
            <a:r>
              <a:rPr lang="ar-AE" sz="2400" b="1" dirty="0"/>
              <a:t>بالمشورة والمشاركة مع </a:t>
            </a:r>
            <a:r>
              <a:rPr lang="ar-AE" sz="2400" b="1" dirty="0" smtClean="0"/>
              <a:t>مرؤوسيه</a:t>
            </a:r>
            <a:r>
              <a:rPr lang="ar-AE" sz="2400" b="1" dirty="0"/>
              <a:t>.</a:t>
            </a:r>
          </a:p>
          <a:p>
            <a:pPr>
              <a:defRPr/>
            </a:pPr>
            <a:r>
              <a:rPr lang="ar-AE" sz="2400" b="1" dirty="0" smtClean="0"/>
              <a:t>تفويض بعض الاعمال الى الاخرين من خلال منحهم السلطة الضرورية.</a:t>
            </a:r>
            <a:endParaRPr lang="ar-AE" sz="2400" b="1" dirty="0"/>
          </a:p>
          <a:p>
            <a:pPr>
              <a:defRPr/>
            </a:pPr>
            <a:r>
              <a:rPr lang="ar-AE" sz="2400" b="1" dirty="0"/>
              <a:t> </a:t>
            </a:r>
            <a:r>
              <a:rPr lang="ar-AE" sz="2400" b="1" dirty="0" smtClean="0"/>
              <a:t>أهداف </a:t>
            </a:r>
            <a:r>
              <a:rPr lang="ar-AE" sz="2400" b="1" dirty="0"/>
              <a:t>المؤسسة هي أهداف القائد الخاصة.</a:t>
            </a:r>
          </a:p>
          <a:p>
            <a:pPr>
              <a:defRPr/>
            </a:pPr>
            <a:r>
              <a:rPr lang="ar-AE" sz="2400" b="1" dirty="0" smtClean="0"/>
              <a:t> </a:t>
            </a:r>
            <a:r>
              <a:rPr lang="ar-AE" sz="2400" b="1" dirty="0"/>
              <a:t>تنمية وتطوير مرؤوسيه.</a:t>
            </a:r>
          </a:p>
          <a:p>
            <a:pPr>
              <a:defRPr/>
            </a:pPr>
            <a:r>
              <a:rPr lang="ar-AE" sz="2400" b="1" dirty="0"/>
              <a:t> </a:t>
            </a:r>
            <a:r>
              <a:rPr lang="ar-AE" sz="2400" b="1" dirty="0" smtClean="0"/>
              <a:t>تكوين </a:t>
            </a:r>
            <a:r>
              <a:rPr lang="ar-AE" sz="2400" b="1" dirty="0"/>
              <a:t>روح الجماعة وبيئة عمل صحية.</a:t>
            </a:r>
          </a:p>
          <a:p>
            <a:pPr>
              <a:defRPr/>
            </a:pPr>
            <a:r>
              <a:rPr lang="ar-AE" sz="2400" b="1" dirty="0" smtClean="0"/>
              <a:t> </a:t>
            </a:r>
            <a:r>
              <a:rPr lang="ar-AE" sz="2400" b="1" dirty="0"/>
              <a:t>تكوين روح الالتزام الذاتي في العاملين.</a:t>
            </a:r>
          </a:p>
          <a:p>
            <a:pPr>
              <a:defRPr/>
            </a:pPr>
            <a:r>
              <a:rPr lang="ar-AE" sz="2400" b="1" dirty="0"/>
              <a:t> </a:t>
            </a:r>
            <a:r>
              <a:rPr lang="ar-AE" sz="2400" b="1" dirty="0" smtClean="0"/>
              <a:t>الرقابة </a:t>
            </a:r>
            <a:r>
              <a:rPr lang="ar-AE" sz="2400" b="1" dirty="0"/>
              <a:t>لعدم الوقوع في الأخطار مستقبلا.</a:t>
            </a:r>
          </a:p>
          <a:p>
            <a:pPr>
              <a:defRPr/>
            </a:pPr>
            <a:r>
              <a:rPr lang="ar-AE" sz="2400" b="1" dirty="0"/>
              <a:t> </a:t>
            </a:r>
            <a:r>
              <a:rPr lang="ar-AE" sz="2400" b="1" dirty="0" smtClean="0"/>
              <a:t>يعالج </a:t>
            </a:r>
            <a:r>
              <a:rPr lang="ar-AE" sz="2400" b="1" dirty="0"/>
              <a:t>الصراعات التنظيمية بالمواجهة والفهم والإدراك الترشيدي.</a:t>
            </a:r>
          </a:p>
          <a:p>
            <a:pPr>
              <a:defRPr/>
            </a:pPr>
            <a:r>
              <a:rPr lang="ar-AE" sz="2400" b="1" dirty="0"/>
              <a:t> </a:t>
            </a:r>
            <a:r>
              <a:rPr lang="ar-AE" sz="2400" b="1" dirty="0" smtClean="0"/>
              <a:t>معرفة </a:t>
            </a:r>
            <a:r>
              <a:rPr lang="ar-AE" sz="2400" b="1" dirty="0"/>
              <a:t>سبب الخطر لديه وبأنه ناتج عن سوء فهم وليس سوء نية.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47BD64-6596-4525-A12E-7BFE8550FF46}" type="datetime2">
              <a:rPr lang="en-US" smtClean="0"/>
              <a:t>Wednesday, 10 June,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19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05680"/>
          </a:xfrm>
        </p:spPr>
        <p:txBody>
          <a:bodyPr/>
          <a:lstStyle/>
          <a:p>
            <a:pPr>
              <a:defRPr/>
            </a:pPr>
            <a:r>
              <a:rPr lang="ar-AE" b="1" dirty="0"/>
              <a:t>صفات القائد الناجح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96753"/>
            <a:ext cx="7704856" cy="508181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AE" b="1" dirty="0" smtClean="0"/>
              <a:t>1- يتمتع </a:t>
            </a:r>
            <a:r>
              <a:rPr lang="ar-AE" b="1" dirty="0"/>
              <a:t>بمستوى من الذكاء أعلى من مستوى اتباعه</a:t>
            </a:r>
            <a:r>
              <a:rPr lang="ar-AE" b="1" dirty="0" smtClean="0"/>
              <a:t>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ar-AE" b="1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AE" b="1" dirty="0"/>
              <a:t>2- </a:t>
            </a:r>
            <a:r>
              <a:rPr lang="ar-AE" b="1" dirty="0" smtClean="0"/>
              <a:t>يتمتع </a:t>
            </a:r>
            <a:r>
              <a:rPr lang="ar-AE" b="1" dirty="0"/>
              <a:t>بسعة الأفق وامتداد التفكير وسداد الرأي أكثر من أتباعه</a:t>
            </a:r>
            <a:r>
              <a:rPr lang="ar-AE" b="1" dirty="0" smtClean="0"/>
              <a:t>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ar-AE" b="1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AE" b="1" dirty="0"/>
              <a:t>3- </a:t>
            </a:r>
            <a:r>
              <a:rPr lang="ar-AE" b="1" dirty="0" smtClean="0"/>
              <a:t>يتمتع </a:t>
            </a:r>
            <a:r>
              <a:rPr lang="ar-AE" b="1" dirty="0"/>
              <a:t>بطلاقة اللسان وحسن التعبير</a:t>
            </a:r>
            <a:r>
              <a:rPr lang="ar-AE" b="1" dirty="0" smtClean="0"/>
              <a:t>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ar-AE" b="1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AE" b="1" dirty="0"/>
              <a:t>4- </a:t>
            </a:r>
            <a:r>
              <a:rPr lang="ar-AE" b="1" dirty="0" smtClean="0"/>
              <a:t>يتمتع </a:t>
            </a:r>
            <a:r>
              <a:rPr lang="ar-AE" b="1" dirty="0"/>
              <a:t>بقوة الشخصية والطموح لتسلم زمام قيادة الآخرين.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95C990-F9E3-4235-8EB1-7CD7EE6A7DC3}" type="datetime2">
              <a:rPr lang="en-US" smtClean="0"/>
              <a:t>Wednesday, 10 June,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27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sz="6000" dirty="0">
                <a:solidFill>
                  <a:srgbClr val="FF0000"/>
                </a:solidFill>
              </a:rPr>
              <a:t>مشكلات إدارية معاصرة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AE" sz="3600" dirty="0"/>
              <a:t>تعرف القيادة الإدارية بأنها النشاط الذي يمارسه القائد الإداري في مجال اتخاذ  وإصدار القرارات و الأوامر والإشراف الإداري على الآخرين، باستخدام السلطة الرسمية وعن طريق التأثير والاستمالة بقصد تحقيق هدف معين</a:t>
            </a:r>
            <a:r>
              <a:rPr lang="ar-AE" sz="3600" dirty="0" smtClean="0"/>
              <a:t>. يعزى نجاح جامعة العين الى دور رئيسها كقائد إداري أكثر بكثير من دوره كمدير. ناقش الاساليب القيادية لرئيس جامعة العين خلال السنوات الخمسة المنصرمة.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634B32-3236-4366-AB4D-0B6D632F60BF}" type="datetime2">
              <a:rPr lang="en-US" smtClean="0"/>
              <a:t>Wednesday, 10 June,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87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B474-0636-48B5-8524-518099AE563A}" type="datetime2">
              <a:rPr lang="en-US" smtClean="0"/>
              <a:t>Wednesday, 10 June, 2020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03" y="260648"/>
            <a:ext cx="8776714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61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sz="9600" dirty="0">
                <a:solidFill>
                  <a:srgbClr val="002060"/>
                </a:solidFill>
              </a:rPr>
              <a:t>القيادة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AE" dirty="0"/>
              <a:t>مفهوم </a:t>
            </a:r>
            <a:r>
              <a:rPr lang="ar-AE" dirty="0" smtClean="0"/>
              <a:t>القيادة</a:t>
            </a:r>
          </a:p>
          <a:p>
            <a:r>
              <a:rPr lang="ar-AE" dirty="0"/>
              <a:t>هل القائد يولد أم يصنع</a:t>
            </a:r>
            <a:r>
              <a:rPr lang="ar-AE" dirty="0" smtClean="0"/>
              <a:t>؟</a:t>
            </a:r>
          </a:p>
          <a:p>
            <a:r>
              <a:rPr lang="ar-AE" dirty="0"/>
              <a:t>نظريات </a:t>
            </a:r>
            <a:r>
              <a:rPr lang="ar-AE" dirty="0" smtClean="0"/>
              <a:t>القيادة</a:t>
            </a:r>
          </a:p>
          <a:p>
            <a:r>
              <a:rPr lang="ar-AE" dirty="0" smtClean="0"/>
              <a:t>أنماط القيادة</a:t>
            </a:r>
          </a:p>
          <a:p>
            <a:pPr lvl="1"/>
            <a:r>
              <a:rPr lang="ar-AE" sz="3200" dirty="0"/>
              <a:t>صفات القائد </a:t>
            </a:r>
            <a:r>
              <a:rPr lang="ar-AE" sz="3200" dirty="0" smtClean="0"/>
              <a:t>الناجح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CAF06F-B40F-4BE5-A3DF-EF9FB52CACC8}" type="datetime2">
              <a:rPr lang="en-US" smtClean="0"/>
              <a:t>Wednesday, 10 June, 2020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60848"/>
            <a:ext cx="5132067" cy="3292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82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C7B2A9-7FF8-43DE-984F-FDE4505E4FCC}" type="datetime2">
              <a:rPr lang="en-US" smtClean="0"/>
              <a:t>Wednesday, 10 June, 2020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38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6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/>
          <a:lstStyle/>
          <a:p>
            <a:pPr>
              <a:defRPr/>
            </a:pPr>
            <a:r>
              <a:rPr lang="ar-AE" sz="6000" dirty="0" smtClean="0"/>
              <a:t>مفهوم القيادة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90157"/>
          </a:xfrm>
        </p:spPr>
        <p:txBody>
          <a:bodyPr/>
          <a:lstStyle/>
          <a:p>
            <a:pPr>
              <a:defRPr/>
            </a:pPr>
            <a:r>
              <a:rPr lang="ar-AE" sz="2400" dirty="0"/>
              <a:t> </a:t>
            </a:r>
            <a:r>
              <a:rPr lang="ar-AE" sz="2400" dirty="0" smtClean="0"/>
              <a:t>القيادة </a:t>
            </a:r>
            <a:r>
              <a:rPr lang="ar-AE" sz="2400" dirty="0"/>
              <a:t>هي عملية إلهام الأفراد ليقدموا أفضل ما لديهم لتحقيق النتائج المرجوة</a:t>
            </a:r>
            <a:r>
              <a:rPr lang="ar-AE" sz="2400" dirty="0" smtClean="0"/>
              <a:t>.</a:t>
            </a:r>
          </a:p>
          <a:p>
            <a:pPr marL="0" indent="0">
              <a:buNone/>
              <a:defRPr/>
            </a:pPr>
            <a:endParaRPr lang="ar-AE" sz="2400" dirty="0" smtClean="0"/>
          </a:p>
          <a:p>
            <a:pPr>
              <a:defRPr/>
            </a:pPr>
            <a:r>
              <a:rPr lang="ar-AE" sz="2400" dirty="0"/>
              <a:t>تعرف القيادة الإدارية بأنها النشاط الذي يمارسه القائد الإداري في مجال اتخاذ  وإصدار </a:t>
            </a:r>
            <a:r>
              <a:rPr lang="ar-AE" sz="2400" dirty="0" smtClean="0"/>
              <a:t>القرارات و إصدار </a:t>
            </a:r>
            <a:r>
              <a:rPr lang="ar-AE" sz="2400" dirty="0"/>
              <a:t>الأوامر والإشراف الإداري على </a:t>
            </a:r>
            <a:r>
              <a:rPr lang="ar-AE" sz="2400" dirty="0" smtClean="0"/>
              <a:t>الآخرين، </a:t>
            </a:r>
            <a:r>
              <a:rPr lang="ar-AE" sz="2400" dirty="0"/>
              <a:t>باستخدام السلطة الرسمية وعن طريق التأثير </a:t>
            </a:r>
            <a:r>
              <a:rPr lang="ar-AE" sz="2400" dirty="0" smtClean="0"/>
              <a:t>والاستمالة </a:t>
            </a:r>
            <a:r>
              <a:rPr lang="ar-AE" sz="2400" dirty="0"/>
              <a:t>بقصد تحقيق هدف معين </a:t>
            </a:r>
            <a:r>
              <a:rPr lang="ar-AE" sz="2400" dirty="0" smtClean="0"/>
              <a:t>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ar-AE" sz="24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ar-AE" sz="2400" dirty="0" smtClean="0"/>
              <a:t>أن </a:t>
            </a:r>
            <a:r>
              <a:rPr lang="ar-AE" sz="2400" dirty="0"/>
              <a:t>المهمة الأساسية للقادة هي شحن الأحاسيس الطيبة في نفوس أولئك الذين يقودونهم، وذلك عندما يخلق القائد شكلا من أشكال الرنين – والذي </a:t>
            </a:r>
            <a:r>
              <a:rPr lang="ar-AE" sz="2400" dirty="0" smtClean="0"/>
              <a:t>هو عبارة </a:t>
            </a:r>
            <a:r>
              <a:rPr lang="ar-AE" sz="2400" dirty="0"/>
              <a:t>عن مخزون من الإيجابية تؤدي إلى تحرير كل ما </a:t>
            </a:r>
            <a:r>
              <a:rPr lang="ar-AE" sz="2400" dirty="0" smtClean="0"/>
              <a:t>هو خير </a:t>
            </a:r>
            <a:r>
              <a:rPr lang="ar-AE" sz="2400" dirty="0"/>
              <a:t>في </a:t>
            </a:r>
            <a:r>
              <a:rPr lang="ar-AE" sz="2400" dirty="0" smtClean="0"/>
              <a:t>الناس،  </a:t>
            </a:r>
            <a:r>
              <a:rPr lang="ar-AE" sz="2400" dirty="0"/>
              <a:t>وبالتالي فإن جذور وظيفة القيادة هي في أساسها عاطفية.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344EFB-FE99-49B4-B539-A4CD70D9E4D1}" type="datetime2">
              <a:rPr lang="en-US" smtClean="0"/>
              <a:t>Wednesday, 10 June, 2020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71299"/>
          </a:xfrm>
        </p:spPr>
        <p:txBody>
          <a:bodyPr/>
          <a:lstStyle/>
          <a:p>
            <a:pPr>
              <a:defRPr/>
            </a:pPr>
            <a:r>
              <a:rPr lang="ar-AE" sz="5400" dirty="0" smtClean="0"/>
              <a:t>هل </a:t>
            </a:r>
            <a:r>
              <a:rPr lang="ar-AE" sz="5400" dirty="0"/>
              <a:t>القائد يولد أم يصنع</a:t>
            </a:r>
            <a:r>
              <a:rPr lang="ar-AE" sz="5400" dirty="0" smtClean="0"/>
              <a:t>؟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1"/>
            <a:ext cx="8229600" cy="493417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ar-AE" sz="2400" b="1" dirty="0" smtClean="0"/>
              <a:t>أن القيادة تتكون من ثلاث مهارات أساسية:</a:t>
            </a:r>
          </a:p>
          <a:p>
            <a:pPr>
              <a:defRPr/>
            </a:pPr>
            <a:endParaRPr lang="ar-AE" sz="2400" b="1" dirty="0"/>
          </a:p>
          <a:p>
            <a:pPr>
              <a:defRPr/>
            </a:pPr>
            <a:r>
              <a:rPr lang="ar-AE" sz="2400" b="1" dirty="0">
                <a:solidFill>
                  <a:srgbClr val="000066"/>
                </a:solidFill>
              </a:rPr>
              <a:t>مهارات فطرية، كروح القيادة والحزم وموهبة التأثير على الآخرين</a:t>
            </a:r>
          </a:p>
          <a:p>
            <a:pPr>
              <a:defRPr/>
            </a:pPr>
            <a:endParaRPr lang="ar-AE" sz="2400" b="1" dirty="0">
              <a:solidFill>
                <a:srgbClr val="000066"/>
              </a:solidFill>
            </a:endParaRPr>
          </a:p>
          <a:p>
            <a:pPr>
              <a:defRPr/>
            </a:pPr>
            <a:r>
              <a:rPr lang="ar-AE" sz="2400" b="1" dirty="0">
                <a:solidFill>
                  <a:srgbClr val="000066"/>
                </a:solidFill>
              </a:rPr>
              <a:t>مهارات يمكن للبعض اكتسابها </a:t>
            </a:r>
            <a:r>
              <a:rPr lang="ar-AE" sz="2400" b="1" dirty="0" smtClean="0">
                <a:solidFill>
                  <a:srgbClr val="000066"/>
                </a:solidFill>
              </a:rPr>
              <a:t>وتطبيقها </a:t>
            </a:r>
            <a:r>
              <a:rPr lang="ar-AE" sz="2400" b="1" dirty="0">
                <a:solidFill>
                  <a:srgbClr val="000066"/>
                </a:solidFill>
              </a:rPr>
              <a:t>مثل تنظيم الوقت وتخطيط العمل</a:t>
            </a:r>
          </a:p>
          <a:p>
            <a:pPr>
              <a:defRPr/>
            </a:pPr>
            <a:endParaRPr lang="ar-AE" sz="2400" b="1" dirty="0">
              <a:solidFill>
                <a:srgbClr val="000066"/>
              </a:solidFill>
            </a:endParaRPr>
          </a:p>
          <a:p>
            <a:pPr>
              <a:defRPr/>
            </a:pPr>
            <a:r>
              <a:rPr lang="ar-AE" sz="2400" b="1" dirty="0">
                <a:solidFill>
                  <a:srgbClr val="000066"/>
                </a:solidFill>
              </a:rPr>
              <a:t>مهارات فنية وعلمية يمكن للجميع اكتسابها بالدراسة الأكاديمية والشخصية</a:t>
            </a:r>
          </a:p>
          <a:p>
            <a:pPr>
              <a:defRPr/>
            </a:pPr>
            <a:endParaRPr lang="ar-AE" sz="2400" b="1" dirty="0"/>
          </a:p>
          <a:p>
            <a:pPr marL="0" indent="0">
              <a:buNone/>
              <a:defRPr/>
            </a:pPr>
            <a:r>
              <a:rPr lang="ar-AE" sz="2400" b="1" dirty="0" smtClean="0"/>
              <a:t>إذا </a:t>
            </a:r>
            <a:r>
              <a:rPr lang="ar-AE" sz="2400" b="1" dirty="0"/>
              <a:t>توفرت هذه المهارات الثلاث.. سيكون قائداً مميزاً، وما عداها سيكون مجرد مدير لديه سُلطة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C95C1C-C6F3-4E12-A375-E312503D0736}" type="datetime2">
              <a:rPr lang="en-US" smtClean="0"/>
              <a:t>Wednesday, 10 June, 2020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sz="6600" dirty="0" smtClean="0"/>
              <a:t>نظريات القيادة</a:t>
            </a:r>
            <a:endParaRPr lang="en-US" sz="6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627145"/>
              </p:ext>
            </p:extLst>
          </p:nvPr>
        </p:nvGraphicFramePr>
        <p:xfrm>
          <a:off x="457200" y="1600200"/>
          <a:ext cx="8229600" cy="433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9016"/>
                <a:gridCol w="2170584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أهم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 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خصائصها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90000" marR="90000" marT="46805" marB="4680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النظرية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90000" marR="90000" marT="46805" marB="46805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تركز على صفات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 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القائد وسماته كالصفات الجسدية والفكرية، وترى أن هذه الصفات قد تجعل من الفرد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 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قائداً كالذكاء والقوى العضلية. وتقول بأن القائد يولد ولا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 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يصنع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90000" marR="90000" marT="46805" marB="4680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سمات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 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القائد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90000" marR="90000" marT="46805" marB="46805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تركز على كيفية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 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سلوك القائد أثناء تعامله مع الآخرين: هل هو شخص ديمقراطي أم ديكتاتوري. ولا تركز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 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على سمات أو صفات القائد كما هو في النظرية السابقة، وهل القائد في سلوكه يركز على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 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العمل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 ( work ) 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أم العاملين</a:t>
                      </a:r>
                      <a:r>
                        <a:rPr kumimoji="0" lang="ar-A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 ( Workers )</a:t>
                      </a:r>
                      <a:r>
                        <a:rPr kumimoji="0" lang="ar-A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90000" marR="90000" marT="46805" marB="4680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سلوك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 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القائد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90000" marR="90000" marT="46805" marB="46805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وتشير هذه النظرية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 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إلى أنه ليس هناك سلوك واحد ( ديكتاتوري، أو ديمقراطي ..الخ) في القيادة يصلح لكل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 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زمان ومكان، كما أنه ليس هناك صفات معينة يجب توافرها في كل قائد ليكون ناجحاً بل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 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إن الموقف له أهمية كبيرة في تحديد فعالية القيادة ( إدارة السجن تحتاج إلى نمط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 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إداري يختلف عن إدارة الجامعة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 ( 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90000" marR="90000" marT="46805" marB="4680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النظرية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 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implified Arabic" panose="02020603050405020304" pitchFamily="18" charset="-78"/>
                          <a:ea typeface="SimSun" pitchFamily="2" charset="-122"/>
                          <a:cs typeface="Simplified Arabic" panose="02020603050405020304" pitchFamily="18" charset="-78"/>
                        </a:rPr>
                        <a:t>الموقفية</a:t>
                      </a:r>
                      <a:endParaRPr kumimoji="0" lang="ar-S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90000" marR="90000" marT="46805" marB="46805" anchor="ctr" horzOverflow="overflow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054029-D1D8-4F4F-BFB2-5F1F22FF0BD8}" type="datetime2">
              <a:rPr lang="en-US" smtClean="0"/>
              <a:t>Wednesday, 10 June,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29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2771800" y="465991"/>
            <a:ext cx="39687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SA" altLang="zh-CN" sz="4000" b="1" dirty="0">
                <a:solidFill>
                  <a:srgbClr val="C00000"/>
                </a:solidFill>
                <a:latin typeface="Arial" panose="020B0604020202020204" pitchFamily="34" charset="0"/>
              </a:rPr>
              <a:t>أنماط </a:t>
            </a:r>
            <a:r>
              <a:rPr lang="ar-SA" altLang="zh-CN" sz="40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القيادة</a:t>
            </a:r>
            <a:endParaRPr lang="en-US" altLang="en-US" sz="4000" b="1" dirty="0">
              <a:solidFill>
                <a:srgbClr val="C00000"/>
              </a:solidFill>
            </a:endParaRP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26988" y="2376488"/>
            <a:ext cx="8504237" cy="0"/>
          </a:xfrm>
          <a:prstGeom prst="rect">
            <a:avLst/>
          </a:prstGeom>
          <a:solidFill>
            <a:srgbClr val="EEFE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JO" altLang="en-US" sz="1800"/>
          </a:p>
        </p:txBody>
      </p:sp>
      <p:sp>
        <p:nvSpPr>
          <p:cNvPr id="108723" name="Rectangle 179"/>
          <p:cNvSpPr>
            <a:spLocks noChangeArrowheads="1"/>
          </p:cNvSpPr>
          <p:nvPr/>
        </p:nvSpPr>
        <p:spPr bwMode="auto">
          <a:xfrm>
            <a:off x="457198" y="398370"/>
            <a:ext cx="8434389" cy="5219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altLang="zh-CN" sz="2800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ar-SA" altLang="zh-CN" sz="28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ar-SA" altLang="zh-CN" sz="2400" dirty="0">
                <a:solidFill>
                  <a:srgbClr val="000000"/>
                </a:solidFill>
                <a:latin typeface="Arial" panose="020B0604020202020204" pitchFamily="34" charset="0"/>
              </a:rPr>
              <a:t>     هناك عدة نماذج قيادية تحدد وفقاً لفلسفة القائد وشخصيته وخبرته ونوع </a:t>
            </a:r>
            <a:r>
              <a:rPr lang="ar-AE" altLang="zh-CN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العاملين</a:t>
            </a:r>
            <a:r>
              <a:rPr lang="ar-SA" altLang="zh-CN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، </a:t>
            </a:r>
            <a:r>
              <a:rPr lang="ar-SA" altLang="zh-CN" sz="2400" dirty="0">
                <a:solidFill>
                  <a:srgbClr val="000000"/>
                </a:solidFill>
                <a:latin typeface="Arial" panose="020B0604020202020204" pitchFamily="34" charset="0"/>
              </a:rPr>
              <a:t>وأهم هذه الأنماط :</a:t>
            </a:r>
            <a:br>
              <a:rPr lang="ar-SA" altLang="zh-CN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ar-SA" altLang="zh-CN" sz="2400" b="1" dirty="0">
                <a:solidFill>
                  <a:srgbClr val="000000"/>
                </a:solidFill>
                <a:latin typeface="Arial" panose="020B0604020202020204" pitchFamily="34" charset="0"/>
              </a:rPr>
              <a:t>(أ)  </a:t>
            </a:r>
            <a:r>
              <a:rPr lang="ar-SA" altLang="zh-CN" sz="2400" b="1" dirty="0">
                <a:solidFill>
                  <a:srgbClr val="C00000"/>
                </a:solidFill>
                <a:latin typeface="Arial" panose="020B0604020202020204" pitchFamily="34" charset="0"/>
              </a:rPr>
              <a:t>القيادة الدكتاتورية 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dictatorial – </a:t>
            </a:r>
            <a:r>
              <a:rPr lang="en-US" altLang="zh-CN" sz="24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leadership </a:t>
            </a:r>
            <a:r>
              <a:rPr lang="ar-SA" altLang="zh-CN" sz="2400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ar-SA" altLang="zh-CN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ar-SA" altLang="zh-CN" sz="2400" dirty="0">
                <a:solidFill>
                  <a:srgbClr val="000000"/>
                </a:solidFill>
                <a:latin typeface="Arial" panose="020B0604020202020204" pitchFamily="34" charset="0"/>
              </a:rPr>
              <a:t>     وهو القائد الذي تتركز بيده السلطة، ويتخذ كافة القرارات </a:t>
            </a:r>
            <a:r>
              <a:rPr lang="ar-SA" altLang="zh-CN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بنفسه </a:t>
            </a:r>
            <a:r>
              <a:rPr lang="ar-SA" altLang="zh-CN" sz="2400" dirty="0">
                <a:solidFill>
                  <a:srgbClr val="000000"/>
                </a:solidFill>
                <a:latin typeface="Arial" panose="020B0604020202020204" pitchFamily="34" charset="0"/>
              </a:rPr>
              <a:t>، ويمارس مبدأ التخويف ويتحكم بشكل كامل بالجماعة التي يديرها .</a:t>
            </a:r>
            <a:br>
              <a:rPr lang="ar-SA" altLang="zh-CN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ar-SA" altLang="zh-CN" sz="2400" b="1" dirty="0">
                <a:solidFill>
                  <a:srgbClr val="000000"/>
                </a:solidFill>
                <a:latin typeface="Arial" panose="020B0604020202020204" pitchFamily="34" charset="0"/>
              </a:rPr>
              <a:t>(ب)  </a:t>
            </a:r>
            <a:r>
              <a:rPr lang="ar-SA" altLang="zh-CN" sz="2400" b="1" dirty="0">
                <a:solidFill>
                  <a:srgbClr val="C00000"/>
                </a:solidFill>
                <a:latin typeface="Arial" panose="020B0604020202020204" pitchFamily="34" charset="0"/>
              </a:rPr>
              <a:t>القيادة الديمقراطية </a:t>
            </a:r>
            <a:r>
              <a:rPr lang="ar-SA" altLang="zh-CN" sz="2400" b="1" dirty="0">
                <a:solidFill>
                  <a:srgbClr val="000000"/>
                </a:solidFill>
                <a:latin typeface="Arial" panose="020B0604020202020204" pitchFamily="34" charset="0"/>
              </a:rPr>
              <a:t>:  </a:t>
            </a:r>
            <a:r>
              <a:rPr lang="en-US" altLang="zh-CN" sz="24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Democratic leadership</a:t>
            </a:r>
            <a:r>
              <a:rPr lang="ar-SA" altLang="zh-CN" sz="2400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ar-SA" altLang="zh-CN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ar-SA" altLang="zh-CN" sz="2400" dirty="0">
                <a:solidFill>
                  <a:srgbClr val="000000"/>
                </a:solidFill>
                <a:latin typeface="Arial" panose="020B0604020202020204" pitchFamily="34" charset="0"/>
              </a:rPr>
              <a:t>       يمارس القائد هنا المشاركة والتعاون وتبادل الآراء مع الجماعة التي يعمل معها 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C583B8-31B6-40AA-B55A-F7F1D4467BF5}" type="datetime2">
              <a:rPr lang="en-US" smtClean="0"/>
              <a:t>Wednesday, 10 June, 2020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0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/>
      <p:bldP spid="1087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1485"/>
            <a:ext cx="7886700" cy="1226848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ar-AE" sz="6000" b="1" dirty="0">
                <a:solidFill>
                  <a:srgbClr val="C00000"/>
                </a:solidFill>
                <a:effectLst/>
              </a:rPr>
              <a:t>أسئلة للمناقشة</a:t>
            </a:r>
            <a:endParaRPr lang="en-US" sz="60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2204"/>
            <a:ext cx="8390706" cy="4392487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ar-AE" sz="3600" dirty="0"/>
              <a:t>تعرف القيادة الإدارية بأنها النشاط الذي يمارسه القائد الإداري في مجال اتخاذ  وإصدار القرارات و </a:t>
            </a:r>
            <a:r>
              <a:rPr lang="ar-AE" sz="3600" dirty="0" smtClean="0"/>
              <a:t>الأوامر </a:t>
            </a:r>
            <a:r>
              <a:rPr lang="ar-AE" sz="3600" dirty="0"/>
              <a:t>والإشراف الإداري على الآخرين، باستخدام السلطة الرسمية وعن طريق التأثير والاستمالة بقصد تحقيق هدف </a:t>
            </a:r>
            <a:r>
              <a:rPr lang="ar-AE" sz="3600" dirty="0" smtClean="0"/>
              <a:t>معين. قارن بين أنماط القيادة </a:t>
            </a:r>
            <a:r>
              <a:rPr lang="ar-SA" sz="3600" dirty="0" smtClean="0"/>
              <a:t>المتساهلة</a:t>
            </a:r>
            <a:r>
              <a:rPr lang="ar-AE" sz="3600" dirty="0" smtClean="0"/>
              <a:t> و </a:t>
            </a:r>
            <a:r>
              <a:rPr lang="ar-SA" sz="3600" dirty="0"/>
              <a:t>غير الموجهة </a:t>
            </a:r>
            <a:r>
              <a:rPr lang="ar-AE" sz="3600" dirty="0" smtClean="0"/>
              <a:t>و</a:t>
            </a:r>
            <a:r>
              <a:rPr lang="ar-SA" sz="3600" dirty="0"/>
              <a:t> أسلوب الخط المستمر في </a:t>
            </a:r>
            <a:r>
              <a:rPr lang="ar-SA" sz="3600" dirty="0" smtClean="0"/>
              <a:t>القيادة</a:t>
            </a:r>
            <a:r>
              <a:rPr lang="ar-AE" sz="3600" dirty="0" smtClean="0"/>
              <a:t>. أي الانماط تفضل لمؤسسة افتراضية تعمل في مدينة العين و لماذا؟</a:t>
            </a:r>
            <a:endParaRPr lang="ar-AE" sz="3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674640" cy="457200"/>
          </a:xfrm>
        </p:spPr>
        <p:txBody>
          <a:bodyPr/>
          <a:lstStyle/>
          <a:p>
            <a:fld id="{81120FAE-E09C-4FF2-BC7E-A87EA55F14D4}" type="datetime2">
              <a:rPr lang="en-US" smtClean="0"/>
              <a:t>Wednesday, 10 June, 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0397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pitchFamily="34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24119</TotalTime>
  <Words>663</Words>
  <Application>Microsoft Office PowerPoint</Application>
  <PresentationFormat>On-screen Show (4:3)</PresentationFormat>
  <Paragraphs>82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SimSun</vt:lpstr>
      <vt:lpstr>Arial</vt:lpstr>
      <vt:lpstr>Calibri</vt:lpstr>
      <vt:lpstr>Simplified Arabic</vt:lpstr>
      <vt:lpstr>Tahoma</vt:lpstr>
      <vt:lpstr>Wingdings</vt:lpstr>
      <vt:lpstr>Balance</vt:lpstr>
      <vt:lpstr>القيادة</vt:lpstr>
      <vt:lpstr>PowerPoint Presentation</vt:lpstr>
      <vt:lpstr>القيادة</vt:lpstr>
      <vt:lpstr>PowerPoint Presentation</vt:lpstr>
      <vt:lpstr>مفهوم القيادة</vt:lpstr>
      <vt:lpstr>هل القائد يولد أم يصنع؟</vt:lpstr>
      <vt:lpstr>نظريات القيادة</vt:lpstr>
      <vt:lpstr>PowerPoint Presentation</vt:lpstr>
      <vt:lpstr>أسئلة للمناقشة</vt:lpstr>
      <vt:lpstr>PowerPoint Presentation</vt:lpstr>
      <vt:lpstr>أسئلة للمناقشة</vt:lpstr>
      <vt:lpstr>القائد الناجح يجب أن يركز على:</vt:lpstr>
      <vt:lpstr>صفات القائد الناجح</vt:lpstr>
      <vt:lpstr>مشكلات إدارية معاصرة</vt:lpstr>
    </vt:vector>
  </TitlesOfParts>
  <Company>*************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مبادئ الإدارة</dc:title>
  <dc:creator>*************</dc:creator>
  <cp:lastModifiedBy>Salim Al Jundi </cp:lastModifiedBy>
  <cp:revision>114</cp:revision>
  <dcterms:created xsi:type="dcterms:W3CDTF">2005-09-22T08:54:26Z</dcterms:created>
  <dcterms:modified xsi:type="dcterms:W3CDTF">2020-06-10T06:37:02Z</dcterms:modified>
</cp:coreProperties>
</file>