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386" r:id="rId3"/>
    <p:sldId id="366" r:id="rId4"/>
    <p:sldId id="300" r:id="rId5"/>
    <p:sldId id="385" r:id="rId6"/>
    <p:sldId id="301" r:id="rId7"/>
    <p:sldId id="367" r:id="rId8"/>
    <p:sldId id="369" r:id="rId9"/>
    <p:sldId id="370" r:id="rId10"/>
    <p:sldId id="371" r:id="rId11"/>
    <p:sldId id="373" r:id="rId12"/>
    <p:sldId id="374" r:id="rId13"/>
    <p:sldId id="375" r:id="rId14"/>
    <p:sldId id="309" r:id="rId15"/>
    <p:sldId id="310" r:id="rId16"/>
    <p:sldId id="311" r:id="rId17"/>
    <p:sldId id="312" r:id="rId18"/>
    <p:sldId id="313" r:id="rId19"/>
    <p:sldId id="314" r:id="rId20"/>
    <p:sldId id="315" r:id="rId21"/>
    <p:sldId id="316" r:id="rId22"/>
    <p:sldId id="376" r:id="rId23"/>
    <p:sldId id="377" r:id="rId24"/>
    <p:sldId id="378" r:id="rId25"/>
    <p:sldId id="37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24/02/2024</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309B0306-5503-4B58-91BD-54D94F070777}" type="datetime1">
              <a:rPr lang="en-AE" smtClean="0"/>
              <a:t>24/02/2024</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a:custGeom>
            <a:avLst/>
            <a:gdLst>
              <a:gd name="connsiteX0" fmla="*/ 0 w 10515600"/>
              <a:gd name="connsiteY0" fmla="*/ 0 h 4351338"/>
              <a:gd name="connsiteX1" fmla="*/ 794512 w 10515600"/>
              <a:gd name="connsiteY1" fmla="*/ 0 h 4351338"/>
              <a:gd name="connsiteX2" fmla="*/ 1589024 w 10515600"/>
              <a:gd name="connsiteY2" fmla="*/ 0 h 4351338"/>
              <a:gd name="connsiteX3" fmla="*/ 2383536 w 10515600"/>
              <a:gd name="connsiteY3" fmla="*/ 0 h 4351338"/>
              <a:gd name="connsiteX4" fmla="*/ 2967736 w 10515600"/>
              <a:gd name="connsiteY4" fmla="*/ 0 h 4351338"/>
              <a:gd name="connsiteX5" fmla="*/ 3236468 w 10515600"/>
              <a:gd name="connsiteY5" fmla="*/ 0 h 4351338"/>
              <a:gd name="connsiteX6" fmla="*/ 4030980 w 10515600"/>
              <a:gd name="connsiteY6" fmla="*/ 0 h 4351338"/>
              <a:gd name="connsiteX7" fmla="*/ 4299712 w 10515600"/>
              <a:gd name="connsiteY7" fmla="*/ 0 h 4351338"/>
              <a:gd name="connsiteX8" fmla="*/ 4568444 w 10515600"/>
              <a:gd name="connsiteY8" fmla="*/ 0 h 4351338"/>
              <a:gd name="connsiteX9" fmla="*/ 5047488 w 10515600"/>
              <a:gd name="connsiteY9" fmla="*/ 0 h 4351338"/>
              <a:gd name="connsiteX10" fmla="*/ 5316220 w 10515600"/>
              <a:gd name="connsiteY10" fmla="*/ 0 h 4351338"/>
              <a:gd name="connsiteX11" fmla="*/ 5795264 w 10515600"/>
              <a:gd name="connsiteY11" fmla="*/ 0 h 4351338"/>
              <a:gd name="connsiteX12" fmla="*/ 6063996 w 10515600"/>
              <a:gd name="connsiteY12" fmla="*/ 0 h 4351338"/>
              <a:gd name="connsiteX13" fmla="*/ 6648196 w 10515600"/>
              <a:gd name="connsiteY13" fmla="*/ 0 h 4351338"/>
              <a:gd name="connsiteX14" fmla="*/ 7337552 w 10515600"/>
              <a:gd name="connsiteY14" fmla="*/ 0 h 4351338"/>
              <a:gd name="connsiteX15" fmla="*/ 7816596 w 10515600"/>
              <a:gd name="connsiteY15" fmla="*/ 0 h 4351338"/>
              <a:gd name="connsiteX16" fmla="*/ 8611108 w 10515600"/>
              <a:gd name="connsiteY16" fmla="*/ 0 h 4351338"/>
              <a:gd name="connsiteX17" fmla="*/ 9405620 w 10515600"/>
              <a:gd name="connsiteY17" fmla="*/ 0 h 4351338"/>
              <a:gd name="connsiteX18" fmla="*/ 10515600 w 10515600"/>
              <a:gd name="connsiteY18" fmla="*/ 0 h 4351338"/>
              <a:gd name="connsiteX19" fmla="*/ 10515600 w 10515600"/>
              <a:gd name="connsiteY19" fmla="*/ 413377 h 4351338"/>
              <a:gd name="connsiteX20" fmla="*/ 10515600 w 10515600"/>
              <a:gd name="connsiteY20" fmla="*/ 1000808 h 4351338"/>
              <a:gd name="connsiteX21" fmla="*/ 10515600 w 10515600"/>
              <a:gd name="connsiteY21" fmla="*/ 1457698 h 4351338"/>
              <a:gd name="connsiteX22" fmla="*/ 10515600 w 10515600"/>
              <a:gd name="connsiteY22" fmla="*/ 2001615 h 4351338"/>
              <a:gd name="connsiteX23" fmla="*/ 10515600 w 10515600"/>
              <a:gd name="connsiteY23" fmla="*/ 2414993 h 4351338"/>
              <a:gd name="connsiteX24" fmla="*/ 10515600 w 10515600"/>
              <a:gd name="connsiteY24" fmla="*/ 2871883 h 4351338"/>
              <a:gd name="connsiteX25" fmla="*/ 10515600 w 10515600"/>
              <a:gd name="connsiteY25" fmla="*/ 3459314 h 4351338"/>
              <a:gd name="connsiteX26" fmla="*/ 10515600 w 10515600"/>
              <a:gd name="connsiteY26" fmla="*/ 4351338 h 4351338"/>
              <a:gd name="connsiteX27" fmla="*/ 10141712 w 10515600"/>
              <a:gd name="connsiteY27" fmla="*/ 4351338 h 4351338"/>
              <a:gd name="connsiteX28" fmla="*/ 9662668 w 10515600"/>
              <a:gd name="connsiteY28" fmla="*/ 4351338 h 4351338"/>
              <a:gd name="connsiteX29" fmla="*/ 9288780 w 10515600"/>
              <a:gd name="connsiteY29" fmla="*/ 4351338 h 4351338"/>
              <a:gd name="connsiteX30" fmla="*/ 8809736 w 10515600"/>
              <a:gd name="connsiteY30" fmla="*/ 4351338 h 4351338"/>
              <a:gd name="connsiteX31" fmla="*/ 8120380 w 10515600"/>
              <a:gd name="connsiteY31" fmla="*/ 4351338 h 4351338"/>
              <a:gd name="connsiteX32" fmla="*/ 7325868 w 10515600"/>
              <a:gd name="connsiteY32" fmla="*/ 4351338 h 4351338"/>
              <a:gd name="connsiteX33" fmla="*/ 6741668 w 10515600"/>
              <a:gd name="connsiteY33" fmla="*/ 4351338 h 4351338"/>
              <a:gd name="connsiteX34" fmla="*/ 6052312 w 10515600"/>
              <a:gd name="connsiteY34" fmla="*/ 4351338 h 4351338"/>
              <a:gd name="connsiteX35" fmla="*/ 5362956 w 10515600"/>
              <a:gd name="connsiteY35" fmla="*/ 4351338 h 4351338"/>
              <a:gd name="connsiteX36" fmla="*/ 5094224 w 10515600"/>
              <a:gd name="connsiteY36" fmla="*/ 4351338 h 4351338"/>
              <a:gd name="connsiteX37" fmla="*/ 4404868 w 10515600"/>
              <a:gd name="connsiteY37" fmla="*/ 4351338 h 4351338"/>
              <a:gd name="connsiteX38" fmla="*/ 3925824 w 10515600"/>
              <a:gd name="connsiteY38" fmla="*/ 4351338 h 4351338"/>
              <a:gd name="connsiteX39" fmla="*/ 3657092 w 10515600"/>
              <a:gd name="connsiteY39" fmla="*/ 4351338 h 4351338"/>
              <a:gd name="connsiteX40" fmla="*/ 3178048 w 10515600"/>
              <a:gd name="connsiteY40" fmla="*/ 4351338 h 4351338"/>
              <a:gd name="connsiteX41" fmla="*/ 2383536 w 10515600"/>
              <a:gd name="connsiteY41" fmla="*/ 4351338 h 4351338"/>
              <a:gd name="connsiteX42" fmla="*/ 2009648 w 10515600"/>
              <a:gd name="connsiteY42" fmla="*/ 4351338 h 4351338"/>
              <a:gd name="connsiteX43" fmla="*/ 1635760 w 10515600"/>
              <a:gd name="connsiteY43" fmla="*/ 4351338 h 4351338"/>
              <a:gd name="connsiteX44" fmla="*/ 1367028 w 10515600"/>
              <a:gd name="connsiteY44" fmla="*/ 4351338 h 4351338"/>
              <a:gd name="connsiteX45" fmla="*/ 572516 w 10515600"/>
              <a:gd name="connsiteY45" fmla="*/ 4351338 h 4351338"/>
              <a:gd name="connsiteX46" fmla="*/ 0 w 10515600"/>
              <a:gd name="connsiteY46" fmla="*/ 4351338 h 4351338"/>
              <a:gd name="connsiteX47" fmla="*/ 0 w 10515600"/>
              <a:gd name="connsiteY47" fmla="*/ 3937961 h 4351338"/>
              <a:gd name="connsiteX48" fmla="*/ 0 w 10515600"/>
              <a:gd name="connsiteY48" fmla="*/ 3394044 h 4351338"/>
              <a:gd name="connsiteX49" fmla="*/ 0 w 10515600"/>
              <a:gd name="connsiteY49" fmla="*/ 2806613 h 4351338"/>
              <a:gd name="connsiteX50" fmla="*/ 0 w 10515600"/>
              <a:gd name="connsiteY50" fmla="*/ 2306209 h 4351338"/>
              <a:gd name="connsiteX51" fmla="*/ 0 w 10515600"/>
              <a:gd name="connsiteY51" fmla="*/ 1805805 h 4351338"/>
              <a:gd name="connsiteX52" fmla="*/ 0 w 10515600"/>
              <a:gd name="connsiteY52" fmla="*/ 1348915 h 4351338"/>
              <a:gd name="connsiteX53" fmla="*/ 0 w 10515600"/>
              <a:gd name="connsiteY53" fmla="*/ 804998 h 4351338"/>
              <a:gd name="connsiteX54" fmla="*/ 0 w 10515600"/>
              <a:gd name="connsiteY5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515600" h="4351338" fill="none" extrusionOk="0">
                <a:moveTo>
                  <a:pt x="0" y="0"/>
                </a:moveTo>
                <a:cubicBezTo>
                  <a:pt x="366388" y="-13445"/>
                  <a:pt x="564167" y="80571"/>
                  <a:pt x="794512" y="0"/>
                </a:cubicBezTo>
                <a:cubicBezTo>
                  <a:pt x="1024857" y="-80571"/>
                  <a:pt x="1391150" y="2820"/>
                  <a:pt x="1589024" y="0"/>
                </a:cubicBezTo>
                <a:cubicBezTo>
                  <a:pt x="1786898" y="-2820"/>
                  <a:pt x="2046873" y="11058"/>
                  <a:pt x="2383536" y="0"/>
                </a:cubicBezTo>
                <a:cubicBezTo>
                  <a:pt x="2720199" y="-11058"/>
                  <a:pt x="2764752" y="30524"/>
                  <a:pt x="2967736" y="0"/>
                </a:cubicBezTo>
                <a:cubicBezTo>
                  <a:pt x="3170720" y="-30524"/>
                  <a:pt x="3150415" y="12509"/>
                  <a:pt x="3236468" y="0"/>
                </a:cubicBezTo>
                <a:cubicBezTo>
                  <a:pt x="3322521" y="-12509"/>
                  <a:pt x="3813534" y="26598"/>
                  <a:pt x="4030980" y="0"/>
                </a:cubicBezTo>
                <a:cubicBezTo>
                  <a:pt x="4248426" y="-26598"/>
                  <a:pt x="4186578" y="24355"/>
                  <a:pt x="4299712" y="0"/>
                </a:cubicBezTo>
                <a:cubicBezTo>
                  <a:pt x="4412846" y="-24355"/>
                  <a:pt x="4463481" y="17641"/>
                  <a:pt x="4568444" y="0"/>
                </a:cubicBezTo>
                <a:cubicBezTo>
                  <a:pt x="4673407" y="-17641"/>
                  <a:pt x="4897040" y="10844"/>
                  <a:pt x="5047488" y="0"/>
                </a:cubicBezTo>
                <a:cubicBezTo>
                  <a:pt x="5197936" y="-10844"/>
                  <a:pt x="5191568" y="6609"/>
                  <a:pt x="5316220" y="0"/>
                </a:cubicBezTo>
                <a:cubicBezTo>
                  <a:pt x="5440872" y="-6609"/>
                  <a:pt x="5641029" y="33699"/>
                  <a:pt x="5795264" y="0"/>
                </a:cubicBezTo>
                <a:cubicBezTo>
                  <a:pt x="5949499" y="-33699"/>
                  <a:pt x="5960774" y="30224"/>
                  <a:pt x="6063996" y="0"/>
                </a:cubicBezTo>
                <a:cubicBezTo>
                  <a:pt x="6167218" y="-30224"/>
                  <a:pt x="6366479" y="63364"/>
                  <a:pt x="6648196" y="0"/>
                </a:cubicBezTo>
                <a:cubicBezTo>
                  <a:pt x="6929913" y="-63364"/>
                  <a:pt x="7181560" y="16033"/>
                  <a:pt x="7337552" y="0"/>
                </a:cubicBezTo>
                <a:cubicBezTo>
                  <a:pt x="7493544" y="-16033"/>
                  <a:pt x="7708249" y="53180"/>
                  <a:pt x="7816596" y="0"/>
                </a:cubicBezTo>
                <a:cubicBezTo>
                  <a:pt x="7924943" y="-53180"/>
                  <a:pt x="8259020" y="54302"/>
                  <a:pt x="8611108" y="0"/>
                </a:cubicBezTo>
                <a:cubicBezTo>
                  <a:pt x="8963196" y="-54302"/>
                  <a:pt x="9107264" y="59773"/>
                  <a:pt x="9405620" y="0"/>
                </a:cubicBezTo>
                <a:cubicBezTo>
                  <a:pt x="9703976" y="-59773"/>
                  <a:pt x="10157368" y="62658"/>
                  <a:pt x="10515600" y="0"/>
                </a:cubicBezTo>
                <a:cubicBezTo>
                  <a:pt x="10558640" y="149942"/>
                  <a:pt x="10468499" y="253726"/>
                  <a:pt x="10515600" y="413377"/>
                </a:cubicBezTo>
                <a:cubicBezTo>
                  <a:pt x="10562701" y="573028"/>
                  <a:pt x="10462279" y="851067"/>
                  <a:pt x="10515600" y="1000808"/>
                </a:cubicBezTo>
                <a:cubicBezTo>
                  <a:pt x="10568921" y="1150549"/>
                  <a:pt x="10483102" y="1281612"/>
                  <a:pt x="10515600" y="1457698"/>
                </a:cubicBezTo>
                <a:cubicBezTo>
                  <a:pt x="10548098" y="1633784"/>
                  <a:pt x="10498246" y="1739672"/>
                  <a:pt x="10515600" y="2001615"/>
                </a:cubicBezTo>
                <a:cubicBezTo>
                  <a:pt x="10532954" y="2263558"/>
                  <a:pt x="10469061" y="2273507"/>
                  <a:pt x="10515600" y="2414993"/>
                </a:cubicBezTo>
                <a:cubicBezTo>
                  <a:pt x="10562139" y="2556479"/>
                  <a:pt x="10479685" y="2775755"/>
                  <a:pt x="10515600" y="2871883"/>
                </a:cubicBezTo>
                <a:cubicBezTo>
                  <a:pt x="10551515" y="2968011"/>
                  <a:pt x="10470782" y="3327576"/>
                  <a:pt x="10515600" y="3459314"/>
                </a:cubicBezTo>
                <a:cubicBezTo>
                  <a:pt x="10560418" y="3591052"/>
                  <a:pt x="10470887" y="3919357"/>
                  <a:pt x="10515600" y="4351338"/>
                </a:cubicBezTo>
                <a:cubicBezTo>
                  <a:pt x="10370122" y="4380287"/>
                  <a:pt x="10294271" y="4343013"/>
                  <a:pt x="10141712" y="4351338"/>
                </a:cubicBezTo>
                <a:cubicBezTo>
                  <a:pt x="9989153" y="4359663"/>
                  <a:pt x="9765093" y="4313005"/>
                  <a:pt x="9662668" y="4351338"/>
                </a:cubicBezTo>
                <a:cubicBezTo>
                  <a:pt x="9560243" y="4389671"/>
                  <a:pt x="9388006" y="4307721"/>
                  <a:pt x="9288780" y="4351338"/>
                </a:cubicBezTo>
                <a:cubicBezTo>
                  <a:pt x="9189554" y="4394955"/>
                  <a:pt x="9022579" y="4339582"/>
                  <a:pt x="8809736" y="4351338"/>
                </a:cubicBezTo>
                <a:cubicBezTo>
                  <a:pt x="8596893" y="4363094"/>
                  <a:pt x="8307299" y="4298449"/>
                  <a:pt x="8120380" y="4351338"/>
                </a:cubicBezTo>
                <a:cubicBezTo>
                  <a:pt x="7933461" y="4404227"/>
                  <a:pt x="7652026" y="4264044"/>
                  <a:pt x="7325868" y="4351338"/>
                </a:cubicBezTo>
                <a:cubicBezTo>
                  <a:pt x="6999710" y="4438632"/>
                  <a:pt x="6962428" y="4335034"/>
                  <a:pt x="6741668" y="4351338"/>
                </a:cubicBezTo>
                <a:cubicBezTo>
                  <a:pt x="6520908" y="4367642"/>
                  <a:pt x="6306452" y="4333836"/>
                  <a:pt x="6052312" y="4351338"/>
                </a:cubicBezTo>
                <a:cubicBezTo>
                  <a:pt x="5798172" y="4368840"/>
                  <a:pt x="5673483" y="4323587"/>
                  <a:pt x="5362956" y="4351338"/>
                </a:cubicBezTo>
                <a:cubicBezTo>
                  <a:pt x="5052429" y="4379089"/>
                  <a:pt x="5164787" y="4333722"/>
                  <a:pt x="5094224" y="4351338"/>
                </a:cubicBezTo>
                <a:cubicBezTo>
                  <a:pt x="5023661" y="4368954"/>
                  <a:pt x="4575045" y="4296964"/>
                  <a:pt x="4404868" y="4351338"/>
                </a:cubicBezTo>
                <a:cubicBezTo>
                  <a:pt x="4234691" y="4405712"/>
                  <a:pt x="4073954" y="4294721"/>
                  <a:pt x="3925824" y="4351338"/>
                </a:cubicBezTo>
                <a:cubicBezTo>
                  <a:pt x="3777694" y="4407955"/>
                  <a:pt x="3731434" y="4344732"/>
                  <a:pt x="3657092" y="4351338"/>
                </a:cubicBezTo>
                <a:cubicBezTo>
                  <a:pt x="3582750" y="4357944"/>
                  <a:pt x="3408919" y="4317209"/>
                  <a:pt x="3178048" y="4351338"/>
                </a:cubicBezTo>
                <a:cubicBezTo>
                  <a:pt x="2947177" y="4385467"/>
                  <a:pt x="2733922" y="4273229"/>
                  <a:pt x="2383536" y="4351338"/>
                </a:cubicBezTo>
                <a:cubicBezTo>
                  <a:pt x="2033150" y="4429447"/>
                  <a:pt x="2135665" y="4344747"/>
                  <a:pt x="2009648" y="4351338"/>
                </a:cubicBezTo>
                <a:cubicBezTo>
                  <a:pt x="1883631" y="4357929"/>
                  <a:pt x="1796148" y="4312928"/>
                  <a:pt x="1635760" y="4351338"/>
                </a:cubicBezTo>
                <a:cubicBezTo>
                  <a:pt x="1475372" y="4389748"/>
                  <a:pt x="1476298" y="4320751"/>
                  <a:pt x="1367028" y="4351338"/>
                </a:cubicBezTo>
                <a:cubicBezTo>
                  <a:pt x="1257758" y="4381925"/>
                  <a:pt x="872298" y="4338854"/>
                  <a:pt x="572516" y="4351338"/>
                </a:cubicBezTo>
                <a:cubicBezTo>
                  <a:pt x="272734" y="4363822"/>
                  <a:pt x="121011" y="4324761"/>
                  <a:pt x="0" y="4351338"/>
                </a:cubicBezTo>
                <a:cubicBezTo>
                  <a:pt x="-7027" y="4149292"/>
                  <a:pt x="17553" y="4115376"/>
                  <a:pt x="0" y="3937961"/>
                </a:cubicBezTo>
                <a:cubicBezTo>
                  <a:pt x="-17553" y="3760546"/>
                  <a:pt x="46299" y="3520070"/>
                  <a:pt x="0" y="3394044"/>
                </a:cubicBezTo>
                <a:cubicBezTo>
                  <a:pt x="-46299" y="3268018"/>
                  <a:pt x="56836" y="3010888"/>
                  <a:pt x="0" y="2806613"/>
                </a:cubicBezTo>
                <a:cubicBezTo>
                  <a:pt x="-56836" y="2602338"/>
                  <a:pt x="11133" y="2500758"/>
                  <a:pt x="0" y="2306209"/>
                </a:cubicBezTo>
                <a:cubicBezTo>
                  <a:pt x="-11133" y="2111660"/>
                  <a:pt x="38438" y="2012177"/>
                  <a:pt x="0" y="1805805"/>
                </a:cubicBezTo>
                <a:cubicBezTo>
                  <a:pt x="-38438" y="1599433"/>
                  <a:pt x="12385" y="1502681"/>
                  <a:pt x="0" y="1348915"/>
                </a:cubicBezTo>
                <a:cubicBezTo>
                  <a:pt x="-12385" y="1195149"/>
                  <a:pt x="45242" y="935219"/>
                  <a:pt x="0" y="804998"/>
                </a:cubicBezTo>
                <a:cubicBezTo>
                  <a:pt x="-45242" y="674777"/>
                  <a:pt x="25918" y="301805"/>
                  <a:pt x="0" y="0"/>
                </a:cubicBezTo>
                <a:close/>
              </a:path>
              <a:path w="10515600" h="4351338" stroke="0" extrusionOk="0">
                <a:moveTo>
                  <a:pt x="0" y="0"/>
                </a:moveTo>
                <a:cubicBezTo>
                  <a:pt x="103096" y="-11671"/>
                  <a:pt x="142990" y="7027"/>
                  <a:pt x="268732" y="0"/>
                </a:cubicBezTo>
                <a:cubicBezTo>
                  <a:pt x="394474" y="-7027"/>
                  <a:pt x="468059" y="1590"/>
                  <a:pt x="537464" y="0"/>
                </a:cubicBezTo>
                <a:cubicBezTo>
                  <a:pt x="606869" y="-1590"/>
                  <a:pt x="961777" y="62175"/>
                  <a:pt x="1226820" y="0"/>
                </a:cubicBezTo>
                <a:cubicBezTo>
                  <a:pt x="1491863" y="-62175"/>
                  <a:pt x="1495435" y="56563"/>
                  <a:pt x="1705864" y="0"/>
                </a:cubicBezTo>
                <a:cubicBezTo>
                  <a:pt x="1916293" y="-56563"/>
                  <a:pt x="1951825" y="38934"/>
                  <a:pt x="2079752" y="0"/>
                </a:cubicBezTo>
                <a:cubicBezTo>
                  <a:pt x="2207679" y="-38934"/>
                  <a:pt x="2328023" y="42326"/>
                  <a:pt x="2453640" y="0"/>
                </a:cubicBezTo>
                <a:cubicBezTo>
                  <a:pt x="2579257" y="-42326"/>
                  <a:pt x="2604796" y="13808"/>
                  <a:pt x="2722372" y="0"/>
                </a:cubicBezTo>
                <a:cubicBezTo>
                  <a:pt x="2839948" y="-13808"/>
                  <a:pt x="3022014" y="24829"/>
                  <a:pt x="3306572" y="0"/>
                </a:cubicBezTo>
                <a:cubicBezTo>
                  <a:pt x="3591130" y="-24829"/>
                  <a:pt x="3645185" y="3098"/>
                  <a:pt x="3785616" y="0"/>
                </a:cubicBezTo>
                <a:cubicBezTo>
                  <a:pt x="3926047" y="-3098"/>
                  <a:pt x="4203250" y="14912"/>
                  <a:pt x="4474972" y="0"/>
                </a:cubicBezTo>
                <a:cubicBezTo>
                  <a:pt x="4746694" y="-14912"/>
                  <a:pt x="4902478" y="81581"/>
                  <a:pt x="5269484" y="0"/>
                </a:cubicBezTo>
                <a:cubicBezTo>
                  <a:pt x="5636490" y="-81581"/>
                  <a:pt x="5415393" y="17597"/>
                  <a:pt x="5538216" y="0"/>
                </a:cubicBezTo>
                <a:cubicBezTo>
                  <a:pt x="5661039" y="-17597"/>
                  <a:pt x="5813158" y="47295"/>
                  <a:pt x="6017260" y="0"/>
                </a:cubicBezTo>
                <a:cubicBezTo>
                  <a:pt x="6221362" y="-47295"/>
                  <a:pt x="6352406" y="49931"/>
                  <a:pt x="6601460" y="0"/>
                </a:cubicBezTo>
                <a:cubicBezTo>
                  <a:pt x="6850514" y="-49931"/>
                  <a:pt x="6772689" y="23539"/>
                  <a:pt x="6870192" y="0"/>
                </a:cubicBezTo>
                <a:cubicBezTo>
                  <a:pt x="6967695" y="-23539"/>
                  <a:pt x="7078567" y="20534"/>
                  <a:pt x="7138924" y="0"/>
                </a:cubicBezTo>
                <a:cubicBezTo>
                  <a:pt x="7199281" y="-20534"/>
                  <a:pt x="7588310" y="33412"/>
                  <a:pt x="7828280" y="0"/>
                </a:cubicBezTo>
                <a:cubicBezTo>
                  <a:pt x="8068250" y="-33412"/>
                  <a:pt x="8248170" y="51228"/>
                  <a:pt x="8517636" y="0"/>
                </a:cubicBezTo>
                <a:cubicBezTo>
                  <a:pt x="8787102" y="-51228"/>
                  <a:pt x="9067368" y="74442"/>
                  <a:pt x="9312148" y="0"/>
                </a:cubicBezTo>
                <a:cubicBezTo>
                  <a:pt x="9556928" y="-74442"/>
                  <a:pt x="9940687" y="116376"/>
                  <a:pt x="10515600" y="0"/>
                </a:cubicBezTo>
                <a:cubicBezTo>
                  <a:pt x="10530176" y="201911"/>
                  <a:pt x="10512917" y="278047"/>
                  <a:pt x="10515600" y="456890"/>
                </a:cubicBezTo>
                <a:cubicBezTo>
                  <a:pt x="10518283" y="635733"/>
                  <a:pt x="10507462" y="738965"/>
                  <a:pt x="10515600" y="870268"/>
                </a:cubicBezTo>
                <a:cubicBezTo>
                  <a:pt x="10523738" y="1001571"/>
                  <a:pt x="10509543" y="1296515"/>
                  <a:pt x="10515600" y="1457698"/>
                </a:cubicBezTo>
                <a:cubicBezTo>
                  <a:pt x="10521657" y="1618881"/>
                  <a:pt x="10494743" y="1751432"/>
                  <a:pt x="10515600" y="1958102"/>
                </a:cubicBezTo>
                <a:cubicBezTo>
                  <a:pt x="10536457" y="2164772"/>
                  <a:pt x="10507212" y="2252460"/>
                  <a:pt x="10515600" y="2502019"/>
                </a:cubicBezTo>
                <a:cubicBezTo>
                  <a:pt x="10523988" y="2751578"/>
                  <a:pt x="10511138" y="2822700"/>
                  <a:pt x="10515600" y="3002423"/>
                </a:cubicBezTo>
                <a:cubicBezTo>
                  <a:pt x="10520062" y="3182146"/>
                  <a:pt x="10503764" y="3254542"/>
                  <a:pt x="10515600" y="3502827"/>
                </a:cubicBezTo>
                <a:cubicBezTo>
                  <a:pt x="10527436" y="3751112"/>
                  <a:pt x="10448158" y="3979260"/>
                  <a:pt x="10515600" y="4351338"/>
                </a:cubicBezTo>
                <a:cubicBezTo>
                  <a:pt x="10371521" y="4389385"/>
                  <a:pt x="10155506" y="4298614"/>
                  <a:pt x="10036556" y="4351338"/>
                </a:cubicBezTo>
                <a:cubicBezTo>
                  <a:pt x="9917606" y="4404062"/>
                  <a:pt x="9673229" y="4322234"/>
                  <a:pt x="9557512" y="4351338"/>
                </a:cubicBezTo>
                <a:cubicBezTo>
                  <a:pt x="9441795" y="4380442"/>
                  <a:pt x="9202290" y="4285166"/>
                  <a:pt x="8973312" y="4351338"/>
                </a:cubicBezTo>
                <a:cubicBezTo>
                  <a:pt x="8744334" y="4417510"/>
                  <a:pt x="8634485" y="4340725"/>
                  <a:pt x="8494268" y="4351338"/>
                </a:cubicBezTo>
                <a:cubicBezTo>
                  <a:pt x="8354051" y="4361951"/>
                  <a:pt x="8067775" y="4321206"/>
                  <a:pt x="7910068" y="4351338"/>
                </a:cubicBezTo>
                <a:cubicBezTo>
                  <a:pt x="7752361" y="4381470"/>
                  <a:pt x="7622888" y="4339988"/>
                  <a:pt x="7431024" y="4351338"/>
                </a:cubicBezTo>
                <a:cubicBezTo>
                  <a:pt x="7239160" y="4362688"/>
                  <a:pt x="7137234" y="4350387"/>
                  <a:pt x="7057136" y="4351338"/>
                </a:cubicBezTo>
                <a:cubicBezTo>
                  <a:pt x="6977038" y="4352289"/>
                  <a:pt x="6522421" y="4349409"/>
                  <a:pt x="6262624" y="4351338"/>
                </a:cubicBezTo>
                <a:cubicBezTo>
                  <a:pt x="6002827" y="4353267"/>
                  <a:pt x="6071587" y="4326560"/>
                  <a:pt x="5888736" y="4351338"/>
                </a:cubicBezTo>
                <a:cubicBezTo>
                  <a:pt x="5705885" y="4376116"/>
                  <a:pt x="5605506" y="4337450"/>
                  <a:pt x="5514848" y="4351338"/>
                </a:cubicBezTo>
                <a:cubicBezTo>
                  <a:pt x="5424190" y="4365226"/>
                  <a:pt x="5112292" y="4290042"/>
                  <a:pt x="4930648" y="4351338"/>
                </a:cubicBezTo>
                <a:cubicBezTo>
                  <a:pt x="4749004" y="4412634"/>
                  <a:pt x="4558173" y="4341500"/>
                  <a:pt x="4241292" y="4351338"/>
                </a:cubicBezTo>
                <a:cubicBezTo>
                  <a:pt x="3924411" y="4361176"/>
                  <a:pt x="3817434" y="4305611"/>
                  <a:pt x="3657092" y="4351338"/>
                </a:cubicBezTo>
                <a:cubicBezTo>
                  <a:pt x="3496750" y="4397065"/>
                  <a:pt x="3223168" y="4343257"/>
                  <a:pt x="3072892" y="4351338"/>
                </a:cubicBezTo>
                <a:cubicBezTo>
                  <a:pt x="2922616" y="4359419"/>
                  <a:pt x="2751892" y="4313949"/>
                  <a:pt x="2593848" y="4351338"/>
                </a:cubicBezTo>
                <a:cubicBezTo>
                  <a:pt x="2435804" y="4388727"/>
                  <a:pt x="2348550" y="4338861"/>
                  <a:pt x="2114804" y="4351338"/>
                </a:cubicBezTo>
                <a:cubicBezTo>
                  <a:pt x="1881058" y="4363815"/>
                  <a:pt x="1744098" y="4300202"/>
                  <a:pt x="1530604" y="4351338"/>
                </a:cubicBezTo>
                <a:cubicBezTo>
                  <a:pt x="1317110" y="4402474"/>
                  <a:pt x="1115455" y="4307364"/>
                  <a:pt x="946404" y="4351338"/>
                </a:cubicBezTo>
                <a:cubicBezTo>
                  <a:pt x="777353" y="4395312"/>
                  <a:pt x="414170" y="4260949"/>
                  <a:pt x="0" y="4351338"/>
                </a:cubicBezTo>
                <a:cubicBezTo>
                  <a:pt x="-2000" y="4193196"/>
                  <a:pt x="54371" y="3937498"/>
                  <a:pt x="0" y="3763907"/>
                </a:cubicBezTo>
                <a:cubicBezTo>
                  <a:pt x="-54371" y="3590316"/>
                  <a:pt x="50157" y="3421729"/>
                  <a:pt x="0" y="3219990"/>
                </a:cubicBezTo>
                <a:cubicBezTo>
                  <a:pt x="-50157" y="3018251"/>
                  <a:pt x="71077" y="2876181"/>
                  <a:pt x="0" y="2589046"/>
                </a:cubicBezTo>
                <a:cubicBezTo>
                  <a:pt x="-71077" y="2301911"/>
                  <a:pt x="16861" y="2248543"/>
                  <a:pt x="0" y="2045129"/>
                </a:cubicBezTo>
                <a:cubicBezTo>
                  <a:pt x="-16861" y="1841715"/>
                  <a:pt x="56499" y="1628417"/>
                  <a:pt x="0" y="1501212"/>
                </a:cubicBezTo>
                <a:cubicBezTo>
                  <a:pt x="-56499" y="1374007"/>
                  <a:pt x="17481" y="1142603"/>
                  <a:pt x="0" y="1044321"/>
                </a:cubicBezTo>
                <a:cubicBezTo>
                  <a:pt x="-17481" y="946039"/>
                  <a:pt x="13143" y="778906"/>
                  <a:pt x="0" y="587431"/>
                </a:cubicBezTo>
                <a:cubicBezTo>
                  <a:pt x="-13143" y="395956"/>
                  <a:pt x="18956" y="238359"/>
                  <a:pt x="0" y="0"/>
                </a:cubicBezTo>
                <a:close/>
              </a:path>
            </a:pathLst>
          </a:custGeom>
          <a:ln>
            <a:solidFill>
              <a:schemeClr val="tx1"/>
            </a:solidFill>
            <a:extLst>
              <a:ext uri="{C807C97D-BFC1-408E-A445-0C87EB9F89A2}">
                <ask:lineSketchStyleProps xmlns:ask="http://schemas.microsoft.com/office/drawing/2018/sketchyshapes" sd="698649615">
                  <ask:type>
                    <ask:lineSketchScribble/>
                  </ask:type>
                </ask:lineSketchStyleProps>
              </a:ext>
            </a:extLst>
          </a:ln>
          <a:effectLst>
            <a:glow rad="139700">
              <a:schemeClr val="accent4">
                <a:satMod val="175000"/>
                <a:alpha val="40000"/>
              </a:schemeClr>
            </a:glow>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7DEF95B-FD05-4CE4-A8F0-49657B1BF85A}" type="datetime1">
              <a:rPr lang="en-AE" smtClean="0"/>
              <a:t>24/02/2024</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a:custGeom>
            <a:avLst/>
            <a:gdLst>
              <a:gd name="connsiteX0" fmla="*/ 0 w 5181600"/>
              <a:gd name="connsiteY0" fmla="*/ 0 h 4351338"/>
              <a:gd name="connsiteX1" fmla="*/ 523917 w 5181600"/>
              <a:gd name="connsiteY1" fmla="*/ 0 h 4351338"/>
              <a:gd name="connsiteX2" fmla="*/ 1203283 w 5181600"/>
              <a:gd name="connsiteY2" fmla="*/ 0 h 4351338"/>
              <a:gd name="connsiteX3" fmla="*/ 1779016 w 5181600"/>
              <a:gd name="connsiteY3" fmla="*/ 0 h 4351338"/>
              <a:gd name="connsiteX4" fmla="*/ 2251117 w 5181600"/>
              <a:gd name="connsiteY4" fmla="*/ 0 h 4351338"/>
              <a:gd name="connsiteX5" fmla="*/ 2723219 w 5181600"/>
              <a:gd name="connsiteY5" fmla="*/ 0 h 4351338"/>
              <a:gd name="connsiteX6" fmla="*/ 3350768 w 5181600"/>
              <a:gd name="connsiteY6" fmla="*/ 0 h 4351338"/>
              <a:gd name="connsiteX7" fmla="*/ 3926501 w 5181600"/>
              <a:gd name="connsiteY7" fmla="*/ 0 h 4351338"/>
              <a:gd name="connsiteX8" fmla="*/ 4398603 w 5181600"/>
              <a:gd name="connsiteY8" fmla="*/ 0 h 4351338"/>
              <a:gd name="connsiteX9" fmla="*/ 5181600 w 5181600"/>
              <a:gd name="connsiteY9" fmla="*/ 0 h 4351338"/>
              <a:gd name="connsiteX10" fmla="*/ 5181600 w 5181600"/>
              <a:gd name="connsiteY10" fmla="*/ 456890 h 4351338"/>
              <a:gd name="connsiteX11" fmla="*/ 5181600 w 5181600"/>
              <a:gd name="connsiteY11" fmla="*/ 870268 h 4351338"/>
              <a:gd name="connsiteX12" fmla="*/ 5181600 w 5181600"/>
              <a:gd name="connsiteY12" fmla="*/ 1414185 h 4351338"/>
              <a:gd name="connsiteX13" fmla="*/ 5181600 w 5181600"/>
              <a:gd name="connsiteY13" fmla="*/ 1914589 h 4351338"/>
              <a:gd name="connsiteX14" fmla="*/ 5181600 w 5181600"/>
              <a:gd name="connsiteY14" fmla="*/ 2414993 h 4351338"/>
              <a:gd name="connsiteX15" fmla="*/ 5181600 w 5181600"/>
              <a:gd name="connsiteY15" fmla="*/ 3045937 h 4351338"/>
              <a:gd name="connsiteX16" fmla="*/ 5181600 w 5181600"/>
              <a:gd name="connsiteY16" fmla="*/ 3546340 h 4351338"/>
              <a:gd name="connsiteX17" fmla="*/ 5181600 w 5181600"/>
              <a:gd name="connsiteY17" fmla="*/ 4351338 h 4351338"/>
              <a:gd name="connsiteX18" fmla="*/ 4657683 w 5181600"/>
              <a:gd name="connsiteY18" fmla="*/ 4351338 h 4351338"/>
              <a:gd name="connsiteX19" fmla="*/ 3978317 w 5181600"/>
              <a:gd name="connsiteY19" fmla="*/ 4351338 h 4351338"/>
              <a:gd name="connsiteX20" fmla="*/ 3350768 w 5181600"/>
              <a:gd name="connsiteY20" fmla="*/ 4351338 h 4351338"/>
              <a:gd name="connsiteX21" fmla="*/ 2930483 w 5181600"/>
              <a:gd name="connsiteY21" fmla="*/ 4351338 h 4351338"/>
              <a:gd name="connsiteX22" fmla="*/ 2406565 w 5181600"/>
              <a:gd name="connsiteY22" fmla="*/ 4351338 h 4351338"/>
              <a:gd name="connsiteX23" fmla="*/ 1986280 w 5181600"/>
              <a:gd name="connsiteY23" fmla="*/ 4351338 h 4351338"/>
              <a:gd name="connsiteX24" fmla="*/ 1514179 w 5181600"/>
              <a:gd name="connsiteY24" fmla="*/ 4351338 h 4351338"/>
              <a:gd name="connsiteX25" fmla="*/ 834813 w 5181600"/>
              <a:gd name="connsiteY25" fmla="*/ 4351338 h 4351338"/>
              <a:gd name="connsiteX26" fmla="*/ 0 w 5181600"/>
              <a:gd name="connsiteY26" fmla="*/ 4351338 h 4351338"/>
              <a:gd name="connsiteX27" fmla="*/ 0 w 5181600"/>
              <a:gd name="connsiteY27" fmla="*/ 3850934 h 4351338"/>
              <a:gd name="connsiteX28" fmla="*/ 0 w 5181600"/>
              <a:gd name="connsiteY28" fmla="*/ 3394044 h 4351338"/>
              <a:gd name="connsiteX29" fmla="*/ 0 w 5181600"/>
              <a:gd name="connsiteY29" fmla="*/ 2806613 h 4351338"/>
              <a:gd name="connsiteX30" fmla="*/ 0 w 5181600"/>
              <a:gd name="connsiteY30" fmla="*/ 2349723 h 4351338"/>
              <a:gd name="connsiteX31" fmla="*/ 0 w 5181600"/>
              <a:gd name="connsiteY31" fmla="*/ 1892832 h 4351338"/>
              <a:gd name="connsiteX32" fmla="*/ 0 w 5181600"/>
              <a:gd name="connsiteY32" fmla="*/ 1479455 h 4351338"/>
              <a:gd name="connsiteX33" fmla="*/ 0 w 5181600"/>
              <a:gd name="connsiteY33" fmla="*/ 935538 h 4351338"/>
              <a:gd name="connsiteX34" fmla="*/ 0 w 5181600"/>
              <a:gd name="connsiteY34"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81600" h="4351338" fill="none" extrusionOk="0">
                <a:moveTo>
                  <a:pt x="0" y="0"/>
                </a:moveTo>
                <a:cubicBezTo>
                  <a:pt x="140202" y="-37323"/>
                  <a:pt x="411803" y="61708"/>
                  <a:pt x="523917" y="0"/>
                </a:cubicBezTo>
                <a:cubicBezTo>
                  <a:pt x="636031" y="-61708"/>
                  <a:pt x="1039674" y="47469"/>
                  <a:pt x="1203283" y="0"/>
                </a:cubicBezTo>
                <a:cubicBezTo>
                  <a:pt x="1366892" y="-47469"/>
                  <a:pt x="1506833" y="47919"/>
                  <a:pt x="1779016" y="0"/>
                </a:cubicBezTo>
                <a:cubicBezTo>
                  <a:pt x="2051199" y="-47919"/>
                  <a:pt x="2109074" y="37845"/>
                  <a:pt x="2251117" y="0"/>
                </a:cubicBezTo>
                <a:cubicBezTo>
                  <a:pt x="2393160" y="-37845"/>
                  <a:pt x="2526583" y="25970"/>
                  <a:pt x="2723219" y="0"/>
                </a:cubicBezTo>
                <a:cubicBezTo>
                  <a:pt x="2919855" y="-25970"/>
                  <a:pt x="3112993" y="31464"/>
                  <a:pt x="3350768" y="0"/>
                </a:cubicBezTo>
                <a:cubicBezTo>
                  <a:pt x="3588543" y="-31464"/>
                  <a:pt x="3680925" y="13923"/>
                  <a:pt x="3926501" y="0"/>
                </a:cubicBezTo>
                <a:cubicBezTo>
                  <a:pt x="4172077" y="-13923"/>
                  <a:pt x="4205854" y="7917"/>
                  <a:pt x="4398603" y="0"/>
                </a:cubicBezTo>
                <a:cubicBezTo>
                  <a:pt x="4591352" y="-7917"/>
                  <a:pt x="4823039" y="80401"/>
                  <a:pt x="5181600" y="0"/>
                </a:cubicBezTo>
                <a:cubicBezTo>
                  <a:pt x="5203120" y="119609"/>
                  <a:pt x="5128241" y="264788"/>
                  <a:pt x="5181600" y="456890"/>
                </a:cubicBezTo>
                <a:cubicBezTo>
                  <a:pt x="5234959" y="648992"/>
                  <a:pt x="5157894" y="777763"/>
                  <a:pt x="5181600" y="870268"/>
                </a:cubicBezTo>
                <a:cubicBezTo>
                  <a:pt x="5205306" y="962773"/>
                  <a:pt x="5180992" y="1266426"/>
                  <a:pt x="5181600" y="1414185"/>
                </a:cubicBezTo>
                <a:cubicBezTo>
                  <a:pt x="5182208" y="1561944"/>
                  <a:pt x="5147787" y="1777775"/>
                  <a:pt x="5181600" y="1914589"/>
                </a:cubicBezTo>
                <a:cubicBezTo>
                  <a:pt x="5215413" y="2051403"/>
                  <a:pt x="5153545" y="2260919"/>
                  <a:pt x="5181600" y="2414993"/>
                </a:cubicBezTo>
                <a:cubicBezTo>
                  <a:pt x="5209655" y="2569067"/>
                  <a:pt x="5161999" y="2837685"/>
                  <a:pt x="5181600" y="3045937"/>
                </a:cubicBezTo>
                <a:cubicBezTo>
                  <a:pt x="5201201" y="3254189"/>
                  <a:pt x="5141326" y="3334517"/>
                  <a:pt x="5181600" y="3546340"/>
                </a:cubicBezTo>
                <a:cubicBezTo>
                  <a:pt x="5221874" y="3758163"/>
                  <a:pt x="5178204" y="4151591"/>
                  <a:pt x="5181600" y="4351338"/>
                </a:cubicBezTo>
                <a:cubicBezTo>
                  <a:pt x="4937523" y="4398196"/>
                  <a:pt x="4908016" y="4340982"/>
                  <a:pt x="4657683" y="4351338"/>
                </a:cubicBezTo>
                <a:cubicBezTo>
                  <a:pt x="4407350" y="4361694"/>
                  <a:pt x="4172165" y="4337062"/>
                  <a:pt x="3978317" y="4351338"/>
                </a:cubicBezTo>
                <a:cubicBezTo>
                  <a:pt x="3784469" y="4365614"/>
                  <a:pt x="3649548" y="4346773"/>
                  <a:pt x="3350768" y="4351338"/>
                </a:cubicBezTo>
                <a:cubicBezTo>
                  <a:pt x="3051988" y="4355903"/>
                  <a:pt x="3076729" y="4300969"/>
                  <a:pt x="2930483" y="4351338"/>
                </a:cubicBezTo>
                <a:cubicBezTo>
                  <a:pt x="2784238" y="4401707"/>
                  <a:pt x="2513988" y="4292211"/>
                  <a:pt x="2406565" y="4351338"/>
                </a:cubicBezTo>
                <a:cubicBezTo>
                  <a:pt x="2299142" y="4410465"/>
                  <a:pt x="2081686" y="4310319"/>
                  <a:pt x="1986280" y="4351338"/>
                </a:cubicBezTo>
                <a:cubicBezTo>
                  <a:pt x="1890874" y="4392357"/>
                  <a:pt x="1706113" y="4316164"/>
                  <a:pt x="1514179" y="4351338"/>
                </a:cubicBezTo>
                <a:cubicBezTo>
                  <a:pt x="1322245" y="4386512"/>
                  <a:pt x="974523" y="4343893"/>
                  <a:pt x="834813" y="4351338"/>
                </a:cubicBezTo>
                <a:cubicBezTo>
                  <a:pt x="695103" y="4358783"/>
                  <a:pt x="225555" y="4251171"/>
                  <a:pt x="0" y="4351338"/>
                </a:cubicBezTo>
                <a:cubicBezTo>
                  <a:pt x="-13349" y="4216112"/>
                  <a:pt x="4483" y="4054173"/>
                  <a:pt x="0" y="3850934"/>
                </a:cubicBezTo>
                <a:cubicBezTo>
                  <a:pt x="-4483" y="3647695"/>
                  <a:pt x="54532" y="3548908"/>
                  <a:pt x="0" y="3394044"/>
                </a:cubicBezTo>
                <a:cubicBezTo>
                  <a:pt x="-54532" y="3239180"/>
                  <a:pt x="68221" y="2949545"/>
                  <a:pt x="0" y="2806613"/>
                </a:cubicBezTo>
                <a:cubicBezTo>
                  <a:pt x="-68221" y="2663681"/>
                  <a:pt x="53459" y="2521885"/>
                  <a:pt x="0" y="2349723"/>
                </a:cubicBezTo>
                <a:cubicBezTo>
                  <a:pt x="-53459" y="2177561"/>
                  <a:pt x="29944" y="2033420"/>
                  <a:pt x="0" y="1892832"/>
                </a:cubicBezTo>
                <a:cubicBezTo>
                  <a:pt x="-29944" y="1752244"/>
                  <a:pt x="46125" y="1675296"/>
                  <a:pt x="0" y="1479455"/>
                </a:cubicBezTo>
                <a:cubicBezTo>
                  <a:pt x="-46125" y="1283614"/>
                  <a:pt x="44678" y="1180617"/>
                  <a:pt x="0" y="935538"/>
                </a:cubicBezTo>
                <a:cubicBezTo>
                  <a:pt x="-44678" y="690459"/>
                  <a:pt x="12488" y="191803"/>
                  <a:pt x="0" y="0"/>
                </a:cubicBezTo>
                <a:close/>
              </a:path>
              <a:path w="5181600" h="4351338" stroke="0" extrusionOk="0">
                <a:moveTo>
                  <a:pt x="0" y="0"/>
                </a:moveTo>
                <a:cubicBezTo>
                  <a:pt x="259538" y="-22211"/>
                  <a:pt x="307752" y="31215"/>
                  <a:pt x="523917" y="0"/>
                </a:cubicBezTo>
                <a:cubicBezTo>
                  <a:pt x="740082" y="-31215"/>
                  <a:pt x="968639" y="45763"/>
                  <a:pt x="1203283" y="0"/>
                </a:cubicBezTo>
                <a:cubicBezTo>
                  <a:pt x="1437927" y="-45763"/>
                  <a:pt x="1680744" y="1256"/>
                  <a:pt x="1830832" y="0"/>
                </a:cubicBezTo>
                <a:cubicBezTo>
                  <a:pt x="1980920" y="-1256"/>
                  <a:pt x="2134702" y="45073"/>
                  <a:pt x="2406565" y="0"/>
                </a:cubicBezTo>
                <a:cubicBezTo>
                  <a:pt x="2678428" y="-45073"/>
                  <a:pt x="2761549" y="46257"/>
                  <a:pt x="2982299" y="0"/>
                </a:cubicBezTo>
                <a:cubicBezTo>
                  <a:pt x="3203049" y="-46257"/>
                  <a:pt x="3467463" y="25218"/>
                  <a:pt x="3661664" y="0"/>
                </a:cubicBezTo>
                <a:cubicBezTo>
                  <a:pt x="3855865" y="-25218"/>
                  <a:pt x="4146171" y="80717"/>
                  <a:pt x="4341029" y="0"/>
                </a:cubicBezTo>
                <a:cubicBezTo>
                  <a:pt x="4535887" y="-80717"/>
                  <a:pt x="4954187" y="85116"/>
                  <a:pt x="5181600" y="0"/>
                </a:cubicBezTo>
                <a:cubicBezTo>
                  <a:pt x="5238011" y="219481"/>
                  <a:pt x="5135107" y="310172"/>
                  <a:pt x="5181600" y="500404"/>
                </a:cubicBezTo>
                <a:cubicBezTo>
                  <a:pt x="5228093" y="690636"/>
                  <a:pt x="5128460" y="782596"/>
                  <a:pt x="5181600" y="1000808"/>
                </a:cubicBezTo>
                <a:cubicBezTo>
                  <a:pt x="5234740" y="1219020"/>
                  <a:pt x="5130725" y="1300065"/>
                  <a:pt x="5181600" y="1501212"/>
                </a:cubicBezTo>
                <a:cubicBezTo>
                  <a:pt x="5232475" y="1702359"/>
                  <a:pt x="5152350" y="1886590"/>
                  <a:pt x="5181600" y="2045129"/>
                </a:cubicBezTo>
                <a:cubicBezTo>
                  <a:pt x="5210850" y="2203668"/>
                  <a:pt x="5149894" y="2397027"/>
                  <a:pt x="5181600" y="2545533"/>
                </a:cubicBezTo>
                <a:cubicBezTo>
                  <a:pt x="5213306" y="2694039"/>
                  <a:pt x="5159036" y="2894407"/>
                  <a:pt x="5181600" y="3002423"/>
                </a:cubicBezTo>
                <a:cubicBezTo>
                  <a:pt x="5204164" y="3110439"/>
                  <a:pt x="5144785" y="3356652"/>
                  <a:pt x="5181600" y="3502827"/>
                </a:cubicBezTo>
                <a:cubicBezTo>
                  <a:pt x="5218415" y="3649002"/>
                  <a:pt x="5148359" y="4066148"/>
                  <a:pt x="5181600" y="4351338"/>
                </a:cubicBezTo>
                <a:cubicBezTo>
                  <a:pt x="5026279" y="4384642"/>
                  <a:pt x="4872668" y="4297116"/>
                  <a:pt x="4657683" y="4351338"/>
                </a:cubicBezTo>
                <a:cubicBezTo>
                  <a:pt x="4442698" y="4405560"/>
                  <a:pt x="4262148" y="4312153"/>
                  <a:pt x="3978317" y="4351338"/>
                </a:cubicBezTo>
                <a:cubicBezTo>
                  <a:pt x="3694486" y="4390523"/>
                  <a:pt x="3654052" y="4312510"/>
                  <a:pt x="3454400" y="4351338"/>
                </a:cubicBezTo>
                <a:cubicBezTo>
                  <a:pt x="3254748" y="4390166"/>
                  <a:pt x="3051343" y="4290355"/>
                  <a:pt x="2878667" y="4351338"/>
                </a:cubicBezTo>
                <a:cubicBezTo>
                  <a:pt x="2705991" y="4412321"/>
                  <a:pt x="2475590" y="4328760"/>
                  <a:pt x="2354749" y="4351338"/>
                </a:cubicBezTo>
                <a:cubicBezTo>
                  <a:pt x="2233908" y="4373916"/>
                  <a:pt x="1936707" y="4302340"/>
                  <a:pt x="1779016" y="4351338"/>
                </a:cubicBezTo>
                <a:cubicBezTo>
                  <a:pt x="1621325" y="4400336"/>
                  <a:pt x="1275022" y="4342691"/>
                  <a:pt x="1099651" y="4351338"/>
                </a:cubicBezTo>
                <a:cubicBezTo>
                  <a:pt x="924281" y="4359985"/>
                  <a:pt x="355719" y="4260770"/>
                  <a:pt x="0" y="4351338"/>
                </a:cubicBezTo>
                <a:cubicBezTo>
                  <a:pt x="-46924" y="4136433"/>
                  <a:pt x="56331" y="3988376"/>
                  <a:pt x="0" y="3807421"/>
                </a:cubicBezTo>
                <a:cubicBezTo>
                  <a:pt x="-56331" y="3626466"/>
                  <a:pt x="52606" y="3485804"/>
                  <a:pt x="0" y="3263504"/>
                </a:cubicBezTo>
                <a:cubicBezTo>
                  <a:pt x="-52606" y="3041204"/>
                  <a:pt x="24125" y="2974481"/>
                  <a:pt x="0" y="2850126"/>
                </a:cubicBezTo>
                <a:cubicBezTo>
                  <a:pt x="-24125" y="2725771"/>
                  <a:pt x="10115" y="2576245"/>
                  <a:pt x="0" y="2306209"/>
                </a:cubicBezTo>
                <a:cubicBezTo>
                  <a:pt x="-10115" y="2036173"/>
                  <a:pt x="31447" y="2012514"/>
                  <a:pt x="0" y="1849319"/>
                </a:cubicBezTo>
                <a:cubicBezTo>
                  <a:pt x="-31447" y="1686124"/>
                  <a:pt x="10483" y="1501489"/>
                  <a:pt x="0" y="1348915"/>
                </a:cubicBezTo>
                <a:cubicBezTo>
                  <a:pt x="-10483" y="1196341"/>
                  <a:pt x="12510" y="885423"/>
                  <a:pt x="0" y="761484"/>
                </a:cubicBezTo>
                <a:cubicBezTo>
                  <a:pt x="-12510" y="637545"/>
                  <a:pt x="31337" y="231938"/>
                  <a:pt x="0" y="0"/>
                </a:cubicBezTo>
                <a:close/>
              </a:path>
            </a:pathLst>
          </a:custGeom>
          <a:ln>
            <a:solidFill>
              <a:schemeClr val="tx1"/>
            </a:solidFill>
            <a:extLst>
              <a:ext uri="{C807C97D-BFC1-408E-A445-0C87EB9F89A2}">
                <ask:lineSketchStyleProps xmlns:ask="http://schemas.microsoft.com/office/drawing/2018/sketchyshapes" sd="1890664336">
                  <ask:type>
                    <ask:lineSketchScribble/>
                  </ask:type>
                </ask:lineSketchStyleProps>
              </a:ext>
            </a:extLst>
          </a:ln>
          <a:effectLst>
            <a:glow rad="101600">
              <a:schemeClr val="accent4">
                <a:satMod val="175000"/>
                <a:alpha val="40000"/>
              </a:schemeClr>
            </a:glow>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a:custGeom>
            <a:avLst/>
            <a:gdLst>
              <a:gd name="connsiteX0" fmla="*/ 0 w 5181600"/>
              <a:gd name="connsiteY0" fmla="*/ 0 h 4351338"/>
              <a:gd name="connsiteX1" fmla="*/ 420285 w 5181600"/>
              <a:gd name="connsiteY1" fmla="*/ 0 h 4351338"/>
              <a:gd name="connsiteX2" fmla="*/ 892387 w 5181600"/>
              <a:gd name="connsiteY2" fmla="*/ 0 h 4351338"/>
              <a:gd name="connsiteX3" fmla="*/ 1519936 w 5181600"/>
              <a:gd name="connsiteY3" fmla="*/ 0 h 4351338"/>
              <a:gd name="connsiteX4" fmla="*/ 1992037 w 5181600"/>
              <a:gd name="connsiteY4" fmla="*/ 0 h 4351338"/>
              <a:gd name="connsiteX5" fmla="*/ 2567771 w 5181600"/>
              <a:gd name="connsiteY5" fmla="*/ 0 h 4351338"/>
              <a:gd name="connsiteX6" fmla="*/ 3195320 w 5181600"/>
              <a:gd name="connsiteY6" fmla="*/ 0 h 4351338"/>
              <a:gd name="connsiteX7" fmla="*/ 3667421 w 5181600"/>
              <a:gd name="connsiteY7" fmla="*/ 0 h 4351338"/>
              <a:gd name="connsiteX8" fmla="*/ 4087707 w 5181600"/>
              <a:gd name="connsiteY8" fmla="*/ 0 h 4351338"/>
              <a:gd name="connsiteX9" fmla="*/ 4559808 w 5181600"/>
              <a:gd name="connsiteY9" fmla="*/ 0 h 4351338"/>
              <a:gd name="connsiteX10" fmla="*/ 5181600 w 5181600"/>
              <a:gd name="connsiteY10" fmla="*/ 0 h 4351338"/>
              <a:gd name="connsiteX11" fmla="*/ 5181600 w 5181600"/>
              <a:gd name="connsiteY11" fmla="*/ 456890 h 4351338"/>
              <a:gd name="connsiteX12" fmla="*/ 5181600 w 5181600"/>
              <a:gd name="connsiteY12" fmla="*/ 870268 h 4351338"/>
              <a:gd name="connsiteX13" fmla="*/ 5181600 w 5181600"/>
              <a:gd name="connsiteY13" fmla="*/ 1457698 h 4351338"/>
              <a:gd name="connsiteX14" fmla="*/ 5181600 w 5181600"/>
              <a:gd name="connsiteY14" fmla="*/ 2088642 h 4351338"/>
              <a:gd name="connsiteX15" fmla="*/ 5181600 w 5181600"/>
              <a:gd name="connsiteY15" fmla="*/ 2719586 h 4351338"/>
              <a:gd name="connsiteX16" fmla="*/ 5181600 w 5181600"/>
              <a:gd name="connsiteY16" fmla="*/ 3307017 h 4351338"/>
              <a:gd name="connsiteX17" fmla="*/ 5181600 w 5181600"/>
              <a:gd name="connsiteY17" fmla="*/ 3807421 h 4351338"/>
              <a:gd name="connsiteX18" fmla="*/ 5181600 w 5181600"/>
              <a:gd name="connsiteY18" fmla="*/ 4351338 h 4351338"/>
              <a:gd name="connsiteX19" fmla="*/ 4761315 w 5181600"/>
              <a:gd name="connsiteY19" fmla="*/ 4351338 h 4351338"/>
              <a:gd name="connsiteX20" fmla="*/ 4185581 w 5181600"/>
              <a:gd name="connsiteY20" fmla="*/ 4351338 h 4351338"/>
              <a:gd name="connsiteX21" fmla="*/ 3765296 w 5181600"/>
              <a:gd name="connsiteY21" fmla="*/ 4351338 h 4351338"/>
              <a:gd name="connsiteX22" fmla="*/ 3189563 w 5181600"/>
              <a:gd name="connsiteY22" fmla="*/ 4351338 h 4351338"/>
              <a:gd name="connsiteX23" fmla="*/ 2769277 w 5181600"/>
              <a:gd name="connsiteY23" fmla="*/ 4351338 h 4351338"/>
              <a:gd name="connsiteX24" fmla="*/ 2245360 w 5181600"/>
              <a:gd name="connsiteY24" fmla="*/ 4351338 h 4351338"/>
              <a:gd name="connsiteX25" fmla="*/ 1565995 w 5181600"/>
              <a:gd name="connsiteY25" fmla="*/ 4351338 h 4351338"/>
              <a:gd name="connsiteX26" fmla="*/ 990261 w 5181600"/>
              <a:gd name="connsiteY26" fmla="*/ 4351338 h 4351338"/>
              <a:gd name="connsiteX27" fmla="*/ 0 w 5181600"/>
              <a:gd name="connsiteY27" fmla="*/ 4351338 h 4351338"/>
              <a:gd name="connsiteX28" fmla="*/ 0 w 5181600"/>
              <a:gd name="connsiteY28" fmla="*/ 3894448 h 4351338"/>
              <a:gd name="connsiteX29" fmla="*/ 0 w 5181600"/>
              <a:gd name="connsiteY29" fmla="*/ 3350530 h 4351338"/>
              <a:gd name="connsiteX30" fmla="*/ 0 w 5181600"/>
              <a:gd name="connsiteY30" fmla="*/ 2763100 h 4351338"/>
              <a:gd name="connsiteX31" fmla="*/ 0 w 5181600"/>
              <a:gd name="connsiteY31" fmla="*/ 2306209 h 4351338"/>
              <a:gd name="connsiteX32" fmla="*/ 0 w 5181600"/>
              <a:gd name="connsiteY32" fmla="*/ 1805805 h 4351338"/>
              <a:gd name="connsiteX33" fmla="*/ 0 w 5181600"/>
              <a:gd name="connsiteY33" fmla="*/ 1218375 h 4351338"/>
              <a:gd name="connsiteX34" fmla="*/ 0 w 5181600"/>
              <a:gd name="connsiteY34" fmla="*/ 674457 h 4351338"/>
              <a:gd name="connsiteX35" fmla="*/ 0 w 5181600"/>
              <a:gd name="connsiteY35"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81600" h="4351338" fill="none" extrusionOk="0">
                <a:moveTo>
                  <a:pt x="0" y="0"/>
                </a:moveTo>
                <a:cubicBezTo>
                  <a:pt x="199255" y="-3607"/>
                  <a:pt x="270886" y="22566"/>
                  <a:pt x="420285" y="0"/>
                </a:cubicBezTo>
                <a:cubicBezTo>
                  <a:pt x="569685" y="-22566"/>
                  <a:pt x="769517" y="20936"/>
                  <a:pt x="892387" y="0"/>
                </a:cubicBezTo>
                <a:cubicBezTo>
                  <a:pt x="1015257" y="-20936"/>
                  <a:pt x="1325469" y="9022"/>
                  <a:pt x="1519936" y="0"/>
                </a:cubicBezTo>
                <a:cubicBezTo>
                  <a:pt x="1714403" y="-9022"/>
                  <a:pt x="1877789" y="9903"/>
                  <a:pt x="1992037" y="0"/>
                </a:cubicBezTo>
                <a:cubicBezTo>
                  <a:pt x="2106285" y="-9903"/>
                  <a:pt x="2357570" y="12870"/>
                  <a:pt x="2567771" y="0"/>
                </a:cubicBezTo>
                <a:cubicBezTo>
                  <a:pt x="2777972" y="-12870"/>
                  <a:pt x="3028728" y="34190"/>
                  <a:pt x="3195320" y="0"/>
                </a:cubicBezTo>
                <a:cubicBezTo>
                  <a:pt x="3361912" y="-34190"/>
                  <a:pt x="3488768" y="28778"/>
                  <a:pt x="3667421" y="0"/>
                </a:cubicBezTo>
                <a:cubicBezTo>
                  <a:pt x="3846074" y="-28778"/>
                  <a:pt x="3970596" y="49825"/>
                  <a:pt x="4087707" y="0"/>
                </a:cubicBezTo>
                <a:cubicBezTo>
                  <a:pt x="4204818" y="-49825"/>
                  <a:pt x="4340787" y="51361"/>
                  <a:pt x="4559808" y="0"/>
                </a:cubicBezTo>
                <a:cubicBezTo>
                  <a:pt x="4778829" y="-51361"/>
                  <a:pt x="4989106" y="21952"/>
                  <a:pt x="5181600" y="0"/>
                </a:cubicBezTo>
                <a:cubicBezTo>
                  <a:pt x="5188420" y="161594"/>
                  <a:pt x="5154724" y="351420"/>
                  <a:pt x="5181600" y="456890"/>
                </a:cubicBezTo>
                <a:cubicBezTo>
                  <a:pt x="5208476" y="562360"/>
                  <a:pt x="5174208" y="767849"/>
                  <a:pt x="5181600" y="870268"/>
                </a:cubicBezTo>
                <a:cubicBezTo>
                  <a:pt x="5188992" y="972687"/>
                  <a:pt x="5141215" y="1272373"/>
                  <a:pt x="5181600" y="1457698"/>
                </a:cubicBezTo>
                <a:cubicBezTo>
                  <a:pt x="5221985" y="1643023"/>
                  <a:pt x="5116344" y="1858617"/>
                  <a:pt x="5181600" y="2088642"/>
                </a:cubicBezTo>
                <a:cubicBezTo>
                  <a:pt x="5246856" y="2318667"/>
                  <a:pt x="5112601" y="2480688"/>
                  <a:pt x="5181600" y="2719586"/>
                </a:cubicBezTo>
                <a:cubicBezTo>
                  <a:pt x="5250599" y="2958484"/>
                  <a:pt x="5162638" y="3086089"/>
                  <a:pt x="5181600" y="3307017"/>
                </a:cubicBezTo>
                <a:cubicBezTo>
                  <a:pt x="5200562" y="3527945"/>
                  <a:pt x="5139600" y="3692431"/>
                  <a:pt x="5181600" y="3807421"/>
                </a:cubicBezTo>
                <a:cubicBezTo>
                  <a:pt x="5223600" y="3922411"/>
                  <a:pt x="5143054" y="4155801"/>
                  <a:pt x="5181600" y="4351338"/>
                </a:cubicBezTo>
                <a:cubicBezTo>
                  <a:pt x="5094383" y="4375498"/>
                  <a:pt x="4917744" y="4341468"/>
                  <a:pt x="4761315" y="4351338"/>
                </a:cubicBezTo>
                <a:cubicBezTo>
                  <a:pt x="4604886" y="4361208"/>
                  <a:pt x="4337448" y="4313314"/>
                  <a:pt x="4185581" y="4351338"/>
                </a:cubicBezTo>
                <a:cubicBezTo>
                  <a:pt x="4033714" y="4389362"/>
                  <a:pt x="3918681" y="4308810"/>
                  <a:pt x="3765296" y="4351338"/>
                </a:cubicBezTo>
                <a:cubicBezTo>
                  <a:pt x="3611911" y="4393866"/>
                  <a:pt x="3365619" y="4297772"/>
                  <a:pt x="3189563" y="4351338"/>
                </a:cubicBezTo>
                <a:cubicBezTo>
                  <a:pt x="3013507" y="4404904"/>
                  <a:pt x="2890907" y="4312339"/>
                  <a:pt x="2769277" y="4351338"/>
                </a:cubicBezTo>
                <a:cubicBezTo>
                  <a:pt x="2647647" y="4390337"/>
                  <a:pt x="2435144" y="4329451"/>
                  <a:pt x="2245360" y="4351338"/>
                </a:cubicBezTo>
                <a:cubicBezTo>
                  <a:pt x="2055576" y="4373225"/>
                  <a:pt x="1774600" y="4286245"/>
                  <a:pt x="1565995" y="4351338"/>
                </a:cubicBezTo>
                <a:cubicBezTo>
                  <a:pt x="1357390" y="4416431"/>
                  <a:pt x="1232360" y="4336934"/>
                  <a:pt x="990261" y="4351338"/>
                </a:cubicBezTo>
                <a:cubicBezTo>
                  <a:pt x="748162" y="4365742"/>
                  <a:pt x="468178" y="4250374"/>
                  <a:pt x="0" y="4351338"/>
                </a:cubicBezTo>
                <a:cubicBezTo>
                  <a:pt x="-18333" y="4138349"/>
                  <a:pt x="16212" y="3994091"/>
                  <a:pt x="0" y="3894448"/>
                </a:cubicBezTo>
                <a:cubicBezTo>
                  <a:pt x="-16212" y="3794805"/>
                  <a:pt x="52783" y="3590276"/>
                  <a:pt x="0" y="3350530"/>
                </a:cubicBezTo>
                <a:cubicBezTo>
                  <a:pt x="-52783" y="3110784"/>
                  <a:pt x="17760" y="2896054"/>
                  <a:pt x="0" y="2763100"/>
                </a:cubicBezTo>
                <a:cubicBezTo>
                  <a:pt x="-17760" y="2630146"/>
                  <a:pt x="47175" y="2522882"/>
                  <a:pt x="0" y="2306209"/>
                </a:cubicBezTo>
                <a:cubicBezTo>
                  <a:pt x="-47175" y="2089536"/>
                  <a:pt x="16822" y="1913249"/>
                  <a:pt x="0" y="1805805"/>
                </a:cubicBezTo>
                <a:cubicBezTo>
                  <a:pt x="-16822" y="1698361"/>
                  <a:pt x="19740" y="1452394"/>
                  <a:pt x="0" y="1218375"/>
                </a:cubicBezTo>
                <a:cubicBezTo>
                  <a:pt x="-19740" y="984356"/>
                  <a:pt x="54010" y="815036"/>
                  <a:pt x="0" y="674457"/>
                </a:cubicBezTo>
                <a:cubicBezTo>
                  <a:pt x="-54010" y="533878"/>
                  <a:pt x="1861" y="205022"/>
                  <a:pt x="0" y="0"/>
                </a:cubicBezTo>
                <a:close/>
              </a:path>
              <a:path w="5181600" h="4351338" stroke="0" extrusionOk="0">
                <a:moveTo>
                  <a:pt x="0" y="0"/>
                </a:moveTo>
                <a:cubicBezTo>
                  <a:pt x="214684" y="-20639"/>
                  <a:pt x="312585" y="22453"/>
                  <a:pt x="472101" y="0"/>
                </a:cubicBezTo>
                <a:cubicBezTo>
                  <a:pt x="631617" y="-22453"/>
                  <a:pt x="753096" y="14721"/>
                  <a:pt x="944203" y="0"/>
                </a:cubicBezTo>
                <a:cubicBezTo>
                  <a:pt x="1135310" y="-14721"/>
                  <a:pt x="1300198" y="37997"/>
                  <a:pt x="1571752" y="0"/>
                </a:cubicBezTo>
                <a:cubicBezTo>
                  <a:pt x="1843306" y="-37997"/>
                  <a:pt x="1901025" y="13585"/>
                  <a:pt x="2147485" y="0"/>
                </a:cubicBezTo>
                <a:cubicBezTo>
                  <a:pt x="2393945" y="-13585"/>
                  <a:pt x="2402798" y="22250"/>
                  <a:pt x="2619587" y="0"/>
                </a:cubicBezTo>
                <a:cubicBezTo>
                  <a:pt x="2836376" y="-22250"/>
                  <a:pt x="2945748" y="14876"/>
                  <a:pt x="3039872" y="0"/>
                </a:cubicBezTo>
                <a:cubicBezTo>
                  <a:pt x="3133997" y="-14876"/>
                  <a:pt x="3548674" y="55401"/>
                  <a:pt x="3719237" y="0"/>
                </a:cubicBezTo>
                <a:cubicBezTo>
                  <a:pt x="3889801" y="-55401"/>
                  <a:pt x="4085245" y="36110"/>
                  <a:pt x="4398603" y="0"/>
                </a:cubicBezTo>
                <a:cubicBezTo>
                  <a:pt x="4711961" y="-36110"/>
                  <a:pt x="4849811" y="93125"/>
                  <a:pt x="5181600" y="0"/>
                </a:cubicBezTo>
                <a:cubicBezTo>
                  <a:pt x="5249960" y="201555"/>
                  <a:pt x="5149096" y="338729"/>
                  <a:pt x="5181600" y="630944"/>
                </a:cubicBezTo>
                <a:cubicBezTo>
                  <a:pt x="5214104" y="923159"/>
                  <a:pt x="5177754" y="957162"/>
                  <a:pt x="5181600" y="1087835"/>
                </a:cubicBezTo>
                <a:cubicBezTo>
                  <a:pt x="5185446" y="1218508"/>
                  <a:pt x="5117893" y="1450408"/>
                  <a:pt x="5181600" y="1631752"/>
                </a:cubicBezTo>
                <a:cubicBezTo>
                  <a:pt x="5245307" y="1813096"/>
                  <a:pt x="5171164" y="1896035"/>
                  <a:pt x="5181600" y="2045129"/>
                </a:cubicBezTo>
                <a:cubicBezTo>
                  <a:pt x="5192036" y="2194223"/>
                  <a:pt x="5161464" y="2438858"/>
                  <a:pt x="5181600" y="2589046"/>
                </a:cubicBezTo>
                <a:cubicBezTo>
                  <a:pt x="5201736" y="2739234"/>
                  <a:pt x="5172882" y="2934953"/>
                  <a:pt x="5181600" y="3176477"/>
                </a:cubicBezTo>
                <a:cubicBezTo>
                  <a:pt x="5190318" y="3418001"/>
                  <a:pt x="5163758" y="3541125"/>
                  <a:pt x="5181600" y="3633367"/>
                </a:cubicBezTo>
                <a:cubicBezTo>
                  <a:pt x="5199442" y="3725609"/>
                  <a:pt x="5139595" y="4010830"/>
                  <a:pt x="5181600" y="4351338"/>
                </a:cubicBezTo>
                <a:cubicBezTo>
                  <a:pt x="5043341" y="4358733"/>
                  <a:pt x="4837616" y="4307251"/>
                  <a:pt x="4657683" y="4351338"/>
                </a:cubicBezTo>
                <a:cubicBezTo>
                  <a:pt x="4477750" y="4395425"/>
                  <a:pt x="4316047" y="4324824"/>
                  <a:pt x="4030133" y="4351338"/>
                </a:cubicBezTo>
                <a:cubicBezTo>
                  <a:pt x="3744219" y="4377852"/>
                  <a:pt x="3660298" y="4297395"/>
                  <a:pt x="3454400" y="4351338"/>
                </a:cubicBezTo>
                <a:cubicBezTo>
                  <a:pt x="3248502" y="4405281"/>
                  <a:pt x="3002690" y="4350444"/>
                  <a:pt x="2878667" y="4351338"/>
                </a:cubicBezTo>
                <a:cubicBezTo>
                  <a:pt x="2754644" y="4352232"/>
                  <a:pt x="2420746" y="4283575"/>
                  <a:pt x="2251117" y="4351338"/>
                </a:cubicBezTo>
                <a:cubicBezTo>
                  <a:pt x="2081488" y="4419101"/>
                  <a:pt x="1919458" y="4323132"/>
                  <a:pt x="1830832" y="4351338"/>
                </a:cubicBezTo>
                <a:cubicBezTo>
                  <a:pt x="1742207" y="4379544"/>
                  <a:pt x="1465401" y="4337489"/>
                  <a:pt x="1255099" y="4351338"/>
                </a:cubicBezTo>
                <a:cubicBezTo>
                  <a:pt x="1044797" y="4365187"/>
                  <a:pt x="784162" y="4328437"/>
                  <a:pt x="575733" y="4351338"/>
                </a:cubicBezTo>
                <a:cubicBezTo>
                  <a:pt x="367304" y="4374239"/>
                  <a:pt x="126173" y="4292515"/>
                  <a:pt x="0" y="4351338"/>
                </a:cubicBezTo>
                <a:cubicBezTo>
                  <a:pt x="-43404" y="4132094"/>
                  <a:pt x="30948" y="4029750"/>
                  <a:pt x="0" y="3807421"/>
                </a:cubicBezTo>
                <a:cubicBezTo>
                  <a:pt x="-30948" y="3585092"/>
                  <a:pt x="13970" y="3389632"/>
                  <a:pt x="0" y="3219990"/>
                </a:cubicBezTo>
                <a:cubicBezTo>
                  <a:pt x="-13970" y="3050348"/>
                  <a:pt x="29380" y="2856097"/>
                  <a:pt x="0" y="2632559"/>
                </a:cubicBezTo>
                <a:cubicBezTo>
                  <a:pt x="-29380" y="2409021"/>
                  <a:pt x="3888" y="2206013"/>
                  <a:pt x="0" y="2045129"/>
                </a:cubicBezTo>
                <a:cubicBezTo>
                  <a:pt x="-3888" y="1884245"/>
                  <a:pt x="3691" y="1702666"/>
                  <a:pt x="0" y="1501212"/>
                </a:cubicBezTo>
                <a:cubicBezTo>
                  <a:pt x="-3691" y="1299758"/>
                  <a:pt x="19848" y="1141251"/>
                  <a:pt x="0" y="957294"/>
                </a:cubicBezTo>
                <a:cubicBezTo>
                  <a:pt x="-19848" y="773337"/>
                  <a:pt x="1688" y="379216"/>
                  <a:pt x="0" y="0"/>
                </a:cubicBezTo>
                <a:close/>
              </a:path>
            </a:pathLst>
          </a:custGeom>
          <a:ln>
            <a:solidFill>
              <a:schemeClr val="tx1"/>
            </a:solidFill>
            <a:extLst>
              <a:ext uri="{C807C97D-BFC1-408E-A445-0C87EB9F89A2}">
                <ask:lineSketchStyleProps xmlns:ask="http://schemas.microsoft.com/office/drawing/2018/sketchyshapes" sd="340498338">
                  <ask:type>
                    <ask:lineSketchScribble/>
                  </ask:type>
                </ask:lineSketchStyleProps>
              </a:ext>
            </a:extLst>
          </a:ln>
          <a:effectLst>
            <a:glow rad="139700">
              <a:schemeClr val="accent6">
                <a:satMod val="175000"/>
                <a:alpha val="40000"/>
              </a:schemeClr>
            </a:glo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1ECB5AC3-8413-41C9-A8A2-54225EDF544B}" type="datetime1">
              <a:rPr lang="en-AE" smtClean="0"/>
              <a:t>24/02/2024</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3818050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753BB-5601-49DD-8170-B16675E4F1DC}" type="datetime1">
              <a:rPr lang="en-AE" smtClean="0"/>
              <a:t>24/02/2024</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6" name="Slide Number Placeholder 5">
            <a:extLst>
              <a:ext uri="{FF2B5EF4-FFF2-40B4-BE49-F238E27FC236}">
                <a16:creationId xmlns:a16="http://schemas.microsoft.com/office/drawing/2014/main" id="{A615BA0A-8B92-C4E9-64D5-CDA310569F9D}"/>
              </a:ext>
            </a:extLst>
          </p:cNvPr>
          <p:cNvSpPr>
            <a:spLocks noGrp="1"/>
          </p:cNvSpPr>
          <p:nvPr>
            <p:ph type="sldNum" sz="quarter" idx="4"/>
          </p:nvPr>
        </p:nvSpPr>
        <p:spPr>
          <a:xfrm>
            <a:off x="11353800" y="6176962"/>
            <a:ext cx="838200" cy="681037"/>
          </a:xfrm>
          <a:prstGeom prst="rect">
            <a:avLst/>
          </a:prstGeom>
        </p:spPr>
        <p:txBody>
          <a:bodyPr vert="horz" lIns="91440" tIns="45720" rIns="91440" bIns="45720" rtlCol="0" anchor="ctr"/>
          <a:lstStyle>
            <a:lvl1pPr algn="ctr">
              <a:defRPr sz="3600">
                <a:solidFill>
                  <a:srgbClr val="FF0000"/>
                </a:solidFill>
                <a:highlight>
                  <a:srgbClr val="FFFF00"/>
                </a:highlight>
              </a:defRPr>
            </a:lvl1pPr>
          </a:lstStyle>
          <a:p>
            <a:fld id="{29CA5760-96F6-4BB9-9F01-E4123846D571}" type="slidenum">
              <a:rPr lang="en-AE" smtClean="0"/>
              <a:pPr/>
              <a:t>‹#›</a:t>
            </a:fld>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ranstle.com/general-learning/how-to-write-an-essay/" TargetMode="External"/><Relationship Id="rId1" Type="http://schemas.openxmlformats.org/officeDocument/2006/relationships/slideLayout" Target="../slideLayouts/slideLayout2.xml"/><Relationship Id="rId5" Type="http://schemas.openxmlformats.org/officeDocument/2006/relationships/hyperlink" Target="mailto:salem.aljundi@kunoozu.edu.iq" TargetMode="External"/><Relationship Id="rId4" Type="http://schemas.openxmlformats.org/officeDocument/2006/relationships/hyperlink" Target="https://www.for9a.com/learn/%D9%83%D9%8A%D9%81%D9%8A%D8%A9-%D9%83%D8%AA%D8%A7%D8%A8%D8%A9-%D9%85%D9%82%D8%A7%D9%84-%D8%AE%D8%B7%D9%88%D8%A7%D8%AA-%D8%B9%D9%85%D9%84%D9%8A%D8%A9-%D9%84%D9%83%D8%AA%D8%A7%D8%A8%D8%A9-%D9%85%D9%82%D8%A7%D9%84-%D8%A3%D9%83%D8%A7%D8%AF%D9%8A%D9%85%D9%8A-%D8%A7%D8%AD%D8%AA%D8%B1%D8%A7%D9%81%D9%8A"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www.target.com/" TargetMode="External"/><Relationship Id="rId13" Type="http://schemas.openxmlformats.org/officeDocument/2006/relationships/hyperlink" Target="http://www.asos.com/" TargetMode="External"/><Relationship Id="rId18" Type="http://schemas.openxmlformats.org/officeDocument/2006/relationships/hyperlink" Target="http://www.macys.com/" TargetMode="External"/><Relationship Id="rId3" Type="http://schemas.openxmlformats.org/officeDocument/2006/relationships/hyperlink" Target="http://www.ebay.com/" TargetMode="External"/><Relationship Id="rId21" Type="http://schemas.openxmlformats.org/officeDocument/2006/relationships/hyperlink" Target="http://www.costco.com/" TargetMode="External"/><Relationship Id="rId7" Type="http://schemas.openxmlformats.org/officeDocument/2006/relationships/hyperlink" Target="http://www.bestbuy.com/" TargetMode="External"/><Relationship Id="rId12" Type="http://schemas.openxmlformats.org/officeDocument/2006/relationships/hyperlink" Target="http://www.zalando.com/" TargetMode="External"/><Relationship Id="rId17" Type="http://schemas.openxmlformats.org/officeDocument/2006/relationships/hyperlink" Target="http://www.wayfair.com/" TargetMode="External"/><Relationship Id="rId2" Type="http://schemas.openxmlformats.org/officeDocument/2006/relationships/hyperlink" Target="http://www.amazon.com/" TargetMode="External"/><Relationship Id="rId16" Type="http://schemas.openxmlformats.org/officeDocument/2006/relationships/hyperlink" Target="http://www.aliexpress.com/" TargetMode="External"/><Relationship Id="rId20" Type="http://schemas.openxmlformats.org/officeDocument/2006/relationships/hyperlink" Target="http://www.jd.com/" TargetMode="External"/><Relationship Id="rId1" Type="http://schemas.openxmlformats.org/officeDocument/2006/relationships/slideLayout" Target="../slideLayouts/slideLayout3.xml"/><Relationship Id="rId6" Type="http://schemas.openxmlformats.org/officeDocument/2006/relationships/hyperlink" Target="http://www.walmart.com/" TargetMode="External"/><Relationship Id="rId11" Type="http://schemas.openxmlformats.org/officeDocument/2006/relationships/hyperlink" Target="http://www.rakuten.com/" TargetMode="External"/><Relationship Id="rId5" Type="http://schemas.openxmlformats.org/officeDocument/2006/relationships/hyperlink" Target="http://www.etsy.com/" TargetMode="External"/><Relationship Id="rId15" Type="http://schemas.openxmlformats.org/officeDocument/2006/relationships/hyperlink" Target="http://www.overstock.com/" TargetMode="External"/><Relationship Id="rId10" Type="http://schemas.openxmlformats.org/officeDocument/2006/relationships/hyperlink" Target="http://www.flipkart.com/" TargetMode="External"/><Relationship Id="rId19" Type="http://schemas.openxmlformats.org/officeDocument/2006/relationships/hyperlink" Target="http://www.homedepot.com/" TargetMode="External"/><Relationship Id="rId4" Type="http://schemas.openxmlformats.org/officeDocument/2006/relationships/hyperlink" Target="http://www.alibaba.com/" TargetMode="External"/><Relationship Id="rId9" Type="http://schemas.openxmlformats.org/officeDocument/2006/relationships/hyperlink" Target="http://www.shopify.com/" TargetMode="External"/><Relationship Id="rId14" Type="http://schemas.openxmlformats.org/officeDocument/2006/relationships/hyperlink" Target="http://www.newegg.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E4D846-3AFC-4F86-8C35-24B0542A2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hand holding a bag and a computer&#10;&#10;Description automatically generated">
            <a:extLst>
              <a:ext uri="{FF2B5EF4-FFF2-40B4-BE49-F238E27FC236}">
                <a16:creationId xmlns:a16="http://schemas.microsoft.com/office/drawing/2014/main" id="{1130EAE7-589B-AB37-F490-44F04403112C}"/>
              </a:ext>
            </a:extLst>
          </p:cNvPr>
          <p:cNvPicPr>
            <a:picLocks noChangeAspect="1"/>
          </p:cNvPicPr>
          <p:nvPr/>
        </p:nvPicPr>
        <p:blipFill rotWithShape="1">
          <a:blip r:embed="rId2"/>
          <a:srcRect l="17265" t="9091" r="1" b="1"/>
          <a:stretch/>
        </p:blipFill>
        <p:spPr>
          <a:xfrm>
            <a:off x="20" y="10"/>
            <a:ext cx="8668492" cy="6857990"/>
          </a:xfrm>
          <a:prstGeom prst="rect">
            <a:avLst/>
          </a:prstGeom>
        </p:spPr>
      </p:pic>
      <p:sp>
        <p:nvSpPr>
          <p:cNvPr id="11" name="Rectangle 10">
            <a:extLst>
              <a:ext uri="{FF2B5EF4-FFF2-40B4-BE49-F238E27FC236}">
                <a16:creationId xmlns:a16="http://schemas.microsoft.com/office/drawing/2014/main" id="{284781B9-12CB-45C3-907A-9ED93FF72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049520" y="1161288"/>
            <a:ext cx="6278880" cy="1124712"/>
          </a:xfrm>
        </p:spPr>
        <p:txBody>
          <a:bodyPr vert="horz" lIns="91440" tIns="45720" rIns="91440" bIns="45720" rtlCol="0" anchor="ctr">
            <a:normAutofit fontScale="90000"/>
          </a:bodyPr>
          <a:lstStyle/>
          <a:p>
            <a:pPr algn="r" rtl="0"/>
            <a:r>
              <a:rPr lang="en-US" sz="8000" dirty="0" err="1"/>
              <a:t>التجارة</a:t>
            </a:r>
            <a:r>
              <a:rPr lang="en-US" sz="8000" dirty="0"/>
              <a:t> </a:t>
            </a:r>
            <a:r>
              <a:rPr lang="en-US" sz="8000" dirty="0" err="1"/>
              <a:t>الإلكترونية</a:t>
            </a:r>
            <a:endParaRPr lang="en-US" sz="8000"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6898640" y="3820160"/>
            <a:ext cx="4910736" cy="2105152"/>
          </a:xfrm>
        </p:spPr>
        <p:txBody>
          <a:bodyPr vert="horz" lIns="91440" tIns="45720" rIns="91440" bIns="45720" rtlCol="0" anchor="t">
            <a:normAutofit/>
          </a:bodyPr>
          <a:lstStyle/>
          <a:p>
            <a:r>
              <a:rPr lang="en-US" sz="2800" dirty="0">
                <a:latin typeface="+mn-lt"/>
                <a:cs typeface="+mn-cs"/>
              </a:rPr>
              <a:t>د. </a:t>
            </a:r>
            <a:r>
              <a:rPr lang="en-US" sz="2800" dirty="0" err="1">
                <a:latin typeface="+mn-lt"/>
                <a:cs typeface="+mn-cs"/>
              </a:rPr>
              <a:t>سالم</a:t>
            </a:r>
            <a:r>
              <a:rPr lang="en-US" sz="2800" dirty="0">
                <a:latin typeface="+mn-lt"/>
                <a:cs typeface="+mn-cs"/>
              </a:rPr>
              <a:t> </a:t>
            </a:r>
            <a:r>
              <a:rPr lang="en-US" sz="2800" dirty="0" err="1">
                <a:latin typeface="+mn-lt"/>
                <a:cs typeface="+mn-cs"/>
              </a:rPr>
              <a:t>الجندي</a:t>
            </a:r>
            <a:endParaRPr lang="en-US" sz="2800" dirty="0">
              <a:latin typeface="+mn-lt"/>
              <a:cs typeface="+mn-cs"/>
            </a:endParaRPr>
          </a:p>
          <a:p>
            <a:r>
              <a:rPr lang="en-US" dirty="0">
                <a:latin typeface="+mn-lt"/>
                <a:cs typeface="+mn-cs"/>
                <a:hlinkClick r:id="rId3"/>
              </a:rPr>
              <a:t>Salem.aljundi@kunoozu.edu.iq</a:t>
            </a:r>
            <a:r>
              <a:rPr lang="en-US" dirty="0">
                <a:latin typeface="+mn-lt"/>
                <a:cs typeface="+mn-cs"/>
              </a:rPr>
              <a:t> </a:t>
            </a:r>
          </a:p>
          <a:p>
            <a:r>
              <a:rPr lang="en-US" sz="2800" dirty="0" err="1">
                <a:latin typeface="+mn-lt"/>
                <a:cs typeface="+mn-cs"/>
              </a:rPr>
              <a:t>كلية</a:t>
            </a:r>
            <a:r>
              <a:rPr lang="en-US" sz="2800" dirty="0">
                <a:latin typeface="+mn-lt"/>
                <a:cs typeface="+mn-cs"/>
              </a:rPr>
              <a:t> </a:t>
            </a:r>
            <a:r>
              <a:rPr lang="en-US" sz="2800" dirty="0" err="1">
                <a:latin typeface="+mn-lt"/>
                <a:cs typeface="+mn-cs"/>
              </a:rPr>
              <a:t>الكنوز</a:t>
            </a:r>
            <a:r>
              <a:rPr lang="en-US" sz="2800" dirty="0">
                <a:latin typeface="+mn-lt"/>
                <a:cs typeface="+mn-cs"/>
              </a:rPr>
              <a:t> </a:t>
            </a:r>
            <a:r>
              <a:rPr lang="en-US" sz="2800" dirty="0" err="1">
                <a:latin typeface="+mn-lt"/>
                <a:cs typeface="+mn-cs"/>
              </a:rPr>
              <a:t>الجامعة</a:t>
            </a:r>
            <a:endParaRPr lang="en-US" sz="2800" dirty="0">
              <a:latin typeface="+mn-lt"/>
              <a:cs typeface="+mn-cs"/>
            </a:endParaRPr>
          </a:p>
          <a:p>
            <a:r>
              <a:rPr lang="en-US" sz="2800" dirty="0">
                <a:latin typeface="+mn-lt"/>
                <a:cs typeface="+mn-cs"/>
              </a:rPr>
              <a:t>2024</a:t>
            </a:r>
          </a:p>
        </p:txBody>
      </p:sp>
    </p:spTree>
    <p:extLst>
      <p:ext uri="{BB962C8B-B14F-4D97-AF65-F5344CB8AC3E}">
        <p14:creationId xmlns:p14="http://schemas.microsoft.com/office/powerpoint/2010/main" val="3645709512"/>
      </p:ext>
    </p:extLst>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8E4-AC79-9FF8-2C29-3A9E7BAFD7E9}"/>
              </a:ext>
            </a:extLst>
          </p:cNvPr>
          <p:cNvSpPr>
            <a:spLocks noGrp="1"/>
          </p:cNvSpPr>
          <p:nvPr>
            <p:ph type="title"/>
          </p:nvPr>
        </p:nvSpPr>
        <p:spPr/>
        <p:txBody>
          <a:bodyPr>
            <a:noAutofit/>
          </a:bodyPr>
          <a:lstStyle/>
          <a:p>
            <a:r>
              <a:rPr lang="ar-SA" sz="4800" dirty="0"/>
              <a:t>مقارنة بين التجارة الالكترونية والاعمال الالكترونية</a:t>
            </a:r>
            <a:endParaRPr lang="en-AE" sz="4800" dirty="0"/>
          </a:p>
        </p:txBody>
      </p:sp>
      <p:sp>
        <p:nvSpPr>
          <p:cNvPr id="3" name="Content Placeholder 2">
            <a:extLst>
              <a:ext uri="{FF2B5EF4-FFF2-40B4-BE49-F238E27FC236}">
                <a16:creationId xmlns:a16="http://schemas.microsoft.com/office/drawing/2014/main" id="{3598A845-1CA7-561D-618B-545B5758BCE7}"/>
              </a:ext>
            </a:extLst>
          </p:cNvPr>
          <p:cNvSpPr>
            <a:spLocks noGrp="1"/>
          </p:cNvSpPr>
          <p:nvPr>
            <p:ph idx="1"/>
          </p:nvPr>
        </p:nvSpPr>
        <p:spPr/>
        <p:txBody>
          <a:bodyPr>
            <a:normAutofit lnSpcReduction="10000"/>
          </a:bodyPr>
          <a:lstStyle/>
          <a:p>
            <a:r>
              <a:rPr lang="ar-SA" sz="4000" b="1" dirty="0">
                <a:solidFill>
                  <a:schemeClr val="accent1"/>
                </a:solidFill>
              </a:rPr>
              <a:t>4.	التكنولوجيا المستخدمة:</a:t>
            </a:r>
          </a:p>
          <a:p>
            <a:r>
              <a:rPr lang="ar-SA" sz="4000" dirty="0"/>
              <a:t>   - </a:t>
            </a:r>
            <a:r>
              <a:rPr lang="ar-SA" sz="4000" dirty="0">
                <a:solidFill>
                  <a:srgbClr val="FF0000"/>
                </a:solidFill>
              </a:rPr>
              <a:t>التجارة الإلكترونية</a:t>
            </a:r>
            <a:r>
              <a:rPr lang="ar-SA" sz="4000" dirty="0"/>
              <a:t>: تستخدم التكنولوجيا بشكل رئيسي لتسهيل عمليات الشراء والبيع عبر الإنترنت، مثل منصات التسوق الإلكتروني وبوابات الدفع الإلكترونية.</a:t>
            </a:r>
          </a:p>
          <a:p>
            <a:r>
              <a:rPr lang="ar-SA" sz="4000" dirty="0"/>
              <a:t>   - </a:t>
            </a:r>
            <a:r>
              <a:rPr lang="ar-SA" sz="4000" dirty="0">
                <a:solidFill>
                  <a:srgbClr val="FF0000"/>
                </a:solidFill>
              </a:rPr>
              <a:t>الأعمال الإلكترونية</a:t>
            </a:r>
            <a:r>
              <a:rPr lang="ar-SA" sz="4000" dirty="0">
                <a:solidFill>
                  <a:schemeClr val="accent1">
                    <a:lumMod val="75000"/>
                  </a:schemeClr>
                </a:solidFill>
              </a:rPr>
              <a:t>: تعتمد على مجموعة متنوعة من التقنيات لدعم جميع جوانب إدارة الأعمال، بما في ذلك نظم إدارة العلاقات مع العملاء </a:t>
            </a:r>
            <a:r>
              <a:rPr lang="en-US" sz="4000" dirty="0">
                <a:solidFill>
                  <a:schemeClr val="accent1">
                    <a:lumMod val="75000"/>
                  </a:schemeClr>
                </a:solidFill>
              </a:rPr>
              <a:t> (CRM) </a:t>
            </a:r>
            <a:r>
              <a:rPr lang="ar-SA" sz="4000" dirty="0">
                <a:solidFill>
                  <a:schemeClr val="accent1">
                    <a:lumMod val="75000"/>
                  </a:schemeClr>
                </a:solidFill>
              </a:rPr>
              <a:t>وأنظمة إدارة المحتوى والتحليلات.</a:t>
            </a:r>
          </a:p>
          <a:p>
            <a:endParaRPr lang="ar-SA" sz="4000" dirty="0"/>
          </a:p>
        </p:txBody>
      </p:sp>
      <p:sp>
        <p:nvSpPr>
          <p:cNvPr id="4" name="Slide Number Placeholder 3">
            <a:extLst>
              <a:ext uri="{FF2B5EF4-FFF2-40B4-BE49-F238E27FC236}">
                <a16:creationId xmlns:a16="http://schemas.microsoft.com/office/drawing/2014/main" id="{CC3FDFCD-5AB6-07A2-D66D-34C00C5C0CB8}"/>
              </a:ext>
            </a:extLst>
          </p:cNvPr>
          <p:cNvSpPr>
            <a:spLocks noGrp="1"/>
          </p:cNvSpPr>
          <p:nvPr>
            <p:ph type="sldNum" sz="quarter" idx="12"/>
          </p:nvPr>
        </p:nvSpPr>
        <p:spPr/>
        <p:txBody>
          <a:bodyPr/>
          <a:lstStyle/>
          <a:p>
            <a:fld id="{9D7E10A5-D6BE-49F1-B6B0-3994C46CDFDC}" type="slidenum">
              <a:rPr lang="en-AE" smtClean="0"/>
              <a:pPr/>
              <a:t>10</a:t>
            </a:fld>
            <a:endParaRPr lang="en-AE" dirty="0"/>
          </a:p>
        </p:txBody>
      </p:sp>
    </p:spTree>
    <p:extLst>
      <p:ext uri="{BB962C8B-B14F-4D97-AF65-F5344CB8AC3E}">
        <p14:creationId xmlns:p14="http://schemas.microsoft.com/office/powerpoint/2010/main" val="3365574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8E4-AC79-9FF8-2C29-3A9E7BAFD7E9}"/>
              </a:ext>
            </a:extLst>
          </p:cNvPr>
          <p:cNvSpPr>
            <a:spLocks noGrp="1"/>
          </p:cNvSpPr>
          <p:nvPr>
            <p:ph type="title"/>
          </p:nvPr>
        </p:nvSpPr>
        <p:spPr/>
        <p:txBody>
          <a:bodyPr>
            <a:noAutofit/>
          </a:bodyPr>
          <a:lstStyle/>
          <a:p>
            <a:r>
              <a:rPr lang="ar-SA" sz="4800" dirty="0"/>
              <a:t>مقارنة بين التجارة الالكترونية والاعمال الالكترونية</a:t>
            </a:r>
            <a:endParaRPr lang="en-AE" sz="4800" dirty="0"/>
          </a:p>
        </p:txBody>
      </p:sp>
      <p:sp>
        <p:nvSpPr>
          <p:cNvPr id="3" name="Content Placeholder 2">
            <a:extLst>
              <a:ext uri="{FF2B5EF4-FFF2-40B4-BE49-F238E27FC236}">
                <a16:creationId xmlns:a16="http://schemas.microsoft.com/office/drawing/2014/main" id="{3598A845-1CA7-561D-618B-545B5758BCE7}"/>
              </a:ext>
            </a:extLst>
          </p:cNvPr>
          <p:cNvSpPr>
            <a:spLocks noGrp="1"/>
          </p:cNvSpPr>
          <p:nvPr>
            <p:ph idx="1"/>
          </p:nvPr>
        </p:nvSpPr>
        <p:spPr/>
        <p:txBody>
          <a:bodyPr>
            <a:normAutofit/>
          </a:bodyPr>
          <a:lstStyle/>
          <a:p>
            <a:r>
              <a:rPr lang="en-US" sz="4000" b="1" dirty="0">
                <a:solidFill>
                  <a:schemeClr val="accent1"/>
                </a:solidFill>
              </a:rPr>
              <a:t>5</a:t>
            </a:r>
            <a:r>
              <a:rPr lang="ar-SA" sz="4000" b="1" dirty="0">
                <a:solidFill>
                  <a:schemeClr val="accent1"/>
                </a:solidFill>
              </a:rPr>
              <a:t>.	تكامل الأنظمة:</a:t>
            </a:r>
          </a:p>
          <a:p>
            <a:r>
              <a:rPr lang="ar-SA" sz="4000" dirty="0"/>
              <a:t>   - </a:t>
            </a:r>
            <a:r>
              <a:rPr lang="ar-SA" sz="4000" dirty="0">
                <a:solidFill>
                  <a:srgbClr val="FF0000"/>
                </a:solidFill>
              </a:rPr>
              <a:t>التجارة الإلكترونية</a:t>
            </a:r>
            <a:r>
              <a:rPr lang="ar-SA" sz="4000" dirty="0"/>
              <a:t>: تركز على تكامل الأنظمة المتعلقة بالمبيعات والدفع الإلكتروني وإدارة المخزون.</a:t>
            </a:r>
          </a:p>
          <a:p>
            <a:endParaRPr lang="ar-SA" sz="4000" dirty="0"/>
          </a:p>
          <a:p>
            <a:r>
              <a:rPr lang="ar-SA" sz="4000" dirty="0"/>
              <a:t>   - </a:t>
            </a:r>
            <a:r>
              <a:rPr lang="ar-SA" sz="4000" dirty="0">
                <a:solidFill>
                  <a:srgbClr val="FF0000"/>
                </a:solidFill>
              </a:rPr>
              <a:t>الأعمال الإلكترونية</a:t>
            </a:r>
            <a:r>
              <a:rPr lang="ar-SA" sz="4000" dirty="0"/>
              <a:t>: يتم تكامل مختلف الأنظمة لدعم الأعمال بشكل شامل، بما في ذلك إدارة الموارد البشرية والمحاسبة.</a:t>
            </a:r>
          </a:p>
          <a:p>
            <a:endParaRPr lang="ar-SA" sz="4000" dirty="0"/>
          </a:p>
        </p:txBody>
      </p:sp>
      <p:sp>
        <p:nvSpPr>
          <p:cNvPr id="4" name="Slide Number Placeholder 3">
            <a:extLst>
              <a:ext uri="{FF2B5EF4-FFF2-40B4-BE49-F238E27FC236}">
                <a16:creationId xmlns:a16="http://schemas.microsoft.com/office/drawing/2014/main" id="{CC3FDFCD-5AB6-07A2-D66D-34C00C5C0CB8}"/>
              </a:ext>
            </a:extLst>
          </p:cNvPr>
          <p:cNvSpPr>
            <a:spLocks noGrp="1"/>
          </p:cNvSpPr>
          <p:nvPr>
            <p:ph type="sldNum" sz="quarter" idx="12"/>
          </p:nvPr>
        </p:nvSpPr>
        <p:spPr/>
        <p:txBody>
          <a:bodyPr/>
          <a:lstStyle/>
          <a:p>
            <a:fld id="{9D7E10A5-D6BE-49F1-B6B0-3994C46CDFDC}" type="slidenum">
              <a:rPr lang="en-AE" smtClean="0"/>
              <a:pPr/>
              <a:t>11</a:t>
            </a:fld>
            <a:endParaRPr lang="en-AE" dirty="0"/>
          </a:p>
        </p:txBody>
      </p:sp>
    </p:spTree>
    <p:extLst>
      <p:ext uri="{BB962C8B-B14F-4D97-AF65-F5344CB8AC3E}">
        <p14:creationId xmlns:p14="http://schemas.microsoft.com/office/powerpoint/2010/main" val="1885709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8E4-AC79-9FF8-2C29-3A9E7BAFD7E9}"/>
              </a:ext>
            </a:extLst>
          </p:cNvPr>
          <p:cNvSpPr>
            <a:spLocks noGrp="1"/>
          </p:cNvSpPr>
          <p:nvPr>
            <p:ph type="title"/>
          </p:nvPr>
        </p:nvSpPr>
        <p:spPr/>
        <p:txBody>
          <a:bodyPr>
            <a:noAutofit/>
          </a:bodyPr>
          <a:lstStyle/>
          <a:p>
            <a:r>
              <a:rPr lang="ar-SA" sz="4800" dirty="0"/>
              <a:t>مقارنة بين التجارة الالكترونية والاعمال الالكترونية</a:t>
            </a:r>
            <a:endParaRPr lang="en-AE" sz="4800" dirty="0"/>
          </a:p>
        </p:txBody>
      </p:sp>
      <p:sp>
        <p:nvSpPr>
          <p:cNvPr id="3" name="Content Placeholder 2">
            <a:extLst>
              <a:ext uri="{FF2B5EF4-FFF2-40B4-BE49-F238E27FC236}">
                <a16:creationId xmlns:a16="http://schemas.microsoft.com/office/drawing/2014/main" id="{3598A845-1CA7-561D-618B-545B5758BCE7}"/>
              </a:ext>
            </a:extLst>
          </p:cNvPr>
          <p:cNvSpPr>
            <a:spLocks noGrp="1"/>
          </p:cNvSpPr>
          <p:nvPr>
            <p:ph idx="1"/>
          </p:nvPr>
        </p:nvSpPr>
        <p:spPr/>
        <p:txBody>
          <a:bodyPr>
            <a:normAutofit/>
          </a:bodyPr>
          <a:lstStyle/>
          <a:p>
            <a:r>
              <a:rPr lang="en-US" sz="4000" b="1" dirty="0">
                <a:solidFill>
                  <a:schemeClr val="accent1"/>
                </a:solidFill>
              </a:rPr>
              <a:t>6</a:t>
            </a:r>
            <a:r>
              <a:rPr lang="ar-SA" sz="4000" b="1" dirty="0">
                <a:solidFill>
                  <a:schemeClr val="accent1"/>
                </a:solidFill>
              </a:rPr>
              <a:t>.	التحليلات واتخاذ القرارات:</a:t>
            </a:r>
          </a:p>
          <a:p>
            <a:r>
              <a:rPr lang="ar-SA" sz="4000" dirty="0"/>
              <a:t>   - </a:t>
            </a:r>
            <a:r>
              <a:rPr lang="ar-SA" sz="4000" dirty="0">
                <a:solidFill>
                  <a:srgbClr val="FF0000"/>
                </a:solidFill>
              </a:rPr>
              <a:t>التجارة الإلكترونية</a:t>
            </a:r>
            <a:r>
              <a:rPr lang="ar-SA" sz="4000" dirty="0"/>
              <a:t>: يتم التركيز على تحليلات الشراء وسلوك العملاء لتحسين تجربة التسوق.</a:t>
            </a:r>
          </a:p>
          <a:p>
            <a:endParaRPr lang="ar-SA" sz="4000" dirty="0"/>
          </a:p>
          <a:p>
            <a:r>
              <a:rPr lang="ar-SA" sz="4000" dirty="0"/>
              <a:t>   - </a:t>
            </a:r>
            <a:r>
              <a:rPr lang="ar-SA" sz="4000" dirty="0">
                <a:solidFill>
                  <a:srgbClr val="FF0000"/>
                </a:solidFill>
              </a:rPr>
              <a:t>الأعمال الإلكترونية</a:t>
            </a:r>
            <a:r>
              <a:rPr lang="ar-SA" sz="4000" dirty="0"/>
              <a:t>: تتطلب قدرًا أكبر من التحليلات لاتخاذ قرارات إدارية شاملة في جميع جوانب الأعمال، مثل إدارة ضمان الجودة.</a:t>
            </a:r>
          </a:p>
        </p:txBody>
      </p:sp>
      <p:sp>
        <p:nvSpPr>
          <p:cNvPr id="4" name="Slide Number Placeholder 3">
            <a:extLst>
              <a:ext uri="{FF2B5EF4-FFF2-40B4-BE49-F238E27FC236}">
                <a16:creationId xmlns:a16="http://schemas.microsoft.com/office/drawing/2014/main" id="{CC3FDFCD-5AB6-07A2-D66D-34C00C5C0CB8}"/>
              </a:ext>
            </a:extLst>
          </p:cNvPr>
          <p:cNvSpPr>
            <a:spLocks noGrp="1"/>
          </p:cNvSpPr>
          <p:nvPr>
            <p:ph type="sldNum" sz="quarter" idx="12"/>
          </p:nvPr>
        </p:nvSpPr>
        <p:spPr/>
        <p:txBody>
          <a:bodyPr/>
          <a:lstStyle/>
          <a:p>
            <a:fld id="{9D7E10A5-D6BE-49F1-B6B0-3994C46CDFDC}" type="slidenum">
              <a:rPr lang="en-AE" smtClean="0"/>
              <a:pPr/>
              <a:t>12</a:t>
            </a:fld>
            <a:endParaRPr lang="en-AE" dirty="0"/>
          </a:p>
        </p:txBody>
      </p:sp>
    </p:spTree>
    <p:extLst>
      <p:ext uri="{BB962C8B-B14F-4D97-AF65-F5344CB8AC3E}">
        <p14:creationId xmlns:p14="http://schemas.microsoft.com/office/powerpoint/2010/main" val="3137716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8E4-AC79-9FF8-2C29-3A9E7BAFD7E9}"/>
              </a:ext>
            </a:extLst>
          </p:cNvPr>
          <p:cNvSpPr>
            <a:spLocks noGrp="1"/>
          </p:cNvSpPr>
          <p:nvPr>
            <p:ph type="title"/>
          </p:nvPr>
        </p:nvSpPr>
        <p:spPr/>
        <p:txBody>
          <a:bodyPr>
            <a:noAutofit/>
          </a:bodyPr>
          <a:lstStyle/>
          <a:p>
            <a:r>
              <a:rPr lang="ar-SA" sz="4800" dirty="0"/>
              <a:t>مقارنة بين التجارة الالكترونية والاعمال الالكترونية</a:t>
            </a:r>
            <a:endParaRPr lang="en-AE" sz="4800" dirty="0"/>
          </a:p>
        </p:txBody>
      </p:sp>
      <p:sp>
        <p:nvSpPr>
          <p:cNvPr id="3" name="Content Placeholder 2">
            <a:extLst>
              <a:ext uri="{FF2B5EF4-FFF2-40B4-BE49-F238E27FC236}">
                <a16:creationId xmlns:a16="http://schemas.microsoft.com/office/drawing/2014/main" id="{3598A845-1CA7-561D-618B-545B5758BCE7}"/>
              </a:ext>
            </a:extLst>
          </p:cNvPr>
          <p:cNvSpPr>
            <a:spLocks noGrp="1"/>
          </p:cNvSpPr>
          <p:nvPr>
            <p:ph idx="1"/>
          </p:nvPr>
        </p:nvSpPr>
        <p:spPr/>
        <p:txBody>
          <a:bodyPr>
            <a:normAutofit/>
          </a:bodyPr>
          <a:lstStyle/>
          <a:p>
            <a:r>
              <a:rPr lang="ar-SA" sz="5400" dirty="0"/>
              <a:t>بشكل عام، يُفضل أن تكون الأعمال الإلكترونية مستدامة ومتكاملة في تحقيق أهداف الأعمال على مستوى أوسع، في حين يكون التركيز في التجارة الإلكترونية أكثر على عمليات الشراء والبيع عبر الإنترنت.</a:t>
            </a:r>
          </a:p>
        </p:txBody>
      </p:sp>
      <p:sp>
        <p:nvSpPr>
          <p:cNvPr id="4" name="Slide Number Placeholder 3">
            <a:extLst>
              <a:ext uri="{FF2B5EF4-FFF2-40B4-BE49-F238E27FC236}">
                <a16:creationId xmlns:a16="http://schemas.microsoft.com/office/drawing/2014/main" id="{CC3FDFCD-5AB6-07A2-D66D-34C00C5C0CB8}"/>
              </a:ext>
            </a:extLst>
          </p:cNvPr>
          <p:cNvSpPr>
            <a:spLocks noGrp="1"/>
          </p:cNvSpPr>
          <p:nvPr>
            <p:ph type="sldNum" sz="quarter" idx="12"/>
          </p:nvPr>
        </p:nvSpPr>
        <p:spPr/>
        <p:txBody>
          <a:bodyPr/>
          <a:lstStyle/>
          <a:p>
            <a:fld id="{9D7E10A5-D6BE-49F1-B6B0-3994C46CDFDC}" type="slidenum">
              <a:rPr lang="en-AE" smtClean="0"/>
              <a:pPr/>
              <a:t>13</a:t>
            </a:fld>
            <a:endParaRPr lang="en-AE" dirty="0"/>
          </a:p>
        </p:txBody>
      </p:sp>
    </p:spTree>
    <p:extLst>
      <p:ext uri="{BB962C8B-B14F-4D97-AF65-F5344CB8AC3E}">
        <p14:creationId xmlns:p14="http://schemas.microsoft.com/office/powerpoint/2010/main" val="92255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F5D98-D014-B03C-50AB-ECE5EB7287DC}"/>
              </a:ext>
            </a:extLst>
          </p:cNvPr>
          <p:cNvSpPr>
            <a:spLocks noGrp="1"/>
          </p:cNvSpPr>
          <p:nvPr>
            <p:ph type="title"/>
          </p:nvPr>
        </p:nvSpPr>
        <p:spPr/>
        <p:txBody>
          <a:bodyPr>
            <a:normAutofit/>
          </a:bodyPr>
          <a:lstStyle/>
          <a:p>
            <a:r>
              <a:rPr lang="ar-SA" sz="7200" dirty="0"/>
              <a:t>السلع الرقمية</a:t>
            </a:r>
            <a:endParaRPr lang="en-AE" sz="7200" dirty="0"/>
          </a:p>
        </p:txBody>
      </p:sp>
      <p:pic>
        <p:nvPicPr>
          <p:cNvPr id="6" name="Content Placeholder 5">
            <a:extLst>
              <a:ext uri="{FF2B5EF4-FFF2-40B4-BE49-F238E27FC236}">
                <a16:creationId xmlns:a16="http://schemas.microsoft.com/office/drawing/2014/main" id="{2D33DAEB-7AE3-3D0E-DE0D-C71AAAD32C08}"/>
              </a:ext>
            </a:extLst>
          </p:cNvPr>
          <p:cNvPicPr>
            <a:picLocks noGrp="1" noChangeAspect="1"/>
          </p:cNvPicPr>
          <p:nvPr>
            <p:ph sz="half" idx="1"/>
          </p:nvPr>
        </p:nvPicPr>
        <p:blipFill>
          <a:blip r:embed="rId2"/>
          <a:stretch>
            <a:fillRect/>
          </a:stretch>
        </p:blipFill>
        <p:spPr>
          <a:xfrm>
            <a:off x="838200" y="2274094"/>
            <a:ext cx="5181600" cy="3454400"/>
          </a:xfrm>
          <a:prstGeom prst="rect">
            <a:avLst/>
          </a:prstGeom>
        </p:spPr>
      </p:pic>
      <p:sp>
        <p:nvSpPr>
          <p:cNvPr id="4" name="Content Placeholder 3">
            <a:extLst>
              <a:ext uri="{FF2B5EF4-FFF2-40B4-BE49-F238E27FC236}">
                <a16:creationId xmlns:a16="http://schemas.microsoft.com/office/drawing/2014/main" id="{A35FA8B2-0CEC-1033-AA75-8AC363B5D6B6}"/>
              </a:ext>
            </a:extLst>
          </p:cNvPr>
          <p:cNvSpPr>
            <a:spLocks noGrp="1"/>
          </p:cNvSpPr>
          <p:nvPr>
            <p:ph sz="half" idx="2"/>
          </p:nvPr>
        </p:nvSpPr>
        <p:spPr/>
        <p:txBody>
          <a:bodyPr/>
          <a:lstStyle/>
          <a:p>
            <a:r>
              <a:rPr lang="ar-SA" dirty="0">
                <a:solidFill>
                  <a:srgbClr val="0070C0"/>
                </a:solidFill>
              </a:rPr>
              <a:t>السلع الرقمية</a:t>
            </a:r>
            <a:r>
              <a:rPr lang="ar-SA" dirty="0"/>
              <a:t>، والتي يشار إليها في كثير من الأحيان بالمنتجات الرقمية أو الأصول الرقمية، هي عبارة عن عناصر غير ملموسة أو محتوى يتم توزيعه واستهلاكه في شكل رقمي أو إلكتروني بشكل رئيسي. هذه السلع موجودة بشكل حصري في شكل رقمي، ويتم إنشاؤها وتوصيلها والوصول إليها بشكل إلكتروني، عادة عبر الإنترنت أو الشبكات الرقمية الأخرى. تأتي السلع الرقمية في مجموعة متنوعة من الأنواع وأصبحت شائعة بشكل متزايد في العصر الرقمي. </a:t>
            </a:r>
            <a:endParaRPr lang="en-AE" dirty="0"/>
          </a:p>
        </p:txBody>
      </p:sp>
      <p:sp>
        <p:nvSpPr>
          <p:cNvPr id="5" name="Slide Number Placeholder 4">
            <a:extLst>
              <a:ext uri="{FF2B5EF4-FFF2-40B4-BE49-F238E27FC236}">
                <a16:creationId xmlns:a16="http://schemas.microsoft.com/office/drawing/2014/main" id="{3B3E8327-7AA7-B42A-20E4-F52F16CD497B}"/>
              </a:ext>
            </a:extLst>
          </p:cNvPr>
          <p:cNvSpPr>
            <a:spLocks noGrp="1"/>
          </p:cNvSpPr>
          <p:nvPr>
            <p:ph type="sldNum" sz="quarter" idx="12"/>
          </p:nvPr>
        </p:nvSpPr>
        <p:spPr/>
        <p:txBody>
          <a:bodyPr/>
          <a:lstStyle/>
          <a:p>
            <a:fld id="{24E1593F-C6A5-48D7-8322-BC8526C86B25}" type="slidenum">
              <a:rPr lang="en-AE" smtClean="0"/>
              <a:pPr/>
              <a:t>14</a:t>
            </a:fld>
            <a:endParaRPr lang="en-AE" dirty="0"/>
          </a:p>
        </p:txBody>
      </p:sp>
    </p:spTree>
    <p:extLst>
      <p:ext uri="{BB962C8B-B14F-4D97-AF65-F5344CB8AC3E}">
        <p14:creationId xmlns:p14="http://schemas.microsoft.com/office/powerpoint/2010/main" val="130651842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C118-B6E1-8974-A36F-EB48B604A46C}"/>
              </a:ext>
            </a:extLst>
          </p:cNvPr>
          <p:cNvSpPr>
            <a:spLocks noGrp="1"/>
          </p:cNvSpPr>
          <p:nvPr>
            <p:ph type="title"/>
          </p:nvPr>
        </p:nvSpPr>
        <p:spPr>
          <a:blipFill>
            <a:blip r:embed="rId2"/>
            <a:tile tx="0" ty="0" sx="100000" sy="100000" flip="none" algn="tl"/>
          </a:blipFill>
        </p:spPr>
        <p:txBody>
          <a:bodyPr>
            <a:normAutofit/>
          </a:bodyPr>
          <a:lstStyle/>
          <a:p>
            <a:r>
              <a:rPr lang="ar-SA" sz="6000" dirty="0"/>
              <a:t>أنواع السلع الرقمية</a:t>
            </a:r>
            <a:endParaRPr lang="en-AE" sz="6000" dirty="0"/>
          </a:p>
        </p:txBody>
      </p:sp>
      <p:sp>
        <p:nvSpPr>
          <p:cNvPr id="3" name="Content Placeholder 2">
            <a:extLst>
              <a:ext uri="{FF2B5EF4-FFF2-40B4-BE49-F238E27FC236}">
                <a16:creationId xmlns:a16="http://schemas.microsoft.com/office/drawing/2014/main" id="{74E57A7E-168A-D10D-73DA-53F57B7A7D8E}"/>
              </a:ext>
            </a:extLst>
          </p:cNvPr>
          <p:cNvSpPr>
            <a:spLocks noGrp="1"/>
          </p:cNvSpPr>
          <p:nvPr>
            <p:ph idx="1"/>
          </p:nvPr>
        </p:nvSpPr>
        <p:spPr/>
        <p:txBody>
          <a:bodyPr>
            <a:normAutofit lnSpcReduction="10000"/>
          </a:bodyPr>
          <a:lstStyle/>
          <a:p>
            <a:r>
              <a:rPr lang="ar-SA" sz="3600" dirty="0"/>
              <a:t>تشمل السلع الرقمية مجموعة واسعة من الأشكال وأنواع المحتوى، بما في ذلك:</a:t>
            </a:r>
          </a:p>
          <a:p>
            <a:endParaRPr lang="ar-SA" sz="3600" dirty="0"/>
          </a:p>
          <a:p>
            <a:r>
              <a:rPr lang="ar-SA" sz="3600" dirty="0">
                <a:solidFill>
                  <a:srgbClr val="0070C0"/>
                </a:solidFill>
              </a:rPr>
              <a:t>محتوى الوسائط</a:t>
            </a:r>
            <a:r>
              <a:rPr lang="ar-SA" sz="3600" dirty="0"/>
              <a:t>**: تشمل هذه الفئة ملفات الموسيقى الرقمية، والأفلام، والكتب الإلكترونية، والكتب الصوتية، والمجلات الرقمية أو الصحف.</a:t>
            </a:r>
          </a:p>
          <a:p>
            <a:endParaRPr lang="ar-SA" sz="3600" dirty="0"/>
          </a:p>
          <a:p>
            <a:r>
              <a:rPr lang="ar-SA" sz="3600" dirty="0">
                <a:solidFill>
                  <a:srgbClr val="0070C0"/>
                </a:solidFill>
              </a:rPr>
              <a:t>البرمجيات</a:t>
            </a:r>
            <a:r>
              <a:rPr lang="ar-SA" sz="3600" dirty="0"/>
              <a:t>**: تتضمن هذه الفئة التطبيقات البرمجية الرقمية وألعاب الفيديو وتطبيقات الهواتف المحمولة.</a:t>
            </a:r>
          </a:p>
          <a:p>
            <a:endParaRPr lang="en-AE" dirty="0"/>
          </a:p>
        </p:txBody>
      </p:sp>
      <p:sp>
        <p:nvSpPr>
          <p:cNvPr id="4" name="Slide Number Placeholder 3">
            <a:extLst>
              <a:ext uri="{FF2B5EF4-FFF2-40B4-BE49-F238E27FC236}">
                <a16:creationId xmlns:a16="http://schemas.microsoft.com/office/drawing/2014/main" id="{B4C04357-7754-0A14-1798-D98F80A0B4CE}"/>
              </a:ext>
            </a:extLst>
          </p:cNvPr>
          <p:cNvSpPr>
            <a:spLocks noGrp="1"/>
          </p:cNvSpPr>
          <p:nvPr>
            <p:ph type="sldNum" sz="quarter" idx="12"/>
          </p:nvPr>
        </p:nvSpPr>
        <p:spPr/>
        <p:txBody>
          <a:bodyPr/>
          <a:lstStyle/>
          <a:p>
            <a:fld id="{9D7E10A5-D6BE-49F1-B6B0-3994C46CDFDC}" type="slidenum">
              <a:rPr lang="en-AE" smtClean="0"/>
              <a:pPr/>
              <a:t>15</a:t>
            </a:fld>
            <a:endParaRPr lang="en-AE" dirty="0"/>
          </a:p>
        </p:txBody>
      </p:sp>
    </p:spTree>
    <p:extLst>
      <p:ext uri="{BB962C8B-B14F-4D97-AF65-F5344CB8AC3E}">
        <p14:creationId xmlns:p14="http://schemas.microsoft.com/office/powerpoint/2010/main" val="9976507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3C118-B6E1-8974-A36F-EB48B604A46C}"/>
              </a:ext>
            </a:extLst>
          </p:cNvPr>
          <p:cNvSpPr>
            <a:spLocks noGrp="1"/>
          </p:cNvSpPr>
          <p:nvPr>
            <p:ph type="title"/>
          </p:nvPr>
        </p:nvSpPr>
        <p:spPr/>
        <p:txBody>
          <a:bodyPr>
            <a:normAutofit/>
          </a:bodyPr>
          <a:lstStyle/>
          <a:p>
            <a:r>
              <a:rPr lang="ar-SA" sz="6000" dirty="0"/>
              <a:t>أنواع السلع الرقمية</a:t>
            </a:r>
            <a:endParaRPr lang="en-AE" sz="6000" dirty="0"/>
          </a:p>
        </p:txBody>
      </p:sp>
      <p:sp>
        <p:nvSpPr>
          <p:cNvPr id="3" name="Content Placeholder 2">
            <a:extLst>
              <a:ext uri="{FF2B5EF4-FFF2-40B4-BE49-F238E27FC236}">
                <a16:creationId xmlns:a16="http://schemas.microsoft.com/office/drawing/2014/main" id="{74E57A7E-168A-D10D-73DA-53F57B7A7D8E}"/>
              </a:ext>
            </a:extLst>
          </p:cNvPr>
          <p:cNvSpPr>
            <a:spLocks noGrp="1"/>
          </p:cNvSpPr>
          <p:nvPr>
            <p:ph idx="1"/>
          </p:nvPr>
        </p:nvSpPr>
        <p:spPr/>
        <p:txBody>
          <a:bodyPr>
            <a:normAutofit fontScale="92500" lnSpcReduction="10000"/>
          </a:bodyPr>
          <a:lstStyle/>
          <a:p>
            <a:r>
              <a:rPr lang="ar-SA" sz="3600" b="1" dirty="0">
                <a:solidFill>
                  <a:srgbClr val="0070C0"/>
                </a:solidFill>
              </a:rPr>
              <a:t>محتوى تعليمي</a:t>
            </a:r>
            <a:r>
              <a:rPr lang="ar-SA" sz="3600" dirty="0"/>
              <a:t>**: الدورات عبر الإنترنت والندوات على الويب والكتب الدراسية الرقمية ومواد تعليمية أخرى تعتبر سلعًا رقمية.</a:t>
            </a:r>
          </a:p>
          <a:p>
            <a:endParaRPr lang="ar-SA" sz="3600" dirty="0"/>
          </a:p>
          <a:p>
            <a:r>
              <a:rPr lang="ar-SA" sz="3600" b="1" dirty="0">
                <a:solidFill>
                  <a:srgbClr val="0070C0"/>
                </a:solidFill>
              </a:rPr>
              <a:t>الفن الرقمي</a:t>
            </a:r>
            <a:r>
              <a:rPr lang="ar-SA" sz="3600" dirty="0"/>
              <a:t>**: الأعمال الفنية الرقمية، والرسوم التوضيحية، وتصميمات الجرافيك، والنماذج ثلاثية الأبعاد التي تم إنشاؤها وتوزيعها بشكل رقمي.</a:t>
            </a:r>
          </a:p>
          <a:p>
            <a:endParaRPr lang="ar-SA" sz="3600" dirty="0"/>
          </a:p>
          <a:p>
            <a:r>
              <a:rPr lang="ar-SA" sz="3600" b="1" dirty="0">
                <a:solidFill>
                  <a:srgbClr val="0070C0"/>
                </a:solidFill>
              </a:rPr>
              <a:t>السلع الافتراضية</a:t>
            </a:r>
            <a:r>
              <a:rPr lang="ar-SA" sz="3600" dirty="0"/>
              <a:t>**: في البيئات الافتراضية، مثل الألعاب عبر الإنترنت أو العوالم الافتراضية، تعتبر العناصر الافتراضية والإكسسوارات والعملات الرقمية سلعًا رقمية.</a:t>
            </a:r>
          </a:p>
          <a:p>
            <a:endParaRPr lang="en-AE" dirty="0"/>
          </a:p>
        </p:txBody>
      </p:sp>
      <p:sp>
        <p:nvSpPr>
          <p:cNvPr id="4" name="Slide Number Placeholder 3">
            <a:extLst>
              <a:ext uri="{FF2B5EF4-FFF2-40B4-BE49-F238E27FC236}">
                <a16:creationId xmlns:a16="http://schemas.microsoft.com/office/drawing/2014/main" id="{B4C04357-7754-0A14-1798-D98F80A0B4CE}"/>
              </a:ext>
            </a:extLst>
          </p:cNvPr>
          <p:cNvSpPr>
            <a:spLocks noGrp="1"/>
          </p:cNvSpPr>
          <p:nvPr>
            <p:ph type="sldNum" sz="quarter" idx="12"/>
          </p:nvPr>
        </p:nvSpPr>
        <p:spPr/>
        <p:txBody>
          <a:bodyPr/>
          <a:lstStyle/>
          <a:p>
            <a:fld id="{9D7E10A5-D6BE-49F1-B6B0-3994C46CDFDC}" type="slidenum">
              <a:rPr lang="en-AE" smtClean="0"/>
              <a:pPr/>
              <a:t>16</a:t>
            </a:fld>
            <a:endParaRPr lang="en-AE" dirty="0"/>
          </a:p>
        </p:txBody>
      </p:sp>
    </p:spTree>
    <p:extLst>
      <p:ext uri="{BB962C8B-B14F-4D97-AF65-F5344CB8AC3E}">
        <p14:creationId xmlns:p14="http://schemas.microsoft.com/office/powerpoint/2010/main" val="4141018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5286-BC79-1939-0389-18B8A222B612}"/>
              </a:ext>
            </a:extLst>
          </p:cNvPr>
          <p:cNvSpPr>
            <a:spLocks noGrp="1"/>
          </p:cNvSpPr>
          <p:nvPr>
            <p:ph type="title"/>
          </p:nvPr>
        </p:nvSpPr>
        <p:spPr>
          <a:blipFill>
            <a:blip r:embed="rId2"/>
            <a:tile tx="0" ty="0" sx="100000" sy="100000" flip="none" algn="tl"/>
          </a:blipFill>
        </p:spPr>
        <p:txBody>
          <a:bodyPr>
            <a:normAutofit/>
          </a:bodyPr>
          <a:lstStyle/>
          <a:p>
            <a:r>
              <a:rPr lang="ar-SA" sz="6600" dirty="0"/>
              <a:t>خصائص السلع الرقمية</a:t>
            </a:r>
            <a:endParaRPr lang="en-AE" sz="6600" dirty="0"/>
          </a:p>
        </p:txBody>
      </p:sp>
      <p:sp>
        <p:nvSpPr>
          <p:cNvPr id="3" name="Content Placeholder 2">
            <a:extLst>
              <a:ext uri="{FF2B5EF4-FFF2-40B4-BE49-F238E27FC236}">
                <a16:creationId xmlns:a16="http://schemas.microsoft.com/office/drawing/2014/main" id="{BD95BE97-C67C-CE7B-E864-B56B31C71FEC}"/>
              </a:ext>
            </a:extLst>
          </p:cNvPr>
          <p:cNvSpPr>
            <a:spLocks noGrp="1"/>
          </p:cNvSpPr>
          <p:nvPr>
            <p:ph idx="1"/>
          </p:nvPr>
        </p:nvSpPr>
        <p:spPr/>
        <p:txBody>
          <a:bodyPr/>
          <a:lstStyle/>
          <a:p>
            <a:r>
              <a:rPr lang="ar-SA" sz="3600" dirty="0">
                <a:solidFill>
                  <a:srgbClr val="0070C0"/>
                </a:solidFill>
              </a:rPr>
              <a:t>طبيعة غير ملموسة</a:t>
            </a:r>
            <a:r>
              <a:rPr lang="ar-SA" sz="3600" dirty="0"/>
              <a:t>**: السلع الرقمية ليس لديها شكل مادي. إنها ليست أشياء ملموسة يمكن للشخص لمسها أو حملها. بدلاً من ذلك، تتألف من ملفات رقمية أو بيانات.</a:t>
            </a:r>
          </a:p>
          <a:p>
            <a:endParaRPr lang="ar-SA" sz="3600" dirty="0"/>
          </a:p>
          <a:p>
            <a:r>
              <a:rPr lang="ar-SA" sz="3600" dirty="0">
                <a:solidFill>
                  <a:srgbClr val="0070C0"/>
                </a:solidFill>
              </a:rPr>
              <a:t>توزيع إلكتروني</a:t>
            </a:r>
            <a:r>
              <a:rPr lang="ar-SA" sz="3600" dirty="0"/>
              <a:t>**: يتم توزيع السلع الرقمية بشكل إلكتروني، غالبًا عبر الإنترنت. يمكن للمستخدمين تنزيلها أو بثها أو الوصول إليها من خلال مواقع الويب أو المتاجر الإلكترونية أو المنصات الرقمية.</a:t>
            </a:r>
          </a:p>
          <a:p>
            <a:endParaRPr lang="en-AE" dirty="0"/>
          </a:p>
        </p:txBody>
      </p:sp>
      <p:sp>
        <p:nvSpPr>
          <p:cNvPr id="4" name="Slide Number Placeholder 3">
            <a:extLst>
              <a:ext uri="{FF2B5EF4-FFF2-40B4-BE49-F238E27FC236}">
                <a16:creationId xmlns:a16="http://schemas.microsoft.com/office/drawing/2014/main" id="{2756DC03-0CFE-E0EF-B116-E4D6D93BB8CD}"/>
              </a:ext>
            </a:extLst>
          </p:cNvPr>
          <p:cNvSpPr>
            <a:spLocks noGrp="1"/>
          </p:cNvSpPr>
          <p:nvPr>
            <p:ph type="sldNum" sz="quarter" idx="12"/>
          </p:nvPr>
        </p:nvSpPr>
        <p:spPr/>
        <p:txBody>
          <a:bodyPr/>
          <a:lstStyle/>
          <a:p>
            <a:fld id="{9D7E10A5-D6BE-49F1-B6B0-3994C46CDFDC}" type="slidenum">
              <a:rPr lang="en-AE" smtClean="0"/>
              <a:pPr/>
              <a:t>17</a:t>
            </a:fld>
            <a:endParaRPr lang="en-AE" dirty="0"/>
          </a:p>
        </p:txBody>
      </p:sp>
    </p:spTree>
    <p:extLst>
      <p:ext uri="{BB962C8B-B14F-4D97-AF65-F5344CB8AC3E}">
        <p14:creationId xmlns:p14="http://schemas.microsoft.com/office/powerpoint/2010/main" val="1511742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5286-BC79-1939-0389-18B8A222B612}"/>
              </a:ext>
            </a:extLst>
          </p:cNvPr>
          <p:cNvSpPr>
            <a:spLocks noGrp="1"/>
          </p:cNvSpPr>
          <p:nvPr>
            <p:ph type="title"/>
          </p:nvPr>
        </p:nvSpPr>
        <p:spPr/>
        <p:txBody>
          <a:bodyPr>
            <a:normAutofit/>
          </a:bodyPr>
          <a:lstStyle/>
          <a:p>
            <a:r>
              <a:rPr lang="ar-SA" sz="6600" dirty="0"/>
              <a:t>خصائص السلع الرقمية</a:t>
            </a:r>
            <a:endParaRPr lang="en-AE" sz="6600" dirty="0"/>
          </a:p>
        </p:txBody>
      </p:sp>
      <p:sp>
        <p:nvSpPr>
          <p:cNvPr id="3" name="Content Placeholder 2">
            <a:extLst>
              <a:ext uri="{FF2B5EF4-FFF2-40B4-BE49-F238E27FC236}">
                <a16:creationId xmlns:a16="http://schemas.microsoft.com/office/drawing/2014/main" id="{BD95BE97-C67C-CE7B-E864-B56B31C71FEC}"/>
              </a:ext>
            </a:extLst>
          </p:cNvPr>
          <p:cNvSpPr>
            <a:spLocks noGrp="1"/>
          </p:cNvSpPr>
          <p:nvPr>
            <p:ph idx="1"/>
          </p:nvPr>
        </p:nvSpPr>
        <p:spPr/>
        <p:txBody>
          <a:bodyPr/>
          <a:lstStyle/>
          <a:p>
            <a:r>
              <a:rPr lang="ar-SA" sz="3600" dirty="0">
                <a:solidFill>
                  <a:srgbClr val="0070C0"/>
                </a:solidFill>
              </a:rPr>
              <a:t>وصول فوري</a:t>
            </a:r>
            <a:r>
              <a:rPr lang="ar-SA" sz="3600" dirty="0"/>
              <a:t>**: تقدم السلع الرقمية عادة وصولًا فوريًا إلى المحتوى أو الوظائف. بمجرد الشراء أو الحصول عليها، يمكن للمستخدمين بشكل عادي البدء في استخدامها فوراً.</a:t>
            </a:r>
          </a:p>
          <a:p>
            <a:endParaRPr lang="ar-SA" sz="3600" dirty="0"/>
          </a:p>
          <a:p>
            <a:r>
              <a:rPr lang="ar-SA" sz="3600" dirty="0">
                <a:solidFill>
                  <a:srgbClr val="0070C0"/>
                </a:solidFill>
              </a:rPr>
              <a:t>إمكانية الاستنساخ</a:t>
            </a:r>
            <a:r>
              <a:rPr lang="ar-SA" sz="3600" dirty="0"/>
              <a:t>**: يمكن استنساخ السلع الرقمية بسهولة دون تدهور في الجودة. يمكنك إنشاء نسخ دقيقة من الملفات الرقمية دون فقدان في المحتوى أو الجودة. وهذا في مقابل السلع المادية، حيث يتطلب النسخ غالبًا التصنيع والمواد. </a:t>
            </a:r>
          </a:p>
        </p:txBody>
      </p:sp>
      <p:sp>
        <p:nvSpPr>
          <p:cNvPr id="4" name="Slide Number Placeholder 3">
            <a:extLst>
              <a:ext uri="{FF2B5EF4-FFF2-40B4-BE49-F238E27FC236}">
                <a16:creationId xmlns:a16="http://schemas.microsoft.com/office/drawing/2014/main" id="{2756DC03-0CFE-E0EF-B116-E4D6D93BB8CD}"/>
              </a:ext>
            </a:extLst>
          </p:cNvPr>
          <p:cNvSpPr>
            <a:spLocks noGrp="1"/>
          </p:cNvSpPr>
          <p:nvPr>
            <p:ph type="sldNum" sz="quarter" idx="12"/>
          </p:nvPr>
        </p:nvSpPr>
        <p:spPr/>
        <p:txBody>
          <a:bodyPr/>
          <a:lstStyle/>
          <a:p>
            <a:fld id="{9D7E10A5-D6BE-49F1-B6B0-3994C46CDFDC}" type="slidenum">
              <a:rPr lang="en-AE" smtClean="0"/>
              <a:pPr/>
              <a:t>18</a:t>
            </a:fld>
            <a:endParaRPr lang="en-AE" dirty="0"/>
          </a:p>
        </p:txBody>
      </p:sp>
    </p:spTree>
    <p:extLst>
      <p:ext uri="{BB962C8B-B14F-4D97-AF65-F5344CB8AC3E}">
        <p14:creationId xmlns:p14="http://schemas.microsoft.com/office/powerpoint/2010/main" val="4082286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5286-BC79-1939-0389-18B8A222B612}"/>
              </a:ext>
            </a:extLst>
          </p:cNvPr>
          <p:cNvSpPr>
            <a:spLocks noGrp="1"/>
          </p:cNvSpPr>
          <p:nvPr>
            <p:ph type="title"/>
          </p:nvPr>
        </p:nvSpPr>
        <p:spPr/>
        <p:txBody>
          <a:bodyPr>
            <a:normAutofit/>
          </a:bodyPr>
          <a:lstStyle/>
          <a:p>
            <a:r>
              <a:rPr lang="ar-SA" sz="6600" dirty="0"/>
              <a:t>خصائص السلع الرقمية</a:t>
            </a:r>
            <a:endParaRPr lang="en-AE" sz="6600" dirty="0"/>
          </a:p>
        </p:txBody>
      </p:sp>
      <p:sp>
        <p:nvSpPr>
          <p:cNvPr id="3" name="Content Placeholder 2">
            <a:extLst>
              <a:ext uri="{FF2B5EF4-FFF2-40B4-BE49-F238E27FC236}">
                <a16:creationId xmlns:a16="http://schemas.microsoft.com/office/drawing/2014/main" id="{BD95BE97-C67C-CE7B-E864-B56B31C71FEC}"/>
              </a:ext>
            </a:extLst>
          </p:cNvPr>
          <p:cNvSpPr>
            <a:spLocks noGrp="1"/>
          </p:cNvSpPr>
          <p:nvPr>
            <p:ph idx="1"/>
          </p:nvPr>
        </p:nvSpPr>
        <p:spPr/>
        <p:txBody>
          <a:bodyPr>
            <a:normAutofit/>
          </a:bodyPr>
          <a:lstStyle/>
          <a:p>
            <a:r>
              <a:rPr lang="ar-SA" sz="3600" dirty="0">
                <a:solidFill>
                  <a:srgbClr val="0070C0"/>
                </a:solidFill>
              </a:rPr>
              <a:t>تحقيق الدخل</a:t>
            </a:r>
            <a:r>
              <a:rPr lang="ar-SA" sz="3600" dirty="0"/>
              <a:t>**: غالبًا ما يتم تحقيق الدخل من السلع الرقمية من خلال نماذج مختلفة، مثل عمليات الشراء لمرة واحدة، أو الاشتراكات، أو تقديم ميزات بسيطة مجانًا ورسوم مقابل الميزات المتميزة، أو المعاملات الصغيرة (عمليات شراء صغيرة داخل التطبيق).</a:t>
            </a:r>
          </a:p>
          <a:p>
            <a:endParaRPr lang="ar-SA" sz="3600" dirty="0"/>
          </a:p>
          <a:p>
            <a:r>
              <a:rPr lang="ar-SA" sz="3600" dirty="0">
                <a:solidFill>
                  <a:srgbClr val="0070C0"/>
                </a:solidFill>
              </a:rPr>
              <a:t>إدارة حقوق الملكية الفكرية </a:t>
            </a:r>
            <a:r>
              <a:rPr lang="ar-SA" sz="3600" dirty="0"/>
              <a:t>: لحماية الملكية الفكرية والحقوق المرتبطة بالسلع الرقمية، قد يتم تضمين تقنيات الحماية</a:t>
            </a:r>
            <a:r>
              <a:rPr lang="en-US" sz="3600" dirty="0"/>
              <a:t> </a:t>
            </a:r>
            <a:r>
              <a:rPr lang="ar-SA" sz="3600" dirty="0"/>
              <a:t> التي تتحكم في كيفية استخدام السلع الرقمية وتقييد مشاركتها.</a:t>
            </a:r>
          </a:p>
        </p:txBody>
      </p:sp>
      <p:sp>
        <p:nvSpPr>
          <p:cNvPr id="4" name="Slide Number Placeholder 3">
            <a:extLst>
              <a:ext uri="{FF2B5EF4-FFF2-40B4-BE49-F238E27FC236}">
                <a16:creationId xmlns:a16="http://schemas.microsoft.com/office/drawing/2014/main" id="{2756DC03-0CFE-E0EF-B116-E4D6D93BB8CD}"/>
              </a:ext>
            </a:extLst>
          </p:cNvPr>
          <p:cNvSpPr>
            <a:spLocks noGrp="1"/>
          </p:cNvSpPr>
          <p:nvPr>
            <p:ph type="sldNum" sz="quarter" idx="12"/>
          </p:nvPr>
        </p:nvSpPr>
        <p:spPr/>
        <p:txBody>
          <a:bodyPr/>
          <a:lstStyle/>
          <a:p>
            <a:fld id="{9D7E10A5-D6BE-49F1-B6B0-3994C46CDFDC}" type="slidenum">
              <a:rPr lang="en-AE" smtClean="0"/>
              <a:pPr/>
              <a:t>19</a:t>
            </a:fld>
            <a:endParaRPr lang="en-AE" dirty="0"/>
          </a:p>
        </p:txBody>
      </p:sp>
    </p:spTree>
    <p:extLst>
      <p:ext uri="{BB962C8B-B14F-4D97-AF65-F5344CB8AC3E}">
        <p14:creationId xmlns:p14="http://schemas.microsoft.com/office/powerpoint/2010/main" val="36612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5DF23-38E3-736D-AE16-A344E00D20B0}"/>
              </a:ext>
            </a:extLst>
          </p:cNvPr>
          <p:cNvSpPr>
            <a:spLocks noGrp="1"/>
          </p:cNvSpPr>
          <p:nvPr>
            <p:ph type="title"/>
          </p:nvPr>
        </p:nvSpPr>
        <p:spPr>
          <a:blipFill>
            <a:blip r:embed="rId2"/>
            <a:tile tx="0" ty="0" sx="100000" sy="100000" flip="none" algn="tl"/>
          </a:blipFill>
        </p:spPr>
        <p:txBody>
          <a:bodyPr/>
          <a:lstStyle/>
          <a:p>
            <a:r>
              <a:rPr lang="ar-SA" sz="8000" dirty="0">
                <a:solidFill>
                  <a:schemeClr val="bg1"/>
                </a:solidFill>
              </a:rPr>
              <a:t>المحتويات</a:t>
            </a:r>
            <a:endParaRPr lang="en-AE" dirty="0">
              <a:solidFill>
                <a:schemeClr val="bg1"/>
              </a:solidFill>
            </a:endParaRPr>
          </a:p>
        </p:txBody>
      </p:sp>
      <p:sp>
        <p:nvSpPr>
          <p:cNvPr id="3" name="Content Placeholder 2">
            <a:extLst>
              <a:ext uri="{FF2B5EF4-FFF2-40B4-BE49-F238E27FC236}">
                <a16:creationId xmlns:a16="http://schemas.microsoft.com/office/drawing/2014/main" id="{B86768BA-544C-B2C8-3B4D-7C9874A2A201}"/>
              </a:ext>
            </a:extLst>
          </p:cNvPr>
          <p:cNvSpPr>
            <a:spLocks noGrp="1"/>
          </p:cNvSpPr>
          <p:nvPr>
            <p:ph sz="half" idx="1"/>
          </p:nvPr>
        </p:nvSpPr>
        <p:spPr/>
        <p:txBody>
          <a:bodyPr>
            <a:normAutofit/>
          </a:bodyPr>
          <a:lstStyle/>
          <a:p>
            <a:pPr>
              <a:lnSpc>
                <a:spcPct val="150000"/>
              </a:lnSpc>
            </a:pPr>
            <a:r>
              <a:rPr lang="ar-SA" sz="3200" dirty="0"/>
              <a:t>5. استراتيجيات تسويق التجارة الإلكترونية</a:t>
            </a:r>
          </a:p>
          <a:p>
            <a:pPr>
              <a:lnSpc>
                <a:spcPct val="150000"/>
              </a:lnSpc>
            </a:pPr>
            <a:r>
              <a:rPr lang="ar-SA" sz="3200" dirty="0"/>
              <a:t>6. خدمات الدعم اللوجستي للتجارة الالكترونية</a:t>
            </a:r>
          </a:p>
          <a:p>
            <a:pPr>
              <a:lnSpc>
                <a:spcPct val="150000"/>
              </a:lnSpc>
            </a:pPr>
            <a:r>
              <a:rPr lang="ar-SA" sz="3200" dirty="0"/>
              <a:t>7. التجارة الإلكترونية الدولية	</a:t>
            </a:r>
            <a:endParaRPr lang="en-AE" sz="3200" dirty="0"/>
          </a:p>
        </p:txBody>
      </p:sp>
      <p:sp>
        <p:nvSpPr>
          <p:cNvPr id="4" name="Content Placeholder 3">
            <a:extLst>
              <a:ext uri="{FF2B5EF4-FFF2-40B4-BE49-F238E27FC236}">
                <a16:creationId xmlns:a16="http://schemas.microsoft.com/office/drawing/2014/main" id="{F63C77D4-BCB7-FC38-8E7B-C75C682A6AC1}"/>
              </a:ext>
            </a:extLst>
          </p:cNvPr>
          <p:cNvSpPr>
            <a:spLocks noGrp="1"/>
          </p:cNvSpPr>
          <p:nvPr>
            <p:ph sz="half" idx="2"/>
          </p:nvPr>
        </p:nvSpPr>
        <p:spPr/>
        <p:txBody>
          <a:bodyPr>
            <a:normAutofit/>
          </a:bodyPr>
          <a:lstStyle/>
          <a:p>
            <a:pPr marL="514350" indent="-514350">
              <a:lnSpc>
                <a:spcPct val="150000"/>
              </a:lnSpc>
              <a:buAutoNum type="arabicPeriod"/>
            </a:pPr>
            <a:r>
              <a:rPr lang="ar-SA" sz="3200" dirty="0"/>
              <a:t>مقدمة في التجارة الإلكترونية	</a:t>
            </a:r>
          </a:p>
          <a:p>
            <a:pPr marL="514350" indent="-514350">
              <a:lnSpc>
                <a:spcPct val="150000"/>
              </a:lnSpc>
              <a:buAutoNum type="arabicPeriod"/>
            </a:pPr>
            <a:r>
              <a:rPr lang="ar-SA" sz="3200" dirty="0">
                <a:solidFill>
                  <a:srgbClr val="FF0000"/>
                </a:solidFill>
              </a:rPr>
              <a:t>أسس التجارة الإلكترونية</a:t>
            </a:r>
          </a:p>
          <a:p>
            <a:pPr marL="514350" indent="-514350">
              <a:lnSpc>
                <a:spcPct val="150000"/>
              </a:lnSpc>
              <a:buAutoNum type="arabicPeriod"/>
            </a:pPr>
            <a:r>
              <a:rPr lang="ar-SA" sz="3200" dirty="0"/>
              <a:t>الاعتبارات الفنية والقانونية والأخلاقية للتجارة الالكترونية</a:t>
            </a:r>
          </a:p>
          <a:p>
            <a:pPr marL="514350" indent="-514350">
              <a:lnSpc>
                <a:spcPct val="150000"/>
              </a:lnSpc>
              <a:buAutoNum type="arabicPeriod"/>
            </a:pPr>
            <a:r>
              <a:rPr lang="ar-SA" sz="3200" dirty="0"/>
              <a:t>بناء موقع التجارة الإلكترونية</a:t>
            </a:r>
            <a:endParaRPr lang="en-AE" sz="3200" dirty="0"/>
          </a:p>
        </p:txBody>
      </p:sp>
      <p:sp>
        <p:nvSpPr>
          <p:cNvPr id="5" name="Slide Number Placeholder 4">
            <a:extLst>
              <a:ext uri="{FF2B5EF4-FFF2-40B4-BE49-F238E27FC236}">
                <a16:creationId xmlns:a16="http://schemas.microsoft.com/office/drawing/2014/main" id="{DB56C8C6-51B6-7EFD-9127-594FC92721EF}"/>
              </a:ext>
            </a:extLst>
          </p:cNvPr>
          <p:cNvSpPr>
            <a:spLocks noGrp="1"/>
          </p:cNvSpPr>
          <p:nvPr>
            <p:ph type="sldNum" sz="quarter" idx="12"/>
          </p:nvPr>
        </p:nvSpPr>
        <p:spPr/>
        <p:txBody>
          <a:bodyPr/>
          <a:lstStyle/>
          <a:p>
            <a:fld id="{24E1593F-C6A5-48D7-8322-BC8526C86B25}" type="slidenum">
              <a:rPr lang="en-AE" smtClean="0"/>
              <a:pPr/>
              <a:t>2</a:t>
            </a:fld>
            <a:endParaRPr lang="en-AE" dirty="0"/>
          </a:p>
        </p:txBody>
      </p:sp>
    </p:spTree>
    <p:extLst>
      <p:ext uri="{BB962C8B-B14F-4D97-AF65-F5344CB8AC3E}">
        <p14:creationId xmlns:p14="http://schemas.microsoft.com/office/powerpoint/2010/main" val="138820341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5286-BC79-1939-0389-18B8A222B612}"/>
              </a:ext>
            </a:extLst>
          </p:cNvPr>
          <p:cNvSpPr>
            <a:spLocks noGrp="1"/>
          </p:cNvSpPr>
          <p:nvPr>
            <p:ph type="title"/>
          </p:nvPr>
        </p:nvSpPr>
        <p:spPr/>
        <p:txBody>
          <a:bodyPr>
            <a:normAutofit/>
          </a:bodyPr>
          <a:lstStyle/>
          <a:p>
            <a:r>
              <a:rPr lang="ar-SA" sz="6600" dirty="0"/>
              <a:t>خصائص السلع الرقمية</a:t>
            </a:r>
            <a:endParaRPr lang="en-AE" sz="6600" dirty="0"/>
          </a:p>
        </p:txBody>
      </p:sp>
      <p:sp>
        <p:nvSpPr>
          <p:cNvPr id="3" name="Content Placeholder 2">
            <a:extLst>
              <a:ext uri="{FF2B5EF4-FFF2-40B4-BE49-F238E27FC236}">
                <a16:creationId xmlns:a16="http://schemas.microsoft.com/office/drawing/2014/main" id="{BD95BE97-C67C-CE7B-E864-B56B31C71FEC}"/>
              </a:ext>
            </a:extLst>
          </p:cNvPr>
          <p:cNvSpPr>
            <a:spLocks noGrp="1"/>
          </p:cNvSpPr>
          <p:nvPr>
            <p:ph idx="1"/>
          </p:nvPr>
        </p:nvSpPr>
        <p:spPr/>
        <p:txBody>
          <a:bodyPr>
            <a:normAutofit/>
          </a:bodyPr>
          <a:lstStyle/>
          <a:p>
            <a:r>
              <a:rPr lang="ar-SA" sz="3600" dirty="0">
                <a:solidFill>
                  <a:srgbClr val="0070C0"/>
                </a:solidFill>
              </a:rPr>
              <a:t>النقل</a:t>
            </a:r>
            <a:r>
              <a:rPr lang="ar-SA" sz="3600" dirty="0"/>
              <a:t>: السلع الرقمية قابلة للنقل بشكل كبير. يمكن للمستخدمين الوصول إليها من مختلف الأجهزة، طالما أن لديهم اتصال بالإنترنت. على سبيل المثال، يمكنك الاستماع إلى ألبوم موسيقى رقمي على جهاز كمبيوتر أو هاتف ذكي أو جهاز لوحي.</a:t>
            </a:r>
          </a:p>
          <a:p>
            <a:endParaRPr lang="ar-SA" sz="3600" dirty="0"/>
          </a:p>
          <a:p>
            <a:r>
              <a:rPr lang="ar-SA" sz="3600" dirty="0">
                <a:solidFill>
                  <a:srgbClr val="0070C0"/>
                </a:solidFill>
              </a:rPr>
              <a:t>الوصول العالمي</a:t>
            </a:r>
            <a:r>
              <a:rPr lang="ar-SA" sz="3600" dirty="0"/>
              <a:t>: يمكن توزيع السلع الرقمية على الصعيدين الوطني والعالمي بسهولة، مما يتيح لمنشئي المحتوى ومقدمي الخدمة الوصول إلى جمهور واسع ومتنوع.</a:t>
            </a:r>
          </a:p>
        </p:txBody>
      </p:sp>
      <p:sp>
        <p:nvSpPr>
          <p:cNvPr id="4" name="Slide Number Placeholder 3">
            <a:extLst>
              <a:ext uri="{FF2B5EF4-FFF2-40B4-BE49-F238E27FC236}">
                <a16:creationId xmlns:a16="http://schemas.microsoft.com/office/drawing/2014/main" id="{2756DC03-0CFE-E0EF-B116-E4D6D93BB8CD}"/>
              </a:ext>
            </a:extLst>
          </p:cNvPr>
          <p:cNvSpPr>
            <a:spLocks noGrp="1"/>
          </p:cNvSpPr>
          <p:nvPr>
            <p:ph type="sldNum" sz="quarter" idx="12"/>
          </p:nvPr>
        </p:nvSpPr>
        <p:spPr/>
        <p:txBody>
          <a:bodyPr/>
          <a:lstStyle/>
          <a:p>
            <a:fld id="{9D7E10A5-D6BE-49F1-B6B0-3994C46CDFDC}" type="slidenum">
              <a:rPr lang="en-AE" smtClean="0"/>
              <a:pPr/>
              <a:t>20</a:t>
            </a:fld>
            <a:endParaRPr lang="en-AE" dirty="0"/>
          </a:p>
        </p:txBody>
      </p:sp>
    </p:spTree>
    <p:extLst>
      <p:ext uri="{BB962C8B-B14F-4D97-AF65-F5344CB8AC3E}">
        <p14:creationId xmlns:p14="http://schemas.microsoft.com/office/powerpoint/2010/main" val="2284144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5286-BC79-1939-0389-18B8A222B612}"/>
              </a:ext>
            </a:extLst>
          </p:cNvPr>
          <p:cNvSpPr>
            <a:spLocks noGrp="1"/>
          </p:cNvSpPr>
          <p:nvPr>
            <p:ph type="title"/>
          </p:nvPr>
        </p:nvSpPr>
        <p:spPr/>
        <p:txBody>
          <a:bodyPr>
            <a:normAutofit/>
          </a:bodyPr>
          <a:lstStyle/>
          <a:p>
            <a:r>
              <a:rPr lang="ar-SA" sz="6600" dirty="0"/>
              <a:t>خصائص السلع الرقمية</a:t>
            </a:r>
            <a:endParaRPr lang="en-AE" sz="6600" dirty="0"/>
          </a:p>
        </p:txBody>
      </p:sp>
      <p:sp>
        <p:nvSpPr>
          <p:cNvPr id="3" name="Content Placeholder 2">
            <a:extLst>
              <a:ext uri="{FF2B5EF4-FFF2-40B4-BE49-F238E27FC236}">
                <a16:creationId xmlns:a16="http://schemas.microsoft.com/office/drawing/2014/main" id="{BD95BE97-C67C-CE7B-E864-B56B31C71FEC}"/>
              </a:ext>
            </a:extLst>
          </p:cNvPr>
          <p:cNvSpPr>
            <a:spLocks noGrp="1"/>
          </p:cNvSpPr>
          <p:nvPr>
            <p:ph idx="1"/>
          </p:nvPr>
        </p:nvSpPr>
        <p:spPr/>
        <p:txBody>
          <a:bodyPr>
            <a:normAutofit lnSpcReduction="10000"/>
          </a:bodyPr>
          <a:lstStyle/>
          <a:p>
            <a:r>
              <a:rPr lang="ar-SA" sz="3600" dirty="0">
                <a:solidFill>
                  <a:srgbClr val="0070C0"/>
                </a:solidFill>
              </a:rPr>
              <a:t>التأثير البيئي</a:t>
            </a:r>
            <a:r>
              <a:rPr lang="ar-SA" sz="3600" dirty="0"/>
              <a:t>: على عكس السلع المادية، إن إنتاج وتوزيع السلع الرقمية له تأثير بيئي ضئيل، حيث لا ينطوي على التصنيع أو التعبئة أو النقل المادي.</a:t>
            </a:r>
          </a:p>
          <a:p>
            <a:endParaRPr lang="ar-SA" sz="3600" dirty="0"/>
          </a:p>
          <a:p>
            <a:r>
              <a:rPr lang="ar-SA" sz="3600" dirty="0">
                <a:solidFill>
                  <a:srgbClr val="0070C0"/>
                </a:solidFill>
              </a:rPr>
              <a:t>لقد غيرت السلع الرقمية الصناعات مثل الترفيه، والنشر، وتطوير البرمجيات،</a:t>
            </a:r>
            <a:r>
              <a:rPr lang="en-US" sz="3600" dirty="0">
                <a:solidFill>
                  <a:srgbClr val="0070C0"/>
                </a:solidFill>
              </a:rPr>
              <a:t> </a:t>
            </a:r>
            <a:r>
              <a:rPr lang="ar-SA" sz="3600" dirty="0">
                <a:solidFill>
                  <a:srgbClr val="0070C0"/>
                </a:solidFill>
              </a:rPr>
              <a:t>والتعليم. إنها توفر الراحة وسهولة الوصول للمستخدمين وتخلق نماذج أعمال جديدة وفرصًا لمنشئي المحتوى ومقدمي الخدمة. ومع ذلك، تأتي التحديات المتعلقة بالقرصنة وحماية الملكية الفكرية والأمان الرقمي أيضًا مع انتشار السلع الرقمية.</a:t>
            </a:r>
          </a:p>
        </p:txBody>
      </p:sp>
      <p:sp>
        <p:nvSpPr>
          <p:cNvPr id="4" name="Slide Number Placeholder 3">
            <a:extLst>
              <a:ext uri="{FF2B5EF4-FFF2-40B4-BE49-F238E27FC236}">
                <a16:creationId xmlns:a16="http://schemas.microsoft.com/office/drawing/2014/main" id="{2756DC03-0CFE-E0EF-B116-E4D6D93BB8CD}"/>
              </a:ext>
            </a:extLst>
          </p:cNvPr>
          <p:cNvSpPr>
            <a:spLocks noGrp="1"/>
          </p:cNvSpPr>
          <p:nvPr>
            <p:ph type="sldNum" sz="quarter" idx="12"/>
          </p:nvPr>
        </p:nvSpPr>
        <p:spPr/>
        <p:txBody>
          <a:bodyPr/>
          <a:lstStyle/>
          <a:p>
            <a:fld id="{9D7E10A5-D6BE-49F1-B6B0-3994C46CDFDC}" type="slidenum">
              <a:rPr lang="en-AE" smtClean="0"/>
              <a:pPr/>
              <a:t>21</a:t>
            </a:fld>
            <a:endParaRPr lang="en-AE" dirty="0"/>
          </a:p>
        </p:txBody>
      </p:sp>
    </p:spTree>
    <p:extLst>
      <p:ext uri="{BB962C8B-B14F-4D97-AF65-F5344CB8AC3E}">
        <p14:creationId xmlns:p14="http://schemas.microsoft.com/office/powerpoint/2010/main" val="318722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02261-C953-C643-B5DF-576414DC1A77}"/>
              </a:ext>
            </a:extLst>
          </p:cNvPr>
          <p:cNvSpPr>
            <a:spLocks noGrp="1"/>
          </p:cNvSpPr>
          <p:nvPr>
            <p:ph type="title"/>
          </p:nvPr>
        </p:nvSpPr>
        <p:spPr>
          <a:blipFill>
            <a:blip r:embed="rId2"/>
            <a:tile tx="0" ty="0" sx="100000" sy="100000" flip="none" algn="tl"/>
          </a:blipFill>
        </p:spPr>
        <p:txBody>
          <a:bodyPr>
            <a:normAutofit/>
          </a:bodyPr>
          <a:lstStyle/>
          <a:p>
            <a:r>
              <a:rPr lang="ar-SA" sz="6000" dirty="0">
                <a:solidFill>
                  <a:schemeClr val="bg1"/>
                </a:solidFill>
              </a:rPr>
              <a:t>نماذج التجارة الإلكترونية </a:t>
            </a:r>
            <a:endParaRPr lang="en-AE" sz="6000" dirty="0">
              <a:solidFill>
                <a:schemeClr val="bg1"/>
              </a:solidFill>
            </a:endParaRPr>
          </a:p>
        </p:txBody>
      </p:sp>
      <p:sp>
        <p:nvSpPr>
          <p:cNvPr id="3" name="Content Placeholder 2">
            <a:extLst>
              <a:ext uri="{FF2B5EF4-FFF2-40B4-BE49-F238E27FC236}">
                <a16:creationId xmlns:a16="http://schemas.microsoft.com/office/drawing/2014/main" id="{9F47C96B-A8AC-1151-92EA-91E3BD8A8C8E}"/>
              </a:ext>
            </a:extLst>
          </p:cNvPr>
          <p:cNvSpPr>
            <a:spLocks noGrp="1"/>
          </p:cNvSpPr>
          <p:nvPr>
            <p:ph idx="1"/>
          </p:nvPr>
        </p:nvSpPr>
        <p:spPr/>
        <p:txBody>
          <a:bodyPr/>
          <a:lstStyle/>
          <a:p>
            <a:r>
              <a:rPr lang="ar-SA" dirty="0"/>
              <a:t>نماذج التجارة الإلكترونية هي أساليب تحديد العلاقات التجارية بين الأطراف المختلفة. إليك شرح لاستخدام أربعة من هذه النماذج </a:t>
            </a:r>
            <a:r>
              <a:rPr lang="en-US" dirty="0"/>
              <a:t>B2B ، B2C ، C2C، </a:t>
            </a:r>
            <a:r>
              <a:rPr lang="ar-SA" dirty="0"/>
              <a:t>و</a:t>
            </a:r>
            <a:r>
              <a:rPr lang="en-US" dirty="0"/>
              <a:t>C2B</a:t>
            </a:r>
          </a:p>
          <a:p>
            <a:pPr algn="r"/>
            <a:r>
              <a:rPr lang="en-US" b="1" dirty="0">
                <a:solidFill>
                  <a:schemeClr val="accent1"/>
                </a:solidFill>
              </a:rPr>
              <a:t>1.	B2C (Business-to-Consumer)</a:t>
            </a:r>
          </a:p>
          <a:p>
            <a:r>
              <a:rPr lang="en-US" dirty="0"/>
              <a:t>   - </a:t>
            </a:r>
            <a:r>
              <a:rPr lang="ar-SA" dirty="0">
                <a:solidFill>
                  <a:srgbClr val="FF0000"/>
                </a:solidFill>
              </a:rPr>
              <a:t>الوصف</a:t>
            </a:r>
            <a:r>
              <a:rPr lang="ar-SA" dirty="0"/>
              <a:t>: يعبر عن التعامل التجاري بين الشركة والمستهلك النهائي، حيث تقدم الشركة منتجاتها أو خدماتها مباشرة للعملاء.</a:t>
            </a:r>
          </a:p>
          <a:p>
            <a:r>
              <a:rPr lang="ar-SA" dirty="0"/>
              <a:t> - </a:t>
            </a:r>
            <a:r>
              <a:rPr lang="ar-SA" dirty="0">
                <a:solidFill>
                  <a:srgbClr val="FF0000"/>
                </a:solidFill>
              </a:rPr>
              <a:t>استخدام في التجارة الإلكترونية</a:t>
            </a:r>
            <a:r>
              <a:rPr lang="ar-SA" dirty="0"/>
              <a:t>:</a:t>
            </a:r>
          </a:p>
          <a:p>
            <a:pPr marL="457200" indent="-457200">
              <a:buFont typeface="Arial" panose="020B0604020202020204" pitchFamily="34" charset="0"/>
              <a:buChar char="•"/>
            </a:pPr>
            <a:r>
              <a:rPr lang="ar-SA" dirty="0"/>
              <a:t>-	إنشاء متاجر إلكترونية لبيع المنتجات أو تقديم الخدمات للعملاء عبر الإنترنت.</a:t>
            </a:r>
          </a:p>
          <a:p>
            <a:pPr marL="457200" indent="-457200">
              <a:buFont typeface="Arial" panose="020B0604020202020204" pitchFamily="34" charset="0"/>
              <a:buChar char="•"/>
            </a:pPr>
            <a:r>
              <a:rPr lang="ar-SA" dirty="0"/>
              <a:t>-	توفير واجهات مستخدم سهلة وآمنة للعملاء لإتمام عمليات الشراء عبر الإنترنت.</a:t>
            </a:r>
          </a:p>
          <a:p>
            <a:pPr marL="457200" indent="-457200">
              <a:buFont typeface="Arial" panose="020B0604020202020204" pitchFamily="34" charset="0"/>
              <a:buChar char="•"/>
            </a:pPr>
            <a:r>
              <a:rPr lang="ar-SA" dirty="0"/>
              <a:t>-	استخدام استراتيجيات التسويق الرقمي لجذب العملاء الفرديين.</a:t>
            </a:r>
          </a:p>
          <a:p>
            <a:endParaRPr lang="en-AE" dirty="0"/>
          </a:p>
        </p:txBody>
      </p:sp>
      <p:sp>
        <p:nvSpPr>
          <p:cNvPr id="4" name="Slide Number Placeholder 3">
            <a:extLst>
              <a:ext uri="{FF2B5EF4-FFF2-40B4-BE49-F238E27FC236}">
                <a16:creationId xmlns:a16="http://schemas.microsoft.com/office/drawing/2014/main" id="{B89FE992-59E0-7AE6-F073-917DE984595D}"/>
              </a:ext>
            </a:extLst>
          </p:cNvPr>
          <p:cNvSpPr>
            <a:spLocks noGrp="1"/>
          </p:cNvSpPr>
          <p:nvPr>
            <p:ph type="sldNum" sz="quarter" idx="12"/>
          </p:nvPr>
        </p:nvSpPr>
        <p:spPr/>
        <p:txBody>
          <a:bodyPr/>
          <a:lstStyle/>
          <a:p>
            <a:fld id="{9D7E10A5-D6BE-49F1-B6B0-3994C46CDFDC}" type="slidenum">
              <a:rPr lang="en-AE" smtClean="0"/>
              <a:pPr/>
              <a:t>22</a:t>
            </a:fld>
            <a:endParaRPr lang="en-AE" dirty="0"/>
          </a:p>
        </p:txBody>
      </p:sp>
    </p:spTree>
    <p:extLst>
      <p:ext uri="{BB962C8B-B14F-4D97-AF65-F5344CB8AC3E}">
        <p14:creationId xmlns:p14="http://schemas.microsoft.com/office/powerpoint/2010/main" val="164443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0AB79-460D-9384-2CF1-12FA00A11F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51EAA-0F01-4B93-B4DD-5C4A84C17430}"/>
              </a:ext>
            </a:extLst>
          </p:cNvPr>
          <p:cNvSpPr>
            <a:spLocks noGrp="1"/>
          </p:cNvSpPr>
          <p:nvPr>
            <p:ph type="title"/>
          </p:nvPr>
        </p:nvSpPr>
        <p:spPr/>
        <p:txBody>
          <a:bodyPr>
            <a:normAutofit/>
          </a:bodyPr>
          <a:lstStyle/>
          <a:p>
            <a:r>
              <a:rPr lang="ar-SA" sz="6000" dirty="0"/>
              <a:t>نماذج التجارة الإلكترونية </a:t>
            </a:r>
            <a:endParaRPr lang="en-AE" sz="6000" dirty="0"/>
          </a:p>
        </p:txBody>
      </p:sp>
      <p:sp>
        <p:nvSpPr>
          <p:cNvPr id="3" name="Content Placeholder 2">
            <a:extLst>
              <a:ext uri="{FF2B5EF4-FFF2-40B4-BE49-F238E27FC236}">
                <a16:creationId xmlns:a16="http://schemas.microsoft.com/office/drawing/2014/main" id="{AAA8F260-E08C-4C88-E15B-FED347CDC812}"/>
              </a:ext>
            </a:extLst>
          </p:cNvPr>
          <p:cNvSpPr>
            <a:spLocks noGrp="1"/>
          </p:cNvSpPr>
          <p:nvPr>
            <p:ph idx="1"/>
          </p:nvPr>
        </p:nvSpPr>
        <p:spPr/>
        <p:txBody>
          <a:bodyPr/>
          <a:lstStyle/>
          <a:p>
            <a:r>
              <a:rPr lang="en-US" b="1" dirty="0">
                <a:solidFill>
                  <a:schemeClr val="accent1"/>
                </a:solidFill>
              </a:rPr>
              <a:t>2.	B2B (Business-to-Business)</a:t>
            </a:r>
          </a:p>
          <a:p>
            <a:r>
              <a:rPr lang="en-US" dirty="0"/>
              <a:t>   - </a:t>
            </a:r>
            <a:r>
              <a:rPr lang="ar-SA" dirty="0">
                <a:solidFill>
                  <a:srgbClr val="FF0000"/>
                </a:solidFill>
              </a:rPr>
              <a:t>الوصف</a:t>
            </a:r>
            <a:r>
              <a:rPr lang="ar-SA" dirty="0"/>
              <a:t>: هو نموذج يشير إلى التعامل التجاري بين شركتين أو أكثر، حيث تقوم شركة واحدة بتقديم منتجات أو خدمات لشركة أخرى، مثل تجارة النفط والذهب. </a:t>
            </a:r>
          </a:p>
          <a:p>
            <a:r>
              <a:rPr lang="ar-SA" dirty="0"/>
              <a:t> - </a:t>
            </a:r>
            <a:r>
              <a:rPr lang="ar-SA" dirty="0">
                <a:solidFill>
                  <a:srgbClr val="FF0000"/>
                </a:solidFill>
              </a:rPr>
              <a:t>استخدام في التجارة الإلكترونية</a:t>
            </a:r>
            <a:r>
              <a:rPr lang="ar-SA" dirty="0"/>
              <a:t>:</a:t>
            </a:r>
          </a:p>
          <a:p>
            <a:pPr marL="457200" indent="-457200">
              <a:buFont typeface="Arial" panose="020B0604020202020204" pitchFamily="34" charset="0"/>
              <a:buChar char="•"/>
            </a:pPr>
            <a:r>
              <a:rPr lang="ar-SA" dirty="0"/>
              <a:t>      - تبادل المنتجات أو الخدمات بين الشركات عبر منصات الإنترنت.</a:t>
            </a:r>
          </a:p>
          <a:p>
            <a:pPr marL="457200" indent="-457200">
              <a:buFont typeface="Arial" panose="020B0604020202020204" pitchFamily="34" charset="0"/>
              <a:buChar char="•"/>
            </a:pPr>
            <a:r>
              <a:rPr lang="ar-SA" dirty="0"/>
              <a:t> 	 - إقامة العروض التجارية والطلبات عبر الإنترنت.</a:t>
            </a:r>
          </a:p>
          <a:p>
            <a:pPr marL="457200" indent="-457200">
              <a:buFont typeface="Arial" panose="020B0604020202020204" pitchFamily="34" charset="0"/>
              <a:buChar char="•"/>
            </a:pPr>
            <a:r>
              <a:rPr lang="en-US" dirty="0"/>
              <a:t>     </a:t>
            </a:r>
            <a:r>
              <a:rPr lang="ar-SA" dirty="0"/>
              <a:t>- استخدام البوابات الإلكترونية لإدارة العلاقات بين الشركات وتسهيل عمليات الشراء والبيع.</a:t>
            </a:r>
          </a:p>
          <a:p>
            <a:endParaRPr lang="en-AE" dirty="0"/>
          </a:p>
        </p:txBody>
      </p:sp>
      <p:sp>
        <p:nvSpPr>
          <p:cNvPr id="4" name="Slide Number Placeholder 3">
            <a:extLst>
              <a:ext uri="{FF2B5EF4-FFF2-40B4-BE49-F238E27FC236}">
                <a16:creationId xmlns:a16="http://schemas.microsoft.com/office/drawing/2014/main" id="{DC1242E4-AA89-24E8-AF72-912C0A0EBFF3}"/>
              </a:ext>
            </a:extLst>
          </p:cNvPr>
          <p:cNvSpPr>
            <a:spLocks noGrp="1"/>
          </p:cNvSpPr>
          <p:nvPr>
            <p:ph type="sldNum" sz="quarter" idx="12"/>
          </p:nvPr>
        </p:nvSpPr>
        <p:spPr/>
        <p:txBody>
          <a:bodyPr/>
          <a:lstStyle/>
          <a:p>
            <a:fld id="{9D7E10A5-D6BE-49F1-B6B0-3994C46CDFDC}" type="slidenum">
              <a:rPr lang="en-AE" smtClean="0"/>
              <a:pPr/>
              <a:t>23</a:t>
            </a:fld>
            <a:endParaRPr lang="en-AE" dirty="0"/>
          </a:p>
        </p:txBody>
      </p:sp>
    </p:spTree>
    <p:extLst>
      <p:ext uri="{BB962C8B-B14F-4D97-AF65-F5344CB8AC3E}">
        <p14:creationId xmlns:p14="http://schemas.microsoft.com/office/powerpoint/2010/main" val="2099649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88EDC-70B1-4149-2050-303BF84371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B76EA9-7C36-3E09-0514-6E50D1CB5D0C}"/>
              </a:ext>
            </a:extLst>
          </p:cNvPr>
          <p:cNvSpPr>
            <a:spLocks noGrp="1"/>
          </p:cNvSpPr>
          <p:nvPr>
            <p:ph type="title"/>
          </p:nvPr>
        </p:nvSpPr>
        <p:spPr/>
        <p:txBody>
          <a:bodyPr>
            <a:normAutofit/>
          </a:bodyPr>
          <a:lstStyle/>
          <a:p>
            <a:r>
              <a:rPr lang="ar-SA" sz="6000" dirty="0"/>
              <a:t>نماذج التجارة الإلكترونية </a:t>
            </a:r>
            <a:endParaRPr lang="en-AE" sz="6000" dirty="0"/>
          </a:p>
        </p:txBody>
      </p:sp>
      <p:sp>
        <p:nvSpPr>
          <p:cNvPr id="3" name="Content Placeholder 2">
            <a:extLst>
              <a:ext uri="{FF2B5EF4-FFF2-40B4-BE49-F238E27FC236}">
                <a16:creationId xmlns:a16="http://schemas.microsoft.com/office/drawing/2014/main" id="{90D40DF5-71A2-F854-402C-85EAA035DF51}"/>
              </a:ext>
            </a:extLst>
          </p:cNvPr>
          <p:cNvSpPr>
            <a:spLocks noGrp="1"/>
          </p:cNvSpPr>
          <p:nvPr>
            <p:ph idx="1"/>
          </p:nvPr>
        </p:nvSpPr>
        <p:spPr/>
        <p:txBody>
          <a:bodyPr/>
          <a:lstStyle/>
          <a:p>
            <a:r>
              <a:rPr lang="en-US" b="1" dirty="0">
                <a:solidFill>
                  <a:schemeClr val="accent1"/>
                </a:solidFill>
              </a:rPr>
              <a:t>3.	C2C (Consumer-to-Consumer)</a:t>
            </a:r>
          </a:p>
          <a:p>
            <a:r>
              <a:rPr lang="en-US" b="1" dirty="0"/>
              <a:t>   - </a:t>
            </a:r>
            <a:r>
              <a:rPr lang="ar-SA" b="1" dirty="0">
                <a:solidFill>
                  <a:srgbClr val="FF0000"/>
                </a:solidFill>
              </a:rPr>
              <a:t>الوصف</a:t>
            </a:r>
            <a:r>
              <a:rPr lang="ar-SA" b="1" dirty="0"/>
              <a:t>: يتعلق بتبادل المنتجات أو الخدمات بين المستهلكين، حيث يتمكن الأفراد من بيع وشراء السلع بشكل مباشر.</a:t>
            </a:r>
          </a:p>
          <a:p>
            <a:r>
              <a:rPr lang="ar-SA" b="1" dirty="0"/>
              <a:t> </a:t>
            </a:r>
            <a:endParaRPr lang="en-US" b="1" dirty="0"/>
          </a:p>
          <a:p>
            <a:r>
              <a:rPr lang="ar-SA" b="1" dirty="0"/>
              <a:t>- </a:t>
            </a:r>
            <a:r>
              <a:rPr lang="ar-SA" b="1" dirty="0">
                <a:solidFill>
                  <a:srgbClr val="FF0000"/>
                </a:solidFill>
              </a:rPr>
              <a:t>استخدام في التجارة الإلكترونية</a:t>
            </a:r>
            <a:r>
              <a:rPr lang="ar-SA" b="1" dirty="0"/>
              <a:t>:</a:t>
            </a:r>
          </a:p>
          <a:p>
            <a:pPr marL="457200" indent="-457200">
              <a:buFont typeface="Arial" panose="020B0604020202020204" pitchFamily="34" charset="0"/>
              <a:buChar char="•"/>
            </a:pPr>
            <a:r>
              <a:rPr lang="ar-SA" b="1" dirty="0"/>
              <a:t>      - إقامة منصات السوق عبر الإنترنت تسمح للأفراد ببيع وشراء السلع بينهم.</a:t>
            </a:r>
          </a:p>
          <a:p>
            <a:pPr marL="457200" indent="-457200">
              <a:buFont typeface="Arial" panose="020B0604020202020204" pitchFamily="34" charset="0"/>
              <a:buChar char="•"/>
            </a:pPr>
            <a:r>
              <a:rPr lang="ar-SA" b="1" dirty="0"/>
              <a:t> 	 - استخدام خدمات الدفع الإلكتروني لضمان سهولة وأمان عمليات الدفع.</a:t>
            </a:r>
          </a:p>
          <a:p>
            <a:pPr marL="457200" indent="-457200">
              <a:buFont typeface="Arial" panose="020B0604020202020204" pitchFamily="34" charset="0"/>
              <a:buChar char="•"/>
            </a:pPr>
            <a:r>
              <a:rPr lang="ar-SA" b="1" dirty="0"/>
              <a:t> 	 - توفير آليات لتقييم البائعين والمشترين لبناء الثقة بينهم.</a:t>
            </a:r>
          </a:p>
        </p:txBody>
      </p:sp>
      <p:sp>
        <p:nvSpPr>
          <p:cNvPr id="4" name="Slide Number Placeholder 3">
            <a:extLst>
              <a:ext uri="{FF2B5EF4-FFF2-40B4-BE49-F238E27FC236}">
                <a16:creationId xmlns:a16="http://schemas.microsoft.com/office/drawing/2014/main" id="{2371ED4C-79E0-1AEE-91D8-724B98152F6D}"/>
              </a:ext>
            </a:extLst>
          </p:cNvPr>
          <p:cNvSpPr>
            <a:spLocks noGrp="1"/>
          </p:cNvSpPr>
          <p:nvPr>
            <p:ph type="sldNum" sz="quarter" idx="12"/>
          </p:nvPr>
        </p:nvSpPr>
        <p:spPr/>
        <p:txBody>
          <a:bodyPr/>
          <a:lstStyle/>
          <a:p>
            <a:fld id="{9D7E10A5-D6BE-49F1-B6B0-3994C46CDFDC}" type="slidenum">
              <a:rPr lang="en-AE" smtClean="0"/>
              <a:pPr/>
              <a:t>24</a:t>
            </a:fld>
            <a:endParaRPr lang="en-AE" dirty="0"/>
          </a:p>
        </p:txBody>
      </p:sp>
    </p:spTree>
    <p:extLst>
      <p:ext uri="{BB962C8B-B14F-4D97-AF65-F5344CB8AC3E}">
        <p14:creationId xmlns:p14="http://schemas.microsoft.com/office/powerpoint/2010/main" val="2939264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771D5-735A-A670-BAB8-83667CF4B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47F008-636A-1ED1-76E7-FC2E5F3236CC}"/>
              </a:ext>
            </a:extLst>
          </p:cNvPr>
          <p:cNvSpPr>
            <a:spLocks noGrp="1"/>
          </p:cNvSpPr>
          <p:nvPr>
            <p:ph type="title"/>
          </p:nvPr>
        </p:nvSpPr>
        <p:spPr/>
        <p:txBody>
          <a:bodyPr>
            <a:normAutofit/>
          </a:bodyPr>
          <a:lstStyle/>
          <a:p>
            <a:r>
              <a:rPr lang="ar-SA" sz="6000" dirty="0"/>
              <a:t>نماذج التجارة الإلكترونية </a:t>
            </a:r>
            <a:endParaRPr lang="en-AE" sz="6000" dirty="0"/>
          </a:p>
        </p:txBody>
      </p:sp>
      <p:sp>
        <p:nvSpPr>
          <p:cNvPr id="3" name="Content Placeholder 2">
            <a:extLst>
              <a:ext uri="{FF2B5EF4-FFF2-40B4-BE49-F238E27FC236}">
                <a16:creationId xmlns:a16="http://schemas.microsoft.com/office/drawing/2014/main" id="{0807BF92-1205-F4D3-E406-A80211011891}"/>
              </a:ext>
            </a:extLst>
          </p:cNvPr>
          <p:cNvSpPr>
            <a:spLocks noGrp="1"/>
          </p:cNvSpPr>
          <p:nvPr>
            <p:ph idx="1"/>
          </p:nvPr>
        </p:nvSpPr>
        <p:spPr/>
        <p:txBody>
          <a:bodyPr>
            <a:normAutofit fontScale="92500" lnSpcReduction="20000"/>
          </a:bodyPr>
          <a:lstStyle/>
          <a:p>
            <a:r>
              <a:rPr lang="en-US" b="1" dirty="0">
                <a:solidFill>
                  <a:schemeClr val="accent1"/>
                </a:solidFill>
              </a:rPr>
              <a:t>4.	C2B (Consumer-to-Business)</a:t>
            </a:r>
          </a:p>
          <a:p>
            <a:r>
              <a:rPr lang="en-US" b="1" dirty="0"/>
              <a:t>   - </a:t>
            </a:r>
            <a:r>
              <a:rPr lang="ar-SA" b="1" dirty="0">
                <a:solidFill>
                  <a:srgbClr val="FF0000"/>
                </a:solidFill>
              </a:rPr>
              <a:t>الوصف</a:t>
            </a:r>
            <a:r>
              <a:rPr lang="ar-SA" b="1" dirty="0"/>
              <a:t>: يتيح للمستهلكين الفرديين </a:t>
            </a:r>
            <a:r>
              <a:rPr lang="ar-SA" b="1"/>
              <a:t>تحديد احتياجاتهم (منتجاتهم) </a:t>
            </a:r>
            <a:r>
              <a:rPr lang="ar-SA" b="1" dirty="0"/>
              <a:t>وتقديمها للشركات، مما يتيح للشركات الاستجابة لهذه الاحتياجات. مثل بيع منتجات البيض والحليب من المزارعين الى الشركات.</a:t>
            </a:r>
          </a:p>
          <a:p>
            <a:r>
              <a:rPr lang="ar-SA" b="1" dirty="0"/>
              <a:t> - </a:t>
            </a:r>
            <a:r>
              <a:rPr lang="ar-SA" b="1" dirty="0">
                <a:solidFill>
                  <a:srgbClr val="FF0000"/>
                </a:solidFill>
              </a:rPr>
              <a:t>استخدام في التجارة الإلكترونية</a:t>
            </a:r>
            <a:r>
              <a:rPr lang="ar-SA" b="1" dirty="0"/>
              <a:t>:</a:t>
            </a:r>
          </a:p>
          <a:p>
            <a:pPr marL="457200" indent="-457200">
              <a:buFont typeface="Arial" panose="020B0604020202020204" pitchFamily="34" charset="0"/>
              <a:buChar char="•"/>
            </a:pPr>
            <a:r>
              <a:rPr lang="ar-SA" b="1" dirty="0"/>
              <a:t>- استخدام منصات عبر الإنترنت للمستهلكين لتقديم عروض أو طلبات خدماتهم ومنتجاتهم.</a:t>
            </a:r>
          </a:p>
          <a:p>
            <a:pPr marL="457200" indent="-457200">
              <a:buFont typeface="Arial" panose="020B0604020202020204" pitchFamily="34" charset="0"/>
              <a:buChar char="•"/>
            </a:pPr>
            <a:r>
              <a:rPr lang="ar-SA" b="1" dirty="0"/>
              <a:t>- تشجيع التفاعل بين الشركات والمستهلكين عبر وسائل التواصل الاجتماعي.</a:t>
            </a:r>
          </a:p>
          <a:p>
            <a:pPr marL="457200" indent="-457200">
              <a:buFont typeface="Arial" panose="020B0604020202020204" pitchFamily="34" charset="0"/>
              <a:buChar char="•"/>
            </a:pPr>
            <a:r>
              <a:rPr lang="ar-SA" b="1" dirty="0"/>
              <a:t>- استخدام نماذج الاستهلاك التعاوني حيث يساهم المستهلكون في تحسين المنتجات أو الخدمات.</a:t>
            </a:r>
          </a:p>
          <a:p>
            <a:endParaRPr lang="ar-SA" b="1" dirty="0"/>
          </a:p>
          <a:p>
            <a:r>
              <a:rPr lang="ar-SA" b="1" dirty="0">
                <a:solidFill>
                  <a:srgbClr val="0070C0"/>
                </a:solidFill>
              </a:rPr>
              <a:t>باستخدام هذه النماذج في التجارة الإلكترونية، يمكن للشركات والأفراد تسهيل عمليات الشراء والبيع وتوسيع دائرة الأعمال والتفاعل بشكل أفضل مع السوق.</a:t>
            </a:r>
          </a:p>
        </p:txBody>
      </p:sp>
      <p:sp>
        <p:nvSpPr>
          <p:cNvPr id="4" name="Slide Number Placeholder 3">
            <a:extLst>
              <a:ext uri="{FF2B5EF4-FFF2-40B4-BE49-F238E27FC236}">
                <a16:creationId xmlns:a16="http://schemas.microsoft.com/office/drawing/2014/main" id="{65B91B74-0B9E-93F1-4E26-F341BA8CC463}"/>
              </a:ext>
            </a:extLst>
          </p:cNvPr>
          <p:cNvSpPr>
            <a:spLocks noGrp="1"/>
          </p:cNvSpPr>
          <p:nvPr>
            <p:ph type="sldNum" sz="quarter" idx="12"/>
          </p:nvPr>
        </p:nvSpPr>
        <p:spPr/>
        <p:txBody>
          <a:bodyPr/>
          <a:lstStyle/>
          <a:p>
            <a:fld id="{9D7E10A5-D6BE-49F1-B6B0-3994C46CDFDC}" type="slidenum">
              <a:rPr lang="en-AE" smtClean="0"/>
              <a:pPr/>
              <a:t>25</a:t>
            </a:fld>
            <a:endParaRPr lang="en-AE" dirty="0"/>
          </a:p>
        </p:txBody>
      </p:sp>
    </p:spTree>
    <p:extLst>
      <p:ext uri="{BB962C8B-B14F-4D97-AF65-F5344CB8AC3E}">
        <p14:creationId xmlns:p14="http://schemas.microsoft.com/office/powerpoint/2010/main" val="13636264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4877-7EE3-6C8D-6A44-4D0D9413B901}"/>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graphicFrame>
        <p:nvGraphicFramePr>
          <p:cNvPr id="5" name="Content Placeholder 4">
            <a:extLst>
              <a:ext uri="{FF2B5EF4-FFF2-40B4-BE49-F238E27FC236}">
                <a16:creationId xmlns:a16="http://schemas.microsoft.com/office/drawing/2014/main" id="{4BEB9432-DB33-CDCC-37D3-1C97FC037BF4}"/>
              </a:ext>
            </a:extLst>
          </p:cNvPr>
          <p:cNvGraphicFramePr>
            <a:graphicFrameLocks noGrp="1"/>
          </p:cNvGraphicFramePr>
          <p:nvPr>
            <p:ph idx="1"/>
          </p:nvPr>
        </p:nvGraphicFramePr>
        <p:xfrm>
          <a:off x="838200" y="1825624"/>
          <a:ext cx="10515597" cy="4361815"/>
        </p:xfrm>
        <a:graphic>
          <a:graphicData uri="http://schemas.openxmlformats.org/drawingml/2006/table">
            <a:tbl>
              <a:tblPr firstRow="1" bandRow="1">
                <a:tableStyleId>{5C22544A-7EE6-4342-B048-85BDC9FD1C3A}</a:tableStyleId>
              </a:tblPr>
              <a:tblGrid>
                <a:gridCol w="4759960">
                  <a:extLst>
                    <a:ext uri="{9D8B030D-6E8A-4147-A177-3AD203B41FA5}">
                      <a16:colId xmlns:a16="http://schemas.microsoft.com/office/drawing/2014/main" val="475574126"/>
                    </a:ext>
                  </a:extLst>
                </a:gridCol>
                <a:gridCol w="2499360">
                  <a:extLst>
                    <a:ext uri="{9D8B030D-6E8A-4147-A177-3AD203B41FA5}">
                      <a16:colId xmlns:a16="http://schemas.microsoft.com/office/drawing/2014/main" val="3696497780"/>
                    </a:ext>
                  </a:extLst>
                </a:gridCol>
                <a:gridCol w="3256277">
                  <a:extLst>
                    <a:ext uri="{9D8B030D-6E8A-4147-A177-3AD203B41FA5}">
                      <a16:colId xmlns:a16="http://schemas.microsoft.com/office/drawing/2014/main" val="1627790403"/>
                    </a:ext>
                  </a:extLst>
                </a:gridCol>
              </a:tblGrid>
              <a:tr h="1482404">
                <a:tc>
                  <a:txBody>
                    <a:bodyPr/>
                    <a:lstStyle/>
                    <a:p>
                      <a:pPr algn="ctr" fontAlgn="b"/>
                      <a:r>
                        <a:rPr lang="en-US" sz="4000" b="1"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1" i="0" u="none" strike="noStrike" dirty="0">
                          <a:solidFill>
                            <a:srgbClr val="000000"/>
                          </a:solidFill>
                          <a:effectLst/>
                          <a:latin typeface="Calibri" panose="020F0502020204030204" pitchFamily="34" charset="0"/>
                        </a:rPr>
                        <a:t>Marks</a:t>
                      </a:r>
                    </a:p>
                  </a:txBody>
                  <a:tcPr marL="6350" marR="6350" marT="6350" marB="0" anchor="ctr"/>
                </a:tc>
                <a:tc>
                  <a:txBody>
                    <a:bodyPr/>
                    <a:lstStyle/>
                    <a:p>
                      <a:pPr algn="ctr" fontAlgn="b"/>
                      <a:endParaRPr lang="en-US" sz="28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8716844"/>
                  </a:ext>
                </a:extLst>
              </a:tr>
              <a:tr h="746676">
                <a:tc>
                  <a:txBody>
                    <a:bodyPr/>
                    <a:lstStyle/>
                    <a:p>
                      <a:pPr algn="ctr" fontAlgn="b"/>
                      <a:r>
                        <a:rPr lang="en-US" sz="2800" b="0" i="0" u="none" strike="noStrike" dirty="0">
                          <a:solidFill>
                            <a:srgbClr val="000000"/>
                          </a:solidFill>
                          <a:effectLst/>
                          <a:latin typeface="Calibri" panose="020F0502020204030204" pitchFamily="34" charset="0"/>
                        </a:rPr>
                        <a:t>Semester Exam</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30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29103006"/>
                  </a:ext>
                </a:extLst>
              </a:tr>
              <a:tr h="746676">
                <a:tc>
                  <a:txBody>
                    <a:bodyPr/>
                    <a:lstStyle/>
                    <a:p>
                      <a:pPr algn="ctr" fontAlgn="b"/>
                      <a:r>
                        <a:rPr lang="en-US" sz="2800" b="0" i="0" u="none" strike="noStrike" dirty="0">
                          <a:solidFill>
                            <a:srgbClr val="000000"/>
                          </a:solidFill>
                          <a:effectLst/>
                          <a:latin typeface="Calibri" panose="020F0502020204030204" pitchFamily="34" charset="0"/>
                        </a:rPr>
                        <a:t>Assignment</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814325578"/>
                  </a:ext>
                </a:extLst>
              </a:tr>
              <a:tr h="746676">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Absenteeism &amp; Participation</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pPr algn="ctr" fontAlgn="b"/>
                      <a:endParaRPr lang="en-US" sz="28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352910183"/>
                  </a:ext>
                </a:extLst>
              </a:tr>
              <a:tr h="639383">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Final Exam</a:t>
                      </a:r>
                      <a:endParaRPr lang="en-AE" sz="2800" b="0" i="0" u="none" strike="noStrike" kern="1200" dirty="0">
                        <a:solidFill>
                          <a:srgbClr val="000000"/>
                        </a:solidFill>
                        <a:effectLst/>
                        <a:latin typeface="Calibri" panose="020F0502020204030204" pitchFamily="34" charset="0"/>
                        <a:ea typeface="+mn-ea"/>
                        <a:cs typeface="+mn-cs"/>
                      </a:endParaRP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50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AE" dirty="0"/>
                    </a:p>
                  </a:txBody>
                  <a:tcPr/>
                </a:tc>
                <a:extLst>
                  <a:ext uri="{0D108BD9-81ED-4DB2-BD59-A6C34878D82A}">
                    <a16:rowId xmlns:a16="http://schemas.microsoft.com/office/drawing/2014/main" val="1236857145"/>
                  </a:ext>
                </a:extLst>
              </a:tr>
            </a:tbl>
          </a:graphicData>
        </a:graphic>
      </p:graphicFrame>
      <p:sp>
        <p:nvSpPr>
          <p:cNvPr id="4" name="Slide Number Placeholder 3">
            <a:extLst>
              <a:ext uri="{FF2B5EF4-FFF2-40B4-BE49-F238E27FC236}">
                <a16:creationId xmlns:a16="http://schemas.microsoft.com/office/drawing/2014/main" id="{C6FCD6E5-3556-C515-3D03-C9A5C86C66A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D7E10A5-D6BE-49F1-B6B0-3994C46CDFDC}" type="slidenum">
              <a:rPr kumimoji="0" lang="en-AE" sz="3600" b="0" i="0" u="none" strike="noStrike" kern="1200" cap="none" spc="0" normalizeH="0" baseline="0" noProof="0" smtClean="0">
                <a:ln>
                  <a:noFill/>
                </a:ln>
                <a:solidFill>
                  <a:srgbClr val="FF0000"/>
                </a:solidFill>
                <a:effectLst/>
                <a:highlight>
                  <a:srgbClr val="FFFF00"/>
                </a:highligh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AE" sz="3600" b="0"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endParaRPr>
          </a:p>
        </p:txBody>
      </p:sp>
    </p:spTree>
    <p:extLst>
      <p:ext uri="{BB962C8B-B14F-4D97-AF65-F5344CB8AC3E}">
        <p14:creationId xmlns:p14="http://schemas.microsoft.com/office/powerpoint/2010/main" val="2285080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16AD869D-A663-FA45-F181-20FC8CE3E648}"/>
              </a:ext>
            </a:extLst>
          </p:cNvPr>
          <p:cNvPicPr>
            <a:picLocks noChangeAspect="1"/>
          </p:cNvPicPr>
          <p:nvPr/>
        </p:nvPicPr>
        <p:blipFill>
          <a:blip r:embed="rId3"/>
          <a:stretch>
            <a:fillRect/>
          </a:stretch>
        </p:blipFill>
        <p:spPr>
          <a:xfrm>
            <a:off x="0" y="4003040"/>
            <a:ext cx="2836493" cy="2854960"/>
          </a:xfrm>
          <a:prstGeom prst="rect">
            <a:avLst/>
          </a:prstGeom>
        </p:spPr>
      </p:pic>
      <p:sp>
        <p:nvSpPr>
          <p:cNvPr id="2" name="Title 1">
            <a:extLst>
              <a:ext uri="{FF2B5EF4-FFF2-40B4-BE49-F238E27FC236}">
                <a16:creationId xmlns:a16="http://schemas.microsoft.com/office/drawing/2014/main" id="{5BD04002-688C-09C3-DD2D-80DC7615CD5F}"/>
              </a:ext>
            </a:extLst>
          </p:cNvPr>
          <p:cNvSpPr>
            <a:spLocks noGrp="1"/>
          </p:cNvSpPr>
          <p:nvPr>
            <p:ph type="title"/>
          </p:nvPr>
        </p:nvSpPr>
        <p:spPr/>
        <p:txBody>
          <a:bodyPr>
            <a:normAutofit/>
          </a:bodyPr>
          <a:lstStyle/>
          <a:p>
            <a:r>
              <a:rPr lang="ar-SA" sz="8000" b="0" dirty="0"/>
              <a:t>مقال </a:t>
            </a:r>
            <a:r>
              <a:rPr lang="en-US" sz="8000" b="0" dirty="0"/>
              <a:t>Essay</a:t>
            </a:r>
            <a:endParaRPr lang="en-AE" sz="8000" b="0" dirty="0"/>
          </a:p>
        </p:txBody>
      </p:sp>
      <p:sp>
        <p:nvSpPr>
          <p:cNvPr id="3" name="Content Placeholder 2">
            <a:extLst>
              <a:ext uri="{FF2B5EF4-FFF2-40B4-BE49-F238E27FC236}">
                <a16:creationId xmlns:a16="http://schemas.microsoft.com/office/drawing/2014/main" id="{C0FF9DE5-CAAC-01AB-5739-C3508EAAB259}"/>
              </a:ext>
            </a:extLst>
          </p:cNvPr>
          <p:cNvSpPr>
            <a:spLocks noGrp="1"/>
          </p:cNvSpPr>
          <p:nvPr>
            <p:ph idx="1"/>
          </p:nvPr>
        </p:nvSpPr>
        <p:spPr/>
        <p:txBody>
          <a:bodyPr>
            <a:normAutofit fontScale="85000" lnSpcReduction="20000"/>
          </a:bodyPr>
          <a:lstStyle/>
          <a:p>
            <a:pPr>
              <a:lnSpc>
                <a:spcPct val="100000"/>
              </a:lnSpc>
            </a:pPr>
            <a:r>
              <a:rPr lang="ar-SA" dirty="0"/>
              <a:t>1. </a:t>
            </a:r>
            <a:r>
              <a:rPr lang="ar-SA" dirty="0">
                <a:latin typeface="Simplified Arabic" panose="02020603050405020304" pitchFamily="18" charset="-78"/>
                <a:cs typeface="Simplified Arabic" panose="02020603050405020304" pitchFamily="18" charset="-78"/>
              </a:rPr>
              <a:t>اكتب مقالا بصفحتين فقط عن أحد تطبيقات التجارة الإلكترونية مثل </a:t>
            </a:r>
            <a:r>
              <a:rPr lang="en-US" dirty="0">
                <a:latin typeface="Simplified Arabic" panose="02020603050405020304" pitchFamily="18" charset="-78"/>
                <a:cs typeface="Simplified Arabic" panose="02020603050405020304" pitchFamily="18" charset="-78"/>
              </a:rPr>
              <a:t>Amazon</a:t>
            </a:r>
            <a:r>
              <a:rPr lang="ar-SA" dirty="0">
                <a:latin typeface="Simplified Arabic" panose="02020603050405020304" pitchFamily="18" charset="-78"/>
                <a:cs typeface="Simplified Arabic" panose="02020603050405020304" pitchFamily="18" charset="-78"/>
              </a:rPr>
              <a:t> </a:t>
            </a:r>
            <a:r>
              <a:rPr lang="en-US" dirty="0">
                <a:latin typeface="Simplified Arabic" panose="02020603050405020304" pitchFamily="18" charset="-78"/>
                <a:cs typeface="Simplified Arabic" panose="02020603050405020304" pitchFamily="18" charset="-78"/>
              </a:rPr>
              <a:t>eBay and</a:t>
            </a:r>
            <a:r>
              <a:rPr lang="ar-SA" dirty="0">
                <a:latin typeface="Simplified Arabic" panose="02020603050405020304" pitchFamily="18" charset="-78"/>
                <a:cs typeface="Simplified Arabic" panose="02020603050405020304" pitchFamily="18" charset="-78"/>
              </a:rPr>
              <a:t>.</a:t>
            </a:r>
          </a:p>
          <a:p>
            <a:pPr>
              <a:lnSpc>
                <a:spcPct val="100000"/>
              </a:lnSpc>
            </a:pPr>
            <a:r>
              <a:rPr lang="ar-SA" dirty="0">
                <a:latin typeface="Simplified Arabic" panose="02020603050405020304" pitchFamily="18" charset="-78"/>
                <a:cs typeface="Simplified Arabic" panose="02020603050405020304" pitchFamily="18" charset="-78"/>
              </a:rPr>
              <a:t>2. </a:t>
            </a:r>
            <a:r>
              <a:rPr lang="ar-SA" dirty="0">
                <a:solidFill>
                  <a:srgbClr val="C00000"/>
                </a:solidFill>
                <a:latin typeface="Simplified Arabic" panose="02020603050405020304" pitchFamily="18" charset="-78"/>
                <a:cs typeface="Simplified Arabic" panose="02020603050405020304" pitchFamily="18" charset="-78"/>
              </a:rPr>
              <a:t>أبحث عن مقالات او بحوث ذات صلة باللغتين العربية والإنكليزية في الانترنت.</a:t>
            </a:r>
          </a:p>
          <a:p>
            <a:r>
              <a:rPr lang="ar-SA" dirty="0">
                <a:latin typeface="Simplified Arabic" panose="02020603050405020304" pitchFamily="18" charset="-78"/>
                <a:cs typeface="Simplified Arabic" panose="02020603050405020304" pitchFamily="18" charset="-78"/>
              </a:rPr>
              <a:t>3. يتضمن المقال مقدمة وفقرات وخاتمة. </a:t>
            </a:r>
            <a:r>
              <a:rPr lang="ar-SA" dirty="0">
                <a:latin typeface="Simplified Arabic" panose="02020603050405020304" pitchFamily="18" charset="-78"/>
                <a:cs typeface="Simplified Arabic" panose="02020603050405020304" pitchFamily="18" charset="-78"/>
                <a:hlinkClick r:id="rId4"/>
              </a:rPr>
              <a:t>كيف تكتب مقالا أكاديميا؟ </a:t>
            </a:r>
            <a:endParaRPr lang="ar-SA"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4. </a:t>
            </a:r>
            <a:r>
              <a:rPr lang="ar-SA" dirty="0">
                <a:solidFill>
                  <a:srgbClr val="C00000"/>
                </a:solidFill>
                <a:latin typeface="Simplified Arabic" panose="02020603050405020304" pitchFamily="18" charset="-78"/>
                <a:cs typeface="Simplified Arabic" panose="02020603050405020304" pitchFamily="18" charset="-78"/>
              </a:rPr>
              <a:t>ضع عنوانا للبحث والاسم والشعبة (صباحي، مسائي)</a:t>
            </a:r>
            <a:endParaRPr lang="en-US" dirty="0">
              <a:solidFill>
                <a:srgbClr val="C00000"/>
              </a:solidFill>
              <a:latin typeface="Simplified Arabic" panose="02020603050405020304" pitchFamily="18" charset="-78"/>
              <a:cs typeface="Simplified Arabic" panose="02020603050405020304" pitchFamily="18" charset="-78"/>
            </a:endParaRPr>
          </a:p>
          <a:p>
            <a:pPr algn="r"/>
            <a:r>
              <a:rPr lang="ar-SA" dirty="0">
                <a:latin typeface="Simplified Arabic" panose="02020603050405020304" pitchFamily="18" charset="-78"/>
                <a:cs typeface="Simplified Arabic" panose="02020603050405020304" pitchFamily="18" charset="-78"/>
              </a:rPr>
              <a:t>5. أرسل ملف</a:t>
            </a:r>
            <a:r>
              <a:rPr lang="en-US" dirty="0">
                <a:latin typeface="Simplified Arabic" panose="02020603050405020304" pitchFamily="18" charset="-78"/>
                <a:cs typeface="Simplified Arabic" panose="02020603050405020304" pitchFamily="18" charset="-78"/>
              </a:rPr>
              <a:t> PDF  </a:t>
            </a:r>
            <a:r>
              <a:rPr lang="ar-SA" dirty="0">
                <a:latin typeface="Simplified Arabic" panose="02020603050405020304" pitchFamily="18" charset="-78"/>
                <a:cs typeface="Simplified Arabic" panose="02020603050405020304" pitchFamily="18" charset="-78"/>
              </a:rPr>
              <a:t>الى </a:t>
            </a:r>
            <a:r>
              <a:rPr lang="en-US" sz="2400" dirty="0">
                <a:latin typeface="Simplified Arabic" panose="02020603050405020304" pitchFamily="18" charset="-78"/>
                <a:cs typeface="Simplified Arabic" panose="02020603050405020304" pitchFamily="18" charset="-78"/>
                <a:hlinkClick r:id="rId5"/>
              </a:rPr>
              <a:t>salem.aljundi@kunoozu.edu.iq</a:t>
            </a:r>
            <a:r>
              <a:rPr lang="ar-SA" sz="2400" dirty="0">
                <a:latin typeface="Simplified Arabic" panose="02020603050405020304" pitchFamily="18" charset="-78"/>
                <a:cs typeface="Simplified Arabic" panose="02020603050405020304" pitchFamily="18" charset="-78"/>
              </a:rPr>
              <a:t> </a:t>
            </a:r>
            <a:r>
              <a:rPr lang="en-US" dirty="0">
                <a:latin typeface="Simplified Arabic" panose="02020603050405020304" pitchFamily="18" charset="-78"/>
                <a:cs typeface="Simplified Arabic" panose="02020603050405020304" pitchFamily="18" charset="-78"/>
              </a:rPr>
              <a:t>، </a:t>
            </a:r>
            <a:r>
              <a:rPr lang="ar-SA" dirty="0">
                <a:latin typeface="Simplified Arabic" panose="02020603050405020304" pitchFamily="18" charset="-78"/>
                <a:cs typeface="Simplified Arabic" panose="02020603050405020304" pitchFamily="18" charset="-78"/>
              </a:rPr>
              <a:t>وأبتدأ البريد الالكتروني بالاسم والشعبة وعنوان المقال، وانتظر تأكيد الاستلام</a:t>
            </a:r>
          </a:p>
          <a:p>
            <a:r>
              <a:rPr lang="ar-SA" dirty="0">
                <a:latin typeface="Simplified Arabic" panose="02020603050405020304" pitchFamily="18" charset="-78"/>
                <a:cs typeface="Simplified Arabic" panose="02020603050405020304" pitchFamily="18" charset="-78"/>
              </a:rPr>
              <a:t>6. </a:t>
            </a:r>
            <a:r>
              <a:rPr lang="ar-SA" dirty="0">
                <a:solidFill>
                  <a:srgbClr val="C00000"/>
                </a:solidFill>
                <a:latin typeface="Simplified Arabic" panose="02020603050405020304" pitchFamily="18" charset="-78"/>
                <a:cs typeface="Simplified Arabic" panose="02020603050405020304" pitchFamily="18" charset="-78"/>
              </a:rPr>
              <a:t>أستخدم نمط الخط </a:t>
            </a:r>
            <a:r>
              <a:rPr lang="en-US" dirty="0">
                <a:solidFill>
                  <a:srgbClr val="C00000"/>
                </a:solidFill>
                <a:latin typeface="Simplified Arabic" panose="02020603050405020304" pitchFamily="18" charset="-78"/>
                <a:cs typeface="Simplified Arabic" panose="02020603050405020304" pitchFamily="18" charset="-78"/>
              </a:rPr>
              <a:t> Simplified Arabic </a:t>
            </a:r>
            <a:r>
              <a:rPr lang="ar-SA" dirty="0">
                <a:solidFill>
                  <a:srgbClr val="C00000"/>
                </a:solidFill>
                <a:latin typeface="Simplified Arabic" panose="02020603050405020304" pitchFamily="18" charset="-78"/>
                <a:cs typeface="Simplified Arabic" panose="02020603050405020304" pitchFamily="18" charset="-78"/>
              </a:rPr>
              <a:t>وبحجم خط 14 وأستخدم </a:t>
            </a:r>
            <a:r>
              <a:rPr lang="en-US" dirty="0">
                <a:solidFill>
                  <a:srgbClr val="C00000"/>
                </a:solidFill>
                <a:latin typeface="Simplified Arabic" panose="02020603050405020304" pitchFamily="18" charset="-78"/>
                <a:cs typeface="Simplified Arabic" panose="02020603050405020304" pitchFamily="18" charset="-78"/>
              </a:rPr>
              <a:t> Bold </a:t>
            </a:r>
            <a:r>
              <a:rPr lang="ar-SA" b="1" dirty="0">
                <a:solidFill>
                  <a:srgbClr val="C00000"/>
                </a:solidFill>
                <a:latin typeface="Simplified Arabic" panose="02020603050405020304" pitchFamily="18" charset="-78"/>
                <a:cs typeface="Simplified Arabic" panose="02020603050405020304" pitchFamily="18" charset="-78"/>
              </a:rPr>
              <a:t>للعناوين</a:t>
            </a:r>
            <a:r>
              <a:rPr lang="ar-SA" dirty="0">
                <a:solidFill>
                  <a:srgbClr val="C00000"/>
                </a:solidFill>
                <a:latin typeface="Simplified Arabic" panose="02020603050405020304" pitchFamily="18" charset="-78"/>
                <a:cs typeface="Simplified Arabic" panose="02020603050405020304" pitchFamily="18" charset="-78"/>
              </a:rPr>
              <a:t> الفرعية</a:t>
            </a:r>
            <a:r>
              <a:rPr lang="en-US" dirty="0">
                <a:solidFill>
                  <a:srgbClr val="C00000"/>
                </a:solidFill>
                <a:latin typeface="Simplified Arabic" panose="02020603050405020304" pitchFamily="18" charset="-78"/>
                <a:cs typeface="Simplified Arabic" panose="02020603050405020304" pitchFamily="18" charset="-78"/>
              </a:rPr>
              <a:t> </a:t>
            </a:r>
            <a:r>
              <a:rPr lang="ar-SA" dirty="0">
                <a:solidFill>
                  <a:srgbClr val="C00000"/>
                </a:solidFill>
                <a:latin typeface="Simplified Arabic" panose="02020603050405020304" pitchFamily="18" charset="-78"/>
                <a:cs typeface="Simplified Arabic" panose="02020603050405020304" pitchFamily="18" charset="-78"/>
              </a:rPr>
              <a:t> و </a:t>
            </a:r>
            <a:r>
              <a:rPr lang="en-US" dirty="0">
                <a:solidFill>
                  <a:srgbClr val="C00000"/>
                </a:solidFill>
                <a:latin typeface="Simplified Arabic" panose="02020603050405020304" pitchFamily="18" charset="-78"/>
                <a:cs typeface="Simplified Arabic" panose="02020603050405020304" pitchFamily="18" charset="-78"/>
              </a:rPr>
              <a:t>Line spacing 1</a:t>
            </a:r>
            <a:endParaRPr lang="ar-SA" dirty="0">
              <a:solidFill>
                <a:srgbClr val="C00000"/>
              </a:solidFill>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7. يمكنك وضع صورة واحدة لتوضيح التطبيق المختار.</a:t>
            </a:r>
            <a:endParaRPr lang="en-US" dirty="0">
              <a:latin typeface="Simplified Arabic" panose="02020603050405020304" pitchFamily="18" charset="-78"/>
              <a:cs typeface="Simplified Arabic" panose="02020603050405020304" pitchFamily="18" charset="-78"/>
            </a:endParaRPr>
          </a:p>
          <a:p>
            <a:r>
              <a:rPr lang="ar-SA" dirty="0">
                <a:latin typeface="Simplified Arabic" panose="02020603050405020304" pitchFamily="18" charset="-78"/>
                <a:cs typeface="Simplified Arabic" panose="02020603050405020304" pitchFamily="18" charset="-78"/>
              </a:rPr>
              <a:t>8</a:t>
            </a:r>
            <a:r>
              <a:rPr lang="ar-SA" dirty="0">
                <a:solidFill>
                  <a:srgbClr val="FF0000"/>
                </a:solidFill>
                <a:latin typeface="Simplified Arabic" panose="02020603050405020304" pitchFamily="18" charset="-78"/>
                <a:cs typeface="Simplified Arabic" panose="02020603050405020304" pitchFamily="18" charset="-78"/>
              </a:rPr>
              <a:t>. أرجو تسمية الملف باسمك الثنائي وباللغة الإنكليزية.</a:t>
            </a:r>
            <a:endParaRPr lang="en-US" dirty="0">
              <a:solidFill>
                <a:srgbClr val="FF0000"/>
              </a:solidFill>
              <a:latin typeface="Simplified Arabic" panose="02020603050405020304" pitchFamily="18" charset="-78"/>
              <a:cs typeface="Simplified Arabic" panose="02020603050405020304" pitchFamily="18" charset="-78"/>
            </a:endParaRPr>
          </a:p>
          <a:p>
            <a:r>
              <a:rPr lang="ar-SA" dirty="0">
                <a:solidFill>
                  <a:srgbClr val="FF0000"/>
                </a:solidFill>
                <a:latin typeface="Simplified Arabic" panose="02020603050405020304" pitchFamily="18" charset="-78"/>
                <a:cs typeface="Simplified Arabic" panose="02020603050405020304" pitchFamily="18" charset="-78"/>
              </a:rPr>
              <a:t>9</a:t>
            </a:r>
            <a:r>
              <a:rPr lang="ar-SA" dirty="0">
                <a:latin typeface="Simplified Arabic" panose="02020603050405020304" pitchFamily="18" charset="-78"/>
                <a:cs typeface="Simplified Arabic" panose="02020603050405020304" pitchFamily="18" charset="-78"/>
              </a:rPr>
              <a:t>. احذر التشابه مع أي مقال لأحد زملائك.</a:t>
            </a:r>
          </a:p>
        </p:txBody>
      </p:sp>
      <p:sp>
        <p:nvSpPr>
          <p:cNvPr id="4" name="Slide Number Placeholder 3">
            <a:extLst>
              <a:ext uri="{FF2B5EF4-FFF2-40B4-BE49-F238E27FC236}">
                <a16:creationId xmlns:a16="http://schemas.microsoft.com/office/drawing/2014/main" id="{872DFDCA-2C99-59E2-B943-B611E9F5BDBD}"/>
              </a:ext>
            </a:extLst>
          </p:cNvPr>
          <p:cNvSpPr>
            <a:spLocks noGrp="1"/>
          </p:cNvSpPr>
          <p:nvPr>
            <p:ph type="sldNum" sz="quarter" idx="12"/>
          </p:nvPr>
        </p:nvSpPr>
        <p:spPr/>
        <p:txBody>
          <a:bodyPr/>
          <a:lstStyle/>
          <a:p>
            <a:fld id="{9D7E10A5-D6BE-49F1-B6B0-3994C46CDFDC}" type="slidenum">
              <a:rPr lang="en-AE" smtClean="0"/>
              <a:pPr/>
              <a:t>4</a:t>
            </a:fld>
            <a:endParaRPr lang="en-AE" dirty="0"/>
          </a:p>
        </p:txBody>
      </p:sp>
    </p:spTree>
    <p:extLst>
      <p:ext uri="{BB962C8B-B14F-4D97-AF65-F5344CB8AC3E}">
        <p14:creationId xmlns:p14="http://schemas.microsoft.com/office/powerpoint/2010/main" val="146856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D332E-4D5C-FCCB-E1C1-7D264FEF7D12}"/>
              </a:ext>
            </a:extLst>
          </p:cNvPr>
          <p:cNvSpPr>
            <a:spLocks noGrp="1"/>
          </p:cNvSpPr>
          <p:nvPr>
            <p:ph type="title"/>
          </p:nvPr>
        </p:nvSpPr>
        <p:spPr/>
        <p:txBody>
          <a:bodyPr/>
          <a:lstStyle/>
          <a:p>
            <a:r>
              <a:rPr lang="ar-SA" dirty="0"/>
              <a:t>تطبيقات التجارة الالكترونية</a:t>
            </a:r>
            <a:endParaRPr lang="en-AE" dirty="0"/>
          </a:p>
        </p:txBody>
      </p:sp>
      <p:sp>
        <p:nvSpPr>
          <p:cNvPr id="3" name="Content Placeholder 2">
            <a:extLst>
              <a:ext uri="{FF2B5EF4-FFF2-40B4-BE49-F238E27FC236}">
                <a16:creationId xmlns:a16="http://schemas.microsoft.com/office/drawing/2014/main" id="{2A732CBB-58AB-E31E-4624-7DA226478DDA}"/>
              </a:ext>
            </a:extLst>
          </p:cNvPr>
          <p:cNvSpPr>
            <a:spLocks noGrp="1"/>
          </p:cNvSpPr>
          <p:nvPr>
            <p:ph sz="half" idx="1"/>
          </p:nvPr>
        </p:nvSpPr>
        <p:spPr/>
        <p:txBody>
          <a:bodyPr/>
          <a:lstStyle/>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Amazon (</a:t>
            </a:r>
            <a:r>
              <a:rPr lang="en-AE" sz="1800" kern="100" dirty="0">
                <a:effectLst/>
                <a:latin typeface="Times New Roman" panose="02020603050405020304" pitchFamily="18" charset="0"/>
                <a:ea typeface="Calibri" panose="020F0502020204030204" pitchFamily="34" charset="0"/>
                <a:hlinkClick r:id="rId2"/>
              </a:rPr>
              <a:t>www.amazon.com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eBay (</a:t>
            </a:r>
            <a:r>
              <a:rPr lang="en-AE" sz="1800" kern="100" dirty="0">
                <a:effectLst/>
                <a:latin typeface="Times New Roman" panose="02020603050405020304" pitchFamily="18" charset="0"/>
                <a:ea typeface="Calibri" panose="020F0502020204030204" pitchFamily="34" charset="0"/>
                <a:hlinkClick r:id="rId3"/>
              </a:rPr>
              <a:t>www.ebay.com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Alibaba (</a:t>
            </a:r>
            <a:r>
              <a:rPr lang="en-AE" sz="1800" kern="100" dirty="0">
                <a:effectLst/>
                <a:latin typeface="Times New Roman" panose="02020603050405020304" pitchFamily="18" charset="0"/>
                <a:ea typeface="Calibri" panose="020F0502020204030204" pitchFamily="34" charset="0"/>
                <a:hlinkClick r:id="rId4"/>
              </a:rPr>
              <a:t>www.alibaba.com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Etsy (</a:t>
            </a:r>
            <a:r>
              <a:rPr lang="en-AE" sz="1800" kern="100" dirty="0">
                <a:effectLst/>
                <a:latin typeface="Times New Roman" panose="02020603050405020304" pitchFamily="18" charset="0"/>
                <a:ea typeface="Calibri" panose="020F0502020204030204" pitchFamily="34" charset="0"/>
                <a:hlinkClick r:id="rId5"/>
              </a:rPr>
              <a:t>www.etsy.com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Walmart (</a:t>
            </a:r>
            <a:r>
              <a:rPr lang="en-AE" sz="1800" kern="100" dirty="0">
                <a:effectLst/>
                <a:latin typeface="Times New Roman" panose="02020603050405020304" pitchFamily="18" charset="0"/>
                <a:ea typeface="Calibri" panose="020F0502020204030204" pitchFamily="34" charset="0"/>
                <a:hlinkClick r:id="rId6"/>
              </a:rPr>
              <a:t>www.walmart.com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Best Buy (</a:t>
            </a:r>
            <a:r>
              <a:rPr lang="en-AE" sz="1800" kern="100" dirty="0">
                <a:effectLst/>
                <a:latin typeface="Times New Roman" panose="02020603050405020304" pitchFamily="18" charset="0"/>
                <a:ea typeface="Calibri" panose="020F0502020204030204" pitchFamily="34" charset="0"/>
                <a:hlinkClick r:id="rId7"/>
              </a:rPr>
              <a:t>www.bestbuy.com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Target (</a:t>
            </a:r>
            <a:r>
              <a:rPr lang="en-AE" sz="1800" kern="100" dirty="0">
                <a:effectLst/>
                <a:latin typeface="Times New Roman" panose="02020603050405020304" pitchFamily="18" charset="0"/>
                <a:ea typeface="Calibri" panose="020F0502020204030204" pitchFamily="34" charset="0"/>
                <a:hlinkClick r:id="rId8"/>
              </a:rPr>
              <a:t>www.target.com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Shopify (</a:t>
            </a:r>
            <a:r>
              <a:rPr lang="en-AE" sz="1800" kern="100" dirty="0">
                <a:effectLst/>
                <a:latin typeface="Times New Roman" panose="02020603050405020304" pitchFamily="18" charset="0"/>
                <a:ea typeface="Calibri" panose="020F0502020204030204" pitchFamily="34" charset="0"/>
                <a:hlinkClick r:id="rId9"/>
              </a:rPr>
              <a:t>www.shopify.com</a:t>
            </a:r>
            <a:r>
              <a:rPr lang="en-AE" sz="1800" kern="100" dirty="0">
                <a:effectLst/>
                <a:latin typeface="Times New Roman" panose="02020603050405020304" pitchFamily="18" charset="0"/>
                <a:ea typeface="Calibri" panose="020F0502020204030204" pitchFamily="34" charset="0"/>
              </a:rPr>
              <a:t>) </a:t>
            </a:r>
          </a:p>
          <a:p>
            <a:pPr marL="342900" lvl="0" indent="-342900" algn="l" rtl="0">
              <a:lnSpc>
                <a:spcPct val="107000"/>
              </a:lnSpc>
              <a:buFont typeface="+mj-lt"/>
              <a:buAutoNum type="arabicPeriod"/>
            </a:pPr>
            <a:r>
              <a:rPr lang="en-AE" sz="1800" kern="100" dirty="0">
                <a:effectLst/>
                <a:latin typeface="Times New Roman" panose="02020603050405020304" pitchFamily="18" charset="0"/>
                <a:ea typeface="Calibri" panose="020F0502020204030204" pitchFamily="34" charset="0"/>
              </a:rPr>
              <a:t>Flipkart (</a:t>
            </a:r>
            <a:r>
              <a:rPr lang="en-AE" sz="1800" u="sng" kern="100" dirty="0">
                <a:solidFill>
                  <a:srgbClr val="0563C1"/>
                </a:solidFill>
                <a:effectLst/>
                <a:latin typeface="Times New Roman" panose="02020603050405020304" pitchFamily="18" charset="0"/>
                <a:ea typeface="Calibri" panose="020F0502020204030204" pitchFamily="34" charset="0"/>
                <a:hlinkClick r:id="rId10"/>
              </a:rPr>
              <a:t>www.flipkart.com</a:t>
            </a:r>
            <a:r>
              <a:rPr lang="en-AE" sz="1800" kern="100" dirty="0">
                <a:effectLst/>
                <a:latin typeface="Times New Roman" panose="02020603050405020304" pitchFamily="18" charset="0"/>
                <a:ea typeface="Calibri" panose="020F0502020204030204" pitchFamily="34" charset="0"/>
              </a:rPr>
              <a:t>)</a:t>
            </a:r>
          </a:p>
          <a:p>
            <a:pPr marL="342900" lvl="0" indent="-342900" algn="l" rtl="0">
              <a:lnSpc>
                <a:spcPct val="107000"/>
              </a:lnSpc>
              <a:spcAft>
                <a:spcPts val="800"/>
              </a:spcAft>
              <a:buFont typeface="+mj-lt"/>
              <a:buAutoNum type="arabicPeriod"/>
            </a:pPr>
            <a:r>
              <a:rPr lang="en-AE" sz="1800" kern="100" dirty="0">
                <a:effectLst/>
                <a:latin typeface="Times New Roman" panose="02020603050405020304" pitchFamily="18" charset="0"/>
                <a:ea typeface="Calibri" panose="020F0502020204030204" pitchFamily="34" charset="0"/>
              </a:rPr>
              <a:t>Rakuten (</a:t>
            </a:r>
            <a:r>
              <a:rPr lang="en-AE" sz="1800" u="sng" kern="100" dirty="0">
                <a:solidFill>
                  <a:srgbClr val="0563C1"/>
                </a:solidFill>
                <a:effectLst/>
                <a:latin typeface="Times New Roman" panose="02020603050405020304" pitchFamily="18" charset="0"/>
                <a:ea typeface="Calibri" panose="020F0502020204030204" pitchFamily="34" charset="0"/>
                <a:hlinkClick r:id="rId11"/>
              </a:rPr>
              <a:t>www.rakuten.com</a:t>
            </a:r>
            <a:r>
              <a:rPr lang="en-AE" sz="1800" kern="100" dirty="0">
                <a:effectLst/>
                <a:latin typeface="Times New Roman" panose="02020603050405020304" pitchFamily="18" charset="0"/>
                <a:ea typeface="Calibri" panose="020F0502020204030204" pitchFamily="34" charset="0"/>
              </a:rPr>
              <a:t>)</a:t>
            </a:r>
          </a:p>
          <a:p>
            <a:pPr algn="l" rtl="0"/>
            <a:endParaRPr lang="en-AE" dirty="0"/>
          </a:p>
        </p:txBody>
      </p:sp>
      <p:sp>
        <p:nvSpPr>
          <p:cNvPr id="4" name="Content Placeholder 3">
            <a:extLst>
              <a:ext uri="{FF2B5EF4-FFF2-40B4-BE49-F238E27FC236}">
                <a16:creationId xmlns:a16="http://schemas.microsoft.com/office/drawing/2014/main" id="{6173AD87-6C56-5FDB-5E09-7BFA19B242F2}"/>
              </a:ext>
            </a:extLst>
          </p:cNvPr>
          <p:cNvSpPr>
            <a:spLocks noGrp="1"/>
          </p:cNvSpPr>
          <p:nvPr>
            <p:ph sz="half" idx="2"/>
          </p:nvPr>
        </p:nvSpPr>
        <p:spPr/>
        <p:txBody>
          <a:bodyPr/>
          <a:lstStyle/>
          <a:p>
            <a:pPr lvl="0" algn="l" rtl="0">
              <a:lnSpc>
                <a:spcPct val="107000"/>
              </a:lnSpc>
            </a:pPr>
            <a:r>
              <a:rPr lang="en-AE" sz="1800" kern="100" dirty="0">
                <a:effectLst/>
                <a:latin typeface="Times New Roman" panose="02020603050405020304" pitchFamily="18" charset="0"/>
                <a:ea typeface="Calibri" panose="020F0502020204030204" pitchFamily="34" charset="0"/>
              </a:rPr>
              <a:t>11. Zalando (</a:t>
            </a:r>
            <a:r>
              <a:rPr lang="en-AE" sz="1800" kern="100" dirty="0">
                <a:effectLst/>
                <a:latin typeface="Times New Roman" panose="02020603050405020304" pitchFamily="18" charset="0"/>
                <a:ea typeface="Calibri" panose="020F0502020204030204" pitchFamily="34" charset="0"/>
                <a:hlinkClick r:id="rId12"/>
              </a:rPr>
              <a:t>www.zalando.com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12. ASOS (</a:t>
            </a:r>
            <a:r>
              <a:rPr lang="en-AE" sz="1800" kern="100" dirty="0">
                <a:effectLst/>
                <a:latin typeface="Times New Roman" panose="02020603050405020304" pitchFamily="18" charset="0"/>
                <a:ea typeface="Calibri" panose="020F0502020204030204" pitchFamily="34" charset="0"/>
                <a:hlinkClick r:id="rId13"/>
              </a:rPr>
              <a:t>www.asos.com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13. Newegg (</a:t>
            </a:r>
            <a:r>
              <a:rPr lang="en-AE" sz="1800" kern="100" dirty="0">
                <a:effectLst/>
                <a:latin typeface="Times New Roman" panose="02020603050405020304" pitchFamily="18" charset="0"/>
                <a:ea typeface="Calibri" panose="020F0502020204030204" pitchFamily="34" charset="0"/>
                <a:hlinkClick r:id="rId14"/>
              </a:rPr>
              <a:t>www.newegg.com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14. Overstock (</a:t>
            </a:r>
            <a:r>
              <a:rPr lang="en-AE" sz="1800" kern="100" dirty="0">
                <a:effectLst/>
                <a:latin typeface="Times New Roman" panose="02020603050405020304" pitchFamily="18" charset="0"/>
                <a:ea typeface="Calibri" panose="020F0502020204030204" pitchFamily="34" charset="0"/>
                <a:hlinkClick r:id="rId15"/>
              </a:rPr>
              <a:t>www.overstock.com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15. AliExpress (</a:t>
            </a:r>
            <a:r>
              <a:rPr lang="en-AE" sz="1800" kern="100" dirty="0">
                <a:effectLst/>
                <a:latin typeface="Times New Roman" panose="02020603050405020304" pitchFamily="18" charset="0"/>
                <a:ea typeface="Calibri" panose="020F0502020204030204" pitchFamily="34" charset="0"/>
                <a:hlinkClick r:id="rId16"/>
              </a:rPr>
              <a:t>www.aliexpress.com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16. Wayfair (</a:t>
            </a:r>
            <a:r>
              <a:rPr lang="en-AE" sz="1800" kern="100" dirty="0">
                <a:effectLst/>
                <a:latin typeface="Times New Roman" panose="02020603050405020304" pitchFamily="18" charset="0"/>
                <a:ea typeface="Calibri" panose="020F0502020204030204" pitchFamily="34" charset="0"/>
                <a:hlinkClick r:id="rId17"/>
              </a:rPr>
              <a:t>www.wayfair.com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17. Macy's (</a:t>
            </a:r>
            <a:r>
              <a:rPr lang="en-AE" sz="1800" kern="100" dirty="0">
                <a:effectLst/>
                <a:latin typeface="Times New Roman" panose="02020603050405020304" pitchFamily="18" charset="0"/>
                <a:ea typeface="Calibri" panose="020F0502020204030204" pitchFamily="34" charset="0"/>
                <a:hlinkClick r:id="rId18"/>
              </a:rPr>
              <a:t>www.macys.com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18 Home Depot (</a:t>
            </a:r>
            <a:r>
              <a:rPr lang="en-AE" sz="1800" kern="100" dirty="0">
                <a:effectLst/>
                <a:latin typeface="Times New Roman" panose="02020603050405020304" pitchFamily="18" charset="0"/>
                <a:ea typeface="Calibri" panose="020F0502020204030204" pitchFamily="34" charset="0"/>
                <a:hlinkClick r:id="rId19"/>
              </a:rPr>
              <a:t>www.homedepot.com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pPr>
            <a:r>
              <a:rPr lang="en-AE" sz="1800" kern="100" dirty="0">
                <a:effectLst/>
                <a:latin typeface="Times New Roman" panose="02020603050405020304" pitchFamily="18" charset="0"/>
                <a:ea typeface="Calibri" panose="020F0502020204030204" pitchFamily="34" charset="0"/>
              </a:rPr>
              <a:t>19 JD.com (</a:t>
            </a:r>
            <a:r>
              <a:rPr lang="en-AE" sz="1800" kern="100" dirty="0">
                <a:effectLst/>
                <a:latin typeface="Times New Roman" panose="02020603050405020304" pitchFamily="18" charset="0"/>
                <a:ea typeface="Calibri" panose="020F0502020204030204" pitchFamily="34" charset="0"/>
                <a:hlinkClick r:id="rId20"/>
              </a:rPr>
              <a:t>www.jd.com</a:t>
            </a:r>
            <a:r>
              <a:rPr lang="en-AE" sz="1800" kern="100" dirty="0">
                <a:effectLst/>
                <a:latin typeface="Times New Roman" panose="02020603050405020304" pitchFamily="18" charset="0"/>
                <a:ea typeface="Calibri" panose="020F0502020204030204" pitchFamily="34" charset="0"/>
              </a:rPr>
              <a:t>) </a:t>
            </a:r>
          </a:p>
          <a:p>
            <a:pPr lvl="0" algn="l" rtl="0">
              <a:lnSpc>
                <a:spcPct val="107000"/>
              </a:lnSpc>
              <a:spcAft>
                <a:spcPts val="800"/>
              </a:spcAft>
            </a:pPr>
            <a:r>
              <a:rPr lang="en-AE" sz="1800" kern="100" dirty="0">
                <a:effectLst/>
                <a:latin typeface="Times New Roman" panose="02020603050405020304" pitchFamily="18" charset="0"/>
                <a:ea typeface="Calibri" panose="020F0502020204030204" pitchFamily="34" charset="0"/>
              </a:rPr>
              <a:t>20. Costco (</a:t>
            </a:r>
            <a:r>
              <a:rPr lang="en-AE" sz="1800" kern="100" dirty="0">
                <a:effectLst/>
                <a:latin typeface="Times New Roman" panose="02020603050405020304" pitchFamily="18" charset="0"/>
                <a:ea typeface="Calibri" panose="020F0502020204030204" pitchFamily="34" charset="0"/>
                <a:hlinkClick r:id="rId21"/>
              </a:rPr>
              <a:t>www.costco.com</a:t>
            </a:r>
            <a:r>
              <a:rPr lang="en-AE" sz="1800" kern="100" dirty="0">
                <a:effectLst/>
                <a:latin typeface="Times New Roman" panose="02020603050405020304" pitchFamily="18" charset="0"/>
                <a:ea typeface="Calibri" panose="020F0502020204030204" pitchFamily="34" charset="0"/>
              </a:rPr>
              <a:t>) </a:t>
            </a:r>
          </a:p>
          <a:p>
            <a:pPr algn="l" rtl="0"/>
            <a:endParaRPr lang="en-AE" dirty="0"/>
          </a:p>
        </p:txBody>
      </p:sp>
      <p:sp>
        <p:nvSpPr>
          <p:cNvPr id="5" name="Slide Number Placeholder 4">
            <a:extLst>
              <a:ext uri="{FF2B5EF4-FFF2-40B4-BE49-F238E27FC236}">
                <a16:creationId xmlns:a16="http://schemas.microsoft.com/office/drawing/2014/main" id="{636914B1-0D66-2FB6-1747-0251B4183DF4}"/>
              </a:ext>
            </a:extLst>
          </p:cNvPr>
          <p:cNvSpPr>
            <a:spLocks noGrp="1"/>
          </p:cNvSpPr>
          <p:nvPr>
            <p:ph type="sldNum" sz="quarter" idx="12"/>
          </p:nvPr>
        </p:nvSpPr>
        <p:spPr/>
        <p:txBody>
          <a:bodyPr/>
          <a:lstStyle/>
          <a:p>
            <a:fld id="{24E1593F-C6A5-48D7-8322-BC8526C86B25}" type="slidenum">
              <a:rPr lang="en-AE" smtClean="0"/>
              <a:pPr/>
              <a:t>5</a:t>
            </a:fld>
            <a:endParaRPr lang="en-AE" dirty="0"/>
          </a:p>
        </p:txBody>
      </p:sp>
    </p:spTree>
    <p:extLst>
      <p:ext uri="{BB962C8B-B14F-4D97-AF65-F5344CB8AC3E}">
        <p14:creationId xmlns:p14="http://schemas.microsoft.com/office/powerpoint/2010/main" val="345099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ar-SA" dirty="0"/>
              <a:t>الفصل الثاني: أسس التجارة الإلكترونية</a:t>
            </a:r>
            <a:endParaRPr lang="en-AE" dirty="0"/>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p:txBody>
          <a:bodyPr>
            <a:normAutofit lnSpcReduction="10000"/>
          </a:bodyPr>
          <a:lstStyle/>
          <a:p>
            <a:pPr marL="457200" lvl="0" indent="-457200" algn="r" rtl="1">
              <a:lnSpc>
                <a:spcPct val="107000"/>
              </a:lnSpc>
              <a:spcAft>
                <a:spcPts val="800"/>
              </a:spcAft>
              <a:buFont typeface="Arial" panose="020B0604020202020204" pitchFamily="34" charset="0"/>
              <a:buChar char="•"/>
            </a:pPr>
            <a:r>
              <a:rPr lang="ar-SA" sz="4000" b="1" dirty="0"/>
              <a:t>مقارنة بين التجارة الالكترونية والاعمال الالكترونية	</a:t>
            </a:r>
          </a:p>
          <a:p>
            <a:pPr marL="457200" lvl="0" indent="-457200" algn="r" rtl="1">
              <a:lnSpc>
                <a:spcPct val="107000"/>
              </a:lnSpc>
              <a:spcAft>
                <a:spcPts val="800"/>
              </a:spcAft>
              <a:buFont typeface="Arial" panose="020B0604020202020204" pitchFamily="34" charset="0"/>
              <a:buChar char="•"/>
            </a:pPr>
            <a:r>
              <a:rPr lang="ar-SA" sz="4000" b="1" dirty="0"/>
              <a:t>السلع الرقمية	</a:t>
            </a:r>
          </a:p>
          <a:p>
            <a:pPr marL="457200" lvl="0" indent="-457200" algn="r" rtl="1">
              <a:lnSpc>
                <a:spcPct val="107000"/>
              </a:lnSpc>
              <a:spcAft>
                <a:spcPts val="800"/>
              </a:spcAft>
              <a:buFont typeface="Arial" panose="020B0604020202020204" pitchFamily="34" charset="0"/>
              <a:buChar char="•"/>
            </a:pPr>
            <a:r>
              <a:rPr lang="ar-SA" sz="4000" b="1" dirty="0"/>
              <a:t>نماذج التجارة الإلكترونية</a:t>
            </a:r>
            <a:r>
              <a:rPr lang="ar-SA" b="1" dirty="0"/>
              <a:t>		</a:t>
            </a:r>
            <a:r>
              <a:rPr lang="ar-SA" sz="4800" kern="100" dirty="0">
                <a:effectLst/>
                <a:latin typeface="Times New Roman" panose="02020603050405020304" pitchFamily="18" charset="0"/>
                <a:ea typeface="Calibri" panose="020F0502020204030204" pitchFamily="34" charset="0"/>
              </a:rPr>
              <a:t>	</a:t>
            </a:r>
          </a:p>
          <a:p>
            <a:pPr lvl="0" algn="r" rtl="1">
              <a:lnSpc>
                <a:spcPct val="107000"/>
              </a:lnSpc>
              <a:spcAft>
                <a:spcPts val="800"/>
              </a:spcAft>
            </a:pPr>
            <a:endParaRPr lang="ar-SA" sz="4800" kern="100" dirty="0">
              <a:effectLst/>
              <a:latin typeface="Times New Roman" panose="02020603050405020304" pitchFamily="18" charset="0"/>
              <a:ea typeface="Calibri" panose="020F0502020204030204" pitchFamily="34" charset="0"/>
            </a:endParaRPr>
          </a:p>
        </p:txBody>
      </p:sp>
      <p:sp>
        <p:nvSpPr>
          <p:cNvPr id="5" name="Slide Number Placeholder 4">
            <a:extLst>
              <a:ext uri="{FF2B5EF4-FFF2-40B4-BE49-F238E27FC236}">
                <a16:creationId xmlns:a16="http://schemas.microsoft.com/office/drawing/2014/main" id="{36B2821C-3526-D84C-5BF5-74C0C70FD34E}"/>
              </a:ext>
            </a:extLst>
          </p:cNvPr>
          <p:cNvSpPr>
            <a:spLocks noGrp="1"/>
          </p:cNvSpPr>
          <p:nvPr>
            <p:ph type="sldNum" sz="quarter" idx="12"/>
          </p:nvPr>
        </p:nvSpPr>
        <p:spPr/>
        <p:txBody>
          <a:bodyPr/>
          <a:lstStyle/>
          <a:p>
            <a:fld id="{24E1593F-C6A5-48D7-8322-BC8526C86B25}" type="slidenum">
              <a:rPr lang="en-AE" smtClean="0"/>
              <a:pPr/>
              <a:t>6</a:t>
            </a:fld>
            <a:endParaRPr lang="en-AE" dirty="0"/>
          </a:p>
        </p:txBody>
      </p:sp>
      <p:pic>
        <p:nvPicPr>
          <p:cNvPr id="8" name="Content Placeholder 7">
            <a:extLst>
              <a:ext uri="{FF2B5EF4-FFF2-40B4-BE49-F238E27FC236}">
                <a16:creationId xmlns:a16="http://schemas.microsoft.com/office/drawing/2014/main" id="{2E507DCE-FE6E-CCFA-D78A-0DD0244FEF85}"/>
              </a:ext>
            </a:extLst>
          </p:cNvPr>
          <p:cNvPicPr>
            <a:picLocks noGrp="1" noChangeAspect="1"/>
          </p:cNvPicPr>
          <p:nvPr>
            <p:ph sz="half" idx="1"/>
          </p:nvPr>
        </p:nvPicPr>
        <p:blipFill>
          <a:blip r:embed="rId2"/>
          <a:stretch>
            <a:fillRect/>
          </a:stretch>
        </p:blipFill>
        <p:spPr>
          <a:xfrm>
            <a:off x="757623" y="2403157"/>
            <a:ext cx="5414577" cy="3342007"/>
          </a:xfrm>
          <a:prstGeom prst="rect">
            <a:avLst/>
          </a:prstGeom>
        </p:spPr>
      </p:pic>
    </p:spTree>
    <p:extLst>
      <p:ext uri="{BB962C8B-B14F-4D97-AF65-F5344CB8AC3E}">
        <p14:creationId xmlns:p14="http://schemas.microsoft.com/office/powerpoint/2010/main" val="19073080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8E4-AC79-9FF8-2C29-3A9E7BAFD7E9}"/>
              </a:ext>
            </a:extLst>
          </p:cNvPr>
          <p:cNvSpPr>
            <a:spLocks noGrp="1"/>
          </p:cNvSpPr>
          <p:nvPr>
            <p:ph type="title"/>
          </p:nvPr>
        </p:nvSpPr>
        <p:spPr/>
        <p:txBody>
          <a:bodyPr>
            <a:noAutofit/>
          </a:bodyPr>
          <a:lstStyle/>
          <a:p>
            <a:r>
              <a:rPr lang="ar-SA" sz="4800" dirty="0"/>
              <a:t>مقارنة بين التجارة الالكترونية والاعمال الالكترونية</a:t>
            </a:r>
            <a:endParaRPr lang="en-AE" sz="4800" dirty="0"/>
          </a:p>
        </p:txBody>
      </p:sp>
      <p:sp>
        <p:nvSpPr>
          <p:cNvPr id="3" name="Content Placeholder 2">
            <a:extLst>
              <a:ext uri="{FF2B5EF4-FFF2-40B4-BE49-F238E27FC236}">
                <a16:creationId xmlns:a16="http://schemas.microsoft.com/office/drawing/2014/main" id="{3598A845-1CA7-561D-618B-545B5758BCE7}"/>
              </a:ext>
            </a:extLst>
          </p:cNvPr>
          <p:cNvSpPr>
            <a:spLocks noGrp="1"/>
          </p:cNvSpPr>
          <p:nvPr>
            <p:ph idx="1"/>
          </p:nvPr>
        </p:nvSpPr>
        <p:spPr/>
        <p:txBody>
          <a:bodyPr>
            <a:normAutofit fontScale="92500"/>
          </a:bodyPr>
          <a:lstStyle/>
          <a:p>
            <a:r>
              <a:rPr lang="ar-SA" sz="3900" dirty="0">
                <a:solidFill>
                  <a:schemeClr val="accent1"/>
                </a:solidFill>
              </a:rPr>
              <a:t>1.	</a:t>
            </a:r>
            <a:r>
              <a:rPr lang="ar-SA" sz="3900" b="1" dirty="0">
                <a:solidFill>
                  <a:schemeClr val="accent1"/>
                </a:solidFill>
              </a:rPr>
              <a:t>تعريف</a:t>
            </a:r>
            <a:r>
              <a:rPr lang="ar-SA" sz="3900" dirty="0">
                <a:solidFill>
                  <a:schemeClr val="accent1"/>
                </a:solidFill>
              </a:rPr>
              <a:t>:</a:t>
            </a:r>
          </a:p>
          <a:p>
            <a:r>
              <a:rPr lang="ar-SA" sz="4000" dirty="0"/>
              <a:t>   - </a:t>
            </a:r>
            <a:r>
              <a:rPr lang="ar-SA" sz="4000" dirty="0">
                <a:solidFill>
                  <a:srgbClr val="FF0000"/>
                </a:solidFill>
              </a:rPr>
              <a:t>التجارة الإلكترونية</a:t>
            </a:r>
            <a:r>
              <a:rPr lang="ar-SA" sz="4000" dirty="0"/>
              <a:t>: هي عمليات الشراء والبيع عبر الإنترنت، تشمل المتاجر الإلكترونية والتبادل الإلكتروني للسلع والخدمات.</a:t>
            </a:r>
          </a:p>
          <a:p>
            <a:endParaRPr lang="ar-SA" sz="4000" dirty="0"/>
          </a:p>
          <a:p>
            <a:r>
              <a:rPr lang="ar-SA" sz="4000" dirty="0"/>
              <a:t>   - </a:t>
            </a:r>
            <a:r>
              <a:rPr lang="ar-SA" sz="4000" dirty="0">
                <a:solidFill>
                  <a:srgbClr val="FF0000"/>
                </a:solidFill>
              </a:rPr>
              <a:t>الأعمال الإلكترونية</a:t>
            </a:r>
            <a:r>
              <a:rPr lang="ar-SA" sz="4000" dirty="0"/>
              <a:t>: تشمل جميع الأنشطة الإلكترونية التي تتعلق بإدارة الأعمال، بما في ذلك إدارة المعلومات والتواصل والتسويق.</a:t>
            </a:r>
          </a:p>
          <a:p>
            <a:endParaRPr lang="en-AE" dirty="0"/>
          </a:p>
        </p:txBody>
      </p:sp>
      <p:sp>
        <p:nvSpPr>
          <p:cNvPr id="4" name="Slide Number Placeholder 3">
            <a:extLst>
              <a:ext uri="{FF2B5EF4-FFF2-40B4-BE49-F238E27FC236}">
                <a16:creationId xmlns:a16="http://schemas.microsoft.com/office/drawing/2014/main" id="{CC3FDFCD-5AB6-07A2-D66D-34C00C5C0CB8}"/>
              </a:ext>
            </a:extLst>
          </p:cNvPr>
          <p:cNvSpPr>
            <a:spLocks noGrp="1"/>
          </p:cNvSpPr>
          <p:nvPr>
            <p:ph type="sldNum" sz="quarter" idx="12"/>
          </p:nvPr>
        </p:nvSpPr>
        <p:spPr/>
        <p:txBody>
          <a:bodyPr/>
          <a:lstStyle/>
          <a:p>
            <a:fld id="{9D7E10A5-D6BE-49F1-B6B0-3994C46CDFDC}" type="slidenum">
              <a:rPr lang="en-AE" smtClean="0"/>
              <a:pPr/>
              <a:t>7</a:t>
            </a:fld>
            <a:endParaRPr lang="en-AE" dirty="0"/>
          </a:p>
        </p:txBody>
      </p:sp>
    </p:spTree>
    <p:extLst>
      <p:ext uri="{BB962C8B-B14F-4D97-AF65-F5344CB8AC3E}">
        <p14:creationId xmlns:p14="http://schemas.microsoft.com/office/powerpoint/2010/main" val="1521856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8E4-AC79-9FF8-2C29-3A9E7BAFD7E9}"/>
              </a:ext>
            </a:extLst>
          </p:cNvPr>
          <p:cNvSpPr>
            <a:spLocks noGrp="1"/>
          </p:cNvSpPr>
          <p:nvPr>
            <p:ph type="title"/>
          </p:nvPr>
        </p:nvSpPr>
        <p:spPr/>
        <p:txBody>
          <a:bodyPr>
            <a:noAutofit/>
          </a:bodyPr>
          <a:lstStyle/>
          <a:p>
            <a:r>
              <a:rPr lang="ar-SA" sz="4800" dirty="0"/>
              <a:t>مقارنة بين التجارة الالكترونية والاعمال الالكترونية</a:t>
            </a:r>
            <a:endParaRPr lang="en-AE" sz="4800" dirty="0"/>
          </a:p>
        </p:txBody>
      </p:sp>
      <p:sp>
        <p:nvSpPr>
          <p:cNvPr id="3" name="Content Placeholder 2">
            <a:extLst>
              <a:ext uri="{FF2B5EF4-FFF2-40B4-BE49-F238E27FC236}">
                <a16:creationId xmlns:a16="http://schemas.microsoft.com/office/drawing/2014/main" id="{3598A845-1CA7-561D-618B-545B5758BCE7}"/>
              </a:ext>
            </a:extLst>
          </p:cNvPr>
          <p:cNvSpPr>
            <a:spLocks noGrp="1"/>
          </p:cNvSpPr>
          <p:nvPr>
            <p:ph idx="1"/>
          </p:nvPr>
        </p:nvSpPr>
        <p:spPr/>
        <p:txBody>
          <a:bodyPr>
            <a:normAutofit/>
          </a:bodyPr>
          <a:lstStyle/>
          <a:p>
            <a:r>
              <a:rPr lang="ar-SA" sz="4000" b="1" dirty="0">
                <a:solidFill>
                  <a:schemeClr val="accent1"/>
                </a:solidFill>
              </a:rPr>
              <a:t>2.	نوع الأنشطة:</a:t>
            </a:r>
          </a:p>
          <a:p>
            <a:r>
              <a:rPr lang="ar-SA" sz="4000" dirty="0"/>
              <a:t>   - </a:t>
            </a:r>
            <a:r>
              <a:rPr lang="ar-SA" sz="4000" dirty="0">
                <a:solidFill>
                  <a:srgbClr val="FF0000"/>
                </a:solidFill>
              </a:rPr>
              <a:t>التجارة الإلكترونية</a:t>
            </a:r>
            <a:r>
              <a:rPr lang="ar-SA" sz="4000" dirty="0"/>
              <a:t>: تركز أساسًا على عمليات الشراء والبيع الإلكترونية، مع التركيز على تحسين تجربة التسوق عبر الإنترنت.</a:t>
            </a:r>
          </a:p>
          <a:p>
            <a:r>
              <a:rPr lang="ar-SA" sz="4000" dirty="0"/>
              <a:t>   - </a:t>
            </a:r>
            <a:r>
              <a:rPr lang="ar-SA" sz="4000" dirty="0">
                <a:solidFill>
                  <a:srgbClr val="FF0000"/>
                </a:solidFill>
              </a:rPr>
              <a:t>الأعمال الإلكترونية</a:t>
            </a:r>
            <a:r>
              <a:rPr lang="ar-SA" sz="4000" dirty="0"/>
              <a:t>: تتعامل بشكل أوسع مع جميع جوانب إدارة الأعمال الإلكترونية، بما في ذلك التسويق الرقمي، وإدارة البيانات، وتوظيف التكنولوجيا لتعزيز العمليات.</a:t>
            </a:r>
          </a:p>
        </p:txBody>
      </p:sp>
      <p:sp>
        <p:nvSpPr>
          <p:cNvPr id="4" name="Slide Number Placeholder 3">
            <a:extLst>
              <a:ext uri="{FF2B5EF4-FFF2-40B4-BE49-F238E27FC236}">
                <a16:creationId xmlns:a16="http://schemas.microsoft.com/office/drawing/2014/main" id="{CC3FDFCD-5AB6-07A2-D66D-34C00C5C0CB8}"/>
              </a:ext>
            </a:extLst>
          </p:cNvPr>
          <p:cNvSpPr>
            <a:spLocks noGrp="1"/>
          </p:cNvSpPr>
          <p:nvPr>
            <p:ph type="sldNum" sz="quarter" idx="12"/>
          </p:nvPr>
        </p:nvSpPr>
        <p:spPr/>
        <p:txBody>
          <a:bodyPr/>
          <a:lstStyle/>
          <a:p>
            <a:fld id="{9D7E10A5-D6BE-49F1-B6B0-3994C46CDFDC}" type="slidenum">
              <a:rPr lang="en-AE" smtClean="0"/>
              <a:pPr/>
              <a:t>8</a:t>
            </a:fld>
            <a:endParaRPr lang="en-AE" dirty="0"/>
          </a:p>
        </p:txBody>
      </p:sp>
    </p:spTree>
    <p:extLst>
      <p:ext uri="{BB962C8B-B14F-4D97-AF65-F5344CB8AC3E}">
        <p14:creationId xmlns:p14="http://schemas.microsoft.com/office/powerpoint/2010/main" val="31668481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A8E4-AC79-9FF8-2C29-3A9E7BAFD7E9}"/>
              </a:ext>
            </a:extLst>
          </p:cNvPr>
          <p:cNvSpPr>
            <a:spLocks noGrp="1"/>
          </p:cNvSpPr>
          <p:nvPr>
            <p:ph type="title"/>
          </p:nvPr>
        </p:nvSpPr>
        <p:spPr/>
        <p:txBody>
          <a:bodyPr>
            <a:noAutofit/>
          </a:bodyPr>
          <a:lstStyle/>
          <a:p>
            <a:r>
              <a:rPr lang="ar-SA" sz="4800" dirty="0"/>
              <a:t>مقارنة بين التجارة الالكترونية والاعمال الالكترونية</a:t>
            </a:r>
            <a:endParaRPr lang="en-AE" sz="4800" dirty="0"/>
          </a:p>
        </p:txBody>
      </p:sp>
      <p:sp>
        <p:nvSpPr>
          <p:cNvPr id="3" name="Content Placeholder 2">
            <a:extLst>
              <a:ext uri="{FF2B5EF4-FFF2-40B4-BE49-F238E27FC236}">
                <a16:creationId xmlns:a16="http://schemas.microsoft.com/office/drawing/2014/main" id="{3598A845-1CA7-561D-618B-545B5758BCE7}"/>
              </a:ext>
            </a:extLst>
          </p:cNvPr>
          <p:cNvSpPr>
            <a:spLocks noGrp="1"/>
          </p:cNvSpPr>
          <p:nvPr>
            <p:ph idx="1"/>
          </p:nvPr>
        </p:nvSpPr>
        <p:spPr/>
        <p:txBody>
          <a:bodyPr>
            <a:normAutofit fontScale="92500"/>
          </a:bodyPr>
          <a:lstStyle/>
          <a:p>
            <a:r>
              <a:rPr lang="ar-SA" sz="4000" b="1" dirty="0">
                <a:solidFill>
                  <a:schemeClr val="accent1"/>
                </a:solidFill>
              </a:rPr>
              <a:t>3.	التفرغ للعملاء:</a:t>
            </a:r>
          </a:p>
          <a:p>
            <a:r>
              <a:rPr lang="ar-SA" sz="4000" dirty="0"/>
              <a:t>  - </a:t>
            </a:r>
            <a:r>
              <a:rPr lang="ar-SA" sz="4000" dirty="0">
                <a:solidFill>
                  <a:srgbClr val="FF0000"/>
                </a:solidFill>
              </a:rPr>
              <a:t>التجارة الإلكترونية</a:t>
            </a:r>
            <a:r>
              <a:rPr lang="ar-SA" sz="4000" dirty="0"/>
              <a:t>: يكون التركيز الرئيسي على تقديم منتجات أو خدمات للعملاء من خلال منصة إلكترونية.</a:t>
            </a:r>
          </a:p>
          <a:p>
            <a:endParaRPr lang="ar-SA" sz="4000" dirty="0"/>
          </a:p>
          <a:p>
            <a:r>
              <a:rPr lang="ar-SA" sz="4000" dirty="0"/>
              <a:t>   - </a:t>
            </a:r>
            <a:r>
              <a:rPr lang="ar-SA" sz="4000" dirty="0">
                <a:solidFill>
                  <a:srgbClr val="FF0000"/>
                </a:solidFill>
              </a:rPr>
              <a:t>الأعمال الإلكترونية</a:t>
            </a:r>
            <a:r>
              <a:rPr lang="ar-SA" sz="4000" dirty="0"/>
              <a:t>: يتطلب التفرغ للعملاء التفاعل مع العملاء وتلبية احتياجاتهم بشكل شامل والتفاعل معهم عبر مختلف القنوات الإلكترونية مثل متابعة الصيانة ومعالجة الشكاوى حسب القسم.</a:t>
            </a:r>
          </a:p>
          <a:p>
            <a:endParaRPr lang="ar-SA" sz="4000" dirty="0"/>
          </a:p>
        </p:txBody>
      </p:sp>
      <p:sp>
        <p:nvSpPr>
          <p:cNvPr id="4" name="Slide Number Placeholder 3">
            <a:extLst>
              <a:ext uri="{FF2B5EF4-FFF2-40B4-BE49-F238E27FC236}">
                <a16:creationId xmlns:a16="http://schemas.microsoft.com/office/drawing/2014/main" id="{CC3FDFCD-5AB6-07A2-D66D-34C00C5C0CB8}"/>
              </a:ext>
            </a:extLst>
          </p:cNvPr>
          <p:cNvSpPr>
            <a:spLocks noGrp="1"/>
          </p:cNvSpPr>
          <p:nvPr>
            <p:ph type="sldNum" sz="quarter" idx="12"/>
          </p:nvPr>
        </p:nvSpPr>
        <p:spPr/>
        <p:txBody>
          <a:bodyPr/>
          <a:lstStyle/>
          <a:p>
            <a:fld id="{9D7E10A5-D6BE-49F1-B6B0-3994C46CDFDC}" type="slidenum">
              <a:rPr lang="en-AE" smtClean="0"/>
              <a:pPr/>
              <a:t>9</a:t>
            </a:fld>
            <a:endParaRPr lang="en-AE" dirty="0"/>
          </a:p>
        </p:txBody>
      </p:sp>
    </p:spTree>
    <p:extLst>
      <p:ext uri="{BB962C8B-B14F-4D97-AF65-F5344CB8AC3E}">
        <p14:creationId xmlns:p14="http://schemas.microsoft.com/office/powerpoint/2010/main" val="1346715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885</TotalTime>
  <Words>1773</Words>
  <Application>Microsoft Office PowerPoint</Application>
  <PresentationFormat>Widescreen</PresentationFormat>
  <Paragraphs>179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Simplified Arabic</vt:lpstr>
      <vt:lpstr>Tahoma,Bold</vt:lpstr>
      <vt:lpstr>Times New Roman</vt:lpstr>
      <vt:lpstr>Office Theme</vt:lpstr>
      <vt:lpstr>التجارة الإلكترونية</vt:lpstr>
      <vt:lpstr>المحتويات</vt:lpstr>
      <vt:lpstr>MODE OF ASSESSMENTS</vt:lpstr>
      <vt:lpstr>مقال Essay</vt:lpstr>
      <vt:lpstr>تطبيقات التجارة الالكترونية</vt:lpstr>
      <vt:lpstr>الفصل الثاني: أسس التجارة الإلكترونية</vt:lpstr>
      <vt:lpstr>مقارنة بين التجارة الالكترونية والاعمال الالكترونية</vt:lpstr>
      <vt:lpstr>مقارنة بين التجارة الالكترونية والاعمال الالكترونية</vt:lpstr>
      <vt:lpstr>مقارنة بين التجارة الالكترونية والاعمال الالكترونية</vt:lpstr>
      <vt:lpstr>مقارنة بين التجارة الالكترونية والاعمال الالكترونية</vt:lpstr>
      <vt:lpstr>مقارنة بين التجارة الالكترونية والاعمال الالكترونية</vt:lpstr>
      <vt:lpstr>مقارنة بين التجارة الالكترونية والاعمال الالكترونية</vt:lpstr>
      <vt:lpstr>مقارنة بين التجارة الالكترونية والاعمال الالكترونية</vt:lpstr>
      <vt:lpstr>السلع الرقمية</vt:lpstr>
      <vt:lpstr>أنواع السلع الرقمية</vt:lpstr>
      <vt:lpstr>أنواع السلع الرقمية</vt:lpstr>
      <vt:lpstr>خصائص السلع الرقمية</vt:lpstr>
      <vt:lpstr>خصائص السلع الرقمية</vt:lpstr>
      <vt:lpstr>خصائص السلع الرقمية</vt:lpstr>
      <vt:lpstr>خصائص السلع الرقمية</vt:lpstr>
      <vt:lpstr>خصائص السلع الرقمية</vt:lpstr>
      <vt:lpstr>نماذج التجارة الإلكترونية </vt:lpstr>
      <vt:lpstr>نماذج التجارة الإلكترونية </vt:lpstr>
      <vt:lpstr>نماذج التجارة الإلكترونية </vt:lpstr>
      <vt:lpstr>نماذج التجارة الإلكترونية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127</cp:revision>
  <cp:lastPrinted>2023-11-12T11:55:14Z</cp:lastPrinted>
  <dcterms:created xsi:type="dcterms:W3CDTF">2023-10-15T14:15:01Z</dcterms:created>
  <dcterms:modified xsi:type="dcterms:W3CDTF">2024-02-24T07:23:26Z</dcterms:modified>
</cp:coreProperties>
</file>