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7" r:id="rId1"/>
  </p:sldMasterIdLst>
  <p:notesMasterIdLst>
    <p:notesMasterId r:id="rId35"/>
  </p:notesMasterIdLst>
  <p:sldIdLst>
    <p:sldId id="339" r:id="rId2"/>
    <p:sldId id="355" r:id="rId3"/>
    <p:sldId id="257" r:id="rId4"/>
    <p:sldId id="341" r:id="rId5"/>
    <p:sldId id="326" r:id="rId6"/>
    <p:sldId id="259" r:id="rId7"/>
    <p:sldId id="260" r:id="rId8"/>
    <p:sldId id="262" r:id="rId9"/>
    <p:sldId id="332" r:id="rId10"/>
    <p:sldId id="344" r:id="rId11"/>
    <p:sldId id="345" r:id="rId12"/>
    <p:sldId id="346" r:id="rId13"/>
    <p:sldId id="347" r:id="rId14"/>
    <p:sldId id="273" r:id="rId15"/>
    <p:sldId id="274" r:id="rId16"/>
    <p:sldId id="311" r:id="rId17"/>
    <p:sldId id="348" r:id="rId18"/>
    <p:sldId id="313" r:id="rId19"/>
    <p:sldId id="314" r:id="rId20"/>
    <p:sldId id="353" r:id="rId21"/>
    <p:sldId id="315" r:id="rId22"/>
    <p:sldId id="316" r:id="rId23"/>
    <p:sldId id="317" r:id="rId24"/>
    <p:sldId id="318" r:id="rId25"/>
    <p:sldId id="349" r:id="rId26"/>
    <p:sldId id="354" r:id="rId27"/>
    <p:sldId id="319" r:id="rId28"/>
    <p:sldId id="320" r:id="rId29"/>
    <p:sldId id="350" r:id="rId30"/>
    <p:sldId id="351" r:id="rId31"/>
    <p:sldId id="352" r:id="rId32"/>
    <p:sldId id="321" r:id="rId33"/>
    <p:sldId id="356" r:id="rId34"/>
  </p:sldIdLst>
  <p:sldSz cx="9144000" cy="6858000" type="screen4x3"/>
  <p:notesSz cx="6858000" cy="9144000"/>
  <p:defaultTextStyle>
    <a:defPPr>
      <a:defRPr lang="ar-EG"/>
    </a:defPPr>
    <a:lvl1pPr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0000"/>
    <a:srgbClr val="FF3300"/>
    <a:srgbClr val="CCFF33"/>
    <a:srgbClr val="FF99CC"/>
    <a:srgbClr val="134B2F"/>
    <a:srgbClr val="2C0A5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54" autoAdjust="0"/>
    <p:restoredTop sz="94545" autoAdjust="0"/>
  </p:normalViewPr>
  <p:slideViewPr>
    <p:cSldViewPr>
      <p:cViewPr varScale="1">
        <p:scale>
          <a:sx n="70" d="100"/>
          <a:sy n="70" d="100"/>
        </p:scale>
        <p:origin x="138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rtl="1" eaLnBrk="1" hangingPunct="1">
              <a:defRPr sz="1200">
                <a:cs typeface="Arial" charset="0"/>
              </a:defRPr>
            </a:lvl1pPr>
          </a:lstStyle>
          <a:p>
            <a:pPr>
              <a:defRPr/>
            </a:pPr>
            <a:endParaRPr lang="fr-FR"/>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rtl="1" eaLnBrk="1" hangingPunct="1">
              <a:defRPr sz="1200">
                <a:cs typeface="Arial" charset="0"/>
              </a:defRPr>
            </a:lvl1pPr>
          </a:lstStyle>
          <a:p>
            <a:pPr>
              <a:defRPr/>
            </a:pPr>
            <a:fld id="{B6289783-4B3F-44FB-8886-E7F89933C9D8}" type="datetimeFigureOut">
              <a:rPr lang="fr-FR"/>
              <a:pPr>
                <a:defRPr/>
              </a:pPr>
              <a:t>21/06/2020</a:t>
            </a:fld>
            <a:endParaRPr lang="fr-FR"/>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ar-SA" noProof="0" smtClean="0"/>
              <a:t>انقر لتحرير أنماط النص الرئيسي</a:t>
            </a:r>
            <a:endParaRPr lang="en-US" noProof="0" smtClean="0"/>
          </a:p>
          <a:p>
            <a:pPr lvl="1"/>
            <a:r>
              <a:rPr lang="ar-SA" noProof="0" smtClean="0"/>
              <a:t>المستوى الثاني</a:t>
            </a:r>
            <a:endParaRPr lang="en-US" noProof="0" smtClean="0"/>
          </a:p>
          <a:p>
            <a:pPr lvl="2"/>
            <a:r>
              <a:rPr lang="ar-SA" noProof="0" smtClean="0"/>
              <a:t>المستوى الثالث</a:t>
            </a:r>
            <a:endParaRPr lang="en-US" noProof="0" smtClean="0"/>
          </a:p>
          <a:p>
            <a:pPr lvl="3"/>
            <a:r>
              <a:rPr lang="ar-SA" noProof="0" smtClean="0"/>
              <a:t>المستوى الرابع</a:t>
            </a:r>
            <a:endParaRPr lang="en-US" noProof="0" smtClean="0"/>
          </a:p>
          <a:p>
            <a:pPr lvl="4"/>
            <a:r>
              <a:rPr lang="ar-SA" noProof="0" smtClean="0"/>
              <a:t>المستوى الخامس</a:t>
            </a:r>
            <a:endParaRPr lang="fr-FR" noProof="0" smtClean="0"/>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1" eaLnBrk="1" hangingPunct="1">
              <a:defRPr sz="1200">
                <a:cs typeface="Arial" charset="0"/>
              </a:defRPr>
            </a:lvl1pPr>
          </a:lstStyle>
          <a:p>
            <a:pPr>
              <a:defRPr/>
            </a:pPr>
            <a:endParaRPr lang="fr-FR"/>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rtl="1" eaLnBrk="1" hangingPunct="1">
              <a:defRPr sz="1200"/>
            </a:lvl1pPr>
          </a:lstStyle>
          <a:p>
            <a:pPr>
              <a:defRPr/>
            </a:pPr>
            <a:fld id="{8BC41E25-89EF-4D3F-9AE6-0E7691A9F0DA}" type="slidenum">
              <a:rPr lang="fr-FR" altLang="en-US"/>
              <a:pPr>
                <a:defRPr/>
              </a:pPr>
              <a:t>‹#›</a:t>
            </a:fld>
            <a:endParaRPr lang="fr-FR" altLang="en-US"/>
          </a:p>
        </p:txBody>
      </p:sp>
    </p:spTree>
    <p:extLst>
      <p:ext uri="{BB962C8B-B14F-4D97-AF65-F5344CB8AC3E}">
        <p14:creationId xmlns:p14="http://schemas.microsoft.com/office/powerpoint/2010/main" val="33103162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Reem</a:t>
            </a:r>
            <a:r>
              <a:rPr lang="en-US" dirty="0" smtClean="0"/>
              <a:t> Al </a:t>
            </a:r>
            <a:r>
              <a:rPr lang="en-US" smtClean="0"/>
              <a:t>Shamsi</a:t>
            </a:r>
            <a:endParaRPr lang="en-US" dirty="0"/>
          </a:p>
        </p:txBody>
      </p:sp>
      <p:sp>
        <p:nvSpPr>
          <p:cNvPr id="4" name="Slide Number Placeholder 3"/>
          <p:cNvSpPr>
            <a:spLocks noGrp="1"/>
          </p:cNvSpPr>
          <p:nvPr>
            <p:ph type="sldNum" sz="quarter" idx="10"/>
          </p:nvPr>
        </p:nvSpPr>
        <p:spPr/>
        <p:txBody>
          <a:bodyPr/>
          <a:lstStyle/>
          <a:p>
            <a:fld id="{AECD4EBA-F139-4A77-A3AA-3437EBEA0FF1}" type="slidenum">
              <a:rPr lang="en-US" smtClean="0"/>
              <a:t>1</a:t>
            </a:fld>
            <a:endParaRPr lang="en-US"/>
          </a:p>
        </p:txBody>
      </p:sp>
    </p:spTree>
    <p:extLst>
      <p:ext uri="{BB962C8B-B14F-4D97-AF65-F5344CB8AC3E}">
        <p14:creationId xmlns:p14="http://schemas.microsoft.com/office/powerpoint/2010/main" val="2587738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en-US" smtClean="0">
              <a:cs typeface="Arial" panose="020B0604020202020204" pitchFamily="34" charset="0"/>
            </a:endParaRPr>
          </a:p>
        </p:txBody>
      </p:sp>
      <p:sp>
        <p:nvSpPr>
          <p:cNvPr id="49156"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6E92E07E-88BF-479C-A005-C2A8EFBC9478}" type="slidenum">
              <a:rPr lang="fr-FR" altLang="en-US" smtClean="0">
                <a:latin typeface="Times New Roman" panose="02020603050405020304" pitchFamily="18" charset="0"/>
              </a:rPr>
              <a:pPr>
                <a:spcBef>
                  <a:spcPct val="0"/>
                </a:spcBef>
              </a:pPr>
              <a:t>17</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2922379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n-US" smtClean="0">
              <a:cs typeface="Arial" panose="020B0604020202020204" pitchFamily="34" charset="0"/>
            </a:endParaRPr>
          </a:p>
        </p:txBody>
      </p:sp>
      <p:sp>
        <p:nvSpPr>
          <p:cNvPr id="58372"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DC85E1C6-A60F-4161-8BCC-93398BE8462F}" type="slidenum">
              <a:rPr lang="fr-FR" altLang="en-US" smtClean="0">
                <a:latin typeface="Times New Roman" panose="02020603050405020304" pitchFamily="18" charset="0"/>
              </a:rPr>
              <a:pPr>
                <a:spcBef>
                  <a:spcPct val="0"/>
                </a:spcBef>
              </a:pPr>
              <a:t>18</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3542060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n-US" smtClean="0">
              <a:cs typeface="Arial" panose="020B0604020202020204" pitchFamily="34" charset="0"/>
            </a:endParaRPr>
          </a:p>
        </p:txBody>
      </p:sp>
      <p:sp>
        <p:nvSpPr>
          <p:cNvPr id="60420"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D5AE0322-D91F-424A-B72C-F41DCA90A20D}" type="slidenum">
              <a:rPr lang="fr-FR" altLang="en-US" smtClean="0">
                <a:latin typeface="Times New Roman" panose="02020603050405020304" pitchFamily="18" charset="0"/>
              </a:rPr>
              <a:pPr>
                <a:spcBef>
                  <a:spcPct val="0"/>
                </a:spcBef>
              </a:pPr>
              <a:t>19</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1851518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n-US" smtClean="0">
              <a:cs typeface="Arial" panose="020B0604020202020204" pitchFamily="34" charset="0"/>
            </a:endParaRPr>
          </a:p>
        </p:txBody>
      </p:sp>
      <p:sp>
        <p:nvSpPr>
          <p:cNvPr id="62468"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E00BFD99-7509-4898-9907-6FE95394C63E}" type="slidenum">
              <a:rPr lang="fr-FR" altLang="en-US" smtClean="0">
                <a:latin typeface="Times New Roman" panose="02020603050405020304" pitchFamily="18" charset="0"/>
              </a:rPr>
              <a:pPr>
                <a:spcBef>
                  <a:spcPct val="0"/>
                </a:spcBef>
              </a:pPr>
              <a:t>21</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18109273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n-US" smtClean="0">
              <a:cs typeface="Arial" panose="020B0604020202020204" pitchFamily="34" charset="0"/>
            </a:endParaRPr>
          </a:p>
        </p:txBody>
      </p:sp>
      <p:sp>
        <p:nvSpPr>
          <p:cNvPr id="64516"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D3312C43-0C2C-46B8-8CC1-BD0A7877815F}" type="slidenum">
              <a:rPr lang="fr-FR" altLang="en-US" smtClean="0">
                <a:latin typeface="Times New Roman" panose="02020603050405020304" pitchFamily="18" charset="0"/>
              </a:rPr>
              <a:pPr>
                <a:spcBef>
                  <a:spcPct val="0"/>
                </a:spcBef>
              </a:pPr>
              <a:t>22</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3882945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n-US" smtClean="0">
              <a:cs typeface="Arial" panose="020B0604020202020204" pitchFamily="34" charset="0"/>
            </a:endParaRPr>
          </a:p>
        </p:txBody>
      </p:sp>
      <p:sp>
        <p:nvSpPr>
          <p:cNvPr id="66564"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B99318C1-1E7C-4DF3-844F-8AF74BE61A60}" type="slidenum">
              <a:rPr lang="fr-FR" altLang="en-US" smtClean="0">
                <a:latin typeface="Times New Roman" panose="02020603050405020304" pitchFamily="18" charset="0"/>
              </a:rPr>
              <a:pPr>
                <a:spcBef>
                  <a:spcPct val="0"/>
                </a:spcBef>
              </a:pPr>
              <a:t>23</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26386899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n-US" smtClean="0">
              <a:cs typeface="Arial" panose="020B0604020202020204" pitchFamily="34" charset="0"/>
            </a:endParaRPr>
          </a:p>
        </p:txBody>
      </p:sp>
      <p:sp>
        <p:nvSpPr>
          <p:cNvPr id="68612"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DF206F6D-CF36-4D85-894F-370D0E53737B}" type="slidenum">
              <a:rPr lang="fr-FR" altLang="en-US" smtClean="0">
                <a:latin typeface="Times New Roman" panose="02020603050405020304" pitchFamily="18" charset="0"/>
              </a:rPr>
              <a:pPr>
                <a:spcBef>
                  <a:spcPct val="0"/>
                </a:spcBef>
              </a:pPr>
              <a:t>24</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1292206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n-US" smtClean="0">
              <a:cs typeface="Arial" panose="020B0604020202020204" pitchFamily="34" charset="0"/>
            </a:endParaRPr>
          </a:p>
        </p:txBody>
      </p:sp>
      <p:sp>
        <p:nvSpPr>
          <p:cNvPr id="70660"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45113D65-65A9-4529-B67C-B492C7EACFE1}" type="slidenum">
              <a:rPr lang="fr-FR" altLang="en-US" smtClean="0">
                <a:latin typeface="Times New Roman" panose="02020603050405020304" pitchFamily="18" charset="0"/>
              </a:rPr>
              <a:pPr>
                <a:spcBef>
                  <a:spcPct val="0"/>
                </a:spcBef>
              </a:pPr>
              <a:t>27</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7625761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n-US" smtClean="0">
              <a:cs typeface="Arial" panose="020B0604020202020204" pitchFamily="34" charset="0"/>
            </a:endParaRPr>
          </a:p>
        </p:txBody>
      </p:sp>
      <p:sp>
        <p:nvSpPr>
          <p:cNvPr id="72708"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9838D51B-ADF5-4945-953A-999206E1FA79}" type="slidenum">
              <a:rPr lang="fr-FR" altLang="en-US" smtClean="0">
                <a:latin typeface="Times New Roman" panose="02020603050405020304" pitchFamily="18" charset="0"/>
              </a:rPr>
              <a:pPr>
                <a:spcBef>
                  <a:spcPct val="0"/>
                </a:spcBef>
              </a:pPr>
              <a:t>28</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14547425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en-US" smtClean="0">
              <a:cs typeface="Arial" panose="020B0604020202020204" pitchFamily="34" charset="0"/>
            </a:endParaRPr>
          </a:p>
        </p:txBody>
      </p:sp>
      <p:sp>
        <p:nvSpPr>
          <p:cNvPr id="36868"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61A801C2-6DD9-4BE1-AA48-73E5DCE96B67}" type="slidenum">
              <a:rPr lang="fr-FR" altLang="en-US" smtClean="0">
                <a:latin typeface="Times New Roman" panose="02020603050405020304" pitchFamily="18" charset="0"/>
              </a:rPr>
              <a:pPr>
                <a:spcBef>
                  <a:spcPct val="0"/>
                </a:spcBef>
              </a:pPr>
              <a:t>29</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3097645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en-US" smtClean="0">
              <a:cs typeface="Arial" panose="020B0604020202020204" pitchFamily="34" charset="0"/>
            </a:endParaRPr>
          </a:p>
        </p:txBody>
      </p:sp>
      <p:sp>
        <p:nvSpPr>
          <p:cNvPr id="18436"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E5C33318-F972-4FF1-8942-2278C74489EE}" type="slidenum">
              <a:rPr lang="fr-FR" altLang="en-US" smtClean="0">
                <a:latin typeface="Times New Roman" panose="02020603050405020304" pitchFamily="18" charset="0"/>
              </a:rPr>
              <a:pPr>
                <a:spcBef>
                  <a:spcPct val="0"/>
                </a:spcBef>
              </a:pPr>
              <a:t>3</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29267209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en-US" smtClean="0">
              <a:cs typeface="Arial" panose="020B0604020202020204" pitchFamily="34" charset="0"/>
            </a:endParaRPr>
          </a:p>
        </p:txBody>
      </p:sp>
      <p:sp>
        <p:nvSpPr>
          <p:cNvPr id="36868"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61A801C2-6DD9-4BE1-AA48-73E5DCE96B67}" type="slidenum">
              <a:rPr lang="fr-FR" altLang="en-US" smtClean="0">
                <a:latin typeface="Times New Roman" panose="02020603050405020304" pitchFamily="18" charset="0"/>
              </a:rPr>
              <a:pPr>
                <a:spcBef>
                  <a:spcPct val="0"/>
                </a:spcBef>
              </a:pPr>
              <a:t>30</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37098846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en-US" smtClean="0">
              <a:cs typeface="Arial" panose="020B0604020202020204" pitchFamily="34" charset="0"/>
            </a:endParaRPr>
          </a:p>
        </p:txBody>
      </p:sp>
      <p:sp>
        <p:nvSpPr>
          <p:cNvPr id="36868"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61A801C2-6DD9-4BE1-AA48-73E5DCE96B67}" type="slidenum">
              <a:rPr lang="fr-FR" altLang="en-US" smtClean="0">
                <a:latin typeface="Times New Roman" panose="02020603050405020304" pitchFamily="18" charset="0"/>
              </a:rPr>
              <a:pPr>
                <a:spcBef>
                  <a:spcPct val="0"/>
                </a:spcBef>
              </a:pPr>
              <a:t>31</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9248520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n-US" smtClean="0">
              <a:cs typeface="Arial" panose="020B0604020202020204" pitchFamily="34" charset="0"/>
            </a:endParaRPr>
          </a:p>
        </p:txBody>
      </p:sp>
      <p:sp>
        <p:nvSpPr>
          <p:cNvPr id="74756"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C76D8F04-AA6F-45AA-8048-A7F2014F98EF}" type="slidenum">
              <a:rPr lang="fr-FR" altLang="en-US" smtClean="0">
                <a:latin typeface="Times New Roman" panose="02020603050405020304" pitchFamily="18" charset="0"/>
              </a:rPr>
              <a:pPr>
                <a:spcBef>
                  <a:spcPct val="0"/>
                </a:spcBef>
              </a:pPr>
              <a:t>32</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2282261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n-US" smtClean="0">
              <a:cs typeface="Arial" panose="020B0604020202020204" pitchFamily="34" charset="0"/>
            </a:endParaRPr>
          </a:p>
        </p:txBody>
      </p:sp>
      <p:sp>
        <p:nvSpPr>
          <p:cNvPr id="22532"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828C3C4E-DCE3-4E37-8D79-FAAD31E97FB0}" type="slidenum">
              <a:rPr lang="fr-FR" altLang="en-US" smtClean="0">
                <a:latin typeface="Times New Roman" panose="02020603050405020304" pitchFamily="18" charset="0"/>
              </a:rPr>
              <a:pPr>
                <a:spcBef>
                  <a:spcPct val="0"/>
                </a:spcBef>
              </a:pPr>
              <a:t>5</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1501896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en-US" smtClean="0">
              <a:cs typeface="Arial" panose="020B0604020202020204" pitchFamily="34" charset="0"/>
            </a:endParaRPr>
          </a:p>
        </p:txBody>
      </p:sp>
      <p:sp>
        <p:nvSpPr>
          <p:cNvPr id="29700"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2FF4EAEB-6EC3-4719-A888-E079E98A1D34}" type="slidenum">
              <a:rPr lang="fr-FR" altLang="en-US" smtClean="0">
                <a:latin typeface="Times New Roman" panose="02020603050405020304" pitchFamily="18" charset="0"/>
              </a:rPr>
              <a:pPr>
                <a:spcBef>
                  <a:spcPct val="0"/>
                </a:spcBef>
              </a:pPr>
              <a:t>6</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1331148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en-US" smtClean="0">
              <a:cs typeface="Arial" panose="020B0604020202020204" pitchFamily="34" charset="0"/>
            </a:endParaRPr>
          </a:p>
        </p:txBody>
      </p:sp>
      <p:sp>
        <p:nvSpPr>
          <p:cNvPr id="31748"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0E0896B9-277C-48DA-83C6-27654C2E6CDD}" type="slidenum">
              <a:rPr lang="fr-FR" altLang="en-US" smtClean="0">
                <a:latin typeface="Times New Roman" panose="02020603050405020304" pitchFamily="18" charset="0"/>
              </a:rPr>
              <a:pPr>
                <a:spcBef>
                  <a:spcPct val="0"/>
                </a:spcBef>
              </a:pPr>
              <a:t>7</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499749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en-US" smtClean="0">
              <a:cs typeface="Arial" panose="020B0604020202020204" pitchFamily="34" charset="0"/>
            </a:endParaRPr>
          </a:p>
        </p:txBody>
      </p:sp>
      <p:sp>
        <p:nvSpPr>
          <p:cNvPr id="33796"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8FA4B4DE-FB76-494B-ABDD-9E24FC9F6629}" type="slidenum">
              <a:rPr lang="fr-FR" altLang="en-US" smtClean="0">
                <a:latin typeface="Times New Roman" panose="02020603050405020304" pitchFamily="18" charset="0"/>
              </a:rPr>
              <a:pPr>
                <a:spcBef>
                  <a:spcPct val="0"/>
                </a:spcBef>
              </a:pPr>
              <a:t>8</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1412564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en-US" smtClean="0">
              <a:cs typeface="Arial" panose="020B0604020202020204" pitchFamily="34" charset="0"/>
            </a:endParaRPr>
          </a:p>
        </p:txBody>
      </p:sp>
      <p:sp>
        <p:nvSpPr>
          <p:cNvPr id="51204"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2F43452E-68B0-4443-9CCF-91E3ACA5803D}" type="slidenum">
              <a:rPr lang="fr-FR" altLang="en-US" smtClean="0">
                <a:latin typeface="Times New Roman" panose="02020603050405020304" pitchFamily="18" charset="0"/>
              </a:rPr>
              <a:pPr>
                <a:spcBef>
                  <a:spcPct val="0"/>
                </a:spcBef>
              </a:pPr>
              <a:t>14</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2205693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en-US" smtClean="0">
              <a:cs typeface="Arial" panose="020B0604020202020204" pitchFamily="34" charset="0"/>
            </a:endParaRPr>
          </a:p>
        </p:txBody>
      </p:sp>
      <p:sp>
        <p:nvSpPr>
          <p:cNvPr id="53252"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0EE665A5-27D7-4F29-8932-A2B510ABC9CE}" type="slidenum">
              <a:rPr lang="fr-FR" altLang="en-US" smtClean="0">
                <a:latin typeface="Times New Roman" panose="02020603050405020304" pitchFamily="18" charset="0"/>
              </a:rPr>
              <a:pPr>
                <a:spcBef>
                  <a:spcPct val="0"/>
                </a:spcBef>
              </a:pPr>
              <a:t>15</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1117462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n-US" smtClean="0">
              <a:cs typeface="Arial" panose="020B0604020202020204" pitchFamily="34" charset="0"/>
            </a:endParaRPr>
          </a:p>
        </p:txBody>
      </p:sp>
      <p:sp>
        <p:nvSpPr>
          <p:cNvPr id="56324"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spcBef>
                <a:spcPct val="0"/>
              </a:spcBef>
            </a:pPr>
            <a:fld id="{067169A7-9C97-4A00-AE26-175372B03A01}" type="slidenum">
              <a:rPr lang="fr-FR" altLang="en-US" smtClean="0">
                <a:latin typeface="Times New Roman" panose="02020603050405020304" pitchFamily="18" charset="0"/>
              </a:rPr>
              <a:pPr>
                <a:spcBef>
                  <a:spcPct val="0"/>
                </a:spcBef>
              </a:pPr>
              <a:t>16</a:t>
            </a:fld>
            <a:endParaRPr lang="fr-FR" altLang="en-US" smtClean="0">
              <a:latin typeface="Times New Roman" panose="02020603050405020304" pitchFamily="18" charset="0"/>
            </a:endParaRPr>
          </a:p>
        </p:txBody>
      </p:sp>
    </p:spTree>
    <p:extLst>
      <p:ext uri="{BB962C8B-B14F-4D97-AF65-F5344CB8AC3E}">
        <p14:creationId xmlns:p14="http://schemas.microsoft.com/office/powerpoint/2010/main" val="2835704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شريحة عنوان">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lgn="r" rtl="1" eaLnBrk="1" hangingPunct="1">
                <a:defRPr/>
              </a:pPr>
              <a:endParaRPr lang="fr-FR">
                <a:cs typeface="Arial" charset="0"/>
              </a:endParaRPr>
            </a:p>
          </p:txBody>
        </p:sp>
        <p:sp>
          <p:nvSpPr>
            <p:cNvPr id="6" name="Freeform 4"/>
            <p:cNvSpPr>
              <a:spLocks/>
            </p:cNvSpPr>
            <p:nvPr/>
          </p:nvSpPr>
          <p:spPr bwMode="hidden">
            <a:xfrm>
              <a:off x="0" y="2496"/>
              <a:ext cx="2112" cy="1604"/>
            </a:xfrm>
            <a:custGeom>
              <a:avLst/>
              <a:gdLst>
                <a:gd name="T0" fmla="*/ 547 w 2123"/>
                <a:gd name="T1" fmla="*/ 566 h 1696"/>
                <a:gd name="T2" fmla="*/ 511 w 2123"/>
                <a:gd name="T3" fmla="*/ 370 h 1696"/>
                <a:gd name="T4" fmla="*/ 637 w 2123"/>
                <a:gd name="T5" fmla="*/ 215 h 1696"/>
                <a:gd name="T6" fmla="*/ 872 w 2123"/>
                <a:gd name="T7" fmla="*/ 319 h 1696"/>
                <a:gd name="T8" fmla="*/ 1148 w 2123"/>
                <a:gd name="T9" fmla="*/ 470 h 1696"/>
                <a:gd name="T10" fmla="*/ 1401 w 2123"/>
                <a:gd name="T11" fmla="*/ 601 h 1696"/>
                <a:gd name="T12" fmla="*/ 1701 w 2123"/>
                <a:gd name="T13" fmla="*/ 736 h 1696"/>
                <a:gd name="T14" fmla="*/ 1779 w 2123"/>
                <a:gd name="T15" fmla="*/ 765 h 1696"/>
                <a:gd name="T16" fmla="*/ 1736 w 2123"/>
                <a:gd name="T17" fmla="*/ 733 h 1696"/>
                <a:gd name="T18" fmla="*/ 1334 w 2123"/>
                <a:gd name="T19" fmla="*/ 542 h 1696"/>
                <a:gd name="T20" fmla="*/ 1028 w 2123"/>
                <a:gd name="T21" fmla="*/ 370 h 1696"/>
                <a:gd name="T22" fmla="*/ 679 w 2123"/>
                <a:gd name="T23" fmla="*/ 178 h 1696"/>
                <a:gd name="T24" fmla="*/ 944 w 2123"/>
                <a:gd name="T25" fmla="*/ 168 h 1696"/>
                <a:gd name="T26" fmla="*/ 1215 w 2123"/>
                <a:gd name="T27" fmla="*/ 172 h 1696"/>
                <a:gd name="T28" fmla="*/ 1526 w 2123"/>
                <a:gd name="T29" fmla="*/ 146 h 1696"/>
                <a:gd name="T30" fmla="*/ 2004 w 2123"/>
                <a:gd name="T31" fmla="*/ 106 h 1696"/>
                <a:gd name="T32" fmla="*/ 1960 w 2123"/>
                <a:gd name="T33" fmla="*/ 94 h 1696"/>
                <a:gd name="T34" fmla="*/ 1455 w 2123"/>
                <a:gd name="T35" fmla="*/ 140 h 1696"/>
                <a:gd name="T36" fmla="*/ 1142 w 2123"/>
                <a:gd name="T37" fmla="*/ 148 h 1696"/>
                <a:gd name="T38" fmla="*/ 715 w 2123"/>
                <a:gd name="T39" fmla="*/ 140 h 1696"/>
                <a:gd name="T40" fmla="*/ 775 w 2123"/>
                <a:gd name="T41" fmla="*/ 124 h 1696"/>
                <a:gd name="T42" fmla="*/ 1076 w 2123"/>
                <a:gd name="T43" fmla="*/ 0 h 1696"/>
                <a:gd name="T44" fmla="*/ 1028 w 2123"/>
                <a:gd name="T45" fmla="*/ 17 h 1696"/>
                <a:gd name="T46" fmla="*/ 955 w 2123"/>
                <a:gd name="T47" fmla="*/ 45 h 1696"/>
                <a:gd name="T48" fmla="*/ 811 w 2123"/>
                <a:gd name="T49" fmla="*/ 104 h 1696"/>
                <a:gd name="T50" fmla="*/ 637 w 2123"/>
                <a:gd name="T51" fmla="*/ 152 h 1696"/>
                <a:gd name="T52" fmla="*/ 601 w 2123"/>
                <a:gd name="T53" fmla="*/ 195 h 1696"/>
                <a:gd name="T54" fmla="*/ 286 w 2123"/>
                <a:gd name="T55" fmla="*/ 319 h 1696"/>
                <a:gd name="T56" fmla="*/ 0 w 2123"/>
                <a:gd name="T57" fmla="*/ 392 h 1696"/>
                <a:gd name="T58" fmla="*/ 0 w 2123"/>
                <a:gd name="T59" fmla="*/ 396 h 1696"/>
                <a:gd name="T60" fmla="*/ 0 w 2123"/>
                <a:gd name="T61" fmla="*/ 415 h 1696"/>
                <a:gd name="T62" fmla="*/ 283 w 2123"/>
                <a:gd name="T63" fmla="*/ 343 h 1696"/>
                <a:gd name="T64" fmla="*/ 559 w 2123"/>
                <a:gd name="T65" fmla="*/ 233 h 1696"/>
                <a:gd name="T66" fmla="*/ 477 w 2123"/>
                <a:gd name="T67" fmla="*/ 363 h 1696"/>
                <a:gd name="T68" fmla="*/ 493 w 2123"/>
                <a:gd name="T69" fmla="*/ 538 h 1696"/>
                <a:gd name="T70" fmla="*/ 438 w 2123"/>
                <a:gd name="T71" fmla="*/ 632 h 1696"/>
                <a:gd name="T72" fmla="*/ 307 w 2123"/>
                <a:gd name="T73" fmla="*/ 802 h 1696"/>
                <a:gd name="T74" fmla="*/ 301 w 2123"/>
                <a:gd name="T75" fmla="*/ 917 h 1696"/>
                <a:gd name="T76" fmla="*/ 307 w 2123"/>
                <a:gd name="T77" fmla="*/ 917 h 1696"/>
                <a:gd name="T78" fmla="*/ 325 w 2123"/>
                <a:gd name="T79" fmla="*/ 841 h 1696"/>
                <a:gd name="T80" fmla="*/ 547 w 2123"/>
                <a:gd name="T81" fmla="*/ 566 h 1696"/>
                <a:gd name="T82" fmla="*/ 547 w 2123"/>
                <a:gd name="T83" fmla="*/ 566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6"/>
            <p:cNvSpPr>
              <a:spLocks/>
            </p:cNvSpPr>
            <p:nvPr/>
          </p:nvSpPr>
          <p:spPr bwMode="hidden">
            <a:xfrm>
              <a:off x="0" y="524"/>
              <a:ext cx="973" cy="1195"/>
            </a:xfrm>
            <a:custGeom>
              <a:avLst/>
              <a:gdLst>
                <a:gd name="T0" fmla="*/ 334 w 969"/>
                <a:gd name="T1" fmla="*/ 1219 h 1192"/>
                <a:gd name="T2" fmla="*/ 512 w 969"/>
                <a:gd name="T3" fmla="*/ 1225 h 1192"/>
                <a:gd name="T4" fmla="*/ 602 w 969"/>
                <a:gd name="T5" fmla="*/ 1183 h 1192"/>
                <a:gd name="T6" fmla="*/ 846 w 969"/>
                <a:gd name="T7" fmla="*/ 1118 h 1192"/>
                <a:gd name="T8" fmla="*/ 977 w 969"/>
                <a:gd name="T9" fmla="*/ 1088 h 1192"/>
                <a:gd name="T10" fmla="*/ 792 w 969"/>
                <a:gd name="T11" fmla="*/ 1019 h 1192"/>
                <a:gd name="T12" fmla="*/ 578 w 969"/>
                <a:gd name="T13" fmla="*/ 975 h 1192"/>
                <a:gd name="T14" fmla="*/ 208 w 969"/>
                <a:gd name="T15" fmla="*/ 993 h 1192"/>
                <a:gd name="T16" fmla="*/ 310 w 969"/>
                <a:gd name="T17" fmla="*/ 915 h 1192"/>
                <a:gd name="T18" fmla="*/ 518 w 969"/>
                <a:gd name="T19" fmla="*/ 825 h 1192"/>
                <a:gd name="T20" fmla="*/ 727 w 969"/>
                <a:gd name="T21" fmla="*/ 693 h 1192"/>
                <a:gd name="T22" fmla="*/ 733 w 969"/>
                <a:gd name="T23" fmla="*/ 693 h 1192"/>
                <a:gd name="T24" fmla="*/ 745 w 969"/>
                <a:gd name="T25" fmla="*/ 687 h 1192"/>
                <a:gd name="T26" fmla="*/ 786 w 969"/>
                <a:gd name="T27" fmla="*/ 669 h 1192"/>
                <a:gd name="T28" fmla="*/ 810 w 969"/>
                <a:gd name="T29" fmla="*/ 663 h 1192"/>
                <a:gd name="T30" fmla="*/ 822 w 969"/>
                <a:gd name="T31" fmla="*/ 651 h 1192"/>
                <a:gd name="T32" fmla="*/ 828 w 969"/>
                <a:gd name="T33" fmla="*/ 639 h 1192"/>
                <a:gd name="T34" fmla="*/ 822 w 969"/>
                <a:gd name="T35" fmla="*/ 633 h 1192"/>
                <a:gd name="T36" fmla="*/ 816 w 969"/>
                <a:gd name="T37" fmla="*/ 621 h 1192"/>
                <a:gd name="T38" fmla="*/ 816 w 969"/>
                <a:gd name="T39" fmla="*/ 586 h 1192"/>
                <a:gd name="T40" fmla="*/ 828 w 969"/>
                <a:gd name="T41" fmla="*/ 556 h 1192"/>
                <a:gd name="T42" fmla="*/ 840 w 969"/>
                <a:gd name="T43" fmla="*/ 526 h 1192"/>
                <a:gd name="T44" fmla="*/ 861 w 969"/>
                <a:gd name="T45" fmla="*/ 496 h 1192"/>
                <a:gd name="T46" fmla="*/ 877 w 969"/>
                <a:gd name="T47" fmla="*/ 466 h 1192"/>
                <a:gd name="T48" fmla="*/ 885 w 969"/>
                <a:gd name="T49" fmla="*/ 448 h 1192"/>
                <a:gd name="T50" fmla="*/ 893 w 969"/>
                <a:gd name="T51" fmla="*/ 442 h 1192"/>
                <a:gd name="T52" fmla="*/ 893 w 969"/>
                <a:gd name="T53" fmla="*/ 358 h 1192"/>
                <a:gd name="T54" fmla="*/ 893 w 969"/>
                <a:gd name="T55" fmla="*/ 352 h 1192"/>
                <a:gd name="T56" fmla="*/ 899 w 969"/>
                <a:gd name="T57" fmla="*/ 346 h 1192"/>
                <a:gd name="T58" fmla="*/ 917 w 969"/>
                <a:gd name="T59" fmla="*/ 316 h 1192"/>
                <a:gd name="T60" fmla="*/ 929 w 969"/>
                <a:gd name="T61" fmla="*/ 280 h 1192"/>
                <a:gd name="T62" fmla="*/ 941 w 969"/>
                <a:gd name="T63" fmla="*/ 250 h 1192"/>
                <a:gd name="T64" fmla="*/ 947 w 969"/>
                <a:gd name="T65" fmla="*/ 238 h 1192"/>
                <a:gd name="T66" fmla="*/ 953 w 969"/>
                <a:gd name="T67" fmla="*/ 226 h 1192"/>
                <a:gd name="T68" fmla="*/ 971 w 969"/>
                <a:gd name="T69" fmla="*/ 173 h 1192"/>
                <a:gd name="T70" fmla="*/ 989 w 969"/>
                <a:gd name="T71" fmla="*/ 137 h 1192"/>
                <a:gd name="T72" fmla="*/ 995 w 969"/>
                <a:gd name="T73" fmla="*/ 125 h 1192"/>
                <a:gd name="T74" fmla="*/ 995 w 969"/>
                <a:gd name="T75" fmla="*/ 119 h 1192"/>
                <a:gd name="T76" fmla="*/ 1013 w 969"/>
                <a:gd name="T77" fmla="*/ 0 h 1192"/>
                <a:gd name="T78" fmla="*/ 989 w 969"/>
                <a:gd name="T79" fmla="*/ 47 h 1192"/>
                <a:gd name="T80" fmla="*/ 816 w 969"/>
                <a:gd name="T81" fmla="*/ 113 h 1192"/>
                <a:gd name="T82" fmla="*/ 739 w 969"/>
                <a:gd name="T83" fmla="*/ 161 h 1192"/>
                <a:gd name="T84" fmla="*/ 482 w 969"/>
                <a:gd name="T85" fmla="*/ 244 h 1192"/>
                <a:gd name="T86" fmla="*/ 292 w 969"/>
                <a:gd name="T87" fmla="*/ 298 h 1192"/>
                <a:gd name="T88" fmla="*/ 184 w 969"/>
                <a:gd name="T89" fmla="*/ 304 h 1192"/>
                <a:gd name="T90" fmla="*/ 12 w 969"/>
                <a:gd name="T91" fmla="*/ 496 h 1192"/>
                <a:gd name="T92" fmla="*/ 0 w 969"/>
                <a:gd name="T93" fmla="*/ 520 h 1192"/>
                <a:gd name="T94" fmla="*/ 0 w 969"/>
                <a:gd name="T95" fmla="*/ 1219 h 1192"/>
                <a:gd name="T96" fmla="*/ 96 w 969"/>
                <a:gd name="T97" fmla="*/ 1213 h 1192"/>
                <a:gd name="T98" fmla="*/ 334 w 969"/>
                <a:gd name="T99" fmla="*/ 1219 h 1192"/>
                <a:gd name="T100" fmla="*/ 334 w 969"/>
                <a:gd name="T101" fmla="*/ 1219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8"/>
            <p:cNvSpPr>
              <a:spLocks/>
            </p:cNvSpPr>
            <p:nvPr/>
          </p:nvSpPr>
          <p:spPr bwMode="hidden">
            <a:xfrm>
              <a:off x="3525" y="1"/>
              <a:ext cx="2185" cy="1508"/>
            </a:xfrm>
            <a:custGeom>
              <a:avLst/>
              <a:gdLst>
                <a:gd name="T0" fmla="*/ 1078 w 2176"/>
                <a:gd name="T1" fmla="*/ 789 h 1505"/>
                <a:gd name="T2" fmla="*/ 1245 w 2176"/>
                <a:gd name="T3" fmla="*/ 1258 h 1505"/>
                <a:gd name="T4" fmla="*/ 1000 w 2176"/>
                <a:gd name="T5" fmla="*/ 1215 h 1505"/>
                <a:gd name="T6" fmla="*/ 756 w 2176"/>
                <a:gd name="T7" fmla="*/ 1149 h 1505"/>
                <a:gd name="T8" fmla="*/ 464 w 2176"/>
                <a:gd name="T9" fmla="*/ 1131 h 1505"/>
                <a:gd name="T10" fmla="*/ 0 w 2176"/>
                <a:gd name="T11" fmla="*/ 1101 h 1505"/>
                <a:gd name="T12" fmla="*/ 30 w 2176"/>
                <a:gd name="T13" fmla="*/ 1137 h 1505"/>
                <a:gd name="T14" fmla="*/ 518 w 2176"/>
                <a:gd name="T15" fmla="*/ 1155 h 1505"/>
                <a:gd name="T16" fmla="*/ 810 w 2176"/>
                <a:gd name="T17" fmla="*/ 1209 h 1505"/>
                <a:gd name="T18" fmla="*/ 1185 w 2176"/>
                <a:gd name="T19" fmla="*/ 1334 h 1505"/>
                <a:gd name="T20" fmla="*/ 1120 w 2176"/>
                <a:gd name="T21" fmla="*/ 1352 h 1505"/>
                <a:gd name="T22" fmla="*/ 744 w 2176"/>
                <a:gd name="T23" fmla="*/ 1538 h 1505"/>
                <a:gd name="T24" fmla="*/ 798 w 2176"/>
                <a:gd name="T25" fmla="*/ 1514 h 1505"/>
                <a:gd name="T26" fmla="*/ 905 w 2176"/>
                <a:gd name="T27" fmla="*/ 1472 h 1505"/>
                <a:gd name="T28" fmla="*/ 1066 w 2176"/>
                <a:gd name="T29" fmla="*/ 1388 h 1505"/>
                <a:gd name="T30" fmla="*/ 1269 w 2176"/>
                <a:gd name="T31" fmla="*/ 1328 h 1505"/>
                <a:gd name="T32" fmla="*/ 1322 w 2176"/>
                <a:gd name="T33" fmla="*/ 1245 h 1505"/>
                <a:gd name="T34" fmla="*/ 1709 w 2176"/>
                <a:gd name="T35" fmla="*/ 1065 h 1505"/>
                <a:gd name="T36" fmla="*/ 2019 w 2176"/>
                <a:gd name="T37" fmla="*/ 975 h 1505"/>
                <a:gd name="T38" fmla="*/ 2275 w 2176"/>
                <a:gd name="T39" fmla="*/ 843 h 1505"/>
                <a:gd name="T40" fmla="*/ 2049 w 2176"/>
                <a:gd name="T41" fmla="*/ 933 h 1505"/>
                <a:gd name="T42" fmla="*/ 1733 w 2176"/>
                <a:gd name="T43" fmla="*/ 1011 h 1505"/>
                <a:gd name="T44" fmla="*/ 1405 w 2176"/>
                <a:gd name="T45" fmla="*/ 1173 h 1505"/>
                <a:gd name="T46" fmla="*/ 1567 w 2176"/>
                <a:gd name="T47" fmla="*/ 927 h 1505"/>
                <a:gd name="T48" fmla="*/ 1697 w 2176"/>
                <a:gd name="T49" fmla="*/ 556 h 1505"/>
                <a:gd name="T50" fmla="*/ 1817 w 2176"/>
                <a:gd name="T51" fmla="*/ 383 h 1505"/>
                <a:gd name="T52" fmla="*/ 2068 w 2176"/>
                <a:gd name="T53" fmla="*/ 60 h 1505"/>
                <a:gd name="T54" fmla="*/ 2095 w 2176"/>
                <a:gd name="T55" fmla="*/ 0 h 1505"/>
                <a:gd name="T56" fmla="*/ 2061 w 2176"/>
                <a:gd name="T57" fmla="*/ 0 h 1505"/>
                <a:gd name="T58" fmla="*/ 1673 w 2176"/>
                <a:gd name="T59" fmla="*/ 491 h 1505"/>
                <a:gd name="T60" fmla="*/ 1543 w 2176"/>
                <a:gd name="T61" fmla="*/ 909 h 1505"/>
                <a:gd name="T62" fmla="*/ 1310 w 2176"/>
                <a:gd name="T63" fmla="*/ 1197 h 1505"/>
                <a:gd name="T64" fmla="*/ 1185 w 2176"/>
                <a:gd name="T65" fmla="*/ 927 h 1505"/>
                <a:gd name="T66" fmla="*/ 1054 w 2176"/>
                <a:gd name="T67" fmla="*/ 551 h 1505"/>
                <a:gd name="T68" fmla="*/ 929 w 2176"/>
                <a:gd name="T69" fmla="*/ 222 h 1505"/>
                <a:gd name="T70" fmla="*/ 822 w 2176"/>
                <a:gd name="T71" fmla="*/ 0 h 1505"/>
                <a:gd name="T72" fmla="*/ 786 w 2176"/>
                <a:gd name="T73" fmla="*/ 0 h 1505"/>
                <a:gd name="T74" fmla="*/ 947 w 2176"/>
                <a:gd name="T75" fmla="*/ 365 h 1505"/>
                <a:gd name="T76" fmla="*/ 1078 w 2176"/>
                <a:gd name="T77" fmla="*/ 789 h 1505"/>
                <a:gd name="T78" fmla="*/ 1078 w 2176"/>
                <a:gd name="T79" fmla="*/ 789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9"/>
            <p:cNvSpPr>
              <a:spLocks/>
            </p:cNvSpPr>
            <p:nvPr/>
          </p:nvSpPr>
          <p:spPr bwMode="hidden">
            <a:xfrm>
              <a:off x="0" y="649"/>
              <a:ext cx="816" cy="806"/>
            </a:xfrm>
            <a:custGeom>
              <a:avLst/>
              <a:gdLst>
                <a:gd name="T0" fmla="*/ 172 w 813"/>
                <a:gd name="T1" fmla="*/ 575 h 804"/>
                <a:gd name="T2" fmla="*/ 340 w 813"/>
                <a:gd name="T3" fmla="*/ 449 h 804"/>
                <a:gd name="T4" fmla="*/ 668 w 813"/>
                <a:gd name="T5" fmla="*/ 227 h 804"/>
                <a:gd name="T6" fmla="*/ 846 w 813"/>
                <a:gd name="T7" fmla="*/ 0 h 804"/>
                <a:gd name="T8" fmla="*/ 708 w 813"/>
                <a:gd name="T9" fmla="*/ 150 h 804"/>
                <a:gd name="T10" fmla="*/ 155 w 813"/>
                <a:gd name="T11" fmla="*/ 515 h 804"/>
                <a:gd name="T12" fmla="*/ 0 w 813"/>
                <a:gd name="T13" fmla="*/ 754 h 804"/>
                <a:gd name="T14" fmla="*/ 0 w 813"/>
                <a:gd name="T15" fmla="*/ 826 h 804"/>
                <a:gd name="T16" fmla="*/ 172 w 813"/>
                <a:gd name="T17" fmla="*/ 575 h 804"/>
                <a:gd name="T18" fmla="*/ 172 w 813"/>
                <a:gd name="T19" fmla="*/ 575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0"/>
            <p:cNvSpPr>
              <a:spLocks/>
            </p:cNvSpPr>
            <p:nvPr/>
          </p:nvSpPr>
          <p:spPr bwMode="hidden">
            <a:xfrm>
              <a:off x="0" y="1545"/>
              <a:ext cx="762" cy="107"/>
            </a:xfrm>
            <a:custGeom>
              <a:avLst/>
              <a:gdLst>
                <a:gd name="T0" fmla="*/ 482 w 759"/>
                <a:gd name="T1" fmla="*/ 66 h 107"/>
                <a:gd name="T2" fmla="*/ 792 w 759"/>
                <a:gd name="T3" fmla="*/ 0 h 107"/>
                <a:gd name="T4" fmla="*/ 518 w 759"/>
                <a:gd name="T5" fmla="*/ 36 h 107"/>
                <a:gd name="T6" fmla="*/ 149 w 759"/>
                <a:gd name="T7" fmla="*/ 48 h 107"/>
                <a:gd name="T8" fmla="*/ 0 w 759"/>
                <a:gd name="T9" fmla="*/ 78 h 107"/>
                <a:gd name="T10" fmla="*/ 0 w 759"/>
                <a:gd name="T11" fmla="*/ 107 h 107"/>
                <a:gd name="T12" fmla="*/ 96 w 759"/>
                <a:gd name="T13" fmla="*/ 89 h 107"/>
                <a:gd name="T14" fmla="*/ 482 w 759"/>
                <a:gd name="T15" fmla="*/ 66 h 107"/>
                <a:gd name="T16" fmla="*/ 482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
            <p:cNvSpPr>
              <a:spLocks/>
            </p:cNvSpPr>
            <p:nvPr/>
          </p:nvSpPr>
          <p:spPr bwMode="hidden">
            <a:xfrm>
              <a:off x="2314" y="3431"/>
              <a:ext cx="3182" cy="745"/>
            </a:xfrm>
            <a:custGeom>
              <a:avLst/>
              <a:gdLst>
                <a:gd name="T0" fmla="*/ 1453 w 3169"/>
                <a:gd name="T1" fmla="*/ 250 h 743"/>
                <a:gd name="T2" fmla="*/ 1811 w 3169"/>
                <a:gd name="T3" fmla="*/ 244 h 743"/>
                <a:gd name="T4" fmla="*/ 2186 w 3169"/>
                <a:gd name="T5" fmla="*/ 262 h 743"/>
                <a:gd name="T6" fmla="*/ 2620 w 3169"/>
                <a:gd name="T7" fmla="*/ 244 h 743"/>
                <a:gd name="T8" fmla="*/ 3313 w 3169"/>
                <a:gd name="T9" fmla="*/ 215 h 743"/>
                <a:gd name="T10" fmla="*/ 3258 w 3169"/>
                <a:gd name="T11" fmla="*/ 197 h 743"/>
                <a:gd name="T12" fmla="*/ 2532 w 3169"/>
                <a:gd name="T13" fmla="*/ 232 h 743"/>
                <a:gd name="T14" fmla="*/ 2093 w 3169"/>
                <a:gd name="T15" fmla="*/ 232 h 743"/>
                <a:gd name="T16" fmla="*/ 1525 w 3169"/>
                <a:gd name="T17" fmla="*/ 197 h 743"/>
                <a:gd name="T18" fmla="*/ 1613 w 3169"/>
                <a:gd name="T19" fmla="*/ 168 h 743"/>
                <a:gd name="T20" fmla="*/ 2133 w 3169"/>
                <a:gd name="T21" fmla="*/ 0 h 743"/>
                <a:gd name="T22" fmla="*/ 2049 w 3169"/>
                <a:gd name="T23" fmla="*/ 24 h 743"/>
                <a:gd name="T24" fmla="*/ 1924 w 3169"/>
                <a:gd name="T25" fmla="*/ 66 h 743"/>
                <a:gd name="T26" fmla="*/ 1679 w 3169"/>
                <a:gd name="T27" fmla="*/ 138 h 743"/>
                <a:gd name="T28" fmla="*/ 1404 w 3169"/>
                <a:gd name="T29" fmla="*/ 209 h 743"/>
                <a:gd name="T30" fmla="*/ 1323 w 3169"/>
                <a:gd name="T31" fmla="*/ 262 h 743"/>
                <a:gd name="T32" fmla="*/ 798 w 3169"/>
                <a:gd name="T33" fmla="*/ 424 h 743"/>
                <a:gd name="T34" fmla="*/ 346 w 3169"/>
                <a:gd name="T35" fmla="*/ 514 h 743"/>
                <a:gd name="T36" fmla="*/ 0 w 3169"/>
                <a:gd name="T37" fmla="*/ 639 h 743"/>
                <a:gd name="T38" fmla="*/ 310 w 3169"/>
                <a:gd name="T39" fmla="*/ 550 h 743"/>
                <a:gd name="T40" fmla="*/ 768 w 3169"/>
                <a:gd name="T41" fmla="*/ 460 h 743"/>
                <a:gd name="T42" fmla="*/ 1233 w 3169"/>
                <a:gd name="T43" fmla="*/ 322 h 743"/>
                <a:gd name="T44" fmla="*/ 1025 w 3169"/>
                <a:gd name="T45" fmla="*/ 502 h 743"/>
                <a:gd name="T46" fmla="*/ 911 w 3169"/>
                <a:gd name="T47" fmla="*/ 765 h 743"/>
                <a:gd name="T48" fmla="*/ 905 w 3169"/>
                <a:gd name="T49" fmla="*/ 765 h 743"/>
                <a:gd name="T50" fmla="*/ 977 w 3169"/>
                <a:gd name="T51" fmla="*/ 765 h 743"/>
                <a:gd name="T52" fmla="*/ 1066 w 3169"/>
                <a:gd name="T53" fmla="*/ 508 h 743"/>
                <a:gd name="T54" fmla="*/ 1354 w 3169"/>
                <a:gd name="T55" fmla="*/ 292 h 743"/>
                <a:gd name="T56" fmla="*/ 1599 w 3169"/>
                <a:gd name="T57" fmla="*/ 460 h 743"/>
                <a:gd name="T58" fmla="*/ 1849 w 3169"/>
                <a:gd name="T59" fmla="*/ 699 h 743"/>
                <a:gd name="T60" fmla="*/ 1942 w 3169"/>
                <a:gd name="T61" fmla="*/ 765 h 743"/>
                <a:gd name="T62" fmla="*/ 2007 w 3169"/>
                <a:gd name="T63" fmla="*/ 765 h 743"/>
                <a:gd name="T64" fmla="*/ 1769 w 3169"/>
                <a:gd name="T65" fmla="*/ 538 h 743"/>
                <a:gd name="T66" fmla="*/ 1453 w 3169"/>
                <a:gd name="T67" fmla="*/ 250 h 743"/>
                <a:gd name="T68" fmla="*/ 1453 w 3169"/>
                <a:gd name="T69" fmla="*/ 250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imes New Roman" panose="02020603050405020304" pitchFamily="18" charset="0"/>
                  <a:cs typeface="Arial" panose="020B0604020202020204" pitchFamily="34" charset="0"/>
                </a:defRPr>
              </a:lvl1pPr>
              <a:lvl2pPr marL="742950" indent="-285750" eaLnBrk="0" hangingPunct="0">
                <a:defRPr sz="1400">
                  <a:solidFill>
                    <a:schemeClr val="tx1"/>
                  </a:solidFill>
                  <a:latin typeface="Times New Roman" panose="02020603050405020304" pitchFamily="18" charset="0"/>
                  <a:cs typeface="Arial" panose="020B0604020202020204" pitchFamily="34" charset="0"/>
                </a:defRPr>
              </a:lvl2pPr>
              <a:lvl3pPr marL="1143000" indent="-228600" eaLnBrk="0" hangingPunct="0">
                <a:defRPr sz="1400">
                  <a:solidFill>
                    <a:schemeClr val="tx1"/>
                  </a:solidFill>
                  <a:latin typeface="Times New Roman" panose="02020603050405020304" pitchFamily="18" charset="0"/>
                  <a:cs typeface="Arial" panose="020B0604020202020204" pitchFamily="34" charset="0"/>
                </a:defRPr>
              </a:lvl3pPr>
              <a:lvl4pPr marL="1600200" indent="-228600" eaLnBrk="0" hangingPunct="0">
                <a:defRPr sz="1400">
                  <a:solidFill>
                    <a:schemeClr val="tx1"/>
                  </a:solidFill>
                  <a:latin typeface="Times New Roman" panose="02020603050405020304" pitchFamily="18" charset="0"/>
                  <a:cs typeface="Arial" panose="020B0604020202020204" pitchFamily="34" charset="0"/>
                </a:defRPr>
              </a:lvl4pPr>
              <a:lvl5pPr marL="2057400" indent="-228600" eaLnBrk="0" hangingPunct="0">
                <a:defRPr sz="14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lgn="r" rtl="1" eaLnBrk="1" hangingPunct="1">
                <a:defRPr/>
              </a:pPr>
              <a:endParaRPr lang="fr-FR" altLang="en-US" smtClean="0"/>
            </a:p>
          </p:txBody>
        </p:sp>
        <p:sp>
          <p:nvSpPr>
            <p:cNvPr id="15"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imes New Roman" panose="02020603050405020304" pitchFamily="18" charset="0"/>
                  <a:cs typeface="Arial" panose="020B0604020202020204" pitchFamily="34" charset="0"/>
                </a:defRPr>
              </a:lvl1pPr>
              <a:lvl2pPr marL="742950" indent="-285750" eaLnBrk="0" hangingPunct="0">
                <a:defRPr sz="1400">
                  <a:solidFill>
                    <a:schemeClr val="tx1"/>
                  </a:solidFill>
                  <a:latin typeface="Times New Roman" panose="02020603050405020304" pitchFamily="18" charset="0"/>
                  <a:cs typeface="Arial" panose="020B0604020202020204" pitchFamily="34" charset="0"/>
                </a:defRPr>
              </a:lvl2pPr>
              <a:lvl3pPr marL="1143000" indent="-228600" eaLnBrk="0" hangingPunct="0">
                <a:defRPr sz="1400">
                  <a:solidFill>
                    <a:schemeClr val="tx1"/>
                  </a:solidFill>
                  <a:latin typeface="Times New Roman" panose="02020603050405020304" pitchFamily="18" charset="0"/>
                  <a:cs typeface="Arial" panose="020B0604020202020204" pitchFamily="34" charset="0"/>
                </a:defRPr>
              </a:lvl3pPr>
              <a:lvl4pPr marL="1600200" indent="-228600" eaLnBrk="0" hangingPunct="0">
                <a:defRPr sz="1400">
                  <a:solidFill>
                    <a:schemeClr val="tx1"/>
                  </a:solidFill>
                  <a:latin typeface="Times New Roman" panose="02020603050405020304" pitchFamily="18" charset="0"/>
                  <a:cs typeface="Arial" panose="020B0604020202020204" pitchFamily="34" charset="0"/>
                </a:defRPr>
              </a:lvl4pPr>
              <a:lvl5pPr marL="2057400" indent="-228600" eaLnBrk="0" hangingPunct="0">
                <a:defRPr sz="14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lgn="r" rtl="1" eaLnBrk="1" hangingPunct="1">
                <a:defRPr/>
              </a:pPr>
              <a:endParaRPr lang="fr-FR" altLang="en-US" smtClean="0"/>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lgn="r" rtl="1" eaLnBrk="1" hangingPunct="1">
                <a:defRPr/>
              </a:pPr>
              <a:endParaRPr lang="fr-FR">
                <a:cs typeface="Arial" charset="0"/>
              </a:endParaRPr>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lgn="r" rtl="1" eaLnBrk="1" hangingPunct="1">
                <a:defRPr/>
              </a:pPr>
              <a:endParaRPr lang="fr-FR">
                <a:cs typeface="Arial" charset="0"/>
              </a:endParaRPr>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lgn="r" rtl="1" eaLnBrk="1" hangingPunct="1">
                <a:defRPr/>
              </a:pPr>
              <a:endParaRPr lang="fr-FR">
                <a:cs typeface="Arial" charset="0"/>
              </a:endParaRPr>
            </a:p>
          </p:txBody>
        </p:sp>
        <p:sp>
          <p:nvSpPr>
            <p:cNvPr id="19"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lgn="r" rtl="1" eaLnBrk="1" hangingPunct="1">
                <a:defRPr/>
              </a:pPr>
              <a:endParaRPr lang="fr-FR">
                <a:cs typeface="Arial" charset="0"/>
              </a:endParaRPr>
            </a:p>
          </p:txBody>
        </p:sp>
        <p:sp>
          <p:nvSpPr>
            <p:cNvPr id="22" name="Freeform 20"/>
            <p:cNvSpPr>
              <a:spLocks/>
            </p:cNvSpPr>
            <p:nvPr/>
          </p:nvSpPr>
          <p:spPr bwMode="hidden">
            <a:xfrm>
              <a:off x="3160" y="1860"/>
              <a:ext cx="2162" cy="1934"/>
            </a:xfrm>
            <a:custGeom>
              <a:avLst/>
              <a:gdLst>
                <a:gd name="T0" fmla="*/ 1930 w 2153"/>
                <a:gd name="T1" fmla="*/ 873 h 1930"/>
                <a:gd name="T2" fmla="*/ 2025 w 2153"/>
                <a:gd name="T3" fmla="*/ 1041 h 1930"/>
                <a:gd name="T4" fmla="*/ 2150 w 2153"/>
                <a:gd name="T5" fmla="*/ 1190 h 1930"/>
                <a:gd name="T6" fmla="*/ 2216 w 2153"/>
                <a:gd name="T7" fmla="*/ 1279 h 1930"/>
                <a:gd name="T8" fmla="*/ 2252 w 2153"/>
                <a:gd name="T9" fmla="*/ 1327 h 1930"/>
                <a:gd name="T10" fmla="*/ 1977 w 2153"/>
                <a:gd name="T11" fmla="*/ 999 h 1930"/>
                <a:gd name="T12" fmla="*/ 1948 w 2153"/>
                <a:gd name="T13" fmla="*/ 951 h 1930"/>
                <a:gd name="T14" fmla="*/ 1868 w 2153"/>
                <a:gd name="T15" fmla="*/ 1273 h 1930"/>
                <a:gd name="T16" fmla="*/ 1854 w 2153"/>
                <a:gd name="T17" fmla="*/ 1519 h 1930"/>
                <a:gd name="T18" fmla="*/ 1906 w 2153"/>
                <a:gd name="T19" fmla="*/ 1950 h 1930"/>
                <a:gd name="T20" fmla="*/ 1875 w 2153"/>
                <a:gd name="T21" fmla="*/ 1974 h 1930"/>
                <a:gd name="T22" fmla="*/ 1827 w 2153"/>
                <a:gd name="T23" fmla="*/ 1567 h 1930"/>
                <a:gd name="T24" fmla="*/ 1806 w 2153"/>
                <a:gd name="T25" fmla="*/ 1321 h 1930"/>
                <a:gd name="T26" fmla="*/ 1847 w 2153"/>
                <a:gd name="T27" fmla="*/ 1107 h 1930"/>
                <a:gd name="T28" fmla="*/ 1854 w 2153"/>
                <a:gd name="T29" fmla="*/ 897 h 1930"/>
                <a:gd name="T30" fmla="*/ 1324 w 2153"/>
                <a:gd name="T31" fmla="*/ 1029 h 1930"/>
                <a:gd name="T32" fmla="*/ 864 w 2153"/>
                <a:gd name="T33" fmla="*/ 1154 h 1930"/>
                <a:gd name="T34" fmla="*/ 334 w 2153"/>
                <a:gd name="T35" fmla="*/ 1345 h 1930"/>
                <a:gd name="T36" fmla="*/ 18 w 2153"/>
                <a:gd name="T37" fmla="*/ 1453 h 1930"/>
                <a:gd name="T38" fmla="*/ 322 w 2153"/>
                <a:gd name="T39" fmla="*/ 1315 h 1930"/>
                <a:gd name="T40" fmla="*/ 715 w 2153"/>
                <a:gd name="T41" fmla="*/ 1166 h 1930"/>
                <a:gd name="T42" fmla="*/ 1066 w 2153"/>
                <a:gd name="T43" fmla="*/ 1059 h 1930"/>
                <a:gd name="T44" fmla="*/ 1477 w 2153"/>
                <a:gd name="T45" fmla="*/ 951 h 1930"/>
                <a:gd name="T46" fmla="*/ 1769 w 2153"/>
                <a:gd name="T47" fmla="*/ 837 h 1930"/>
                <a:gd name="T48" fmla="*/ 1399 w 2153"/>
                <a:gd name="T49" fmla="*/ 634 h 1930"/>
                <a:gd name="T50" fmla="*/ 905 w 2153"/>
                <a:gd name="T51" fmla="*/ 526 h 1930"/>
                <a:gd name="T52" fmla="*/ 238 w 2153"/>
                <a:gd name="T53" fmla="*/ 161 h 1930"/>
                <a:gd name="T54" fmla="*/ 0 w 2153"/>
                <a:gd name="T55" fmla="*/ 83 h 1930"/>
                <a:gd name="T56" fmla="*/ 340 w 2153"/>
                <a:gd name="T57" fmla="*/ 179 h 1930"/>
                <a:gd name="T58" fmla="*/ 745 w 2153"/>
                <a:gd name="T59" fmla="*/ 394 h 1930"/>
                <a:gd name="T60" fmla="*/ 977 w 2153"/>
                <a:gd name="T61" fmla="*/ 502 h 1930"/>
                <a:gd name="T62" fmla="*/ 1417 w 2153"/>
                <a:gd name="T63" fmla="*/ 604 h 1930"/>
                <a:gd name="T64" fmla="*/ 1727 w 2153"/>
                <a:gd name="T65" fmla="*/ 765 h 1930"/>
                <a:gd name="T66" fmla="*/ 1489 w 2153"/>
                <a:gd name="T67" fmla="*/ 472 h 1930"/>
                <a:gd name="T68" fmla="*/ 1346 w 2153"/>
                <a:gd name="T69" fmla="*/ 191 h 1930"/>
                <a:gd name="T70" fmla="*/ 1209 w 2153"/>
                <a:gd name="T71" fmla="*/ 0 h 1930"/>
                <a:gd name="T72" fmla="*/ 1405 w 2153"/>
                <a:gd name="T73" fmla="*/ 215 h 1930"/>
                <a:gd name="T74" fmla="*/ 1555 w 2153"/>
                <a:gd name="T75" fmla="*/ 496 h 1930"/>
                <a:gd name="T76" fmla="*/ 1827 w 2153"/>
                <a:gd name="T77" fmla="*/ 825 h 1930"/>
                <a:gd name="T78" fmla="*/ 1930 w 2153"/>
                <a:gd name="T79" fmla="*/ 873 h 1930"/>
                <a:gd name="T80" fmla="*/ 1930 w 2153"/>
                <a:gd name="T81" fmla="*/ 873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1525" name="Rectangle 21"/>
          <p:cNvSpPr>
            <a:spLocks noGrp="1" noChangeArrowheads="1"/>
          </p:cNvSpPr>
          <p:nvPr>
            <p:ph type="ctrTitle" sz="quarter"/>
          </p:nvPr>
        </p:nvSpPr>
        <p:spPr>
          <a:xfrm>
            <a:off x="685800" y="1828800"/>
            <a:ext cx="7772400" cy="1736725"/>
          </a:xfrm>
        </p:spPr>
        <p:txBody>
          <a:bodyPr/>
          <a:lstStyle>
            <a:lvl1pPr>
              <a:defRPr sz="5400"/>
            </a:lvl1pPr>
          </a:lstStyle>
          <a:p>
            <a:r>
              <a:rPr lang="ar-EG"/>
              <a:t>انقر لتحرير نمط العنوان الرئيسي</a:t>
            </a:r>
          </a:p>
        </p:txBody>
      </p:sp>
      <p:sp>
        <p:nvSpPr>
          <p:cNvPr id="21526"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ar-EG"/>
              <a:t>انقر لتحرير نمط العنوان الثانوي الرئيسي</a:t>
            </a:r>
          </a:p>
        </p:txBody>
      </p:sp>
      <p:sp>
        <p:nvSpPr>
          <p:cNvPr id="23" name="Rectangle 23"/>
          <p:cNvSpPr>
            <a:spLocks noGrp="1" noChangeArrowheads="1"/>
          </p:cNvSpPr>
          <p:nvPr>
            <p:ph type="dt" sz="quarter" idx="10"/>
          </p:nvPr>
        </p:nvSpPr>
        <p:spPr/>
        <p:txBody>
          <a:bodyPr/>
          <a:lstStyle>
            <a:lvl1pPr>
              <a:defRPr smtClean="0"/>
            </a:lvl1pPr>
          </a:lstStyle>
          <a:p>
            <a:pPr>
              <a:defRPr/>
            </a:pPr>
            <a:fld id="{7E351B48-2BA2-4BD1-BDE5-BB412B12BD09}" type="datetime2">
              <a:rPr lang="en-US" smtClean="0"/>
              <a:t>Sunday, 21 June, 2020</a:t>
            </a:fld>
            <a:endParaRPr lang="en-US"/>
          </a:p>
        </p:txBody>
      </p:sp>
      <p:sp>
        <p:nvSpPr>
          <p:cNvPr id="24" name="Rectangle 24"/>
          <p:cNvSpPr>
            <a:spLocks noGrp="1" noChangeArrowheads="1"/>
          </p:cNvSpPr>
          <p:nvPr>
            <p:ph type="ftr" sz="quarter" idx="11"/>
          </p:nvPr>
        </p:nvSpPr>
        <p:spPr/>
        <p:txBody>
          <a:bodyPr/>
          <a:lstStyle>
            <a:lvl1pPr>
              <a:defRPr/>
            </a:lvl1pPr>
          </a:lstStyle>
          <a:p>
            <a:pPr>
              <a:defRPr/>
            </a:pPr>
            <a:endParaRPr lang="fr-FR"/>
          </a:p>
        </p:txBody>
      </p:sp>
      <p:sp>
        <p:nvSpPr>
          <p:cNvPr id="26" name="Rounded Rectangle 25"/>
          <p:cNvSpPr/>
          <p:nvPr userDrawn="1"/>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3C78DF82-3BD2-458F-B227-62908A773574}" type="slidenum">
              <a:rPr kumimoji="0" lang="en-US" sz="2400" b="0" i="0" u="none" strike="noStrike" cap="none" normalizeH="0" baseline="0" smtClean="0">
                <a:ln>
                  <a:noFill/>
                </a:ln>
                <a:solidFill>
                  <a:srgbClr val="000000"/>
                </a:solidFill>
                <a:effectLst/>
                <a:latin typeface="Times New Roman" pitchFamily="18" charset="0"/>
                <a:cs typeface="Arial" charset="0"/>
              </a:rPr>
              <a:t>‹#›</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extLst>
      <p:ext uri="{BB962C8B-B14F-4D97-AF65-F5344CB8AC3E}">
        <p14:creationId xmlns:p14="http://schemas.microsoft.com/office/powerpoint/2010/main" val="3462216418"/>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Rectangle 23"/>
          <p:cNvSpPr>
            <a:spLocks noGrp="1" noChangeArrowheads="1"/>
          </p:cNvSpPr>
          <p:nvPr>
            <p:ph type="dt" sz="half" idx="10"/>
          </p:nvPr>
        </p:nvSpPr>
        <p:spPr/>
        <p:txBody>
          <a:bodyPr/>
          <a:lstStyle>
            <a:lvl1pPr>
              <a:defRPr smtClean="0"/>
            </a:lvl1pPr>
          </a:lstStyle>
          <a:p>
            <a:pPr>
              <a:defRPr/>
            </a:pPr>
            <a:fld id="{FF6E70D6-B31C-49D0-9A03-A12A7231CA9F}" type="datetime2">
              <a:rPr lang="en-US" smtClean="0"/>
              <a:t>Sunday, 21 June, 2020</a:t>
            </a:fld>
            <a:endParaRPr lang="en-US"/>
          </a:p>
        </p:txBody>
      </p:sp>
      <p:sp>
        <p:nvSpPr>
          <p:cNvPr id="5" name="Rectangle 24"/>
          <p:cNvSpPr>
            <a:spLocks noGrp="1" noChangeArrowheads="1"/>
          </p:cNvSpPr>
          <p:nvPr>
            <p:ph type="ftr" sz="quarter" idx="11"/>
          </p:nvPr>
        </p:nvSpPr>
        <p:spPr/>
        <p:txBody>
          <a:bodyPr/>
          <a:lstStyle>
            <a:lvl1pPr>
              <a:defRPr/>
            </a:lvl1pPr>
          </a:lstStyle>
          <a:p>
            <a:pPr>
              <a:defRPr/>
            </a:pPr>
            <a:endParaRPr lang="fr-FR"/>
          </a:p>
        </p:txBody>
      </p:sp>
      <p:sp>
        <p:nvSpPr>
          <p:cNvPr id="6" name="Rectangle 25"/>
          <p:cNvSpPr>
            <a:spLocks noGrp="1" noChangeArrowheads="1"/>
          </p:cNvSpPr>
          <p:nvPr>
            <p:ph type="sldNum" sz="quarter" idx="12"/>
          </p:nvPr>
        </p:nvSpPr>
        <p:spPr>
          <a:xfrm>
            <a:off x="6553200" y="6248400"/>
            <a:ext cx="2133600" cy="457200"/>
          </a:xfrm>
          <a:prstGeom prst="rect">
            <a:avLst/>
          </a:prstGeom>
        </p:spPr>
        <p:txBody>
          <a:bodyPr/>
          <a:lstStyle>
            <a:lvl1pPr>
              <a:defRPr/>
            </a:lvl1pPr>
          </a:lstStyle>
          <a:p>
            <a:pPr>
              <a:defRPr/>
            </a:pPr>
            <a:fld id="{AF066915-2E87-48BF-9450-68326CBA7FB0}" type="slidenum">
              <a:rPr lang="ar-SA" altLang="en-US"/>
              <a:pPr>
                <a:defRPr/>
              </a:pPr>
              <a:t>‹#›</a:t>
            </a:fld>
            <a:endParaRPr lang="fr-FR" altLang="en-US"/>
          </a:p>
        </p:txBody>
      </p:sp>
    </p:spTree>
    <p:extLst>
      <p:ext uri="{BB962C8B-B14F-4D97-AF65-F5344CB8AC3E}">
        <p14:creationId xmlns:p14="http://schemas.microsoft.com/office/powerpoint/2010/main" val="422740236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7813"/>
            <a:ext cx="2057400" cy="5853112"/>
          </a:xfrm>
        </p:spPr>
        <p:txBody>
          <a:bodyPr vert="eaVert"/>
          <a:lstStyle/>
          <a:p>
            <a:r>
              <a:rPr lang="ar-SA" smtClean="0"/>
              <a:t>انقر لتحرير نمط العنوان الرئيسي</a:t>
            </a:r>
            <a:endParaRPr lang="fr-FR"/>
          </a:p>
        </p:txBody>
      </p:sp>
      <p:sp>
        <p:nvSpPr>
          <p:cNvPr id="3" name="عنصر نائب للعنوان العمودي 2"/>
          <p:cNvSpPr>
            <a:spLocks noGrp="1"/>
          </p:cNvSpPr>
          <p:nvPr>
            <p:ph type="body" orient="vert" idx="1"/>
          </p:nvPr>
        </p:nvSpPr>
        <p:spPr>
          <a:xfrm>
            <a:off x="457200" y="277813"/>
            <a:ext cx="6019800" cy="585311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Rectangle 23"/>
          <p:cNvSpPr>
            <a:spLocks noGrp="1" noChangeArrowheads="1"/>
          </p:cNvSpPr>
          <p:nvPr>
            <p:ph type="dt" sz="half" idx="10"/>
          </p:nvPr>
        </p:nvSpPr>
        <p:spPr/>
        <p:txBody>
          <a:bodyPr/>
          <a:lstStyle>
            <a:lvl1pPr>
              <a:defRPr smtClean="0"/>
            </a:lvl1pPr>
          </a:lstStyle>
          <a:p>
            <a:pPr>
              <a:defRPr/>
            </a:pPr>
            <a:fld id="{EF291A17-E8A2-4C6A-B265-436E5A8D5D96}" type="datetime2">
              <a:rPr lang="en-US" smtClean="0"/>
              <a:t>Sunday, 21 June, 2020</a:t>
            </a:fld>
            <a:endParaRPr lang="en-US"/>
          </a:p>
        </p:txBody>
      </p:sp>
      <p:sp>
        <p:nvSpPr>
          <p:cNvPr id="5" name="Rectangle 24"/>
          <p:cNvSpPr>
            <a:spLocks noGrp="1" noChangeArrowheads="1"/>
          </p:cNvSpPr>
          <p:nvPr>
            <p:ph type="ftr" sz="quarter" idx="11"/>
          </p:nvPr>
        </p:nvSpPr>
        <p:spPr/>
        <p:txBody>
          <a:bodyPr/>
          <a:lstStyle>
            <a:lvl1pPr>
              <a:defRPr/>
            </a:lvl1pPr>
          </a:lstStyle>
          <a:p>
            <a:pPr>
              <a:defRPr/>
            </a:pPr>
            <a:endParaRPr lang="fr-FR"/>
          </a:p>
        </p:txBody>
      </p:sp>
      <p:sp>
        <p:nvSpPr>
          <p:cNvPr id="6" name="Rectangle 25"/>
          <p:cNvSpPr>
            <a:spLocks noGrp="1" noChangeArrowheads="1"/>
          </p:cNvSpPr>
          <p:nvPr>
            <p:ph type="sldNum" sz="quarter" idx="12"/>
          </p:nvPr>
        </p:nvSpPr>
        <p:spPr>
          <a:xfrm>
            <a:off x="6553200" y="6248400"/>
            <a:ext cx="2133600" cy="457200"/>
          </a:xfrm>
          <a:prstGeom prst="rect">
            <a:avLst/>
          </a:prstGeom>
        </p:spPr>
        <p:txBody>
          <a:bodyPr/>
          <a:lstStyle>
            <a:lvl1pPr>
              <a:defRPr/>
            </a:lvl1pPr>
          </a:lstStyle>
          <a:p>
            <a:pPr>
              <a:defRPr/>
            </a:pPr>
            <a:fld id="{C33329B0-B378-4BAA-879A-7E6F76BE7736}" type="slidenum">
              <a:rPr lang="ar-SA" altLang="en-US"/>
              <a:pPr>
                <a:defRPr/>
              </a:pPr>
              <a:t>‹#›</a:t>
            </a:fld>
            <a:endParaRPr lang="fr-FR" altLang="en-US"/>
          </a:p>
        </p:txBody>
      </p:sp>
    </p:spTree>
    <p:extLst>
      <p:ext uri="{BB962C8B-B14F-4D97-AF65-F5344CB8AC3E}">
        <p14:creationId xmlns:p14="http://schemas.microsoft.com/office/powerpoint/2010/main" val="395561921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229600" cy="1143000"/>
          </a:xfrm>
        </p:spPr>
        <p:txBody>
          <a:bodyPr/>
          <a:lstStyle/>
          <a:p>
            <a:r>
              <a:rPr lang="ar-SA" smtClean="0"/>
              <a:t>انقر لتحرير نمط العنوان الرئيسي</a:t>
            </a:r>
            <a:endParaRPr lang="fr-FR"/>
          </a:p>
        </p:txBody>
      </p:sp>
      <p:sp>
        <p:nvSpPr>
          <p:cNvPr id="3" name="عنصر نائب للجدول 2"/>
          <p:cNvSpPr>
            <a:spLocks noGrp="1"/>
          </p:cNvSpPr>
          <p:nvPr>
            <p:ph type="tbl" idx="1"/>
          </p:nvPr>
        </p:nvSpPr>
        <p:spPr>
          <a:xfrm>
            <a:off x="457200" y="1600200"/>
            <a:ext cx="8229600" cy="4530725"/>
          </a:xfrm>
        </p:spPr>
        <p:txBody>
          <a:bodyPr/>
          <a:lstStyle/>
          <a:p>
            <a:pPr lvl="0"/>
            <a:endParaRPr lang="fr-FR" noProof="0" smtClean="0"/>
          </a:p>
        </p:txBody>
      </p:sp>
      <p:sp>
        <p:nvSpPr>
          <p:cNvPr id="4" name="Rectangle 23"/>
          <p:cNvSpPr>
            <a:spLocks noGrp="1" noChangeArrowheads="1"/>
          </p:cNvSpPr>
          <p:nvPr>
            <p:ph type="dt" sz="half" idx="10"/>
          </p:nvPr>
        </p:nvSpPr>
        <p:spPr/>
        <p:txBody>
          <a:bodyPr/>
          <a:lstStyle>
            <a:lvl1pPr>
              <a:defRPr smtClean="0"/>
            </a:lvl1pPr>
          </a:lstStyle>
          <a:p>
            <a:pPr>
              <a:defRPr/>
            </a:pPr>
            <a:fld id="{7D5553CE-3434-40FF-8FAC-C87526249B57}" type="datetime2">
              <a:rPr lang="en-US" smtClean="0"/>
              <a:t>Sunday, 21 June, 2020</a:t>
            </a:fld>
            <a:endParaRPr lang="en-US"/>
          </a:p>
        </p:txBody>
      </p:sp>
      <p:sp>
        <p:nvSpPr>
          <p:cNvPr id="5" name="Rectangle 24"/>
          <p:cNvSpPr>
            <a:spLocks noGrp="1" noChangeArrowheads="1"/>
          </p:cNvSpPr>
          <p:nvPr>
            <p:ph type="ftr" sz="quarter" idx="11"/>
          </p:nvPr>
        </p:nvSpPr>
        <p:spPr/>
        <p:txBody>
          <a:bodyPr/>
          <a:lstStyle>
            <a:lvl1pPr>
              <a:defRPr/>
            </a:lvl1pPr>
          </a:lstStyle>
          <a:p>
            <a:pPr>
              <a:defRPr/>
            </a:pPr>
            <a:endParaRPr lang="fr-FR"/>
          </a:p>
        </p:txBody>
      </p:sp>
      <p:sp>
        <p:nvSpPr>
          <p:cNvPr id="7" name="Rounded Rectangle 6"/>
          <p:cNvSpPr/>
          <p:nvPr userDrawn="1"/>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3C78DF82-3BD2-458F-B227-62908A773574}" type="slidenum">
              <a:rPr kumimoji="0" lang="en-US" sz="2400" b="0" i="0" u="none" strike="noStrike" cap="none" normalizeH="0" baseline="0" smtClean="0">
                <a:ln>
                  <a:noFill/>
                </a:ln>
                <a:solidFill>
                  <a:srgbClr val="000000"/>
                </a:solidFill>
                <a:effectLst/>
                <a:latin typeface="Times New Roman" pitchFamily="18" charset="0"/>
                <a:cs typeface="Arial" charset="0"/>
              </a:rPr>
              <a:t>‹#›</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extLst>
      <p:ext uri="{BB962C8B-B14F-4D97-AF65-F5344CB8AC3E}">
        <p14:creationId xmlns:p14="http://schemas.microsoft.com/office/powerpoint/2010/main" val="36892937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sz="4800" b="0">
                <a:solidFill>
                  <a:srgbClr val="FF3300"/>
                </a:solidFill>
                <a:effectLst/>
                <a:latin typeface="Simplified Arabic" panose="02020603050405020304" pitchFamily="18" charset="-78"/>
                <a:cs typeface="Simplified Arabic" panose="02020603050405020304" pitchFamily="18" charset="-78"/>
              </a:defRPr>
            </a:lvl1pPr>
          </a:lstStyle>
          <a:p>
            <a:r>
              <a:rPr lang="ar-SA" dirty="0" smtClean="0"/>
              <a:t>انقر لتحرير نمط العنوان الرئيسي</a:t>
            </a:r>
            <a:endParaRPr lang="fr-FR" dirty="0"/>
          </a:p>
        </p:txBody>
      </p:sp>
      <p:sp>
        <p:nvSpPr>
          <p:cNvPr id="3" name="عنصر نائب للمحتوى 2"/>
          <p:cNvSpPr>
            <a:spLocks noGrp="1"/>
          </p:cNvSpPr>
          <p:nvPr>
            <p:ph idx="1"/>
          </p:nvPr>
        </p:nvSpPr>
        <p:spPr/>
        <p:txBody>
          <a:bodyPr/>
          <a:lstStyle>
            <a:lvl1pPr>
              <a:defRPr sz="3200">
                <a:solidFill>
                  <a:srgbClr val="000000"/>
                </a:solidFill>
                <a:effectLst/>
                <a:latin typeface="Simplified Arabic" panose="02020603050405020304" pitchFamily="18" charset="-78"/>
                <a:cs typeface="Simplified Arabic" panose="02020603050405020304" pitchFamily="18" charset="-78"/>
              </a:defRPr>
            </a:lvl1pPr>
            <a:lvl2pPr>
              <a:defRPr sz="3200">
                <a:solidFill>
                  <a:srgbClr val="000000"/>
                </a:solidFill>
                <a:effectLst/>
                <a:latin typeface="Simplified Arabic" panose="02020603050405020304" pitchFamily="18" charset="-78"/>
                <a:cs typeface="Simplified Arabic" panose="02020603050405020304" pitchFamily="18" charset="-78"/>
              </a:defRPr>
            </a:lvl2pPr>
            <a:lvl3pPr>
              <a:defRPr sz="3200">
                <a:solidFill>
                  <a:srgbClr val="000000"/>
                </a:solidFill>
                <a:effectLst/>
                <a:latin typeface="Simplified Arabic" panose="02020603050405020304" pitchFamily="18" charset="-78"/>
                <a:cs typeface="Simplified Arabic" panose="02020603050405020304" pitchFamily="18" charset="-78"/>
              </a:defRPr>
            </a:lvl3pPr>
            <a:lvl4pPr>
              <a:defRPr sz="3200">
                <a:solidFill>
                  <a:srgbClr val="000000"/>
                </a:solidFill>
                <a:effectLst/>
                <a:latin typeface="Simplified Arabic" panose="02020603050405020304" pitchFamily="18" charset="-78"/>
                <a:cs typeface="Simplified Arabic" panose="02020603050405020304" pitchFamily="18" charset="-78"/>
              </a:defRPr>
            </a:lvl4pPr>
            <a:lvl5pPr>
              <a:defRPr sz="3200">
                <a:solidFill>
                  <a:srgbClr val="000000"/>
                </a:solidFill>
                <a:effectLst/>
                <a:latin typeface="Simplified Arabic" panose="02020603050405020304" pitchFamily="18" charset="-78"/>
                <a:cs typeface="Simplified Arabic" panose="02020603050405020304" pitchFamily="18"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FR" dirty="0"/>
          </a:p>
        </p:txBody>
      </p:sp>
      <p:sp>
        <p:nvSpPr>
          <p:cNvPr id="4" name="Rectangle 23"/>
          <p:cNvSpPr>
            <a:spLocks noGrp="1" noChangeArrowheads="1"/>
          </p:cNvSpPr>
          <p:nvPr>
            <p:ph type="dt" sz="half" idx="10"/>
          </p:nvPr>
        </p:nvSpPr>
        <p:spPr/>
        <p:txBody>
          <a:bodyPr/>
          <a:lstStyle>
            <a:lvl1pPr>
              <a:defRPr smtClean="0">
                <a:solidFill>
                  <a:srgbClr val="000000"/>
                </a:solidFill>
                <a:effectLst/>
              </a:defRPr>
            </a:lvl1pPr>
          </a:lstStyle>
          <a:p>
            <a:pPr>
              <a:defRPr/>
            </a:pPr>
            <a:fld id="{D4D198CC-7681-45EE-8225-B661C29B77B9}" type="datetime2">
              <a:rPr lang="en-US" smtClean="0"/>
              <a:t>Sunday, 21 June, 2020</a:t>
            </a:fld>
            <a:endParaRPr lang="en-US" dirty="0"/>
          </a:p>
        </p:txBody>
      </p:sp>
      <p:sp>
        <p:nvSpPr>
          <p:cNvPr id="5" name="Rectangle 24"/>
          <p:cNvSpPr>
            <a:spLocks noGrp="1" noChangeArrowheads="1"/>
          </p:cNvSpPr>
          <p:nvPr>
            <p:ph type="ftr" sz="quarter" idx="11"/>
          </p:nvPr>
        </p:nvSpPr>
        <p:spPr/>
        <p:txBody>
          <a:bodyPr/>
          <a:lstStyle>
            <a:lvl1pPr>
              <a:defRPr/>
            </a:lvl1pPr>
          </a:lstStyle>
          <a:p>
            <a:pPr>
              <a:defRPr/>
            </a:pPr>
            <a:endParaRPr lang="fr-FR"/>
          </a:p>
        </p:txBody>
      </p:sp>
      <p:sp>
        <p:nvSpPr>
          <p:cNvPr id="7" name="Rounded Rectangle 6"/>
          <p:cNvSpPr/>
          <p:nvPr userDrawn="1"/>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3C78DF82-3BD2-458F-B227-62908A773574}" type="slidenum">
              <a:rPr kumimoji="0" lang="en-US" sz="2400" b="0" i="0" u="none" strike="noStrike" cap="none" normalizeH="0" baseline="0" smtClean="0">
                <a:ln>
                  <a:noFill/>
                </a:ln>
                <a:solidFill>
                  <a:srgbClr val="000000"/>
                </a:solidFill>
                <a:effectLst/>
                <a:latin typeface="Times New Roman" pitchFamily="18" charset="0"/>
                <a:cs typeface="Arial" charset="0"/>
              </a:rPr>
              <a:t>‹#›</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extLst>
      <p:ext uri="{BB962C8B-B14F-4D97-AF65-F5344CB8AC3E}">
        <p14:creationId xmlns:p14="http://schemas.microsoft.com/office/powerpoint/2010/main" val="392060746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23"/>
          <p:cNvSpPr>
            <a:spLocks noGrp="1" noChangeArrowheads="1"/>
          </p:cNvSpPr>
          <p:nvPr>
            <p:ph type="dt" sz="half" idx="10"/>
          </p:nvPr>
        </p:nvSpPr>
        <p:spPr/>
        <p:txBody>
          <a:bodyPr/>
          <a:lstStyle>
            <a:lvl1pPr>
              <a:defRPr smtClean="0"/>
            </a:lvl1pPr>
          </a:lstStyle>
          <a:p>
            <a:pPr>
              <a:defRPr/>
            </a:pPr>
            <a:fld id="{C518FDB7-E481-42B6-9F95-ED1DC7C072ED}" type="datetime2">
              <a:rPr lang="en-US" smtClean="0"/>
              <a:t>Sunday, 21 June, 2020</a:t>
            </a:fld>
            <a:endParaRPr lang="en-US"/>
          </a:p>
        </p:txBody>
      </p:sp>
      <p:sp>
        <p:nvSpPr>
          <p:cNvPr id="5" name="Rectangle 24"/>
          <p:cNvSpPr>
            <a:spLocks noGrp="1" noChangeArrowheads="1"/>
          </p:cNvSpPr>
          <p:nvPr>
            <p:ph type="ftr" sz="quarter" idx="11"/>
          </p:nvPr>
        </p:nvSpPr>
        <p:spPr/>
        <p:txBody>
          <a:bodyPr/>
          <a:lstStyle>
            <a:lvl1pPr>
              <a:defRPr/>
            </a:lvl1pPr>
          </a:lstStyle>
          <a:p>
            <a:pPr>
              <a:defRPr/>
            </a:pPr>
            <a:endParaRPr lang="fr-FR"/>
          </a:p>
        </p:txBody>
      </p:sp>
      <p:sp>
        <p:nvSpPr>
          <p:cNvPr id="7" name="Rounded Rectangle 6"/>
          <p:cNvSpPr/>
          <p:nvPr userDrawn="1"/>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3C78DF82-3BD2-458F-B227-62908A773574}" type="slidenum">
              <a:rPr kumimoji="0" lang="en-US" sz="2400" b="0" i="0" u="none" strike="noStrike" cap="none" normalizeH="0" baseline="0" smtClean="0">
                <a:ln>
                  <a:noFill/>
                </a:ln>
                <a:solidFill>
                  <a:srgbClr val="000000"/>
                </a:solidFill>
                <a:effectLst/>
                <a:latin typeface="Times New Roman" pitchFamily="18" charset="0"/>
                <a:cs typeface="Arial" charset="0"/>
              </a:rPr>
              <a:t>‹#›</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extLst>
      <p:ext uri="{BB962C8B-B14F-4D97-AF65-F5344CB8AC3E}">
        <p14:creationId xmlns:p14="http://schemas.microsoft.com/office/powerpoint/2010/main" val="28370292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محتوى 2"/>
          <p:cNvSpPr>
            <a:spLocks noGrp="1"/>
          </p:cNvSpPr>
          <p:nvPr>
            <p:ph sz="half" idx="1"/>
          </p:nvPr>
        </p:nvSpPr>
        <p:spPr>
          <a:xfrm>
            <a:off x="457200" y="1600200"/>
            <a:ext cx="4038600" cy="4530725"/>
          </a:xfrm>
        </p:spPr>
        <p:txBody>
          <a:bodyPr/>
          <a:lstStyle>
            <a:lvl1pPr>
              <a:defRPr sz="3200">
                <a:solidFill>
                  <a:srgbClr val="000000"/>
                </a:solidFill>
                <a:effectLst/>
              </a:defRPr>
            </a:lvl1pPr>
            <a:lvl2pPr>
              <a:defRPr sz="3200">
                <a:solidFill>
                  <a:srgbClr val="000000"/>
                </a:solidFill>
                <a:effectLst/>
              </a:defRPr>
            </a:lvl2pPr>
            <a:lvl3pPr>
              <a:defRPr sz="3200">
                <a:solidFill>
                  <a:srgbClr val="000000"/>
                </a:solidFill>
                <a:effectLst/>
              </a:defRPr>
            </a:lvl3pPr>
            <a:lvl4pPr>
              <a:defRPr sz="3200">
                <a:solidFill>
                  <a:srgbClr val="000000"/>
                </a:solidFill>
                <a:effectLst/>
              </a:defRPr>
            </a:lvl4pPr>
            <a:lvl5pPr>
              <a:defRPr sz="3200">
                <a:solidFill>
                  <a:srgbClr val="000000"/>
                </a:solidFill>
                <a:effectLst/>
              </a:defRPr>
            </a:lvl5pPr>
            <a:lvl6pPr>
              <a:defRPr sz="1800"/>
            </a:lvl6pPr>
            <a:lvl7pPr>
              <a:defRPr sz="1800"/>
            </a:lvl7pPr>
            <a:lvl8pPr>
              <a:defRPr sz="1800"/>
            </a:lvl8pPr>
            <a:lvl9pPr>
              <a:defRPr sz="1800"/>
            </a:lvl9pPr>
          </a:lstStyle>
          <a:p>
            <a:pPr lvl="0"/>
            <a:r>
              <a:rPr lang="ar-SA" dirty="0" smtClean="0"/>
              <a:t>انقر لتحرير أنماط النص الرئيسي</a:t>
            </a:r>
          </a:p>
          <a:p>
            <a:pPr lvl="1"/>
            <a:r>
              <a:rPr lang="ar-SA" dirty="0" smtClean="0"/>
              <a:t>المستوى الثاني</a:t>
            </a:r>
          </a:p>
          <a:p>
            <a:pPr lvl="2"/>
            <a:r>
              <a:rPr lang="ar-SA" dirty="0" smtClean="0"/>
              <a:t>المستوى الثالث</a:t>
            </a:r>
          </a:p>
          <a:p>
            <a:pPr lvl="3"/>
            <a:r>
              <a:rPr lang="ar-SA" dirty="0" smtClean="0"/>
              <a:t>المستوى الرابع</a:t>
            </a:r>
          </a:p>
          <a:p>
            <a:pPr lvl="4"/>
            <a:r>
              <a:rPr lang="ar-SA" dirty="0" smtClean="0"/>
              <a:t>المستوى الخامس</a:t>
            </a:r>
            <a:endParaRPr lang="fr-FR" dirty="0"/>
          </a:p>
        </p:txBody>
      </p:sp>
      <p:sp>
        <p:nvSpPr>
          <p:cNvPr id="4" name="عنصر نائب للمحتوى 3"/>
          <p:cNvSpPr>
            <a:spLocks noGrp="1"/>
          </p:cNvSpPr>
          <p:nvPr>
            <p:ph sz="half" idx="2"/>
          </p:nvPr>
        </p:nvSpPr>
        <p:spPr>
          <a:xfrm>
            <a:off x="4648200" y="1600200"/>
            <a:ext cx="4038600" cy="4530725"/>
          </a:xfrm>
        </p:spPr>
        <p:txBody>
          <a:bodyPr/>
          <a:lstStyle>
            <a:lvl1pPr>
              <a:defRPr sz="3200">
                <a:solidFill>
                  <a:srgbClr val="000000"/>
                </a:solidFill>
                <a:effectLst/>
              </a:defRPr>
            </a:lvl1pPr>
            <a:lvl2pPr>
              <a:defRPr sz="3200">
                <a:solidFill>
                  <a:srgbClr val="000000"/>
                </a:solidFill>
                <a:effectLst/>
              </a:defRPr>
            </a:lvl2pPr>
            <a:lvl3pPr>
              <a:defRPr sz="3200">
                <a:solidFill>
                  <a:srgbClr val="000000"/>
                </a:solidFill>
                <a:effectLst/>
              </a:defRPr>
            </a:lvl3pPr>
            <a:lvl4pPr>
              <a:defRPr sz="3200">
                <a:solidFill>
                  <a:srgbClr val="000000"/>
                </a:solidFill>
                <a:effectLst/>
              </a:defRPr>
            </a:lvl4pPr>
            <a:lvl5pPr>
              <a:defRPr sz="3200">
                <a:solidFill>
                  <a:srgbClr val="000000"/>
                </a:solidFill>
                <a:effectLst/>
              </a:defRPr>
            </a:lvl5pPr>
            <a:lvl6pPr>
              <a:defRPr sz="1800"/>
            </a:lvl6pPr>
            <a:lvl7pPr>
              <a:defRPr sz="1800"/>
            </a:lvl7pPr>
            <a:lvl8pPr>
              <a:defRPr sz="1800"/>
            </a:lvl8pPr>
            <a:lvl9pPr>
              <a:defRPr sz="1800"/>
            </a:lvl9pPr>
          </a:lstStyle>
          <a:p>
            <a:pPr lvl="0"/>
            <a:r>
              <a:rPr lang="ar-SA" dirty="0" smtClean="0"/>
              <a:t>انقر لتحرير أنماط النص الرئيسي</a:t>
            </a:r>
          </a:p>
          <a:p>
            <a:pPr lvl="1"/>
            <a:r>
              <a:rPr lang="ar-SA" dirty="0" smtClean="0"/>
              <a:t>المستوى الثاني</a:t>
            </a:r>
          </a:p>
          <a:p>
            <a:pPr lvl="2"/>
            <a:r>
              <a:rPr lang="ar-SA" dirty="0" smtClean="0"/>
              <a:t>المستوى الثالث</a:t>
            </a:r>
          </a:p>
          <a:p>
            <a:pPr lvl="3"/>
            <a:r>
              <a:rPr lang="ar-SA" dirty="0" smtClean="0"/>
              <a:t>المستوى الرابع</a:t>
            </a:r>
          </a:p>
          <a:p>
            <a:pPr lvl="4"/>
            <a:r>
              <a:rPr lang="ar-SA" dirty="0" smtClean="0"/>
              <a:t>المستوى الخامس</a:t>
            </a:r>
            <a:endParaRPr lang="fr-FR" dirty="0"/>
          </a:p>
        </p:txBody>
      </p:sp>
      <p:sp>
        <p:nvSpPr>
          <p:cNvPr id="5" name="Rectangle 23"/>
          <p:cNvSpPr>
            <a:spLocks noGrp="1" noChangeArrowheads="1"/>
          </p:cNvSpPr>
          <p:nvPr>
            <p:ph type="dt" sz="half" idx="10"/>
          </p:nvPr>
        </p:nvSpPr>
        <p:spPr/>
        <p:txBody>
          <a:bodyPr/>
          <a:lstStyle>
            <a:lvl1pPr>
              <a:defRPr smtClean="0"/>
            </a:lvl1pPr>
          </a:lstStyle>
          <a:p>
            <a:pPr>
              <a:defRPr/>
            </a:pPr>
            <a:fld id="{7E160AA9-9327-4A43-80BC-8C674AE42059}" type="datetime2">
              <a:rPr lang="en-US" smtClean="0"/>
              <a:t>Sunday, 21 June, 2020</a:t>
            </a:fld>
            <a:endParaRPr lang="en-US"/>
          </a:p>
        </p:txBody>
      </p:sp>
      <p:sp>
        <p:nvSpPr>
          <p:cNvPr id="6" name="Rectangle 24"/>
          <p:cNvSpPr>
            <a:spLocks noGrp="1" noChangeArrowheads="1"/>
          </p:cNvSpPr>
          <p:nvPr>
            <p:ph type="ftr" sz="quarter" idx="11"/>
          </p:nvPr>
        </p:nvSpPr>
        <p:spPr/>
        <p:txBody>
          <a:bodyPr/>
          <a:lstStyle>
            <a:lvl1pPr>
              <a:defRPr/>
            </a:lvl1pPr>
          </a:lstStyle>
          <a:p>
            <a:pPr>
              <a:defRPr/>
            </a:pPr>
            <a:endParaRPr lang="fr-FR"/>
          </a:p>
        </p:txBody>
      </p:sp>
      <p:sp>
        <p:nvSpPr>
          <p:cNvPr id="8" name="Rounded Rectangle 7"/>
          <p:cNvSpPr/>
          <p:nvPr userDrawn="1"/>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3C78DF82-3BD2-458F-B227-62908A773574}" type="slidenum">
              <a:rPr kumimoji="0" lang="en-US" sz="2400" b="0" i="0" u="none" strike="noStrike" cap="none" normalizeH="0" baseline="0" smtClean="0">
                <a:ln>
                  <a:noFill/>
                </a:ln>
                <a:solidFill>
                  <a:srgbClr val="000000"/>
                </a:solidFill>
                <a:effectLst/>
                <a:latin typeface="Times New Roman" pitchFamily="18" charset="0"/>
                <a:cs typeface="Arial" charset="0"/>
              </a:rPr>
              <a:t>‹#›</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extLst>
      <p:ext uri="{BB962C8B-B14F-4D97-AF65-F5344CB8AC3E}">
        <p14:creationId xmlns:p14="http://schemas.microsoft.com/office/powerpoint/2010/main" val="143389100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7" name="Rectangle 23"/>
          <p:cNvSpPr>
            <a:spLocks noGrp="1" noChangeArrowheads="1"/>
          </p:cNvSpPr>
          <p:nvPr>
            <p:ph type="dt" sz="half" idx="10"/>
          </p:nvPr>
        </p:nvSpPr>
        <p:spPr/>
        <p:txBody>
          <a:bodyPr/>
          <a:lstStyle>
            <a:lvl1pPr>
              <a:defRPr smtClean="0"/>
            </a:lvl1pPr>
          </a:lstStyle>
          <a:p>
            <a:pPr>
              <a:defRPr/>
            </a:pPr>
            <a:fld id="{2851D2F5-7457-4F5E-A69B-7E419F67E746}" type="datetime2">
              <a:rPr lang="en-US" smtClean="0"/>
              <a:t>Sunday, 21 June, 2020</a:t>
            </a:fld>
            <a:endParaRPr lang="en-US"/>
          </a:p>
        </p:txBody>
      </p:sp>
      <p:sp>
        <p:nvSpPr>
          <p:cNvPr id="8" name="Rectangle 24"/>
          <p:cNvSpPr>
            <a:spLocks noGrp="1" noChangeArrowheads="1"/>
          </p:cNvSpPr>
          <p:nvPr>
            <p:ph type="ftr" sz="quarter" idx="11"/>
          </p:nvPr>
        </p:nvSpPr>
        <p:spPr/>
        <p:txBody>
          <a:bodyPr/>
          <a:lstStyle>
            <a:lvl1pPr>
              <a:defRPr/>
            </a:lvl1pPr>
          </a:lstStyle>
          <a:p>
            <a:pPr>
              <a:defRPr/>
            </a:pPr>
            <a:endParaRPr lang="fr-FR"/>
          </a:p>
        </p:txBody>
      </p:sp>
      <p:sp>
        <p:nvSpPr>
          <p:cNvPr id="10" name="Rounded Rectangle 9"/>
          <p:cNvSpPr/>
          <p:nvPr userDrawn="1"/>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3C78DF82-3BD2-458F-B227-62908A773574}" type="slidenum">
              <a:rPr kumimoji="0" lang="en-US" sz="2400" b="0" i="0" u="none" strike="noStrike" cap="none" normalizeH="0" baseline="0" smtClean="0">
                <a:ln>
                  <a:noFill/>
                </a:ln>
                <a:solidFill>
                  <a:srgbClr val="000000"/>
                </a:solidFill>
                <a:effectLst/>
                <a:latin typeface="Times New Roman" pitchFamily="18" charset="0"/>
                <a:cs typeface="Arial" charset="0"/>
              </a:rPr>
              <a:t>‹#›</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extLst>
      <p:ext uri="{BB962C8B-B14F-4D97-AF65-F5344CB8AC3E}">
        <p14:creationId xmlns:p14="http://schemas.microsoft.com/office/powerpoint/2010/main" val="355147620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Rectangle 23"/>
          <p:cNvSpPr>
            <a:spLocks noGrp="1" noChangeArrowheads="1"/>
          </p:cNvSpPr>
          <p:nvPr>
            <p:ph type="dt" sz="half" idx="10"/>
          </p:nvPr>
        </p:nvSpPr>
        <p:spPr/>
        <p:txBody>
          <a:bodyPr/>
          <a:lstStyle>
            <a:lvl1pPr>
              <a:defRPr smtClean="0"/>
            </a:lvl1pPr>
          </a:lstStyle>
          <a:p>
            <a:pPr>
              <a:defRPr/>
            </a:pPr>
            <a:fld id="{462764FA-CB02-4EA1-B7C4-7FF5005E1B9C}" type="datetime2">
              <a:rPr lang="en-US" smtClean="0"/>
              <a:t>Sunday, 21 June, 2020</a:t>
            </a:fld>
            <a:endParaRPr lang="en-US"/>
          </a:p>
        </p:txBody>
      </p:sp>
      <p:sp>
        <p:nvSpPr>
          <p:cNvPr id="4" name="Rectangle 24"/>
          <p:cNvSpPr>
            <a:spLocks noGrp="1" noChangeArrowheads="1"/>
          </p:cNvSpPr>
          <p:nvPr>
            <p:ph type="ftr" sz="quarter" idx="11"/>
          </p:nvPr>
        </p:nvSpPr>
        <p:spPr/>
        <p:txBody>
          <a:bodyPr/>
          <a:lstStyle>
            <a:lvl1pPr>
              <a:defRPr/>
            </a:lvl1pPr>
          </a:lstStyle>
          <a:p>
            <a:pPr>
              <a:defRPr/>
            </a:pPr>
            <a:endParaRPr lang="fr-FR"/>
          </a:p>
        </p:txBody>
      </p:sp>
      <p:sp>
        <p:nvSpPr>
          <p:cNvPr id="6" name="Rounded Rectangle 5"/>
          <p:cNvSpPr/>
          <p:nvPr userDrawn="1"/>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3C78DF82-3BD2-458F-B227-62908A773574}" type="slidenum">
              <a:rPr kumimoji="0" lang="en-US" sz="2400" b="0" i="0" u="none" strike="noStrike" cap="none" normalizeH="0" baseline="0" smtClean="0">
                <a:ln>
                  <a:noFill/>
                </a:ln>
                <a:solidFill>
                  <a:srgbClr val="000000"/>
                </a:solidFill>
                <a:effectLst/>
                <a:latin typeface="Times New Roman" pitchFamily="18" charset="0"/>
                <a:cs typeface="Arial" charset="0"/>
              </a:rPr>
              <a:t>‹#›</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extLst>
      <p:ext uri="{BB962C8B-B14F-4D97-AF65-F5344CB8AC3E}">
        <p14:creationId xmlns:p14="http://schemas.microsoft.com/office/powerpoint/2010/main" val="219431884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p:txBody>
          <a:bodyPr/>
          <a:lstStyle>
            <a:lvl1pPr>
              <a:defRPr smtClean="0"/>
            </a:lvl1pPr>
          </a:lstStyle>
          <a:p>
            <a:pPr>
              <a:defRPr/>
            </a:pPr>
            <a:fld id="{B2052905-30AD-4347-9DEA-37C5BF5CFEDD}" type="datetime2">
              <a:rPr lang="en-US" smtClean="0"/>
              <a:t>Sunday, 21 June, 2020</a:t>
            </a:fld>
            <a:endParaRPr lang="en-US"/>
          </a:p>
        </p:txBody>
      </p:sp>
      <p:sp>
        <p:nvSpPr>
          <p:cNvPr id="3" name="Rectangle 24"/>
          <p:cNvSpPr>
            <a:spLocks noGrp="1" noChangeArrowheads="1"/>
          </p:cNvSpPr>
          <p:nvPr>
            <p:ph type="ftr" sz="quarter" idx="11"/>
          </p:nvPr>
        </p:nvSpPr>
        <p:spPr/>
        <p:txBody>
          <a:bodyPr/>
          <a:lstStyle>
            <a:lvl1pPr>
              <a:defRPr/>
            </a:lvl1pPr>
          </a:lstStyle>
          <a:p>
            <a:pPr>
              <a:defRPr/>
            </a:pPr>
            <a:endParaRPr lang="fr-FR"/>
          </a:p>
        </p:txBody>
      </p:sp>
      <p:sp>
        <p:nvSpPr>
          <p:cNvPr id="5" name="Rounded Rectangle 4"/>
          <p:cNvSpPr/>
          <p:nvPr userDrawn="1"/>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3C78DF82-3BD2-458F-B227-62908A773574}" type="slidenum">
              <a:rPr kumimoji="0" lang="en-US" sz="2400" b="0" i="0" u="none" strike="noStrike" cap="none" normalizeH="0" baseline="0" smtClean="0">
                <a:ln>
                  <a:noFill/>
                </a:ln>
                <a:solidFill>
                  <a:srgbClr val="000000"/>
                </a:solidFill>
                <a:effectLst/>
                <a:latin typeface="Times New Roman" pitchFamily="18" charset="0"/>
                <a:cs typeface="Arial" charset="0"/>
              </a:rPr>
              <a:t>‹#›</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extLst>
      <p:ext uri="{BB962C8B-B14F-4D97-AF65-F5344CB8AC3E}">
        <p14:creationId xmlns:p14="http://schemas.microsoft.com/office/powerpoint/2010/main" val="14817498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fr-F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23"/>
          <p:cNvSpPr>
            <a:spLocks noGrp="1" noChangeArrowheads="1"/>
          </p:cNvSpPr>
          <p:nvPr>
            <p:ph type="dt" sz="half" idx="10"/>
          </p:nvPr>
        </p:nvSpPr>
        <p:spPr/>
        <p:txBody>
          <a:bodyPr/>
          <a:lstStyle>
            <a:lvl1pPr>
              <a:defRPr smtClean="0"/>
            </a:lvl1pPr>
          </a:lstStyle>
          <a:p>
            <a:pPr>
              <a:defRPr/>
            </a:pPr>
            <a:fld id="{5AC22393-636D-405A-A71D-E9C3F833A27B}" type="datetime2">
              <a:rPr lang="en-US" smtClean="0"/>
              <a:t>Sunday, 21 June, 2020</a:t>
            </a:fld>
            <a:endParaRPr lang="en-US"/>
          </a:p>
        </p:txBody>
      </p:sp>
      <p:sp>
        <p:nvSpPr>
          <p:cNvPr id="6" name="Rectangle 24"/>
          <p:cNvSpPr>
            <a:spLocks noGrp="1" noChangeArrowheads="1"/>
          </p:cNvSpPr>
          <p:nvPr>
            <p:ph type="ftr" sz="quarter" idx="11"/>
          </p:nvPr>
        </p:nvSpPr>
        <p:spPr/>
        <p:txBody>
          <a:bodyPr/>
          <a:lstStyle>
            <a:lvl1pPr>
              <a:defRPr/>
            </a:lvl1pPr>
          </a:lstStyle>
          <a:p>
            <a:pPr>
              <a:defRPr/>
            </a:pPr>
            <a:endParaRPr lang="fr-FR"/>
          </a:p>
        </p:txBody>
      </p:sp>
      <p:sp>
        <p:nvSpPr>
          <p:cNvPr id="8" name="Rounded Rectangle 7"/>
          <p:cNvSpPr/>
          <p:nvPr userDrawn="1"/>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3C78DF82-3BD2-458F-B227-62908A773574}" type="slidenum">
              <a:rPr kumimoji="0" lang="en-US" sz="2400" b="0" i="0" u="none" strike="noStrike" cap="none" normalizeH="0" baseline="0" smtClean="0">
                <a:ln>
                  <a:noFill/>
                </a:ln>
                <a:solidFill>
                  <a:srgbClr val="000000"/>
                </a:solidFill>
                <a:effectLst/>
                <a:latin typeface="Times New Roman" pitchFamily="18" charset="0"/>
                <a:cs typeface="Arial" charset="0"/>
              </a:rPr>
              <a:t>‹#›</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extLst>
      <p:ext uri="{BB962C8B-B14F-4D97-AF65-F5344CB8AC3E}">
        <p14:creationId xmlns:p14="http://schemas.microsoft.com/office/powerpoint/2010/main" val="179267943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fr-F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23"/>
          <p:cNvSpPr>
            <a:spLocks noGrp="1" noChangeArrowheads="1"/>
          </p:cNvSpPr>
          <p:nvPr>
            <p:ph type="dt" sz="half" idx="10"/>
          </p:nvPr>
        </p:nvSpPr>
        <p:spPr/>
        <p:txBody>
          <a:bodyPr/>
          <a:lstStyle>
            <a:lvl1pPr>
              <a:defRPr smtClean="0"/>
            </a:lvl1pPr>
          </a:lstStyle>
          <a:p>
            <a:pPr>
              <a:defRPr/>
            </a:pPr>
            <a:fld id="{DF7BB465-4287-4586-BAB2-EF3484EB31D1}" type="datetime2">
              <a:rPr lang="en-US" smtClean="0"/>
              <a:t>Sunday, 21 June, 2020</a:t>
            </a:fld>
            <a:endParaRPr lang="en-US"/>
          </a:p>
        </p:txBody>
      </p:sp>
      <p:sp>
        <p:nvSpPr>
          <p:cNvPr id="6" name="Rectangle 24"/>
          <p:cNvSpPr>
            <a:spLocks noGrp="1" noChangeArrowheads="1"/>
          </p:cNvSpPr>
          <p:nvPr>
            <p:ph type="ftr" sz="quarter" idx="11"/>
          </p:nvPr>
        </p:nvSpPr>
        <p:spPr/>
        <p:txBody>
          <a:bodyPr/>
          <a:lstStyle>
            <a:lvl1pPr>
              <a:defRPr/>
            </a:lvl1pPr>
          </a:lstStyle>
          <a:p>
            <a:pPr>
              <a:defRPr/>
            </a:pPr>
            <a:endParaRPr lang="fr-FR"/>
          </a:p>
        </p:txBody>
      </p:sp>
      <p:sp>
        <p:nvSpPr>
          <p:cNvPr id="8" name="Rounded Rectangle 7"/>
          <p:cNvSpPr/>
          <p:nvPr userDrawn="1"/>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3C78DF82-3BD2-458F-B227-62908A773574}" type="slidenum">
              <a:rPr kumimoji="0" lang="en-US" sz="2400" b="0" i="0" u="none" strike="noStrike" cap="none" normalizeH="0" baseline="0" smtClean="0">
                <a:ln>
                  <a:noFill/>
                </a:ln>
                <a:solidFill>
                  <a:srgbClr val="000000"/>
                </a:solidFill>
                <a:effectLst/>
                <a:latin typeface="Times New Roman" pitchFamily="18" charset="0"/>
                <a:cs typeface="Arial" charset="0"/>
              </a:rPr>
              <a:t>‹#›</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extLst>
      <p:ext uri="{BB962C8B-B14F-4D97-AF65-F5344CB8AC3E}">
        <p14:creationId xmlns:p14="http://schemas.microsoft.com/office/powerpoint/2010/main" val="320527414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68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934200"/>
            <a:chOff x="0" y="0"/>
            <a:chExt cx="5760" cy="4368"/>
          </a:xfrm>
        </p:grpSpPr>
        <p:sp>
          <p:nvSpPr>
            <p:cNvPr id="20483"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lgn="r" rtl="1" eaLnBrk="1" hangingPunct="1">
                <a:defRPr/>
              </a:pPr>
              <a:endParaRPr lang="fr-FR">
                <a:cs typeface="Arial" charset="0"/>
              </a:endParaRPr>
            </a:p>
          </p:txBody>
        </p:sp>
        <p:sp>
          <p:nvSpPr>
            <p:cNvPr id="1033" name="Freeform 4"/>
            <p:cNvSpPr>
              <a:spLocks/>
            </p:cNvSpPr>
            <p:nvPr/>
          </p:nvSpPr>
          <p:spPr bwMode="hidden">
            <a:xfrm>
              <a:off x="0" y="2496"/>
              <a:ext cx="2112" cy="1604"/>
            </a:xfrm>
            <a:custGeom>
              <a:avLst/>
              <a:gdLst>
                <a:gd name="T0" fmla="*/ 547 w 2123"/>
                <a:gd name="T1" fmla="*/ 566 h 1696"/>
                <a:gd name="T2" fmla="*/ 511 w 2123"/>
                <a:gd name="T3" fmla="*/ 370 h 1696"/>
                <a:gd name="T4" fmla="*/ 637 w 2123"/>
                <a:gd name="T5" fmla="*/ 215 h 1696"/>
                <a:gd name="T6" fmla="*/ 872 w 2123"/>
                <a:gd name="T7" fmla="*/ 319 h 1696"/>
                <a:gd name="T8" fmla="*/ 1148 w 2123"/>
                <a:gd name="T9" fmla="*/ 470 h 1696"/>
                <a:gd name="T10" fmla="*/ 1401 w 2123"/>
                <a:gd name="T11" fmla="*/ 601 h 1696"/>
                <a:gd name="T12" fmla="*/ 1701 w 2123"/>
                <a:gd name="T13" fmla="*/ 736 h 1696"/>
                <a:gd name="T14" fmla="*/ 1779 w 2123"/>
                <a:gd name="T15" fmla="*/ 765 h 1696"/>
                <a:gd name="T16" fmla="*/ 1736 w 2123"/>
                <a:gd name="T17" fmla="*/ 733 h 1696"/>
                <a:gd name="T18" fmla="*/ 1334 w 2123"/>
                <a:gd name="T19" fmla="*/ 542 h 1696"/>
                <a:gd name="T20" fmla="*/ 1028 w 2123"/>
                <a:gd name="T21" fmla="*/ 370 h 1696"/>
                <a:gd name="T22" fmla="*/ 679 w 2123"/>
                <a:gd name="T23" fmla="*/ 178 h 1696"/>
                <a:gd name="T24" fmla="*/ 944 w 2123"/>
                <a:gd name="T25" fmla="*/ 168 h 1696"/>
                <a:gd name="T26" fmla="*/ 1215 w 2123"/>
                <a:gd name="T27" fmla="*/ 172 h 1696"/>
                <a:gd name="T28" fmla="*/ 1526 w 2123"/>
                <a:gd name="T29" fmla="*/ 146 h 1696"/>
                <a:gd name="T30" fmla="*/ 2004 w 2123"/>
                <a:gd name="T31" fmla="*/ 106 h 1696"/>
                <a:gd name="T32" fmla="*/ 1960 w 2123"/>
                <a:gd name="T33" fmla="*/ 94 h 1696"/>
                <a:gd name="T34" fmla="*/ 1455 w 2123"/>
                <a:gd name="T35" fmla="*/ 140 h 1696"/>
                <a:gd name="T36" fmla="*/ 1142 w 2123"/>
                <a:gd name="T37" fmla="*/ 148 h 1696"/>
                <a:gd name="T38" fmla="*/ 715 w 2123"/>
                <a:gd name="T39" fmla="*/ 140 h 1696"/>
                <a:gd name="T40" fmla="*/ 775 w 2123"/>
                <a:gd name="T41" fmla="*/ 124 h 1696"/>
                <a:gd name="T42" fmla="*/ 1076 w 2123"/>
                <a:gd name="T43" fmla="*/ 0 h 1696"/>
                <a:gd name="T44" fmla="*/ 1028 w 2123"/>
                <a:gd name="T45" fmla="*/ 17 h 1696"/>
                <a:gd name="T46" fmla="*/ 955 w 2123"/>
                <a:gd name="T47" fmla="*/ 45 h 1696"/>
                <a:gd name="T48" fmla="*/ 811 w 2123"/>
                <a:gd name="T49" fmla="*/ 104 h 1696"/>
                <a:gd name="T50" fmla="*/ 637 w 2123"/>
                <a:gd name="T51" fmla="*/ 152 h 1696"/>
                <a:gd name="T52" fmla="*/ 601 w 2123"/>
                <a:gd name="T53" fmla="*/ 195 h 1696"/>
                <a:gd name="T54" fmla="*/ 286 w 2123"/>
                <a:gd name="T55" fmla="*/ 319 h 1696"/>
                <a:gd name="T56" fmla="*/ 0 w 2123"/>
                <a:gd name="T57" fmla="*/ 392 h 1696"/>
                <a:gd name="T58" fmla="*/ 0 w 2123"/>
                <a:gd name="T59" fmla="*/ 396 h 1696"/>
                <a:gd name="T60" fmla="*/ 0 w 2123"/>
                <a:gd name="T61" fmla="*/ 415 h 1696"/>
                <a:gd name="T62" fmla="*/ 283 w 2123"/>
                <a:gd name="T63" fmla="*/ 343 h 1696"/>
                <a:gd name="T64" fmla="*/ 559 w 2123"/>
                <a:gd name="T65" fmla="*/ 233 h 1696"/>
                <a:gd name="T66" fmla="*/ 477 w 2123"/>
                <a:gd name="T67" fmla="*/ 363 h 1696"/>
                <a:gd name="T68" fmla="*/ 493 w 2123"/>
                <a:gd name="T69" fmla="*/ 538 h 1696"/>
                <a:gd name="T70" fmla="*/ 438 w 2123"/>
                <a:gd name="T71" fmla="*/ 632 h 1696"/>
                <a:gd name="T72" fmla="*/ 307 w 2123"/>
                <a:gd name="T73" fmla="*/ 802 h 1696"/>
                <a:gd name="T74" fmla="*/ 301 w 2123"/>
                <a:gd name="T75" fmla="*/ 917 h 1696"/>
                <a:gd name="T76" fmla="*/ 307 w 2123"/>
                <a:gd name="T77" fmla="*/ 917 h 1696"/>
                <a:gd name="T78" fmla="*/ 325 w 2123"/>
                <a:gd name="T79" fmla="*/ 841 h 1696"/>
                <a:gd name="T80" fmla="*/ 547 w 2123"/>
                <a:gd name="T81" fmla="*/ 566 h 1696"/>
                <a:gd name="T82" fmla="*/ 547 w 2123"/>
                <a:gd name="T83" fmla="*/ 566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4"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6"/>
            <p:cNvSpPr>
              <a:spLocks/>
            </p:cNvSpPr>
            <p:nvPr/>
          </p:nvSpPr>
          <p:spPr bwMode="hidden">
            <a:xfrm>
              <a:off x="0" y="524"/>
              <a:ext cx="973" cy="1195"/>
            </a:xfrm>
            <a:custGeom>
              <a:avLst/>
              <a:gdLst>
                <a:gd name="T0" fmla="*/ 334 w 969"/>
                <a:gd name="T1" fmla="*/ 1219 h 1192"/>
                <a:gd name="T2" fmla="*/ 512 w 969"/>
                <a:gd name="T3" fmla="*/ 1225 h 1192"/>
                <a:gd name="T4" fmla="*/ 602 w 969"/>
                <a:gd name="T5" fmla="*/ 1183 h 1192"/>
                <a:gd name="T6" fmla="*/ 846 w 969"/>
                <a:gd name="T7" fmla="*/ 1118 h 1192"/>
                <a:gd name="T8" fmla="*/ 977 w 969"/>
                <a:gd name="T9" fmla="*/ 1088 h 1192"/>
                <a:gd name="T10" fmla="*/ 792 w 969"/>
                <a:gd name="T11" fmla="*/ 1019 h 1192"/>
                <a:gd name="T12" fmla="*/ 578 w 969"/>
                <a:gd name="T13" fmla="*/ 975 h 1192"/>
                <a:gd name="T14" fmla="*/ 208 w 969"/>
                <a:gd name="T15" fmla="*/ 993 h 1192"/>
                <a:gd name="T16" fmla="*/ 310 w 969"/>
                <a:gd name="T17" fmla="*/ 915 h 1192"/>
                <a:gd name="T18" fmla="*/ 518 w 969"/>
                <a:gd name="T19" fmla="*/ 825 h 1192"/>
                <a:gd name="T20" fmla="*/ 727 w 969"/>
                <a:gd name="T21" fmla="*/ 693 h 1192"/>
                <a:gd name="T22" fmla="*/ 733 w 969"/>
                <a:gd name="T23" fmla="*/ 693 h 1192"/>
                <a:gd name="T24" fmla="*/ 745 w 969"/>
                <a:gd name="T25" fmla="*/ 687 h 1192"/>
                <a:gd name="T26" fmla="*/ 786 w 969"/>
                <a:gd name="T27" fmla="*/ 669 h 1192"/>
                <a:gd name="T28" fmla="*/ 810 w 969"/>
                <a:gd name="T29" fmla="*/ 663 h 1192"/>
                <a:gd name="T30" fmla="*/ 822 w 969"/>
                <a:gd name="T31" fmla="*/ 651 h 1192"/>
                <a:gd name="T32" fmla="*/ 828 w 969"/>
                <a:gd name="T33" fmla="*/ 639 h 1192"/>
                <a:gd name="T34" fmla="*/ 822 w 969"/>
                <a:gd name="T35" fmla="*/ 633 h 1192"/>
                <a:gd name="T36" fmla="*/ 816 w 969"/>
                <a:gd name="T37" fmla="*/ 621 h 1192"/>
                <a:gd name="T38" fmla="*/ 816 w 969"/>
                <a:gd name="T39" fmla="*/ 586 h 1192"/>
                <a:gd name="T40" fmla="*/ 828 w 969"/>
                <a:gd name="T41" fmla="*/ 556 h 1192"/>
                <a:gd name="T42" fmla="*/ 840 w 969"/>
                <a:gd name="T43" fmla="*/ 526 h 1192"/>
                <a:gd name="T44" fmla="*/ 861 w 969"/>
                <a:gd name="T45" fmla="*/ 496 h 1192"/>
                <a:gd name="T46" fmla="*/ 877 w 969"/>
                <a:gd name="T47" fmla="*/ 466 h 1192"/>
                <a:gd name="T48" fmla="*/ 885 w 969"/>
                <a:gd name="T49" fmla="*/ 448 h 1192"/>
                <a:gd name="T50" fmla="*/ 893 w 969"/>
                <a:gd name="T51" fmla="*/ 442 h 1192"/>
                <a:gd name="T52" fmla="*/ 893 w 969"/>
                <a:gd name="T53" fmla="*/ 358 h 1192"/>
                <a:gd name="T54" fmla="*/ 893 w 969"/>
                <a:gd name="T55" fmla="*/ 352 h 1192"/>
                <a:gd name="T56" fmla="*/ 899 w 969"/>
                <a:gd name="T57" fmla="*/ 346 h 1192"/>
                <a:gd name="T58" fmla="*/ 917 w 969"/>
                <a:gd name="T59" fmla="*/ 316 h 1192"/>
                <a:gd name="T60" fmla="*/ 929 w 969"/>
                <a:gd name="T61" fmla="*/ 280 h 1192"/>
                <a:gd name="T62" fmla="*/ 941 w 969"/>
                <a:gd name="T63" fmla="*/ 250 h 1192"/>
                <a:gd name="T64" fmla="*/ 947 w 969"/>
                <a:gd name="T65" fmla="*/ 238 h 1192"/>
                <a:gd name="T66" fmla="*/ 953 w 969"/>
                <a:gd name="T67" fmla="*/ 226 h 1192"/>
                <a:gd name="T68" fmla="*/ 971 w 969"/>
                <a:gd name="T69" fmla="*/ 173 h 1192"/>
                <a:gd name="T70" fmla="*/ 989 w 969"/>
                <a:gd name="T71" fmla="*/ 137 h 1192"/>
                <a:gd name="T72" fmla="*/ 995 w 969"/>
                <a:gd name="T73" fmla="*/ 125 h 1192"/>
                <a:gd name="T74" fmla="*/ 995 w 969"/>
                <a:gd name="T75" fmla="*/ 119 h 1192"/>
                <a:gd name="T76" fmla="*/ 1013 w 969"/>
                <a:gd name="T77" fmla="*/ 0 h 1192"/>
                <a:gd name="T78" fmla="*/ 989 w 969"/>
                <a:gd name="T79" fmla="*/ 47 h 1192"/>
                <a:gd name="T80" fmla="*/ 816 w 969"/>
                <a:gd name="T81" fmla="*/ 113 h 1192"/>
                <a:gd name="T82" fmla="*/ 739 w 969"/>
                <a:gd name="T83" fmla="*/ 161 h 1192"/>
                <a:gd name="T84" fmla="*/ 482 w 969"/>
                <a:gd name="T85" fmla="*/ 244 h 1192"/>
                <a:gd name="T86" fmla="*/ 292 w 969"/>
                <a:gd name="T87" fmla="*/ 298 h 1192"/>
                <a:gd name="T88" fmla="*/ 184 w 969"/>
                <a:gd name="T89" fmla="*/ 304 h 1192"/>
                <a:gd name="T90" fmla="*/ 12 w 969"/>
                <a:gd name="T91" fmla="*/ 496 h 1192"/>
                <a:gd name="T92" fmla="*/ 0 w 969"/>
                <a:gd name="T93" fmla="*/ 520 h 1192"/>
                <a:gd name="T94" fmla="*/ 0 w 969"/>
                <a:gd name="T95" fmla="*/ 1219 h 1192"/>
                <a:gd name="T96" fmla="*/ 96 w 969"/>
                <a:gd name="T97" fmla="*/ 1213 h 1192"/>
                <a:gd name="T98" fmla="*/ 334 w 969"/>
                <a:gd name="T99" fmla="*/ 1219 h 1192"/>
                <a:gd name="T100" fmla="*/ 334 w 969"/>
                <a:gd name="T101" fmla="*/ 1219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8"/>
            <p:cNvSpPr>
              <a:spLocks/>
            </p:cNvSpPr>
            <p:nvPr/>
          </p:nvSpPr>
          <p:spPr bwMode="hidden">
            <a:xfrm>
              <a:off x="3525" y="1"/>
              <a:ext cx="2185" cy="1508"/>
            </a:xfrm>
            <a:custGeom>
              <a:avLst/>
              <a:gdLst>
                <a:gd name="T0" fmla="*/ 1078 w 2176"/>
                <a:gd name="T1" fmla="*/ 789 h 1505"/>
                <a:gd name="T2" fmla="*/ 1245 w 2176"/>
                <a:gd name="T3" fmla="*/ 1258 h 1505"/>
                <a:gd name="T4" fmla="*/ 1000 w 2176"/>
                <a:gd name="T5" fmla="*/ 1215 h 1505"/>
                <a:gd name="T6" fmla="*/ 756 w 2176"/>
                <a:gd name="T7" fmla="*/ 1149 h 1505"/>
                <a:gd name="T8" fmla="*/ 464 w 2176"/>
                <a:gd name="T9" fmla="*/ 1131 h 1505"/>
                <a:gd name="T10" fmla="*/ 0 w 2176"/>
                <a:gd name="T11" fmla="*/ 1101 h 1505"/>
                <a:gd name="T12" fmla="*/ 30 w 2176"/>
                <a:gd name="T13" fmla="*/ 1137 h 1505"/>
                <a:gd name="T14" fmla="*/ 518 w 2176"/>
                <a:gd name="T15" fmla="*/ 1155 h 1505"/>
                <a:gd name="T16" fmla="*/ 810 w 2176"/>
                <a:gd name="T17" fmla="*/ 1209 h 1505"/>
                <a:gd name="T18" fmla="*/ 1185 w 2176"/>
                <a:gd name="T19" fmla="*/ 1334 h 1505"/>
                <a:gd name="T20" fmla="*/ 1120 w 2176"/>
                <a:gd name="T21" fmla="*/ 1352 h 1505"/>
                <a:gd name="T22" fmla="*/ 744 w 2176"/>
                <a:gd name="T23" fmla="*/ 1538 h 1505"/>
                <a:gd name="T24" fmla="*/ 798 w 2176"/>
                <a:gd name="T25" fmla="*/ 1514 h 1505"/>
                <a:gd name="T26" fmla="*/ 905 w 2176"/>
                <a:gd name="T27" fmla="*/ 1472 h 1505"/>
                <a:gd name="T28" fmla="*/ 1066 w 2176"/>
                <a:gd name="T29" fmla="*/ 1388 h 1505"/>
                <a:gd name="T30" fmla="*/ 1269 w 2176"/>
                <a:gd name="T31" fmla="*/ 1328 h 1505"/>
                <a:gd name="T32" fmla="*/ 1322 w 2176"/>
                <a:gd name="T33" fmla="*/ 1245 h 1505"/>
                <a:gd name="T34" fmla="*/ 1709 w 2176"/>
                <a:gd name="T35" fmla="*/ 1065 h 1505"/>
                <a:gd name="T36" fmla="*/ 2019 w 2176"/>
                <a:gd name="T37" fmla="*/ 975 h 1505"/>
                <a:gd name="T38" fmla="*/ 2275 w 2176"/>
                <a:gd name="T39" fmla="*/ 843 h 1505"/>
                <a:gd name="T40" fmla="*/ 2049 w 2176"/>
                <a:gd name="T41" fmla="*/ 933 h 1505"/>
                <a:gd name="T42" fmla="*/ 1733 w 2176"/>
                <a:gd name="T43" fmla="*/ 1011 h 1505"/>
                <a:gd name="T44" fmla="*/ 1405 w 2176"/>
                <a:gd name="T45" fmla="*/ 1173 h 1505"/>
                <a:gd name="T46" fmla="*/ 1567 w 2176"/>
                <a:gd name="T47" fmla="*/ 927 h 1505"/>
                <a:gd name="T48" fmla="*/ 1697 w 2176"/>
                <a:gd name="T49" fmla="*/ 556 h 1505"/>
                <a:gd name="T50" fmla="*/ 1817 w 2176"/>
                <a:gd name="T51" fmla="*/ 383 h 1505"/>
                <a:gd name="T52" fmla="*/ 2068 w 2176"/>
                <a:gd name="T53" fmla="*/ 60 h 1505"/>
                <a:gd name="T54" fmla="*/ 2095 w 2176"/>
                <a:gd name="T55" fmla="*/ 0 h 1505"/>
                <a:gd name="T56" fmla="*/ 2061 w 2176"/>
                <a:gd name="T57" fmla="*/ 0 h 1505"/>
                <a:gd name="T58" fmla="*/ 1673 w 2176"/>
                <a:gd name="T59" fmla="*/ 491 h 1505"/>
                <a:gd name="T60" fmla="*/ 1543 w 2176"/>
                <a:gd name="T61" fmla="*/ 909 h 1505"/>
                <a:gd name="T62" fmla="*/ 1310 w 2176"/>
                <a:gd name="T63" fmla="*/ 1197 h 1505"/>
                <a:gd name="T64" fmla="*/ 1185 w 2176"/>
                <a:gd name="T65" fmla="*/ 927 h 1505"/>
                <a:gd name="T66" fmla="*/ 1054 w 2176"/>
                <a:gd name="T67" fmla="*/ 551 h 1505"/>
                <a:gd name="T68" fmla="*/ 929 w 2176"/>
                <a:gd name="T69" fmla="*/ 222 h 1505"/>
                <a:gd name="T70" fmla="*/ 822 w 2176"/>
                <a:gd name="T71" fmla="*/ 0 h 1505"/>
                <a:gd name="T72" fmla="*/ 786 w 2176"/>
                <a:gd name="T73" fmla="*/ 0 h 1505"/>
                <a:gd name="T74" fmla="*/ 947 w 2176"/>
                <a:gd name="T75" fmla="*/ 365 h 1505"/>
                <a:gd name="T76" fmla="*/ 1078 w 2176"/>
                <a:gd name="T77" fmla="*/ 789 h 1505"/>
                <a:gd name="T78" fmla="*/ 1078 w 2176"/>
                <a:gd name="T79" fmla="*/ 789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9"/>
            <p:cNvSpPr>
              <a:spLocks/>
            </p:cNvSpPr>
            <p:nvPr/>
          </p:nvSpPr>
          <p:spPr bwMode="hidden">
            <a:xfrm>
              <a:off x="0" y="649"/>
              <a:ext cx="816" cy="806"/>
            </a:xfrm>
            <a:custGeom>
              <a:avLst/>
              <a:gdLst>
                <a:gd name="T0" fmla="*/ 172 w 813"/>
                <a:gd name="T1" fmla="*/ 575 h 804"/>
                <a:gd name="T2" fmla="*/ 340 w 813"/>
                <a:gd name="T3" fmla="*/ 449 h 804"/>
                <a:gd name="T4" fmla="*/ 668 w 813"/>
                <a:gd name="T5" fmla="*/ 227 h 804"/>
                <a:gd name="T6" fmla="*/ 846 w 813"/>
                <a:gd name="T7" fmla="*/ 0 h 804"/>
                <a:gd name="T8" fmla="*/ 708 w 813"/>
                <a:gd name="T9" fmla="*/ 150 h 804"/>
                <a:gd name="T10" fmla="*/ 155 w 813"/>
                <a:gd name="T11" fmla="*/ 515 h 804"/>
                <a:gd name="T12" fmla="*/ 0 w 813"/>
                <a:gd name="T13" fmla="*/ 754 h 804"/>
                <a:gd name="T14" fmla="*/ 0 w 813"/>
                <a:gd name="T15" fmla="*/ 826 h 804"/>
                <a:gd name="T16" fmla="*/ 172 w 813"/>
                <a:gd name="T17" fmla="*/ 575 h 804"/>
                <a:gd name="T18" fmla="*/ 172 w 813"/>
                <a:gd name="T19" fmla="*/ 575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10"/>
            <p:cNvSpPr>
              <a:spLocks/>
            </p:cNvSpPr>
            <p:nvPr/>
          </p:nvSpPr>
          <p:spPr bwMode="hidden">
            <a:xfrm>
              <a:off x="0" y="1545"/>
              <a:ext cx="762" cy="107"/>
            </a:xfrm>
            <a:custGeom>
              <a:avLst/>
              <a:gdLst>
                <a:gd name="T0" fmla="*/ 482 w 759"/>
                <a:gd name="T1" fmla="*/ 66 h 107"/>
                <a:gd name="T2" fmla="*/ 792 w 759"/>
                <a:gd name="T3" fmla="*/ 0 h 107"/>
                <a:gd name="T4" fmla="*/ 518 w 759"/>
                <a:gd name="T5" fmla="*/ 36 h 107"/>
                <a:gd name="T6" fmla="*/ 149 w 759"/>
                <a:gd name="T7" fmla="*/ 48 h 107"/>
                <a:gd name="T8" fmla="*/ 0 w 759"/>
                <a:gd name="T9" fmla="*/ 78 h 107"/>
                <a:gd name="T10" fmla="*/ 0 w 759"/>
                <a:gd name="T11" fmla="*/ 107 h 107"/>
                <a:gd name="T12" fmla="*/ 96 w 759"/>
                <a:gd name="T13" fmla="*/ 89 h 107"/>
                <a:gd name="T14" fmla="*/ 482 w 759"/>
                <a:gd name="T15" fmla="*/ 66 h 107"/>
                <a:gd name="T16" fmla="*/ 482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11"/>
            <p:cNvSpPr>
              <a:spLocks/>
            </p:cNvSpPr>
            <p:nvPr/>
          </p:nvSpPr>
          <p:spPr bwMode="hidden">
            <a:xfrm>
              <a:off x="2314" y="3431"/>
              <a:ext cx="3182" cy="745"/>
            </a:xfrm>
            <a:custGeom>
              <a:avLst/>
              <a:gdLst>
                <a:gd name="T0" fmla="*/ 1453 w 3169"/>
                <a:gd name="T1" fmla="*/ 250 h 743"/>
                <a:gd name="T2" fmla="*/ 1811 w 3169"/>
                <a:gd name="T3" fmla="*/ 244 h 743"/>
                <a:gd name="T4" fmla="*/ 2186 w 3169"/>
                <a:gd name="T5" fmla="*/ 262 h 743"/>
                <a:gd name="T6" fmla="*/ 2620 w 3169"/>
                <a:gd name="T7" fmla="*/ 244 h 743"/>
                <a:gd name="T8" fmla="*/ 3313 w 3169"/>
                <a:gd name="T9" fmla="*/ 215 h 743"/>
                <a:gd name="T10" fmla="*/ 3258 w 3169"/>
                <a:gd name="T11" fmla="*/ 197 h 743"/>
                <a:gd name="T12" fmla="*/ 2532 w 3169"/>
                <a:gd name="T13" fmla="*/ 232 h 743"/>
                <a:gd name="T14" fmla="*/ 2093 w 3169"/>
                <a:gd name="T15" fmla="*/ 232 h 743"/>
                <a:gd name="T16" fmla="*/ 1525 w 3169"/>
                <a:gd name="T17" fmla="*/ 197 h 743"/>
                <a:gd name="T18" fmla="*/ 1613 w 3169"/>
                <a:gd name="T19" fmla="*/ 168 h 743"/>
                <a:gd name="T20" fmla="*/ 2133 w 3169"/>
                <a:gd name="T21" fmla="*/ 0 h 743"/>
                <a:gd name="T22" fmla="*/ 2049 w 3169"/>
                <a:gd name="T23" fmla="*/ 24 h 743"/>
                <a:gd name="T24" fmla="*/ 1924 w 3169"/>
                <a:gd name="T25" fmla="*/ 66 h 743"/>
                <a:gd name="T26" fmla="*/ 1679 w 3169"/>
                <a:gd name="T27" fmla="*/ 138 h 743"/>
                <a:gd name="T28" fmla="*/ 1404 w 3169"/>
                <a:gd name="T29" fmla="*/ 209 h 743"/>
                <a:gd name="T30" fmla="*/ 1323 w 3169"/>
                <a:gd name="T31" fmla="*/ 262 h 743"/>
                <a:gd name="T32" fmla="*/ 798 w 3169"/>
                <a:gd name="T33" fmla="*/ 424 h 743"/>
                <a:gd name="T34" fmla="*/ 346 w 3169"/>
                <a:gd name="T35" fmla="*/ 514 h 743"/>
                <a:gd name="T36" fmla="*/ 0 w 3169"/>
                <a:gd name="T37" fmla="*/ 639 h 743"/>
                <a:gd name="T38" fmla="*/ 310 w 3169"/>
                <a:gd name="T39" fmla="*/ 550 h 743"/>
                <a:gd name="T40" fmla="*/ 768 w 3169"/>
                <a:gd name="T41" fmla="*/ 460 h 743"/>
                <a:gd name="T42" fmla="*/ 1233 w 3169"/>
                <a:gd name="T43" fmla="*/ 322 h 743"/>
                <a:gd name="T44" fmla="*/ 1025 w 3169"/>
                <a:gd name="T45" fmla="*/ 502 h 743"/>
                <a:gd name="T46" fmla="*/ 911 w 3169"/>
                <a:gd name="T47" fmla="*/ 765 h 743"/>
                <a:gd name="T48" fmla="*/ 905 w 3169"/>
                <a:gd name="T49" fmla="*/ 765 h 743"/>
                <a:gd name="T50" fmla="*/ 977 w 3169"/>
                <a:gd name="T51" fmla="*/ 765 h 743"/>
                <a:gd name="T52" fmla="*/ 1066 w 3169"/>
                <a:gd name="T53" fmla="*/ 508 h 743"/>
                <a:gd name="T54" fmla="*/ 1354 w 3169"/>
                <a:gd name="T55" fmla="*/ 292 h 743"/>
                <a:gd name="T56" fmla="*/ 1599 w 3169"/>
                <a:gd name="T57" fmla="*/ 460 h 743"/>
                <a:gd name="T58" fmla="*/ 1849 w 3169"/>
                <a:gd name="T59" fmla="*/ 699 h 743"/>
                <a:gd name="T60" fmla="*/ 1942 w 3169"/>
                <a:gd name="T61" fmla="*/ 765 h 743"/>
                <a:gd name="T62" fmla="*/ 2007 w 3169"/>
                <a:gd name="T63" fmla="*/ 765 h 743"/>
                <a:gd name="T64" fmla="*/ 1769 w 3169"/>
                <a:gd name="T65" fmla="*/ 538 h 743"/>
                <a:gd name="T66" fmla="*/ 1453 w 3169"/>
                <a:gd name="T67" fmla="*/ 250 h 743"/>
                <a:gd name="T68" fmla="*/ 1453 w 3169"/>
                <a:gd name="T69" fmla="*/ 250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imes New Roman" panose="02020603050405020304" pitchFamily="18" charset="0"/>
                  <a:cs typeface="Arial" panose="020B0604020202020204" pitchFamily="34" charset="0"/>
                </a:defRPr>
              </a:lvl1pPr>
              <a:lvl2pPr marL="742950" indent="-285750" eaLnBrk="0" hangingPunct="0">
                <a:defRPr sz="1400">
                  <a:solidFill>
                    <a:schemeClr val="tx1"/>
                  </a:solidFill>
                  <a:latin typeface="Times New Roman" panose="02020603050405020304" pitchFamily="18" charset="0"/>
                  <a:cs typeface="Arial" panose="020B0604020202020204" pitchFamily="34" charset="0"/>
                </a:defRPr>
              </a:lvl2pPr>
              <a:lvl3pPr marL="1143000" indent="-228600" eaLnBrk="0" hangingPunct="0">
                <a:defRPr sz="1400">
                  <a:solidFill>
                    <a:schemeClr val="tx1"/>
                  </a:solidFill>
                  <a:latin typeface="Times New Roman" panose="02020603050405020304" pitchFamily="18" charset="0"/>
                  <a:cs typeface="Arial" panose="020B0604020202020204" pitchFamily="34" charset="0"/>
                </a:defRPr>
              </a:lvl3pPr>
              <a:lvl4pPr marL="1600200" indent="-228600" eaLnBrk="0" hangingPunct="0">
                <a:defRPr sz="1400">
                  <a:solidFill>
                    <a:schemeClr val="tx1"/>
                  </a:solidFill>
                  <a:latin typeface="Times New Roman" panose="02020603050405020304" pitchFamily="18" charset="0"/>
                  <a:cs typeface="Arial" panose="020B0604020202020204" pitchFamily="34" charset="0"/>
                </a:defRPr>
              </a:lvl4pPr>
              <a:lvl5pPr marL="2057400" indent="-228600" eaLnBrk="0" hangingPunct="0">
                <a:defRPr sz="14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lgn="r" rtl="1" eaLnBrk="1" hangingPunct="1">
                <a:defRPr/>
              </a:pPr>
              <a:endParaRPr lang="fr-FR" altLang="en-US" smtClean="0"/>
            </a:p>
          </p:txBody>
        </p:sp>
        <p:sp>
          <p:nvSpPr>
            <p:cNvPr id="1042"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imes New Roman" panose="02020603050405020304" pitchFamily="18" charset="0"/>
                  <a:cs typeface="Arial" panose="020B0604020202020204" pitchFamily="34" charset="0"/>
                </a:defRPr>
              </a:lvl1pPr>
              <a:lvl2pPr marL="742950" indent="-285750" eaLnBrk="0" hangingPunct="0">
                <a:defRPr sz="1400">
                  <a:solidFill>
                    <a:schemeClr val="tx1"/>
                  </a:solidFill>
                  <a:latin typeface="Times New Roman" panose="02020603050405020304" pitchFamily="18" charset="0"/>
                  <a:cs typeface="Arial" panose="020B0604020202020204" pitchFamily="34" charset="0"/>
                </a:defRPr>
              </a:lvl2pPr>
              <a:lvl3pPr marL="1143000" indent="-228600" eaLnBrk="0" hangingPunct="0">
                <a:defRPr sz="1400">
                  <a:solidFill>
                    <a:schemeClr val="tx1"/>
                  </a:solidFill>
                  <a:latin typeface="Times New Roman" panose="02020603050405020304" pitchFamily="18" charset="0"/>
                  <a:cs typeface="Arial" panose="020B0604020202020204" pitchFamily="34" charset="0"/>
                </a:defRPr>
              </a:lvl3pPr>
              <a:lvl4pPr marL="1600200" indent="-228600" eaLnBrk="0" hangingPunct="0">
                <a:defRPr sz="1400">
                  <a:solidFill>
                    <a:schemeClr val="tx1"/>
                  </a:solidFill>
                  <a:latin typeface="Times New Roman" panose="02020603050405020304" pitchFamily="18" charset="0"/>
                  <a:cs typeface="Arial" panose="020B0604020202020204" pitchFamily="34" charset="0"/>
                </a:defRPr>
              </a:lvl4pPr>
              <a:lvl5pPr marL="2057400" indent="-228600" eaLnBrk="0" hangingPunct="0">
                <a:defRPr sz="14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lgn="r" rtl="1" eaLnBrk="1" hangingPunct="1">
                <a:defRPr/>
              </a:pPr>
              <a:endParaRPr lang="fr-FR" altLang="en-US" smtClean="0"/>
            </a:p>
          </p:txBody>
        </p:sp>
        <p:sp>
          <p:nvSpPr>
            <p:cNvPr id="20494"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lgn="r" rtl="1" eaLnBrk="1" hangingPunct="1">
                <a:defRPr/>
              </a:pPr>
              <a:endParaRPr lang="fr-FR">
                <a:cs typeface="Arial" charset="0"/>
              </a:endParaRPr>
            </a:p>
          </p:txBody>
        </p:sp>
        <p:sp>
          <p:nvSpPr>
            <p:cNvPr id="20495"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lgn="r" rtl="1" eaLnBrk="1" hangingPunct="1">
                <a:defRPr/>
              </a:pPr>
              <a:endParaRPr lang="fr-FR">
                <a:cs typeface="Arial" charset="0"/>
              </a:endParaRPr>
            </a:p>
          </p:txBody>
        </p:sp>
        <p:sp>
          <p:nvSpPr>
            <p:cNvPr id="20496"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lgn="r" rtl="1" eaLnBrk="1" hangingPunct="1">
                <a:defRPr/>
              </a:pPr>
              <a:endParaRPr lang="fr-FR">
                <a:cs typeface="Arial" charset="0"/>
              </a:endParaRPr>
            </a:p>
          </p:txBody>
        </p:sp>
        <p:sp>
          <p:nvSpPr>
            <p:cNvPr id="1046"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499"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lgn="r" rtl="1" eaLnBrk="1" hangingPunct="1">
                <a:defRPr/>
              </a:pPr>
              <a:endParaRPr lang="fr-FR">
                <a:cs typeface="Arial" charset="0"/>
              </a:endParaRPr>
            </a:p>
          </p:txBody>
        </p:sp>
        <p:sp>
          <p:nvSpPr>
            <p:cNvPr id="1049" name="Freeform 20"/>
            <p:cNvSpPr>
              <a:spLocks/>
            </p:cNvSpPr>
            <p:nvPr/>
          </p:nvSpPr>
          <p:spPr bwMode="hidden">
            <a:xfrm>
              <a:off x="3160" y="1860"/>
              <a:ext cx="2162" cy="1934"/>
            </a:xfrm>
            <a:custGeom>
              <a:avLst/>
              <a:gdLst>
                <a:gd name="T0" fmla="*/ 1930 w 2153"/>
                <a:gd name="T1" fmla="*/ 873 h 1930"/>
                <a:gd name="T2" fmla="*/ 2025 w 2153"/>
                <a:gd name="T3" fmla="*/ 1041 h 1930"/>
                <a:gd name="T4" fmla="*/ 2150 w 2153"/>
                <a:gd name="T5" fmla="*/ 1190 h 1930"/>
                <a:gd name="T6" fmla="*/ 2216 w 2153"/>
                <a:gd name="T7" fmla="*/ 1279 h 1930"/>
                <a:gd name="T8" fmla="*/ 2252 w 2153"/>
                <a:gd name="T9" fmla="*/ 1327 h 1930"/>
                <a:gd name="T10" fmla="*/ 1977 w 2153"/>
                <a:gd name="T11" fmla="*/ 999 h 1930"/>
                <a:gd name="T12" fmla="*/ 1948 w 2153"/>
                <a:gd name="T13" fmla="*/ 951 h 1930"/>
                <a:gd name="T14" fmla="*/ 1868 w 2153"/>
                <a:gd name="T15" fmla="*/ 1273 h 1930"/>
                <a:gd name="T16" fmla="*/ 1854 w 2153"/>
                <a:gd name="T17" fmla="*/ 1519 h 1930"/>
                <a:gd name="T18" fmla="*/ 1906 w 2153"/>
                <a:gd name="T19" fmla="*/ 1950 h 1930"/>
                <a:gd name="T20" fmla="*/ 1875 w 2153"/>
                <a:gd name="T21" fmla="*/ 1974 h 1930"/>
                <a:gd name="T22" fmla="*/ 1827 w 2153"/>
                <a:gd name="T23" fmla="*/ 1567 h 1930"/>
                <a:gd name="T24" fmla="*/ 1806 w 2153"/>
                <a:gd name="T25" fmla="*/ 1321 h 1930"/>
                <a:gd name="T26" fmla="*/ 1847 w 2153"/>
                <a:gd name="T27" fmla="*/ 1107 h 1930"/>
                <a:gd name="T28" fmla="*/ 1854 w 2153"/>
                <a:gd name="T29" fmla="*/ 897 h 1930"/>
                <a:gd name="T30" fmla="*/ 1324 w 2153"/>
                <a:gd name="T31" fmla="*/ 1029 h 1930"/>
                <a:gd name="T32" fmla="*/ 864 w 2153"/>
                <a:gd name="T33" fmla="*/ 1154 h 1930"/>
                <a:gd name="T34" fmla="*/ 334 w 2153"/>
                <a:gd name="T35" fmla="*/ 1345 h 1930"/>
                <a:gd name="T36" fmla="*/ 18 w 2153"/>
                <a:gd name="T37" fmla="*/ 1453 h 1930"/>
                <a:gd name="T38" fmla="*/ 322 w 2153"/>
                <a:gd name="T39" fmla="*/ 1315 h 1930"/>
                <a:gd name="T40" fmla="*/ 715 w 2153"/>
                <a:gd name="T41" fmla="*/ 1166 h 1930"/>
                <a:gd name="T42" fmla="*/ 1066 w 2153"/>
                <a:gd name="T43" fmla="*/ 1059 h 1930"/>
                <a:gd name="T44" fmla="*/ 1477 w 2153"/>
                <a:gd name="T45" fmla="*/ 951 h 1930"/>
                <a:gd name="T46" fmla="*/ 1769 w 2153"/>
                <a:gd name="T47" fmla="*/ 837 h 1930"/>
                <a:gd name="T48" fmla="*/ 1399 w 2153"/>
                <a:gd name="T49" fmla="*/ 634 h 1930"/>
                <a:gd name="T50" fmla="*/ 905 w 2153"/>
                <a:gd name="T51" fmla="*/ 526 h 1930"/>
                <a:gd name="T52" fmla="*/ 238 w 2153"/>
                <a:gd name="T53" fmla="*/ 161 h 1930"/>
                <a:gd name="T54" fmla="*/ 0 w 2153"/>
                <a:gd name="T55" fmla="*/ 83 h 1930"/>
                <a:gd name="T56" fmla="*/ 340 w 2153"/>
                <a:gd name="T57" fmla="*/ 179 h 1930"/>
                <a:gd name="T58" fmla="*/ 745 w 2153"/>
                <a:gd name="T59" fmla="*/ 394 h 1930"/>
                <a:gd name="T60" fmla="*/ 977 w 2153"/>
                <a:gd name="T61" fmla="*/ 502 h 1930"/>
                <a:gd name="T62" fmla="*/ 1417 w 2153"/>
                <a:gd name="T63" fmla="*/ 604 h 1930"/>
                <a:gd name="T64" fmla="*/ 1727 w 2153"/>
                <a:gd name="T65" fmla="*/ 765 h 1930"/>
                <a:gd name="T66" fmla="*/ 1489 w 2153"/>
                <a:gd name="T67" fmla="*/ 472 h 1930"/>
                <a:gd name="T68" fmla="*/ 1346 w 2153"/>
                <a:gd name="T69" fmla="*/ 191 h 1930"/>
                <a:gd name="T70" fmla="*/ 1209 w 2153"/>
                <a:gd name="T71" fmla="*/ 0 h 1930"/>
                <a:gd name="T72" fmla="*/ 1405 w 2153"/>
                <a:gd name="T73" fmla="*/ 215 h 1930"/>
                <a:gd name="T74" fmla="*/ 1555 w 2153"/>
                <a:gd name="T75" fmla="*/ 496 h 1930"/>
                <a:gd name="T76" fmla="*/ 1827 w 2153"/>
                <a:gd name="T77" fmla="*/ 825 h 1930"/>
                <a:gd name="T78" fmla="*/ 1930 w 2153"/>
                <a:gd name="T79" fmla="*/ 873 h 1930"/>
                <a:gd name="T80" fmla="*/ 1930 w 2153"/>
                <a:gd name="T81" fmla="*/ 873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0501"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EG" dirty="0" smtClean="0"/>
              <a:t>انقر لتحرير نمط العنوان الرئيسي</a:t>
            </a:r>
          </a:p>
        </p:txBody>
      </p:sp>
      <p:sp>
        <p:nvSpPr>
          <p:cNvPr id="20502"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EG" dirty="0" smtClean="0"/>
              <a:t>انقر لتحرير أنماط النص الرئيسي</a:t>
            </a:r>
          </a:p>
          <a:p>
            <a:pPr lvl="1"/>
            <a:r>
              <a:rPr lang="ar-EG" dirty="0" smtClean="0"/>
              <a:t>المستوى الثاني</a:t>
            </a:r>
          </a:p>
          <a:p>
            <a:pPr lvl="2"/>
            <a:r>
              <a:rPr lang="ar-EG" dirty="0" smtClean="0"/>
              <a:t>المستوى الثالث</a:t>
            </a:r>
          </a:p>
          <a:p>
            <a:pPr lvl="3"/>
            <a:r>
              <a:rPr lang="ar-EG" dirty="0" smtClean="0"/>
              <a:t>المستوى الرابع</a:t>
            </a:r>
          </a:p>
          <a:p>
            <a:pPr lvl="4"/>
            <a:r>
              <a:rPr lang="ar-EG" dirty="0" smtClean="0"/>
              <a:t>المستوى الخامس</a:t>
            </a:r>
          </a:p>
        </p:txBody>
      </p:sp>
      <p:sp>
        <p:nvSpPr>
          <p:cNvPr id="20503" name="Rectangle 23"/>
          <p:cNvSpPr>
            <a:spLocks noGrp="1" noChangeArrowheads="1"/>
          </p:cNvSpPr>
          <p:nvPr>
            <p:ph type="dt" sz="half" idx="2"/>
          </p:nvPr>
        </p:nvSpPr>
        <p:spPr bwMode="auto">
          <a:xfrm>
            <a:off x="457199" y="6248400"/>
            <a:ext cx="258762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hangingPunct="1">
              <a:defRPr sz="1800" smtClean="0">
                <a:solidFill>
                  <a:srgbClr val="000000"/>
                </a:solidFill>
                <a:effectLst/>
                <a:cs typeface="Arial" charset="0"/>
              </a:defRPr>
            </a:lvl1pPr>
          </a:lstStyle>
          <a:p>
            <a:pPr>
              <a:defRPr/>
            </a:pPr>
            <a:fld id="{C93E11DD-086F-4582-A0EE-B68981A8C5A0}" type="datetime2">
              <a:rPr lang="en-US" smtClean="0"/>
              <a:pPr>
                <a:defRPr/>
              </a:pPr>
              <a:t>Sunday, 21 June, 2020</a:t>
            </a:fld>
            <a:endParaRPr lang="en-US" dirty="0"/>
          </a:p>
        </p:txBody>
      </p:sp>
      <p:sp>
        <p:nvSpPr>
          <p:cNvPr id="20504"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eaLnBrk="1" hangingPunct="1">
              <a:defRPr>
                <a:effectLst>
                  <a:outerShdw blurRad="38100" dist="38100" dir="2700000" algn="tl">
                    <a:srgbClr val="000000"/>
                  </a:outerShdw>
                </a:effectLst>
                <a:cs typeface="Arial" charset="0"/>
              </a:defRPr>
            </a:lvl1pPr>
          </a:lstStyle>
          <a:p>
            <a:pPr>
              <a:defRPr/>
            </a:pPr>
            <a:endParaRPr lang="fr-FR"/>
          </a:p>
        </p:txBody>
      </p:sp>
      <p:sp>
        <p:nvSpPr>
          <p:cNvPr id="2" name="Rounded Rectangle 1"/>
          <p:cNvSpPr/>
          <p:nvPr userDrawn="1"/>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3C78DF82-3BD2-458F-B227-62908A773574}" type="slidenum">
              <a:rPr kumimoji="0" lang="en-US" sz="2400" b="0" i="0" u="none" strike="noStrike" cap="none" normalizeH="0" baseline="0" smtClean="0">
                <a:ln>
                  <a:noFill/>
                </a:ln>
                <a:solidFill>
                  <a:srgbClr val="000000"/>
                </a:solidFill>
                <a:effectLst/>
                <a:latin typeface="Times New Roman" pitchFamily="18" charset="0"/>
                <a:cs typeface="Arial"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 bg1="dk2" tx1="lt1" bg2="dk1" tx2="lt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4" r:id="rId12"/>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0501"/>
                                        </p:tgtEl>
                                        <p:attrNameLst>
                                          <p:attrName>style.visibility</p:attrName>
                                        </p:attrNameLst>
                                      </p:cBhvr>
                                      <p:to>
                                        <p:strVal val="visible"/>
                                      </p:to>
                                    </p:set>
                                    <p:anim calcmode="lin" valueType="num">
                                      <p:cBhvr>
                                        <p:cTn id="7" dur="500" fill="hold"/>
                                        <p:tgtEl>
                                          <p:spTgt spid="20501"/>
                                        </p:tgtEl>
                                        <p:attrNameLst>
                                          <p:attrName>ppt_w</p:attrName>
                                        </p:attrNameLst>
                                      </p:cBhvr>
                                      <p:tavLst>
                                        <p:tav tm="0">
                                          <p:val>
                                            <p:fltVal val="0"/>
                                          </p:val>
                                        </p:tav>
                                        <p:tav tm="100000">
                                          <p:val>
                                            <p:strVal val="#ppt_w"/>
                                          </p:val>
                                        </p:tav>
                                      </p:tavLst>
                                    </p:anim>
                                    <p:anim calcmode="lin" valueType="num">
                                      <p:cBhvr>
                                        <p:cTn id="8" dur="500" fill="hold"/>
                                        <p:tgtEl>
                                          <p:spTgt spid="20501"/>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502">
                                            <p:txEl>
                                              <p:pRg st="0" end="0"/>
                                            </p:txEl>
                                          </p:spTgt>
                                        </p:tgtEl>
                                        <p:attrNameLst>
                                          <p:attrName>style.visibility</p:attrName>
                                        </p:attrNameLst>
                                      </p:cBhvr>
                                      <p:to>
                                        <p:strVal val="visible"/>
                                      </p:to>
                                    </p:set>
                                    <p:anim calcmode="lin" valueType="num">
                                      <p:cBhvr>
                                        <p:cTn id="13" dur="500" fill="hold"/>
                                        <p:tgtEl>
                                          <p:spTgt spid="2050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0502">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20502">
                                            <p:txEl>
                                              <p:pRg st="1" end="1"/>
                                            </p:txEl>
                                          </p:spTgt>
                                        </p:tgtEl>
                                        <p:attrNameLst>
                                          <p:attrName>style.visibility</p:attrName>
                                        </p:attrNameLst>
                                      </p:cBhvr>
                                      <p:to>
                                        <p:strVal val="visible"/>
                                      </p:to>
                                    </p:set>
                                    <p:anim calcmode="lin" valueType="num">
                                      <p:cBhvr>
                                        <p:cTn id="17" dur="500" fill="hold"/>
                                        <p:tgtEl>
                                          <p:spTgt spid="20502">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0502">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20502">
                                            <p:txEl>
                                              <p:pRg st="2" end="2"/>
                                            </p:txEl>
                                          </p:spTgt>
                                        </p:tgtEl>
                                        <p:attrNameLst>
                                          <p:attrName>style.visibility</p:attrName>
                                        </p:attrNameLst>
                                      </p:cBhvr>
                                      <p:to>
                                        <p:strVal val="visible"/>
                                      </p:to>
                                    </p:set>
                                    <p:anim calcmode="lin" valueType="num">
                                      <p:cBhvr>
                                        <p:cTn id="21" dur="500" fill="hold"/>
                                        <p:tgtEl>
                                          <p:spTgt spid="2050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0502">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20502">
                                            <p:txEl>
                                              <p:pRg st="3" end="3"/>
                                            </p:txEl>
                                          </p:spTgt>
                                        </p:tgtEl>
                                        <p:attrNameLst>
                                          <p:attrName>style.visibility</p:attrName>
                                        </p:attrNameLst>
                                      </p:cBhvr>
                                      <p:to>
                                        <p:strVal val="visible"/>
                                      </p:to>
                                    </p:set>
                                    <p:anim calcmode="lin" valueType="num">
                                      <p:cBhvr>
                                        <p:cTn id="25" dur="500" fill="hold"/>
                                        <p:tgtEl>
                                          <p:spTgt spid="20502">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0502">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20502">
                                            <p:txEl>
                                              <p:pRg st="4" end="4"/>
                                            </p:txEl>
                                          </p:spTgt>
                                        </p:tgtEl>
                                        <p:attrNameLst>
                                          <p:attrName>style.visibility</p:attrName>
                                        </p:attrNameLst>
                                      </p:cBhvr>
                                      <p:to>
                                        <p:strVal val="visible"/>
                                      </p:to>
                                    </p:set>
                                    <p:anim calcmode="lin" valueType="num">
                                      <p:cBhvr>
                                        <p:cTn id="29" dur="500" fill="hold"/>
                                        <p:tgtEl>
                                          <p:spTgt spid="20502">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20502">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1" grpId="0"/>
      <p:bldP spid="20502" grpId="0" build="p">
        <p:tmplLst>
          <p:tmpl lvl="1">
            <p:tnLst>
              <p:par>
                <p:cTn presetID="23" presetClass="entr" presetSubtype="16" fill="hold" nodeType="clickEffect">
                  <p:stCondLst>
                    <p:cond delay="0"/>
                  </p:stCondLst>
                  <p:childTnLst>
                    <p:set>
                      <p:cBhvr>
                        <p:cTn dur="1" fill="hold">
                          <p:stCondLst>
                            <p:cond delay="0"/>
                          </p:stCondLst>
                        </p:cTn>
                        <p:tgtEl>
                          <p:spTgt spid="20502"/>
                        </p:tgtEl>
                        <p:attrNameLst>
                          <p:attrName>style.visibility</p:attrName>
                        </p:attrNameLst>
                      </p:cBhvr>
                      <p:to>
                        <p:strVal val="visible"/>
                      </p:to>
                    </p:set>
                    <p:anim calcmode="lin" valueType="num">
                      <p:cBhvr>
                        <p:cTn dur="500" fill="hold"/>
                        <p:tgtEl>
                          <p:spTgt spid="20502"/>
                        </p:tgtEl>
                        <p:attrNameLst>
                          <p:attrName>ppt_w</p:attrName>
                        </p:attrNameLst>
                      </p:cBhvr>
                      <p:tavLst>
                        <p:tav tm="0">
                          <p:val>
                            <p:fltVal val="0"/>
                          </p:val>
                        </p:tav>
                        <p:tav tm="100000">
                          <p:val>
                            <p:strVal val="#ppt_w"/>
                          </p:val>
                        </p:tav>
                      </p:tavLst>
                    </p:anim>
                    <p:anim calcmode="lin" valueType="num">
                      <p:cBhvr>
                        <p:cTn dur="500" fill="hold"/>
                        <p:tgtEl>
                          <p:spTgt spid="20502"/>
                        </p:tgtEl>
                        <p:attrNameLst>
                          <p:attrName>ppt_h</p:attrName>
                        </p:attrNameLst>
                      </p:cBhvr>
                      <p:tavLst>
                        <p:tav tm="0">
                          <p:val>
                            <p:fltVal val="0"/>
                          </p:val>
                        </p:tav>
                        <p:tav tm="100000">
                          <p:val>
                            <p:strVal val="#ppt_h"/>
                          </p:val>
                        </p:tav>
                      </p:tavLst>
                    </p:anim>
                  </p:childTnLst>
                </p:cTn>
              </p:par>
            </p:tnLst>
          </p:tmpl>
          <p:tmpl lvl="2">
            <p:tnLst>
              <p:par>
                <p:cTn presetID="23" presetClass="entr" presetSubtype="16" fill="hold" nodeType="withEffect">
                  <p:stCondLst>
                    <p:cond delay="0"/>
                  </p:stCondLst>
                  <p:childTnLst>
                    <p:set>
                      <p:cBhvr>
                        <p:cTn dur="1" fill="hold">
                          <p:stCondLst>
                            <p:cond delay="0"/>
                          </p:stCondLst>
                        </p:cTn>
                        <p:tgtEl>
                          <p:spTgt spid="20502"/>
                        </p:tgtEl>
                        <p:attrNameLst>
                          <p:attrName>style.visibility</p:attrName>
                        </p:attrNameLst>
                      </p:cBhvr>
                      <p:to>
                        <p:strVal val="visible"/>
                      </p:to>
                    </p:set>
                    <p:anim calcmode="lin" valueType="num">
                      <p:cBhvr>
                        <p:cTn dur="500" fill="hold"/>
                        <p:tgtEl>
                          <p:spTgt spid="20502"/>
                        </p:tgtEl>
                        <p:attrNameLst>
                          <p:attrName>ppt_w</p:attrName>
                        </p:attrNameLst>
                      </p:cBhvr>
                      <p:tavLst>
                        <p:tav tm="0">
                          <p:val>
                            <p:fltVal val="0"/>
                          </p:val>
                        </p:tav>
                        <p:tav tm="100000">
                          <p:val>
                            <p:strVal val="#ppt_w"/>
                          </p:val>
                        </p:tav>
                      </p:tavLst>
                    </p:anim>
                    <p:anim calcmode="lin" valueType="num">
                      <p:cBhvr>
                        <p:cTn dur="500" fill="hold"/>
                        <p:tgtEl>
                          <p:spTgt spid="20502"/>
                        </p:tgtEl>
                        <p:attrNameLst>
                          <p:attrName>ppt_h</p:attrName>
                        </p:attrNameLst>
                      </p:cBhvr>
                      <p:tavLst>
                        <p:tav tm="0">
                          <p:val>
                            <p:fltVal val="0"/>
                          </p:val>
                        </p:tav>
                        <p:tav tm="100000">
                          <p:val>
                            <p:strVal val="#ppt_h"/>
                          </p:val>
                        </p:tav>
                      </p:tavLst>
                    </p:anim>
                  </p:childTnLst>
                </p:cTn>
              </p:par>
            </p:tnLst>
          </p:tmpl>
          <p:tmpl lvl="3">
            <p:tnLst>
              <p:par>
                <p:cTn presetID="23" presetClass="entr" presetSubtype="16" fill="hold" nodeType="withEffect">
                  <p:stCondLst>
                    <p:cond delay="0"/>
                  </p:stCondLst>
                  <p:childTnLst>
                    <p:set>
                      <p:cBhvr>
                        <p:cTn dur="1" fill="hold">
                          <p:stCondLst>
                            <p:cond delay="0"/>
                          </p:stCondLst>
                        </p:cTn>
                        <p:tgtEl>
                          <p:spTgt spid="20502"/>
                        </p:tgtEl>
                        <p:attrNameLst>
                          <p:attrName>style.visibility</p:attrName>
                        </p:attrNameLst>
                      </p:cBhvr>
                      <p:to>
                        <p:strVal val="visible"/>
                      </p:to>
                    </p:set>
                    <p:anim calcmode="lin" valueType="num">
                      <p:cBhvr>
                        <p:cTn dur="500" fill="hold"/>
                        <p:tgtEl>
                          <p:spTgt spid="20502"/>
                        </p:tgtEl>
                        <p:attrNameLst>
                          <p:attrName>ppt_w</p:attrName>
                        </p:attrNameLst>
                      </p:cBhvr>
                      <p:tavLst>
                        <p:tav tm="0">
                          <p:val>
                            <p:fltVal val="0"/>
                          </p:val>
                        </p:tav>
                        <p:tav tm="100000">
                          <p:val>
                            <p:strVal val="#ppt_w"/>
                          </p:val>
                        </p:tav>
                      </p:tavLst>
                    </p:anim>
                    <p:anim calcmode="lin" valueType="num">
                      <p:cBhvr>
                        <p:cTn dur="500" fill="hold"/>
                        <p:tgtEl>
                          <p:spTgt spid="20502"/>
                        </p:tgtEl>
                        <p:attrNameLst>
                          <p:attrName>ppt_h</p:attrName>
                        </p:attrNameLst>
                      </p:cBhvr>
                      <p:tavLst>
                        <p:tav tm="0">
                          <p:val>
                            <p:fltVal val="0"/>
                          </p:val>
                        </p:tav>
                        <p:tav tm="100000">
                          <p:val>
                            <p:strVal val="#ppt_h"/>
                          </p:val>
                        </p:tav>
                      </p:tavLst>
                    </p:anim>
                  </p:childTnLst>
                </p:cTn>
              </p:par>
            </p:tnLst>
          </p:tmpl>
          <p:tmpl lvl="4">
            <p:tnLst>
              <p:par>
                <p:cTn presetID="23" presetClass="entr" presetSubtype="16" fill="hold" nodeType="withEffect">
                  <p:stCondLst>
                    <p:cond delay="0"/>
                  </p:stCondLst>
                  <p:childTnLst>
                    <p:set>
                      <p:cBhvr>
                        <p:cTn dur="1" fill="hold">
                          <p:stCondLst>
                            <p:cond delay="0"/>
                          </p:stCondLst>
                        </p:cTn>
                        <p:tgtEl>
                          <p:spTgt spid="20502"/>
                        </p:tgtEl>
                        <p:attrNameLst>
                          <p:attrName>style.visibility</p:attrName>
                        </p:attrNameLst>
                      </p:cBhvr>
                      <p:to>
                        <p:strVal val="visible"/>
                      </p:to>
                    </p:set>
                    <p:anim calcmode="lin" valueType="num">
                      <p:cBhvr>
                        <p:cTn dur="500" fill="hold"/>
                        <p:tgtEl>
                          <p:spTgt spid="20502"/>
                        </p:tgtEl>
                        <p:attrNameLst>
                          <p:attrName>ppt_w</p:attrName>
                        </p:attrNameLst>
                      </p:cBhvr>
                      <p:tavLst>
                        <p:tav tm="0">
                          <p:val>
                            <p:fltVal val="0"/>
                          </p:val>
                        </p:tav>
                        <p:tav tm="100000">
                          <p:val>
                            <p:strVal val="#ppt_w"/>
                          </p:val>
                        </p:tav>
                      </p:tavLst>
                    </p:anim>
                    <p:anim calcmode="lin" valueType="num">
                      <p:cBhvr>
                        <p:cTn dur="500" fill="hold"/>
                        <p:tgtEl>
                          <p:spTgt spid="20502"/>
                        </p:tgtEl>
                        <p:attrNameLst>
                          <p:attrName>ppt_h</p:attrName>
                        </p:attrNameLst>
                      </p:cBhvr>
                      <p:tavLst>
                        <p:tav tm="0">
                          <p:val>
                            <p:fltVal val="0"/>
                          </p:val>
                        </p:tav>
                        <p:tav tm="100000">
                          <p:val>
                            <p:strVal val="#ppt_h"/>
                          </p:val>
                        </p:tav>
                      </p:tavLst>
                    </p:anim>
                  </p:childTnLst>
                </p:cTn>
              </p:par>
            </p:tnLst>
          </p:tmpl>
          <p:tmpl lvl="5">
            <p:tnLst>
              <p:par>
                <p:cTn presetID="23" presetClass="entr" presetSubtype="16" fill="hold" nodeType="withEffect">
                  <p:stCondLst>
                    <p:cond delay="0"/>
                  </p:stCondLst>
                  <p:childTnLst>
                    <p:set>
                      <p:cBhvr>
                        <p:cTn dur="1" fill="hold">
                          <p:stCondLst>
                            <p:cond delay="0"/>
                          </p:stCondLst>
                        </p:cTn>
                        <p:tgtEl>
                          <p:spTgt spid="20502"/>
                        </p:tgtEl>
                        <p:attrNameLst>
                          <p:attrName>style.visibility</p:attrName>
                        </p:attrNameLst>
                      </p:cBhvr>
                      <p:to>
                        <p:strVal val="visible"/>
                      </p:to>
                    </p:set>
                    <p:anim calcmode="lin" valueType="num">
                      <p:cBhvr>
                        <p:cTn dur="500" fill="hold"/>
                        <p:tgtEl>
                          <p:spTgt spid="20502"/>
                        </p:tgtEl>
                        <p:attrNameLst>
                          <p:attrName>ppt_w</p:attrName>
                        </p:attrNameLst>
                      </p:cBhvr>
                      <p:tavLst>
                        <p:tav tm="0">
                          <p:val>
                            <p:fltVal val="0"/>
                          </p:val>
                        </p:tav>
                        <p:tav tm="100000">
                          <p:val>
                            <p:strVal val="#ppt_w"/>
                          </p:val>
                        </p:tav>
                      </p:tavLst>
                    </p:anim>
                    <p:anim calcmode="lin" valueType="num">
                      <p:cBhvr>
                        <p:cTn dur="500" fill="hold"/>
                        <p:tgtEl>
                          <p:spTgt spid="20502"/>
                        </p:tgtEl>
                        <p:attrNameLst>
                          <p:attrName>ppt_h</p:attrName>
                        </p:attrNameLst>
                      </p:cBhvr>
                      <p:tavLst>
                        <p:tav tm="0">
                          <p:val>
                            <p:fltVal val="0"/>
                          </p:val>
                        </p:tav>
                        <p:tav tm="100000">
                          <p:val>
                            <p:strVal val="#ppt_h"/>
                          </p:val>
                        </p:tav>
                      </p:tavLst>
                    </p:anim>
                  </p:childTnLst>
                </p:cTn>
              </p:par>
            </p:tnLst>
          </p:tmpl>
        </p:tmplLst>
      </p:bldP>
    </p:bldLst>
  </p:timing>
  <p:hf sldNum="0" hdr="0" ftr="0"/>
  <p:txStyles>
    <p:titleStyle>
      <a:lvl1pPr algn="ctr" rtl="1" eaLnBrk="0" fontAlgn="base" hangingPunct="0">
        <a:spcBef>
          <a:spcPct val="0"/>
        </a:spcBef>
        <a:spcAft>
          <a:spcPct val="0"/>
        </a:spcAft>
        <a:defRPr sz="4800" b="1">
          <a:solidFill>
            <a:srgbClr val="C00000"/>
          </a:solidFill>
          <a:effectLst/>
          <a:latin typeface="Simplified Arabic" panose="02020603050405020304" pitchFamily="18" charset="-78"/>
          <a:ea typeface="+mj-ea"/>
          <a:cs typeface="Simplified Arabic" panose="02020603050405020304" pitchFamily="18" charset="-78"/>
        </a:defRPr>
      </a:lvl1pPr>
      <a:lvl2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2pPr>
      <a:lvl3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3pPr>
      <a:lvl4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4pPr>
      <a:lvl5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5pPr>
      <a:lvl6pPr marL="457200" algn="ctr" rtl="1"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6pPr>
      <a:lvl7pPr marL="914400" algn="ctr" rtl="1"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7pPr>
      <a:lvl8pPr marL="1371600" algn="ctr" rtl="1"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8pPr>
      <a:lvl9pPr marL="1828800" algn="ctr" rtl="1"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charset="0"/>
        </a:defRPr>
      </a:lvl9pPr>
    </p:titleStyle>
    <p:bodyStyle>
      <a:lvl1pPr marL="342900" indent="-342900" algn="r" rtl="1" eaLnBrk="0" fontAlgn="base" hangingPunct="0">
        <a:spcBef>
          <a:spcPct val="20000"/>
        </a:spcBef>
        <a:spcAft>
          <a:spcPct val="0"/>
        </a:spcAft>
        <a:buClr>
          <a:srgbClr val="C00000"/>
        </a:buClr>
        <a:buSzPct val="60000"/>
        <a:buFont typeface="Wingdings" panose="05000000000000000000" pitchFamily="2" charset="2"/>
        <a:buChar char="q"/>
        <a:defRPr sz="3200">
          <a:solidFill>
            <a:schemeClr val="tx1"/>
          </a:solidFill>
          <a:effectLst>
            <a:outerShdw blurRad="38100" dist="38100" dir="2700000" algn="tl">
              <a:srgbClr val="000000"/>
            </a:outerShdw>
          </a:effectLst>
          <a:latin typeface="Simplified Arabic" panose="02020603050405020304" pitchFamily="18" charset="-78"/>
          <a:ea typeface="+mn-ea"/>
          <a:cs typeface="Simplified Arabic" panose="02020603050405020304" pitchFamily="18" charset="-78"/>
        </a:defRPr>
      </a:lvl1pPr>
      <a:lvl2pPr marL="742950" indent="-285750" algn="r" rtl="1" eaLnBrk="0" fontAlgn="base" hangingPunct="0">
        <a:spcBef>
          <a:spcPct val="20000"/>
        </a:spcBef>
        <a:spcAft>
          <a:spcPct val="0"/>
        </a:spcAft>
        <a:buClr>
          <a:srgbClr val="C00000"/>
        </a:buClr>
        <a:buSzPct val="60000"/>
        <a:buFont typeface="Wingdings" panose="05000000000000000000" pitchFamily="2" charset="2"/>
        <a:buChar char="q"/>
        <a:defRPr sz="3200">
          <a:solidFill>
            <a:schemeClr val="tx1"/>
          </a:solidFill>
          <a:effectLst>
            <a:outerShdw blurRad="38100" dist="38100" dir="2700000" algn="tl">
              <a:srgbClr val="000000"/>
            </a:outerShdw>
          </a:effectLst>
          <a:latin typeface="Simplified Arabic" panose="02020603050405020304" pitchFamily="18" charset="-78"/>
          <a:cs typeface="Simplified Arabic" panose="02020603050405020304" pitchFamily="18" charset="-78"/>
        </a:defRPr>
      </a:lvl2pPr>
      <a:lvl3pPr marL="1143000" indent="-228600" algn="r" rtl="1" eaLnBrk="0" fontAlgn="base" hangingPunct="0">
        <a:spcBef>
          <a:spcPct val="20000"/>
        </a:spcBef>
        <a:spcAft>
          <a:spcPct val="0"/>
        </a:spcAft>
        <a:buClr>
          <a:srgbClr val="C00000"/>
        </a:buClr>
        <a:buSzPct val="60000"/>
        <a:buFont typeface="Wingdings" panose="05000000000000000000" pitchFamily="2" charset="2"/>
        <a:buChar char="q"/>
        <a:defRPr sz="3200">
          <a:solidFill>
            <a:schemeClr val="tx1"/>
          </a:solidFill>
          <a:effectLst>
            <a:outerShdw blurRad="38100" dist="38100" dir="2700000" algn="tl">
              <a:srgbClr val="000000"/>
            </a:outerShdw>
          </a:effectLst>
          <a:latin typeface="Simplified Arabic" panose="02020603050405020304" pitchFamily="18" charset="-78"/>
          <a:cs typeface="Simplified Arabic" panose="02020603050405020304" pitchFamily="18" charset="-78"/>
        </a:defRPr>
      </a:lvl3pPr>
      <a:lvl4pPr marL="1600200" indent="-228600" algn="r" rtl="1" eaLnBrk="0" fontAlgn="base" hangingPunct="0">
        <a:spcBef>
          <a:spcPct val="20000"/>
        </a:spcBef>
        <a:spcAft>
          <a:spcPct val="0"/>
        </a:spcAft>
        <a:buClr>
          <a:srgbClr val="C00000"/>
        </a:buClr>
        <a:buSzPct val="60000"/>
        <a:buFont typeface="Wingdings" panose="05000000000000000000" pitchFamily="2" charset="2"/>
        <a:buChar char="q"/>
        <a:defRPr sz="3200">
          <a:solidFill>
            <a:schemeClr val="tx1"/>
          </a:solidFill>
          <a:effectLst>
            <a:outerShdw blurRad="38100" dist="38100" dir="2700000" algn="tl">
              <a:srgbClr val="000000"/>
            </a:outerShdw>
          </a:effectLst>
          <a:latin typeface="Simplified Arabic" panose="02020603050405020304" pitchFamily="18" charset="-78"/>
          <a:cs typeface="Simplified Arabic" panose="02020603050405020304" pitchFamily="18" charset="-78"/>
        </a:defRPr>
      </a:lvl4pPr>
      <a:lvl5pPr marL="2057400" indent="-228600" algn="r" rtl="1" eaLnBrk="0" fontAlgn="base" hangingPunct="0">
        <a:spcBef>
          <a:spcPct val="20000"/>
        </a:spcBef>
        <a:spcAft>
          <a:spcPct val="0"/>
        </a:spcAft>
        <a:buClr>
          <a:srgbClr val="C00000"/>
        </a:buClr>
        <a:buSzPct val="60000"/>
        <a:buFont typeface="Wingdings" panose="05000000000000000000" pitchFamily="2" charset="2"/>
        <a:buChar char="q"/>
        <a:defRPr sz="3200">
          <a:solidFill>
            <a:schemeClr val="tx1"/>
          </a:solidFill>
          <a:effectLst>
            <a:outerShdw blurRad="38100" dist="38100" dir="2700000" algn="tl">
              <a:srgbClr val="000000"/>
            </a:outerShdw>
          </a:effectLst>
          <a:latin typeface="Simplified Arabic" panose="02020603050405020304" pitchFamily="18" charset="-78"/>
          <a:cs typeface="Simplified Arabic" panose="02020603050405020304" pitchFamily="18" charset="-78"/>
        </a:defRPr>
      </a:lvl5pPr>
      <a:lvl6pPr marL="2514600" indent="-228600" algn="r" rtl="1"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3612" y="4077072"/>
            <a:ext cx="7274283" cy="1792243"/>
          </a:xfrm>
        </p:spPr>
        <p:txBody>
          <a:bodyPr>
            <a:noAutofit/>
          </a:bodyPr>
          <a:lstStyle/>
          <a:p>
            <a:pPr algn="ctr"/>
            <a:r>
              <a:rPr lang="ar-AE" sz="13800" b="0" dirty="0" smtClean="0">
                <a:solidFill>
                  <a:srgbClr val="002060"/>
                </a:solidFill>
                <a:effectLst/>
              </a:rPr>
              <a:t>تقييم الأداء</a:t>
            </a:r>
            <a:endParaRPr lang="en-US" sz="9600" b="0" dirty="0">
              <a:solidFill>
                <a:srgbClr val="CC0000"/>
              </a:solidFill>
              <a:effectLst/>
            </a:endParaRPr>
          </a:p>
        </p:txBody>
      </p:sp>
      <p:sp>
        <p:nvSpPr>
          <p:cNvPr id="6" name="Date Placeholder 5"/>
          <p:cNvSpPr>
            <a:spLocks noGrp="1"/>
          </p:cNvSpPr>
          <p:nvPr>
            <p:ph type="dt" sz="half" idx="10"/>
          </p:nvPr>
        </p:nvSpPr>
        <p:spPr>
          <a:xfrm>
            <a:off x="457200" y="6278563"/>
            <a:ext cx="2962672" cy="457200"/>
          </a:xfrm>
        </p:spPr>
        <p:txBody>
          <a:bodyPr/>
          <a:lstStyle/>
          <a:p>
            <a:fld id="{02CE8585-19FE-4479-A8B3-0ABD8D6E7397}" type="datetime2">
              <a:rPr lang="en-US" smtClean="0">
                <a:solidFill>
                  <a:srgbClr val="000000"/>
                </a:solidFill>
              </a:rPr>
              <a:t>Sunday, 21 June, 2020</a:t>
            </a:fld>
            <a:endParaRPr lang="en-US" dirty="0">
              <a:solidFill>
                <a:srgbClr val="000000"/>
              </a:solidFill>
            </a:endParaRPr>
          </a:p>
        </p:txBody>
      </p:sp>
      <p:sp>
        <p:nvSpPr>
          <p:cNvPr id="3" name="TextBox 2"/>
          <p:cNvSpPr txBox="1"/>
          <p:nvPr/>
        </p:nvSpPr>
        <p:spPr>
          <a:xfrm>
            <a:off x="2123728" y="2252446"/>
            <a:ext cx="4896544" cy="1107996"/>
          </a:xfrm>
          <a:prstGeom prst="rect">
            <a:avLst/>
          </a:prstGeom>
          <a:noFill/>
        </p:spPr>
        <p:txBody>
          <a:bodyPr wrap="square" rtlCol="0">
            <a:spAutoFit/>
          </a:bodyPr>
          <a:lstStyle/>
          <a:p>
            <a:pPr algn="ctr"/>
            <a:r>
              <a:rPr lang="ar-AE" sz="6600" dirty="0">
                <a:solidFill>
                  <a:srgbClr val="C00000"/>
                </a:solidFill>
              </a:rPr>
              <a:t>الفصل </a:t>
            </a:r>
            <a:r>
              <a:rPr lang="ar-AE" sz="6600" dirty="0" smtClean="0">
                <a:solidFill>
                  <a:srgbClr val="C00000"/>
                </a:solidFill>
              </a:rPr>
              <a:t>الثامن</a:t>
            </a:r>
            <a:endParaRPr lang="en-US" sz="6600" dirty="0">
              <a:solidFill>
                <a:srgbClr val="C00000"/>
              </a:solidFill>
            </a:endParaRPr>
          </a:p>
        </p:txBody>
      </p:sp>
      <p:sp>
        <p:nvSpPr>
          <p:cNvPr id="5" name="TextBox 4"/>
          <p:cNvSpPr txBox="1"/>
          <p:nvPr/>
        </p:nvSpPr>
        <p:spPr>
          <a:xfrm>
            <a:off x="575280" y="764704"/>
            <a:ext cx="7688687" cy="715581"/>
          </a:xfrm>
          <a:prstGeom prst="rect">
            <a:avLst/>
          </a:prstGeom>
          <a:noFill/>
        </p:spPr>
        <p:txBody>
          <a:bodyPr wrap="square" rtlCol="0">
            <a:spAutoFit/>
          </a:bodyPr>
          <a:lstStyle/>
          <a:p>
            <a:pPr algn="ctr" rtl="1"/>
            <a:r>
              <a:rPr lang="ar-AE" sz="4050" dirty="0">
                <a:solidFill>
                  <a:srgbClr val="000000"/>
                </a:solidFill>
              </a:rPr>
              <a:t>د.سالم الجندي: مبادئ الإدارة </a:t>
            </a:r>
            <a:r>
              <a:rPr lang="en-US" sz="4050" dirty="0">
                <a:solidFill>
                  <a:srgbClr val="000000"/>
                </a:solidFill>
              </a:rPr>
              <a:t>0501200A</a:t>
            </a:r>
          </a:p>
        </p:txBody>
      </p:sp>
    </p:spTree>
    <p:extLst>
      <p:ext uri="{BB962C8B-B14F-4D97-AF65-F5344CB8AC3E}">
        <p14:creationId xmlns:p14="http://schemas.microsoft.com/office/powerpoint/2010/main" val="328633082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dirty="0" smtClean="0"/>
              <a:t>العوامل المؤثرة في الاداء الوظيفي</a:t>
            </a:r>
            <a:endParaRPr lang="en-US" dirty="0"/>
          </a:p>
        </p:txBody>
      </p:sp>
      <p:sp>
        <p:nvSpPr>
          <p:cNvPr id="3" name="Content Placeholder 2"/>
          <p:cNvSpPr>
            <a:spLocks noGrp="1"/>
          </p:cNvSpPr>
          <p:nvPr>
            <p:ph idx="1"/>
          </p:nvPr>
        </p:nvSpPr>
        <p:spPr/>
        <p:txBody>
          <a:bodyPr/>
          <a:lstStyle/>
          <a:p>
            <a:pPr>
              <a:defRPr/>
            </a:pPr>
            <a:r>
              <a:rPr lang="ar-AE" dirty="0">
                <a:solidFill>
                  <a:srgbClr val="002060"/>
                </a:solidFill>
              </a:rPr>
              <a:t>غياب الأهداف المحددة</a:t>
            </a:r>
            <a:r>
              <a:rPr lang="ar-AE" dirty="0"/>
              <a:t>:- </a:t>
            </a:r>
            <a:endParaRPr lang="ar-AE" dirty="0" smtClean="0"/>
          </a:p>
          <a:p>
            <a:pPr marL="0" indent="0">
              <a:buNone/>
              <a:defRPr/>
            </a:pPr>
            <a:endParaRPr lang="ar-AE" dirty="0"/>
          </a:p>
          <a:p>
            <a:pPr marL="0" indent="0">
              <a:buNone/>
              <a:defRPr/>
            </a:pPr>
            <a:r>
              <a:rPr lang="ar-AE" dirty="0"/>
              <a:t>فالمنظمة التي </a:t>
            </a:r>
            <a:r>
              <a:rPr lang="ar-AE" dirty="0" smtClean="0"/>
              <a:t>لا تمتلك </a:t>
            </a:r>
            <a:r>
              <a:rPr lang="ar-AE" dirty="0"/>
              <a:t>خطط </a:t>
            </a:r>
            <a:r>
              <a:rPr lang="ar-AE" dirty="0" smtClean="0"/>
              <a:t>تفصيلية </a:t>
            </a:r>
            <a:r>
              <a:rPr lang="ar-AE" dirty="0"/>
              <a:t>لعملها وأهدافها ، ومعدلات الإنتاج المطلوب أدائها لن تستطيع قياس ما تحقق من انجاز أو محاسبة موظفيها على مستوى </a:t>
            </a:r>
            <a:r>
              <a:rPr lang="ar-AE" dirty="0" smtClean="0"/>
              <a:t>أدائهم، </a:t>
            </a:r>
            <a:r>
              <a:rPr lang="ar-AE" dirty="0"/>
              <a:t>لعدم وجود معيار محدد مسبقا لذلك ، فلا تملك المنظمة معايير أو مؤشرات للإنتاج والأداء </a:t>
            </a:r>
            <a:r>
              <a:rPr lang="ar-AE" dirty="0" smtClean="0"/>
              <a:t>الجيد، </a:t>
            </a:r>
            <a:r>
              <a:rPr lang="ar-AE" dirty="0"/>
              <a:t>فعندها يتساوى الموظف ذو الأداء الجيد مع الموظف ذو الأداء الضعيف </a:t>
            </a:r>
          </a:p>
        </p:txBody>
      </p:sp>
      <p:sp>
        <p:nvSpPr>
          <p:cNvPr id="4" name="Date Placeholder 3"/>
          <p:cNvSpPr>
            <a:spLocks noGrp="1"/>
          </p:cNvSpPr>
          <p:nvPr>
            <p:ph type="dt" sz="half" idx="10"/>
          </p:nvPr>
        </p:nvSpPr>
        <p:spPr/>
        <p:txBody>
          <a:bodyPr/>
          <a:lstStyle/>
          <a:p>
            <a:pPr>
              <a:defRPr/>
            </a:pPr>
            <a:fld id="{AAA51906-5CBD-4EE4-B2BD-980218D7D983}" type="datetime2">
              <a:rPr lang="en-US" smtClean="0"/>
              <a:t>Sunday, 21 June, 2020</a:t>
            </a:fld>
            <a:endParaRPr lang="en-US" dirty="0"/>
          </a:p>
        </p:txBody>
      </p:sp>
    </p:spTree>
    <p:extLst>
      <p:ext uri="{BB962C8B-B14F-4D97-AF65-F5344CB8AC3E}">
        <p14:creationId xmlns:p14="http://schemas.microsoft.com/office/powerpoint/2010/main" val="41518415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dirty="0" smtClean="0"/>
              <a:t>العوامل المؤثرة في الاداء الوظيفي</a:t>
            </a:r>
            <a:endParaRPr lang="en-US" dirty="0"/>
          </a:p>
        </p:txBody>
      </p:sp>
      <p:sp>
        <p:nvSpPr>
          <p:cNvPr id="3" name="Content Placeholder 2"/>
          <p:cNvSpPr>
            <a:spLocks noGrp="1"/>
          </p:cNvSpPr>
          <p:nvPr>
            <p:ph idx="1"/>
          </p:nvPr>
        </p:nvSpPr>
        <p:spPr/>
        <p:txBody>
          <a:bodyPr/>
          <a:lstStyle/>
          <a:p>
            <a:pPr>
              <a:defRPr/>
            </a:pPr>
            <a:r>
              <a:rPr lang="ar-AE" dirty="0">
                <a:solidFill>
                  <a:srgbClr val="002060"/>
                </a:solidFill>
              </a:rPr>
              <a:t>عدم المشاركة في </a:t>
            </a:r>
            <a:r>
              <a:rPr lang="ar-AE" dirty="0" smtClean="0">
                <a:solidFill>
                  <a:srgbClr val="002060"/>
                </a:solidFill>
              </a:rPr>
              <a:t>التخطيط</a:t>
            </a:r>
            <a:r>
              <a:rPr lang="ar-AE" dirty="0" smtClean="0"/>
              <a:t>:- </a:t>
            </a:r>
            <a:endParaRPr lang="ar-AE" dirty="0"/>
          </a:p>
          <a:p>
            <a:pPr marL="0" indent="0">
              <a:buNone/>
              <a:defRPr/>
            </a:pPr>
            <a:r>
              <a:rPr lang="ar-AE" dirty="0"/>
              <a:t>إن عدم </a:t>
            </a:r>
            <a:r>
              <a:rPr lang="ar-AE" dirty="0" smtClean="0"/>
              <a:t>مشاركة العاملين </a:t>
            </a:r>
            <a:r>
              <a:rPr lang="ar-AE" dirty="0"/>
              <a:t>في المستويات الإدارية المختلفة في التخطيط وصنع القرارات يساهم في وجود فجوة بين القيادة الإدارية والموظفين في المستويات </a:t>
            </a:r>
            <a:r>
              <a:rPr lang="ar-AE" dirty="0" smtClean="0"/>
              <a:t>الدنيا، </a:t>
            </a:r>
            <a:r>
              <a:rPr lang="ar-AE" dirty="0"/>
              <a:t>وبالتالي يؤدى إلى ضعف الشعور بالمسئولية والعمل الجماعي لتحقيق أهداف </a:t>
            </a:r>
            <a:r>
              <a:rPr lang="ar-AE" dirty="0" smtClean="0"/>
              <a:t>المنظمة، </a:t>
            </a:r>
            <a:r>
              <a:rPr lang="ar-AE" dirty="0"/>
              <a:t>وهذا يؤدى إلى تدنى مستوى الأداء لدى هؤلاء الموظفين لشعورهم بأنهم لم يشاركوا في وضع الأهداف المطلوب انجازها أو في الحلول للمشاكل التي يواجهونها في الأداء وقد يعتبرون أنفسهم </a:t>
            </a:r>
            <a:r>
              <a:rPr lang="ar-AE" dirty="0" smtClean="0"/>
              <a:t>مهمشين </a:t>
            </a:r>
            <a:r>
              <a:rPr lang="ar-AE" dirty="0"/>
              <a:t>في المنظمة </a:t>
            </a:r>
          </a:p>
        </p:txBody>
      </p:sp>
      <p:sp>
        <p:nvSpPr>
          <p:cNvPr id="4" name="Date Placeholder 3"/>
          <p:cNvSpPr>
            <a:spLocks noGrp="1"/>
          </p:cNvSpPr>
          <p:nvPr>
            <p:ph type="dt" sz="half" idx="10"/>
          </p:nvPr>
        </p:nvSpPr>
        <p:spPr/>
        <p:txBody>
          <a:bodyPr/>
          <a:lstStyle/>
          <a:p>
            <a:pPr>
              <a:defRPr/>
            </a:pPr>
            <a:fld id="{B7C98593-2903-4171-B0AE-FD2F998DC99F}" type="datetime2">
              <a:rPr lang="en-US" smtClean="0"/>
              <a:t>Sunday, 21 June, 2020</a:t>
            </a:fld>
            <a:endParaRPr lang="en-US" dirty="0"/>
          </a:p>
        </p:txBody>
      </p:sp>
    </p:spTree>
    <p:extLst>
      <p:ext uri="{BB962C8B-B14F-4D97-AF65-F5344CB8AC3E}">
        <p14:creationId xmlns:p14="http://schemas.microsoft.com/office/powerpoint/2010/main" val="233244118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dirty="0" smtClean="0"/>
              <a:t>العوامل المؤثرة في الاداء الوظيفي</a:t>
            </a:r>
            <a:endParaRPr lang="en-US" dirty="0"/>
          </a:p>
        </p:txBody>
      </p:sp>
      <p:sp>
        <p:nvSpPr>
          <p:cNvPr id="3" name="Content Placeholder 2"/>
          <p:cNvSpPr>
            <a:spLocks noGrp="1"/>
          </p:cNvSpPr>
          <p:nvPr>
            <p:ph idx="1"/>
          </p:nvPr>
        </p:nvSpPr>
        <p:spPr/>
        <p:txBody>
          <a:bodyPr/>
          <a:lstStyle/>
          <a:p>
            <a:pPr>
              <a:defRPr/>
            </a:pPr>
            <a:r>
              <a:rPr lang="ar-AE" dirty="0">
                <a:solidFill>
                  <a:srgbClr val="002060"/>
                </a:solidFill>
              </a:rPr>
              <a:t>اختلافات مستويات الأداء</a:t>
            </a:r>
            <a:r>
              <a:rPr lang="ar-AE" dirty="0"/>
              <a:t>:- </a:t>
            </a:r>
          </a:p>
          <a:p>
            <a:pPr marL="0" indent="0">
              <a:buNone/>
              <a:defRPr/>
            </a:pPr>
            <a:r>
              <a:rPr lang="ar-AE" dirty="0"/>
              <a:t>من العوامل المؤثرة على أداء الموظفين عدم نجاح الأساليب الإدارية التي تربط بين معدلات الأداء والمردود المادي والمعنوي الذي يحصلون </a:t>
            </a:r>
            <a:r>
              <a:rPr lang="ar-AE" dirty="0" smtClean="0"/>
              <a:t>علية، </a:t>
            </a:r>
            <a:r>
              <a:rPr lang="ar-AE" dirty="0"/>
              <a:t>فلكما ارتبط مستوى أداء الموظف بالترقيات والعلاوات والحوافز التي يحصل عليها كلما كانت عوامل التحفيز </a:t>
            </a:r>
            <a:r>
              <a:rPr lang="ar-AE" dirty="0" smtClean="0"/>
              <a:t>مؤثرة بالعاملين، </a:t>
            </a:r>
            <a:r>
              <a:rPr lang="ar-AE" dirty="0"/>
              <a:t>وهذا يتطلب نظاما متميزا لتقييم أداء الموظفين يتم </a:t>
            </a:r>
            <a:r>
              <a:rPr lang="ar-AE" dirty="0" smtClean="0"/>
              <a:t>التمييز </a:t>
            </a:r>
            <a:r>
              <a:rPr lang="ar-AE" dirty="0"/>
              <a:t>الفعلي بين الموظف المجتهد ذو الأداء العالي والموظف المجتهد ذو الأداء المتوسط والموظف الكسول والموظف غير </a:t>
            </a:r>
            <a:r>
              <a:rPr lang="ar-AE" dirty="0" smtClean="0"/>
              <a:t>المنتج</a:t>
            </a:r>
            <a:endParaRPr lang="ar-AE" dirty="0"/>
          </a:p>
        </p:txBody>
      </p:sp>
      <p:sp>
        <p:nvSpPr>
          <p:cNvPr id="4" name="Date Placeholder 3"/>
          <p:cNvSpPr>
            <a:spLocks noGrp="1"/>
          </p:cNvSpPr>
          <p:nvPr>
            <p:ph type="dt" sz="half" idx="10"/>
          </p:nvPr>
        </p:nvSpPr>
        <p:spPr/>
        <p:txBody>
          <a:bodyPr/>
          <a:lstStyle/>
          <a:p>
            <a:pPr>
              <a:defRPr/>
            </a:pPr>
            <a:fld id="{884EDAC0-91DC-457F-89E4-DA0A25CCFCEB}" type="datetime2">
              <a:rPr lang="en-US" smtClean="0"/>
              <a:t>Sunday, 21 June, 2020</a:t>
            </a:fld>
            <a:endParaRPr lang="en-US" dirty="0"/>
          </a:p>
        </p:txBody>
      </p:sp>
    </p:spTree>
    <p:extLst>
      <p:ext uri="{BB962C8B-B14F-4D97-AF65-F5344CB8AC3E}">
        <p14:creationId xmlns:p14="http://schemas.microsoft.com/office/powerpoint/2010/main" val="283922607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dirty="0" smtClean="0"/>
              <a:t>العوامل المؤثرة في الاداء الوظيفي</a:t>
            </a:r>
            <a:endParaRPr lang="en-US" dirty="0"/>
          </a:p>
        </p:txBody>
      </p:sp>
      <p:sp>
        <p:nvSpPr>
          <p:cNvPr id="3" name="Content Placeholder 2"/>
          <p:cNvSpPr>
            <a:spLocks noGrp="1"/>
          </p:cNvSpPr>
          <p:nvPr>
            <p:ph idx="1"/>
          </p:nvPr>
        </p:nvSpPr>
        <p:spPr/>
        <p:txBody>
          <a:bodyPr/>
          <a:lstStyle/>
          <a:p>
            <a:pPr>
              <a:defRPr/>
            </a:pPr>
            <a:r>
              <a:rPr lang="ar-AE" dirty="0">
                <a:solidFill>
                  <a:srgbClr val="002060"/>
                </a:solidFill>
              </a:rPr>
              <a:t>مشكلات الرضا الوظيفي</a:t>
            </a:r>
            <a:r>
              <a:rPr lang="ar-AE" dirty="0"/>
              <a:t>:- </a:t>
            </a:r>
            <a:endParaRPr lang="ar-AE" dirty="0" smtClean="0"/>
          </a:p>
          <a:p>
            <a:pPr marL="0" indent="0">
              <a:buNone/>
              <a:defRPr/>
            </a:pPr>
            <a:r>
              <a:rPr lang="ar-AE" dirty="0" smtClean="0"/>
              <a:t>  </a:t>
            </a:r>
            <a:endParaRPr lang="ar-AE" dirty="0"/>
          </a:p>
          <a:p>
            <a:pPr marL="0" indent="0">
              <a:buNone/>
              <a:defRPr/>
            </a:pPr>
            <a:r>
              <a:rPr lang="ar-AE" dirty="0"/>
              <a:t>الرضا الوظيفي من العوامل الأساسية المؤثرة على مستوى الأداء </a:t>
            </a:r>
            <a:r>
              <a:rPr lang="ar-AE" dirty="0" smtClean="0"/>
              <a:t>للموظفين، </a:t>
            </a:r>
            <a:r>
              <a:rPr lang="ar-AE" dirty="0"/>
              <a:t>فعدم الرضا الوظيفي يؤدى إلى أداء ضعيف وإنتاجية </a:t>
            </a:r>
            <a:r>
              <a:rPr lang="ar-AE" dirty="0" smtClean="0"/>
              <a:t>اقل. و الرضا </a:t>
            </a:r>
            <a:r>
              <a:rPr lang="ar-AE" dirty="0"/>
              <a:t>الوظيفي يتأثر بعدد كبير من العوامل التنظيمية والشخصية للموظف مثل العوامل الاجتماعية كالسن والمؤهل التعليمي والجنس والعادات والتقاليد والعوامل التنظيمية كالمسؤوليات والواجبات ونظام الترقيات والحوافز في المنظمة </a:t>
            </a:r>
            <a:endParaRPr lang="en-US" dirty="0"/>
          </a:p>
        </p:txBody>
      </p:sp>
      <p:sp>
        <p:nvSpPr>
          <p:cNvPr id="4" name="Date Placeholder 3"/>
          <p:cNvSpPr>
            <a:spLocks noGrp="1"/>
          </p:cNvSpPr>
          <p:nvPr>
            <p:ph type="dt" sz="half" idx="10"/>
          </p:nvPr>
        </p:nvSpPr>
        <p:spPr/>
        <p:txBody>
          <a:bodyPr/>
          <a:lstStyle/>
          <a:p>
            <a:pPr>
              <a:defRPr/>
            </a:pPr>
            <a:fld id="{50E59A1B-DDD1-489C-947D-E446D7BB1549}" type="datetime2">
              <a:rPr lang="en-US" smtClean="0"/>
              <a:t>Sunday, 21 June, 2020</a:t>
            </a:fld>
            <a:endParaRPr lang="en-US" dirty="0"/>
          </a:p>
        </p:txBody>
      </p:sp>
    </p:spTree>
    <p:extLst>
      <p:ext uri="{BB962C8B-B14F-4D97-AF65-F5344CB8AC3E}">
        <p14:creationId xmlns:p14="http://schemas.microsoft.com/office/powerpoint/2010/main" val="37333107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27563" y="332656"/>
            <a:ext cx="8218488" cy="944563"/>
          </a:xfrm>
        </p:spPr>
        <p:txBody>
          <a:bodyPr/>
          <a:lstStyle/>
          <a:p>
            <a:pPr eaLnBrk="1" hangingPunct="1"/>
            <a:r>
              <a:rPr lang="ar-EG" sz="6000" dirty="0" smtClean="0"/>
              <a:t>توقيت تقويم الأداء</a:t>
            </a:r>
            <a:endParaRPr lang="fr-FR" sz="6000" dirty="0" smtClean="0"/>
          </a:p>
        </p:txBody>
      </p:sp>
      <p:sp>
        <p:nvSpPr>
          <p:cNvPr id="50179" name="Rectangle 3"/>
          <p:cNvSpPr>
            <a:spLocks noGrp="1" noChangeArrowheads="1"/>
          </p:cNvSpPr>
          <p:nvPr>
            <p:ph idx="1"/>
          </p:nvPr>
        </p:nvSpPr>
        <p:spPr>
          <a:xfrm>
            <a:off x="457200" y="1628775"/>
            <a:ext cx="8218488" cy="4968875"/>
          </a:xfrm>
        </p:spPr>
        <p:txBody>
          <a:bodyPr/>
          <a:lstStyle/>
          <a:p>
            <a:pPr algn="just" eaLnBrk="1" hangingPunct="1">
              <a:lnSpc>
                <a:spcPct val="80000"/>
              </a:lnSpc>
              <a:buFont typeface="Wingdings" panose="05000000000000000000" pitchFamily="2" charset="2"/>
              <a:buNone/>
            </a:pPr>
            <a:r>
              <a:rPr lang="ar-EG" b="1" dirty="0" smtClean="0"/>
              <a:t>سؤالنا الآن ، هو متى يجب أن يتم تقويم أداء الموظف؟</a:t>
            </a:r>
            <a:endParaRPr lang="ar-AE" b="1" dirty="0" smtClean="0"/>
          </a:p>
          <a:p>
            <a:pPr algn="just" eaLnBrk="1" hangingPunct="1">
              <a:lnSpc>
                <a:spcPct val="80000"/>
              </a:lnSpc>
              <a:buFont typeface="Wingdings" panose="05000000000000000000" pitchFamily="2" charset="2"/>
              <a:buNone/>
            </a:pPr>
            <a:endParaRPr lang="ar-EG" b="1" dirty="0" smtClean="0"/>
          </a:p>
          <a:p>
            <a:pPr algn="just" eaLnBrk="1" hangingPunct="1">
              <a:lnSpc>
                <a:spcPct val="80000"/>
              </a:lnSpc>
            </a:pPr>
            <a:r>
              <a:rPr lang="ar-EG" sz="2800" b="1" dirty="0" smtClean="0"/>
              <a:t>وللإجابة على هذا السؤال نقول أنه فى الغالب يتم التقويم على فترات دورية منتظمة كل سنة مثلاً ، أو كل ستة اشهر. ومثل هذا التوقيت يسمح للمنظمة أن توحد فترة التقويم لكل الموظفين .</a:t>
            </a:r>
          </a:p>
          <a:p>
            <a:pPr algn="just" eaLnBrk="1" hangingPunct="1">
              <a:lnSpc>
                <a:spcPct val="80000"/>
              </a:lnSpc>
              <a:buFont typeface="Wingdings" panose="05000000000000000000" pitchFamily="2" charset="2"/>
              <a:buNone/>
            </a:pPr>
            <a:endParaRPr lang="ar-EG" sz="900" b="1" dirty="0" smtClean="0"/>
          </a:p>
          <a:p>
            <a:pPr algn="just" eaLnBrk="1" hangingPunct="1">
              <a:lnSpc>
                <a:spcPct val="80000"/>
              </a:lnSpc>
            </a:pPr>
            <a:r>
              <a:rPr lang="ar-EG" sz="2800" b="1" dirty="0" smtClean="0"/>
              <a:t>بالرغم من أنظمة التقويم تحدد فى العادة أوقاتاً دورية للتقويم بصورة رسمية، إلا أن التقويم ليس نشاطاً يتم فى الأوقات الرسمية للتقويم فحسب، بل هو عملية مستمرة ، تقتضى من الرئيس المتابعة المستمرة للموظفين وتسجيل ملاحظاته على أدائهم أثناء فترة التقويم، وتقديم تغذية عكسية إليهم بصورة مستمرة وغير رسمية.</a:t>
            </a:r>
            <a:r>
              <a:rPr lang="ar-EG" sz="900" b="1" dirty="0" smtClean="0"/>
              <a:t> </a:t>
            </a:r>
            <a:endParaRPr lang="fr-FR" sz="900" b="1" dirty="0" smtClean="0"/>
          </a:p>
        </p:txBody>
      </p:sp>
      <p:sp>
        <p:nvSpPr>
          <p:cNvPr id="50180"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EA7BD72E-5B8D-4A7D-B644-B7B14B8F3B45}" type="datetime2">
              <a:rPr lang="en-US" smtClean="0">
                <a:solidFill>
                  <a:srgbClr val="000000"/>
                </a:solidFill>
              </a:rPr>
              <a:t>Sunday, 21 June, 2020</a:t>
            </a:fld>
            <a:endParaRPr lang="en-US">
              <a:solidFill>
                <a:srgbClr val="000000"/>
              </a:solidFill>
            </a:endParaRPr>
          </a:p>
        </p:txBody>
      </p:sp>
      <p:sp>
        <p:nvSpPr>
          <p:cNvPr id="6" name="Rounded Rectangle 5"/>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41F3B83C-64C2-4E9E-9149-DCB0C3231484}" type="slidenum">
              <a:rPr kumimoji="0" lang="en-US" sz="2400" b="0" i="0" u="none" strike="noStrike" cap="none" normalizeH="0" baseline="0" smtClean="0">
                <a:ln>
                  <a:noFill/>
                </a:ln>
                <a:solidFill>
                  <a:srgbClr val="000000"/>
                </a:solidFill>
                <a:effectLst/>
                <a:latin typeface="Times New Roman" pitchFamily="18" charset="0"/>
                <a:cs typeface="Arial" charset="0"/>
              </a:rPr>
              <a:t>14</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199" y="332656"/>
            <a:ext cx="8291513" cy="944563"/>
          </a:xfrm>
        </p:spPr>
        <p:txBody>
          <a:bodyPr/>
          <a:lstStyle/>
          <a:p>
            <a:pPr eaLnBrk="1" hangingPunct="1"/>
            <a:r>
              <a:rPr lang="ar-EG" sz="5400" dirty="0" smtClean="0"/>
              <a:t>فترات أخرى لعملية تقويم الأداء</a:t>
            </a:r>
            <a:endParaRPr lang="fr-FR" sz="5400" dirty="0" smtClean="0"/>
          </a:p>
        </p:txBody>
      </p:sp>
      <p:sp>
        <p:nvSpPr>
          <p:cNvPr id="52227" name="Rectangle 3"/>
          <p:cNvSpPr>
            <a:spLocks noGrp="1" noChangeArrowheads="1"/>
          </p:cNvSpPr>
          <p:nvPr>
            <p:ph idx="1"/>
          </p:nvPr>
        </p:nvSpPr>
        <p:spPr>
          <a:xfrm>
            <a:off x="457200" y="1412776"/>
            <a:ext cx="8218488" cy="4536504"/>
          </a:xfrm>
        </p:spPr>
        <p:txBody>
          <a:bodyPr/>
          <a:lstStyle/>
          <a:p>
            <a:pPr marL="533400" indent="-533400" algn="just" eaLnBrk="1" hangingPunct="1">
              <a:buSzTx/>
              <a:buFont typeface="Wingdings" panose="05000000000000000000" pitchFamily="2" charset="2"/>
              <a:buAutoNum type="arabicPeriod"/>
            </a:pPr>
            <a:r>
              <a:rPr lang="ar-EG" sz="2800" b="1" dirty="0" smtClean="0"/>
              <a:t>فترات تق</a:t>
            </a:r>
            <a:r>
              <a:rPr lang="ar-AE" sz="2800" b="1" dirty="0" smtClean="0"/>
              <a:t>ي</a:t>
            </a:r>
            <a:r>
              <a:rPr lang="ar-EG" sz="2800" b="1" dirty="0" smtClean="0"/>
              <a:t>يم أداء الموظفين تحت فترة التجربة.</a:t>
            </a:r>
          </a:p>
          <a:p>
            <a:pPr marL="533400" indent="-533400" algn="just" eaLnBrk="1" hangingPunct="1">
              <a:buSzTx/>
              <a:buFont typeface="Wingdings" panose="05000000000000000000" pitchFamily="2" charset="2"/>
              <a:buAutoNum type="arabicPeriod"/>
            </a:pPr>
            <a:r>
              <a:rPr lang="ar-EG" sz="2800" b="1" dirty="0" smtClean="0"/>
              <a:t>فترات التقويم التى تلى الانتهاء من مشروع معين </a:t>
            </a:r>
          </a:p>
          <a:p>
            <a:pPr marL="533400" indent="-533400" algn="just" eaLnBrk="1" hangingPunct="1">
              <a:buSzTx/>
              <a:buFont typeface="Wingdings" panose="05000000000000000000" pitchFamily="2" charset="2"/>
              <a:buAutoNum type="arabicPeriod"/>
            </a:pPr>
            <a:r>
              <a:rPr lang="ar-EG" sz="2800" b="1" dirty="0" smtClean="0"/>
              <a:t>حينما تنخفض انتاجية الموظف، عندئذ قد يتوقف المشرف على بحث المسببات من خلال تقويم الأداء .. ومن ثم تصحيح الوضع.</a:t>
            </a:r>
          </a:p>
          <a:p>
            <a:pPr marL="533400" indent="-533400" algn="just" eaLnBrk="1" hangingPunct="1">
              <a:buSzTx/>
              <a:buFont typeface="Wingdings" panose="05000000000000000000" pitchFamily="2" charset="2"/>
              <a:buAutoNum type="arabicPeriod"/>
            </a:pPr>
            <a:r>
              <a:rPr lang="ar-EG" sz="2800" b="1" dirty="0" smtClean="0"/>
              <a:t>حينما يكون الأسلوب المتبع فى تحقيق الاهداف هو طريقة الإدارة بالأهداف، عندئذ يتطلب الأمر أن يكون التقويم فى الفترات المحددة سلفاً للمراجعة ، أو فى نهاية المدة المحددة للإنجاز.</a:t>
            </a:r>
          </a:p>
          <a:p>
            <a:pPr marL="533400" indent="-533400" algn="just" eaLnBrk="1" hangingPunct="1">
              <a:buSzTx/>
              <a:buFont typeface="Wingdings" panose="05000000000000000000" pitchFamily="2" charset="2"/>
              <a:buAutoNum type="arabicPeriod"/>
            </a:pPr>
            <a:r>
              <a:rPr lang="ar-EG" sz="2800" b="1" dirty="0" smtClean="0"/>
              <a:t>حينما يكون التقويم غير رسمى ، ويتم ذلك عندما يقدم الموظف عملاً جيداً أو سيئاً وي</a:t>
            </a:r>
            <a:r>
              <a:rPr lang="ar-AE" sz="2800" b="1" dirty="0" smtClean="0"/>
              <a:t>ُ</a:t>
            </a:r>
            <a:r>
              <a:rPr lang="ar-EG" sz="2800" b="1" dirty="0" smtClean="0"/>
              <a:t>خبر بذلك فوراً من رئيسه المباشر.</a:t>
            </a:r>
            <a:endParaRPr lang="fr-FR" sz="2800" b="1" dirty="0" smtClean="0"/>
          </a:p>
        </p:txBody>
      </p:sp>
      <p:sp>
        <p:nvSpPr>
          <p:cNvPr id="52228"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2FA453F3-3DC2-4EB2-B5EA-D4BAF131BEE6}"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C6353476-A260-4429-B51C-3C857A959E75}" type="slidenum">
              <a:rPr kumimoji="0" lang="en-US" sz="2400" b="0" i="0" u="none" strike="noStrike" cap="none" normalizeH="0" baseline="0" smtClean="0">
                <a:ln>
                  <a:noFill/>
                </a:ln>
                <a:solidFill>
                  <a:srgbClr val="000000"/>
                </a:solidFill>
                <a:effectLst/>
                <a:latin typeface="Times New Roman" pitchFamily="18" charset="0"/>
                <a:cs typeface="Arial" charset="0"/>
              </a:rPr>
              <a:t>15</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274638"/>
            <a:ext cx="8229600" cy="706090"/>
          </a:xfrm>
        </p:spPr>
        <p:txBody>
          <a:bodyPr/>
          <a:lstStyle/>
          <a:p>
            <a:r>
              <a:rPr lang="ar-SA" sz="4400" dirty="0" smtClean="0"/>
              <a:t>مـسؤولية تقــييم </a:t>
            </a:r>
            <a:r>
              <a:rPr lang="ar-AE" sz="4400" dirty="0" smtClean="0"/>
              <a:t>ال</a:t>
            </a:r>
            <a:r>
              <a:rPr lang="ar-DZ" sz="4400" dirty="0" smtClean="0"/>
              <a:t>أداء</a:t>
            </a:r>
            <a:endParaRPr lang="fr-FR" sz="4400" dirty="0" smtClean="0"/>
          </a:p>
        </p:txBody>
      </p:sp>
      <p:sp>
        <p:nvSpPr>
          <p:cNvPr id="55299" name="Rectangle 3"/>
          <p:cNvSpPr>
            <a:spLocks noGrp="1" noChangeArrowheads="1"/>
          </p:cNvSpPr>
          <p:nvPr>
            <p:ph idx="1"/>
          </p:nvPr>
        </p:nvSpPr>
        <p:spPr>
          <a:xfrm>
            <a:off x="457200" y="980727"/>
            <a:ext cx="8229600" cy="5145435"/>
          </a:xfrm>
        </p:spPr>
        <p:txBody>
          <a:bodyPr/>
          <a:lstStyle/>
          <a:p>
            <a:pPr marL="0" indent="0">
              <a:buNone/>
            </a:pPr>
            <a:r>
              <a:rPr lang="ar-SA" sz="2800" dirty="0" smtClean="0"/>
              <a:t>من بين مسائل تقييم الموارد البشرية هو معرفة من يقوم بمسؤولية التقييم؟</a:t>
            </a:r>
          </a:p>
          <a:p>
            <a:r>
              <a:rPr lang="ar-SA" sz="2800" dirty="0" smtClean="0"/>
              <a:t>و الشائع هو أن مس</a:t>
            </a:r>
            <a:r>
              <a:rPr lang="ar-AE" sz="2800" dirty="0" smtClean="0"/>
              <a:t>ؤو</a:t>
            </a:r>
            <a:r>
              <a:rPr lang="ar-SA" sz="2800" dirty="0" smtClean="0"/>
              <a:t>لية التقييم تقع على عاتق </a:t>
            </a:r>
            <a:r>
              <a:rPr lang="ar-SA" sz="2800" b="1" dirty="0" smtClean="0"/>
              <a:t>الرئيس المباشر</a:t>
            </a:r>
            <a:r>
              <a:rPr lang="ar-SA" sz="2800" dirty="0" smtClean="0"/>
              <a:t> و لقد وجهت الانتقادات إلى دور الرئيس في عملية التقييم لأن ذلك يعطيه سلطة مطلقة في الحكم على مرؤوسيه من جهة ومن جهة أخرى فإن الرئيس المباشر يجهل بعض الأنماط السلوكية عن مرؤوسيه والتي قد تكون أكثر </a:t>
            </a:r>
            <a:r>
              <a:rPr lang="ar-SA" sz="2800" b="1" dirty="0" smtClean="0">
                <a:solidFill>
                  <a:srgbClr val="FF0000"/>
                </a:solidFill>
              </a:rPr>
              <a:t>وضوحا لدى زملائه</a:t>
            </a:r>
            <a:r>
              <a:rPr lang="ar-AE" sz="2800" b="1" dirty="0" smtClean="0">
                <a:solidFill>
                  <a:srgbClr val="FF0000"/>
                </a:solidFill>
              </a:rPr>
              <a:t>،</a:t>
            </a:r>
            <a:r>
              <a:rPr lang="ar-SA" sz="2800" dirty="0" smtClean="0">
                <a:solidFill>
                  <a:srgbClr val="FF0000"/>
                </a:solidFill>
              </a:rPr>
              <a:t> </a:t>
            </a:r>
            <a:r>
              <a:rPr lang="ar-SA" sz="2800" dirty="0" smtClean="0"/>
              <a:t>لذا يلجأ إلى </a:t>
            </a:r>
            <a:r>
              <a:rPr lang="ar-AE" sz="2800" dirty="0" smtClean="0"/>
              <a:t>التقييم بواسطة زملاء العمل </a:t>
            </a:r>
            <a:r>
              <a:rPr lang="ar-SA" sz="2800" dirty="0" smtClean="0"/>
              <a:t>خاصة في المنظمات الأكثر مهنيـة و يشترط في استعمالها شرطين أساسيين:</a:t>
            </a:r>
          </a:p>
          <a:p>
            <a:r>
              <a:rPr lang="ar-SA" sz="2800" dirty="0" smtClean="0"/>
              <a:t>-مستوى مرتفع من الثقة المتبادلة بين الأشخاص.</a:t>
            </a:r>
          </a:p>
          <a:p>
            <a:r>
              <a:rPr lang="ar-SA" sz="2800" dirty="0" smtClean="0"/>
              <a:t>-أن تتوفر لدى الزملاء المعلومات الكافية لتقدير طرق العمل وسلوك زميلهم.</a:t>
            </a:r>
            <a:endParaRPr lang="fr-FR" sz="2800" dirty="0" smtClean="0"/>
          </a:p>
        </p:txBody>
      </p:sp>
      <p:sp>
        <p:nvSpPr>
          <p:cNvPr id="55300"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C6FDF19D-E444-4E29-934E-D462BF97F40B}"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D99926ED-9F9D-436E-BCAC-755C16C1FE44}" type="slidenum">
              <a:rPr kumimoji="0" lang="en-US" sz="2400" b="0" i="0" u="none" strike="noStrike" cap="none" normalizeH="0" baseline="0" smtClean="0">
                <a:ln>
                  <a:noFill/>
                </a:ln>
                <a:solidFill>
                  <a:srgbClr val="000000"/>
                </a:solidFill>
                <a:effectLst/>
                <a:latin typeface="Times New Roman" pitchFamily="18" charset="0"/>
                <a:cs typeface="Arial" charset="0"/>
              </a:rPr>
              <a:t>16</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A6B05CF-53B2-4675-8891-EBEFA39A886D}" type="datetime2">
              <a:rPr lang="en-US" smtClean="0"/>
              <a:t>Sunday, 21 June, 2020</a:t>
            </a:fld>
            <a:endParaRPr lang="en-US"/>
          </a:p>
        </p:txBody>
      </p:sp>
      <p:sp>
        <p:nvSpPr>
          <p:cNvPr id="35842" name="Rectangle 2"/>
          <p:cNvSpPr>
            <a:spLocks noGrp="1" noChangeArrowheads="1"/>
          </p:cNvSpPr>
          <p:nvPr>
            <p:ph type="title" idx="4294967295"/>
          </p:nvPr>
        </p:nvSpPr>
        <p:spPr>
          <a:xfrm>
            <a:off x="611560" y="0"/>
            <a:ext cx="8075240" cy="1120775"/>
          </a:xfrm>
        </p:spPr>
        <p:txBody>
          <a:bodyPr/>
          <a:lstStyle/>
          <a:p>
            <a:pPr eaLnBrk="1" hangingPunct="1">
              <a:defRPr/>
            </a:pPr>
            <a:r>
              <a:rPr lang="ar-EG" sz="3200" dirty="0" smtClean="0"/>
              <a:t>الأطراف التى يمكن أن تقوم بعملية تقويم أداء الموظفين</a:t>
            </a:r>
            <a:endParaRPr lang="fr-FR" sz="3200" dirty="0" smtClean="0"/>
          </a:p>
        </p:txBody>
      </p:sp>
      <p:sp>
        <p:nvSpPr>
          <p:cNvPr id="35844" name="Rectangle 4"/>
          <p:cNvSpPr>
            <a:spLocks noChangeArrowheads="1"/>
          </p:cNvSpPr>
          <p:nvPr/>
        </p:nvSpPr>
        <p:spPr bwMode="auto">
          <a:xfrm>
            <a:off x="5068888" y="1052513"/>
            <a:ext cx="822325" cy="823912"/>
          </a:xfrm>
          <a:prstGeom prst="rect">
            <a:avLst/>
          </a:prstGeom>
          <a:solidFill>
            <a:srgbClr val="FFFFFF"/>
          </a:solidFill>
          <a:ln w="19050">
            <a:solidFill>
              <a:schemeClr val="tx2"/>
            </a:solidFill>
            <a:miter lim="800000"/>
            <a:headEnd/>
            <a:tailEnd/>
          </a:ln>
          <a:effectLst>
            <a:outerShdw dist="107763" dir="2700000" algn="ctr" rotWithShape="0">
              <a:srgbClr val="808080"/>
            </a:outerShdw>
          </a:effectLst>
        </p:spPr>
        <p:txBody>
          <a:bodyPr/>
          <a:lstStyle>
            <a:lvl1pPr algn="r" rtl="1">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cs typeface="Arial" panose="020B0604020202020204" pitchFamily="34" charset="0"/>
              </a:defRPr>
            </a:lvl1pPr>
            <a:lvl2pPr marL="742950" indent="-285750" algn="r" rtl="1">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cs typeface="Arial" panose="020B0604020202020204" pitchFamily="34" charset="0"/>
              </a:defRPr>
            </a:lvl2pPr>
            <a:lvl3pPr marL="1143000" indent="-228600" algn="r" rtl="1">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cs typeface="Arial" panose="020B0604020202020204" pitchFamily="34" charset="0"/>
              </a:defRPr>
            </a:lvl3pPr>
            <a:lvl4pPr marL="1600200" indent="-228600" algn="r" rtl="1">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4pPr>
            <a:lvl5pPr marL="2057400" indent="-228600" algn="r" rtl="1">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9pPr>
          </a:lstStyle>
          <a:p>
            <a:pPr algn="ctr" rtl="0" eaLnBrk="1" hangingPunct="1">
              <a:spcBef>
                <a:spcPct val="0"/>
              </a:spcBef>
              <a:buClrTx/>
              <a:buSzTx/>
              <a:buFontTx/>
              <a:buNone/>
            </a:pPr>
            <a:r>
              <a:rPr lang="ar-SA" altLang="en-US" sz="2000">
                <a:solidFill>
                  <a:srgbClr val="000000"/>
                </a:solidFill>
                <a:cs typeface="Simplified Arabic" panose="02020603050405020304" pitchFamily="18" charset="-78"/>
              </a:rPr>
              <a:t>الرئيس المباشر</a:t>
            </a:r>
            <a:endParaRPr lang="en-US" altLang="en-US" sz="3600">
              <a:solidFill>
                <a:srgbClr val="000000"/>
              </a:solidFill>
              <a:cs typeface="Simplified Arabic" panose="02020603050405020304" pitchFamily="18" charset="-78"/>
            </a:endParaRPr>
          </a:p>
        </p:txBody>
      </p:sp>
      <p:sp>
        <p:nvSpPr>
          <p:cNvPr id="35845" name="Rectangle 5"/>
          <p:cNvSpPr>
            <a:spLocks noChangeArrowheads="1"/>
          </p:cNvSpPr>
          <p:nvPr/>
        </p:nvSpPr>
        <p:spPr bwMode="auto">
          <a:xfrm>
            <a:off x="2916238" y="1052513"/>
            <a:ext cx="822325" cy="823912"/>
          </a:xfrm>
          <a:prstGeom prst="rect">
            <a:avLst/>
          </a:prstGeom>
          <a:solidFill>
            <a:srgbClr val="FFFFFF"/>
          </a:solidFill>
          <a:ln w="19050">
            <a:solidFill>
              <a:schemeClr val="tx2"/>
            </a:solidFill>
            <a:miter lim="800000"/>
            <a:headEnd/>
            <a:tailEnd/>
          </a:ln>
          <a:effectLst>
            <a:outerShdw dist="107763" dir="2700000" algn="ctr" rotWithShape="0">
              <a:srgbClr val="808080"/>
            </a:outerShdw>
          </a:effectLst>
        </p:spPr>
        <p:txBody>
          <a:bodyPr/>
          <a:lstStyle>
            <a:lvl1pPr algn="r" rtl="1">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cs typeface="Arial" panose="020B0604020202020204" pitchFamily="34" charset="0"/>
              </a:defRPr>
            </a:lvl1pPr>
            <a:lvl2pPr marL="742950" indent="-285750" algn="r" rtl="1">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cs typeface="Arial" panose="020B0604020202020204" pitchFamily="34" charset="0"/>
              </a:defRPr>
            </a:lvl2pPr>
            <a:lvl3pPr marL="1143000" indent="-228600" algn="r" rtl="1">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cs typeface="Arial" panose="020B0604020202020204" pitchFamily="34" charset="0"/>
              </a:defRPr>
            </a:lvl3pPr>
            <a:lvl4pPr marL="1600200" indent="-228600" algn="r" rtl="1">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4pPr>
            <a:lvl5pPr marL="2057400" indent="-228600" algn="r" rtl="1">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9pPr>
          </a:lstStyle>
          <a:p>
            <a:pPr algn="ctr" rtl="0" eaLnBrk="1" hangingPunct="1">
              <a:lnSpc>
                <a:spcPct val="80000"/>
              </a:lnSpc>
              <a:spcBef>
                <a:spcPct val="0"/>
              </a:spcBef>
              <a:buClrTx/>
              <a:buSzTx/>
              <a:buFontTx/>
              <a:buNone/>
            </a:pPr>
            <a:r>
              <a:rPr lang="ar-SA" altLang="en-US" sz="1800">
                <a:solidFill>
                  <a:srgbClr val="000000"/>
                </a:solidFill>
                <a:cs typeface="Simplified Arabic" panose="02020603050405020304" pitchFamily="18" charset="-78"/>
              </a:rPr>
              <a:t>التقويم متعدد المصادر</a:t>
            </a:r>
            <a:endParaRPr lang="en-US" altLang="en-US" sz="1800">
              <a:solidFill>
                <a:srgbClr val="000000"/>
              </a:solidFill>
              <a:cs typeface="Simplified Arabic" panose="02020603050405020304" pitchFamily="18" charset="-78"/>
            </a:endParaRPr>
          </a:p>
        </p:txBody>
      </p:sp>
      <p:sp>
        <p:nvSpPr>
          <p:cNvPr id="35846" name="Rectangle 6"/>
          <p:cNvSpPr>
            <a:spLocks noChangeArrowheads="1"/>
          </p:cNvSpPr>
          <p:nvPr/>
        </p:nvSpPr>
        <p:spPr bwMode="auto">
          <a:xfrm>
            <a:off x="1722438" y="1989138"/>
            <a:ext cx="823912" cy="823912"/>
          </a:xfrm>
          <a:prstGeom prst="rect">
            <a:avLst/>
          </a:prstGeom>
          <a:solidFill>
            <a:srgbClr val="FFFFFF"/>
          </a:solidFill>
          <a:ln w="19050">
            <a:solidFill>
              <a:schemeClr val="tx2"/>
            </a:solidFill>
            <a:miter lim="800000"/>
            <a:headEnd/>
            <a:tailEnd/>
          </a:ln>
          <a:effectLst>
            <a:outerShdw dist="107763" dir="2700000" algn="ctr" rotWithShape="0">
              <a:srgbClr val="808080"/>
            </a:outerShdw>
          </a:effectLst>
        </p:spPr>
        <p:txBody>
          <a:bodyPr/>
          <a:lstStyle>
            <a:lvl1pPr algn="r" rtl="1">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cs typeface="Arial" panose="020B0604020202020204" pitchFamily="34" charset="0"/>
              </a:defRPr>
            </a:lvl1pPr>
            <a:lvl2pPr marL="742950" indent="-285750" algn="r" rtl="1">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cs typeface="Arial" panose="020B0604020202020204" pitchFamily="34" charset="0"/>
              </a:defRPr>
            </a:lvl2pPr>
            <a:lvl3pPr marL="1143000" indent="-228600" algn="r" rtl="1">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cs typeface="Arial" panose="020B0604020202020204" pitchFamily="34" charset="0"/>
              </a:defRPr>
            </a:lvl3pPr>
            <a:lvl4pPr marL="1600200" indent="-228600" algn="r" rtl="1">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4pPr>
            <a:lvl5pPr marL="2057400" indent="-228600" algn="r" rtl="1">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9pPr>
          </a:lstStyle>
          <a:p>
            <a:pPr algn="ctr" rtl="0" eaLnBrk="1" hangingPunct="1">
              <a:spcBef>
                <a:spcPct val="0"/>
              </a:spcBef>
              <a:buClrTx/>
              <a:buSzTx/>
              <a:buFontTx/>
              <a:buNone/>
            </a:pPr>
            <a:endParaRPr lang="en-US" altLang="en-US" sz="700">
              <a:solidFill>
                <a:srgbClr val="000000"/>
              </a:solidFill>
              <a:cs typeface="Simplified Arabic" panose="02020603050405020304" pitchFamily="18" charset="-78"/>
            </a:endParaRPr>
          </a:p>
          <a:p>
            <a:pPr algn="ctr" rtl="0" eaLnBrk="1" hangingPunct="1">
              <a:spcBef>
                <a:spcPct val="0"/>
              </a:spcBef>
              <a:buClrTx/>
              <a:buSzTx/>
              <a:buFontTx/>
              <a:buNone/>
            </a:pPr>
            <a:r>
              <a:rPr lang="ar-SA" altLang="en-US" sz="2000">
                <a:solidFill>
                  <a:srgbClr val="000000"/>
                </a:solidFill>
                <a:cs typeface="Simplified Arabic" panose="02020603050405020304" pitchFamily="18" charset="-78"/>
              </a:rPr>
              <a:t>تقويم</a:t>
            </a:r>
            <a:endParaRPr lang="en-US" altLang="en-US" sz="2000">
              <a:solidFill>
                <a:srgbClr val="000000"/>
              </a:solidFill>
              <a:cs typeface="Simplified Arabic" panose="02020603050405020304" pitchFamily="18" charset="-78"/>
            </a:endParaRPr>
          </a:p>
          <a:p>
            <a:pPr algn="ctr" rtl="0" eaLnBrk="1" hangingPunct="1">
              <a:spcBef>
                <a:spcPct val="0"/>
              </a:spcBef>
              <a:buClrTx/>
              <a:buSzTx/>
              <a:buFontTx/>
              <a:buNone/>
            </a:pPr>
            <a:r>
              <a:rPr lang="ar-SA" altLang="en-US" sz="2000">
                <a:solidFill>
                  <a:srgbClr val="000000"/>
                </a:solidFill>
                <a:cs typeface="Simplified Arabic" panose="02020603050405020304" pitchFamily="18" charset="-78"/>
              </a:rPr>
              <a:t>العملاء</a:t>
            </a:r>
            <a:endParaRPr lang="en-US" altLang="en-US" sz="2000">
              <a:solidFill>
                <a:srgbClr val="000000"/>
              </a:solidFill>
              <a:cs typeface="Simplified Arabic" panose="02020603050405020304" pitchFamily="18" charset="-78"/>
            </a:endParaRPr>
          </a:p>
        </p:txBody>
      </p:sp>
      <p:sp>
        <p:nvSpPr>
          <p:cNvPr id="35847" name="Rectangle 7"/>
          <p:cNvSpPr>
            <a:spLocks noChangeArrowheads="1"/>
          </p:cNvSpPr>
          <p:nvPr/>
        </p:nvSpPr>
        <p:spPr bwMode="auto">
          <a:xfrm>
            <a:off x="1763713" y="3222625"/>
            <a:ext cx="822325" cy="822325"/>
          </a:xfrm>
          <a:prstGeom prst="rect">
            <a:avLst/>
          </a:prstGeom>
          <a:solidFill>
            <a:srgbClr val="FFFFFF"/>
          </a:solidFill>
          <a:ln w="19050">
            <a:solidFill>
              <a:schemeClr val="tx2"/>
            </a:solidFill>
            <a:miter lim="800000"/>
            <a:headEnd/>
            <a:tailEnd/>
          </a:ln>
          <a:effectLst>
            <a:outerShdw dist="107763" dir="2700000" algn="ctr" rotWithShape="0">
              <a:srgbClr val="808080"/>
            </a:outerShdw>
          </a:effectLst>
        </p:spPr>
        <p:txBody>
          <a:bodyPr/>
          <a:lstStyle>
            <a:lvl1pPr algn="r" rtl="1">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cs typeface="Arial" panose="020B0604020202020204" pitchFamily="34" charset="0"/>
              </a:defRPr>
            </a:lvl1pPr>
            <a:lvl2pPr marL="742950" indent="-285750" algn="r" rtl="1">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cs typeface="Arial" panose="020B0604020202020204" pitchFamily="34" charset="0"/>
              </a:defRPr>
            </a:lvl2pPr>
            <a:lvl3pPr marL="1143000" indent="-228600" algn="r" rtl="1">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cs typeface="Arial" panose="020B0604020202020204" pitchFamily="34" charset="0"/>
              </a:defRPr>
            </a:lvl3pPr>
            <a:lvl4pPr marL="1600200" indent="-228600" algn="r" rtl="1">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4pPr>
            <a:lvl5pPr marL="2057400" indent="-228600" algn="r" rtl="1">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9pPr>
          </a:lstStyle>
          <a:p>
            <a:pPr algn="ctr" rtl="0" eaLnBrk="1" hangingPunct="1">
              <a:spcBef>
                <a:spcPct val="0"/>
              </a:spcBef>
              <a:buClrTx/>
              <a:buSzTx/>
              <a:buFontTx/>
              <a:buNone/>
            </a:pPr>
            <a:r>
              <a:rPr lang="ar-SA" altLang="en-US" sz="1800">
                <a:solidFill>
                  <a:srgbClr val="000000"/>
                </a:solidFill>
                <a:cs typeface="Simplified Arabic" panose="02020603050405020304" pitchFamily="18" charset="-78"/>
              </a:rPr>
              <a:t>خبراء</a:t>
            </a:r>
            <a:r>
              <a:rPr lang="ar-SA" altLang="en-US" sz="1500">
                <a:solidFill>
                  <a:srgbClr val="000000"/>
                </a:solidFill>
                <a:cs typeface="Traditional Arabic" panose="02020603050405020304" pitchFamily="18" charset="-78"/>
              </a:rPr>
              <a:t> </a:t>
            </a:r>
            <a:r>
              <a:rPr lang="ar-SA" altLang="en-US" sz="1800">
                <a:solidFill>
                  <a:srgbClr val="000000"/>
                </a:solidFill>
                <a:cs typeface="Simplified Arabic" panose="02020603050405020304" pitchFamily="18" charset="-78"/>
              </a:rPr>
              <a:t>إدارة</a:t>
            </a:r>
            <a:endParaRPr lang="en-US" altLang="en-US" sz="1800">
              <a:solidFill>
                <a:srgbClr val="000000"/>
              </a:solidFill>
              <a:cs typeface="Simplified Arabic" panose="02020603050405020304" pitchFamily="18" charset="-78"/>
            </a:endParaRPr>
          </a:p>
          <a:p>
            <a:pPr algn="ctr" rtl="0" eaLnBrk="1" hangingPunct="1">
              <a:spcBef>
                <a:spcPct val="0"/>
              </a:spcBef>
              <a:buClrTx/>
              <a:buSzTx/>
              <a:buFontTx/>
              <a:buNone/>
            </a:pPr>
            <a:r>
              <a:rPr lang="ar-SA" altLang="en-US" sz="1800">
                <a:solidFill>
                  <a:srgbClr val="000000"/>
                </a:solidFill>
                <a:cs typeface="Simplified Arabic" panose="02020603050405020304" pitchFamily="18" charset="-78"/>
              </a:rPr>
              <a:t>الأفراد</a:t>
            </a:r>
            <a:endParaRPr lang="en-US" altLang="en-US" sz="1800">
              <a:solidFill>
                <a:srgbClr val="000000"/>
              </a:solidFill>
              <a:cs typeface="Simplified Arabic" panose="02020603050405020304" pitchFamily="18" charset="-78"/>
            </a:endParaRPr>
          </a:p>
        </p:txBody>
      </p:sp>
      <p:sp>
        <p:nvSpPr>
          <p:cNvPr id="35848" name="Rectangle 8"/>
          <p:cNvSpPr>
            <a:spLocks noChangeArrowheads="1"/>
          </p:cNvSpPr>
          <p:nvPr/>
        </p:nvSpPr>
        <p:spPr bwMode="auto">
          <a:xfrm>
            <a:off x="2268538" y="4581525"/>
            <a:ext cx="822325" cy="822325"/>
          </a:xfrm>
          <a:prstGeom prst="rect">
            <a:avLst/>
          </a:prstGeom>
          <a:solidFill>
            <a:srgbClr val="FFFFFF"/>
          </a:solidFill>
          <a:ln w="19050">
            <a:solidFill>
              <a:schemeClr val="tx2"/>
            </a:solidFill>
            <a:miter lim="800000"/>
            <a:headEnd/>
            <a:tailEnd/>
          </a:ln>
          <a:effectLst>
            <a:outerShdw dist="107763" dir="2700000" algn="ctr" rotWithShape="0">
              <a:srgbClr val="808080"/>
            </a:outerShdw>
          </a:effectLst>
        </p:spPr>
        <p:txBody>
          <a:bodyPr/>
          <a:lstStyle>
            <a:lvl1pPr algn="r" rtl="1">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cs typeface="Arial" panose="020B0604020202020204" pitchFamily="34" charset="0"/>
              </a:defRPr>
            </a:lvl1pPr>
            <a:lvl2pPr marL="742950" indent="-285750" algn="r" rtl="1">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cs typeface="Arial" panose="020B0604020202020204" pitchFamily="34" charset="0"/>
              </a:defRPr>
            </a:lvl2pPr>
            <a:lvl3pPr marL="1143000" indent="-228600" algn="r" rtl="1">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cs typeface="Arial" panose="020B0604020202020204" pitchFamily="34" charset="0"/>
              </a:defRPr>
            </a:lvl3pPr>
            <a:lvl4pPr marL="1600200" indent="-228600" algn="r" rtl="1">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4pPr>
            <a:lvl5pPr marL="2057400" indent="-228600" algn="r" rtl="1">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9pPr>
          </a:lstStyle>
          <a:p>
            <a:pPr algn="ctr" rtl="0" eaLnBrk="1" hangingPunct="1">
              <a:spcBef>
                <a:spcPct val="0"/>
              </a:spcBef>
              <a:buClrTx/>
              <a:buSzTx/>
              <a:buFontTx/>
              <a:buNone/>
            </a:pPr>
            <a:r>
              <a:rPr lang="ar-SA" altLang="en-US" sz="1800">
                <a:solidFill>
                  <a:srgbClr val="000000"/>
                </a:solidFill>
                <a:cs typeface="Simplified Arabic" panose="02020603050405020304" pitchFamily="18" charset="-78"/>
              </a:rPr>
              <a:t>تقييم</a:t>
            </a:r>
            <a:r>
              <a:rPr lang="ar-SA" altLang="en-US" sz="1200">
                <a:solidFill>
                  <a:srgbClr val="000000"/>
                </a:solidFill>
                <a:cs typeface="Traditional Arabic" panose="02020603050405020304" pitchFamily="18" charset="-78"/>
              </a:rPr>
              <a:t> </a:t>
            </a:r>
            <a:r>
              <a:rPr lang="ar-SA" altLang="en-US" sz="1800">
                <a:solidFill>
                  <a:srgbClr val="000000"/>
                </a:solidFill>
                <a:cs typeface="Simplified Arabic" panose="02020603050405020304" pitchFamily="18" charset="-78"/>
              </a:rPr>
              <a:t>الفرد</a:t>
            </a:r>
            <a:endParaRPr lang="en-US" altLang="en-US" sz="1800">
              <a:solidFill>
                <a:srgbClr val="000000"/>
              </a:solidFill>
              <a:cs typeface="Simplified Arabic" panose="02020603050405020304" pitchFamily="18" charset="-78"/>
            </a:endParaRPr>
          </a:p>
          <a:p>
            <a:pPr algn="ctr" rtl="0" eaLnBrk="1" hangingPunct="1">
              <a:spcBef>
                <a:spcPct val="0"/>
              </a:spcBef>
              <a:buClrTx/>
              <a:buSzTx/>
              <a:buFontTx/>
              <a:buNone/>
            </a:pPr>
            <a:r>
              <a:rPr lang="ar-SA" altLang="en-US" sz="1800">
                <a:solidFill>
                  <a:srgbClr val="000000"/>
                </a:solidFill>
                <a:cs typeface="Simplified Arabic" panose="02020603050405020304" pitchFamily="18" charset="-78"/>
              </a:rPr>
              <a:t>لنفسه</a:t>
            </a:r>
            <a:endParaRPr lang="en-US" altLang="en-US" sz="1800">
              <a:solidFill>
                <a:srgbClr val="000000"/>
              </a:solidFill>
              <a:cs typeface="Simplified Arabic" panose="02020603050405020304" pitchFamily="18" charset="-78"/>
            </a:endParaRPr>
          </a:p>
        </p:txBody>
      </p:sp>
      <p:sp>
        <p:nvSpPr>
          <p:cNvPr id="35849" name="Rectangle 9"/>
          <p:cNvSpPr>
            <a:spLocks noChangeArrowheads="1"/>
          </p:cNvSpPr>
          <p:nvPr/>
        </p:nvSpPr>
        <p:spPr bwMode="auto">
          <a:xfrm>
            <a:off x="3360738" y="5516563"/>
            <a:ext cx="850900" cy="833437"/>
          </a:xfrm>
          <a:prstGeom prst="rect">
            <a:avLst/>
          </a:prstGeom>
          <a:solidFill>
            <a:srgbClr val="FFFFFF"/>
          </a:solidFill>
          <a:ln w="19050">
            <a:solidFill>
              <a:schemeClr val="tx2"/>
            </a:solidFill>
            <a:miter lim="800000"/>
            <a:headEnd/>
            <a:tailEnd/>
          </a:ln>
          <a:effectLst>
            <a:outerShdw dist="107763" dir="2700000" algn="ctr" rotWithShape="0">
              <a:srgbClr val="808080"/>
            </a:outerShdw>
          </a:effectLst>
        </p:spPr>
        <p:txBody>
          <a:bodyPr/>
          <a:lstStyle>
            <a:lvl1pPr algn="r" rtl="1">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cs typeface="Arial" panose="020B0604020202020204" pitchFamily="34" charset="0"/>
              </a:defRPr>
            </a:lvl1pPr>
            <a:lvl2pPr marL="742950" indent="-285750" algn="r" rtl="1">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cs typeface="Arial" panose="020B0604020202020204" pitchFamily="34" charset="0"/>
              </a:defRPr>
            </a:lvl2pPr>
            <a:lvl3pPr marL="1143000" indent="-228600" algn="r" rtl="1">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cs typeface="Arial" panose="020B0604020202020204" pitchFamily="34" charset="0"/>
              </a:defRPr>
            </a:lvl3pPr>
            <a:lvl4pPr marL="1600200" indent="-228600" algn="r" rtl="1">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4pPr>
            <a:lvl5pPr marL="2057400" indent="-228600" algn="r" rtl="1">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9pPr>
          </a:lstStyle>
          <a:p>
            <a:pPr algn="ctr" rtl="0" eaLnBrk="1" hangingPunct="1">
              <a:spcBef>
                <a:spcPct val="0"/>
              </a:spcBef>
              <a:buClrTx/>
              <a:buSzTx/>
              <a:buFontTx/>
              <a:buNone/>
            </a:pPr>
            <a:endParaRPr lang="en-US" altLang="en-US" sz="800">
              <a:solidFill>
                <a:srgbClr val="000000"/>
              </a:solidFill>
              <a:cs typeface="Traditional Arabic" panose="02020603050405020304" pitchFamily="18" charset="-78"/>
            </a:endParaRPr>
          </a:p>
          <a:p>
            <a:pPr algn="ctr" eaLnBrk="1" hangingPunct="1">
              <a:spcBef>
                <a:spcPct val="0"/>
              </a:spcBef>
              <a:buClrTx/>
              <a:buSzTx/>
              <a:buFontTx/>
              <a:buNone/>
            </a:pPr>
            <a:r>
              <a:rPr lang="ar-EG" altLang="en-US" sz="1400">
                <a:solidFill>
                  <a:srgbClr val="000000"/>
                </a:solidFill>
                <a:cs typeface="Simplified Arabic" panose="02020603050405020304" pitchFamily="18" charset="-78"/>
              </a:rPr>
              <a:t>المرؤوسين</a:t>
            </a:r>
            <a:endParaRPr lang="en-US" altLang="en-US" sz="1400">
              <a:solidFill>
                <a:srgbClr val="000000"/>
              </a:solidFill>
              <a:cs typeface="Simplified Arabic" panose="02020603050405020304" pitchFamily="18" charset="-78"/>
            </a:endParaRPr>
          </a:p>
        </p:txBody>
      </p:sp>
      <p:sp>
        <p:nvSpPr>
          <p:cNvPr id="35850" name="Rectangle 10"/>
          <p:cNvSpPr>
            <a:spLocks noChangeArrowheads="1"/>
          </p:cNvSpPr>
          <p:nvPr/>
        </p:nvSpPr>
        <p:spPr bwMode="auto">
          <a:xfrm>
            <a:off x="6054725" y="2060575"/>
            <a:ext cx="822325" cy="823913"/>
          </a:xfrm>
          <a:prstGeom prst="rect">
            <a:avLst/>
          </a:prstGeom>
          <a:solidFill>
            <a:srgbClr val="FFFFFF"/>
          </a:solidFill>
          <a:ln w="19050">
            <a:solidFill>
              <a:schemeClr val="tx2"/>
            </a:solidFill>
            <a:miter lim="800000"/>
            <a:headEnd/>
            <a:tailEnd/>
          </a:ln>
          <a:effectLst>
            <a:outerShdw dist="107763" dir="2700000" algn="ctr" rotWithShape="0">
              <a:srgbClr val="808080"/>
            </a:outerShdw>
          </a:effectLst>
        </p:spPr>
        <p:txBody>
          <a:bodyPr/>
          <a:lstStyle>
            <a:lvl1pPr algn="r" rtl="1">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cs typeface="Arial" panose="020B0604020202020204" pitchFamily="34" charset="0"/>
              </a:defRPr>
            </a:lvl1pPr>
            <a:lvl2pPr marL="742950" indent="-285750" algn="r" rtl="1">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cs typeface="Arial" panose="020B0604020202020204" pitchFamily="34" charset="0"/>
              </a:defRPr>
            </a:lvl2pPr>
            <a:lvl3pPr marL="1143000" indent="-228600" algn="r" rtl="1">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cs typeface="Arial" panose="020B0604020202020204" pitchFamily="34" charset="0"/>
              </a:defRPr>
            </a:lvl3pPr>
            <a:lvl4pPr marL="1600200" indent="-228600" algn="r" rtl="1">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4pPr>
            <a:lvl5pPr marL="2057400" indent="-228600" algn="r" rtl="1">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9pPr>
          </a:lstStyle>
          <a:p>
            <a:pPr algn="ctr" rtl="0" eaLnBrk="1" hangingPunct="1">
              <a:spcBef>
                <a:spcPct val="0"/>
              </a:spcBef>
              <a:buClrTx/>
              <a:buSzTx/>
              <a:buFontTx/>
              <a:buNone/>
            </a:pPr>
            <a:r>
              <a:rPr lang="ar-SA" altLang="en-US" sz="1800">
                <a:solidFill>
                  <a:srgbClr val="000000"/>
                </a:solidFill>
                <a:cs typeface="Simplified Arabic" panose="02020603050405020304" pitchFamily="18" charset="-78"/>
              </a:rPr>
              <a:t>رئيس الرئيس المباشر</a:t>
            </a:r>
            <a:endParaRPr lang="en-US" altLang="en-US" sz="1800">
              <a:solidFill>
                <a:srgbClr val="000000"/>
              </a:solidFill>
              <a:cs typeface="Simplified Arabic" panose="02020603050405020304" pitchFamily="18" charset="-78"/>
            </a:endParaRPr>
          </a:p>
        </p:txBody>
      </p:sp>
      <p:sp>
        <p:nvSpPr>
          <p:cNvPr id="35851" name="Rectangle 11"/>
          <p:cNvSpPr>
            <a:spLocks noChangeArrowheads="1"/>
          </p:cNvSpPr>
          <p:nvPr/>
        </p:nvSpPr>
        <p:spPr bwMode="auto">
          <a:xfrm>
            <a:off x="6053138" y="3284538"/>
            <a:ext cx="823912" cy="822325"/>
          </a:xfrm>
          <a:prstGeom prst="rect">
            <a:avLst/>
          </a:prstGeom>
          <a:solidFill>
            <a:srgbClr val="FFFFFF"/>
          </a:solidFill>
          <a:ln w="19050">
            <a:solidFill>
              <a:schemeClr val="tx2"/>
            </a:solidFill>
            <a:miter lim="800000"/>
            <a:headEnd/>
            <a:tailEnd/>
          </a:ln>
          <a:effectLst>
            <a:outerShdw dist="107763" dir="2700000" algn="ctr" rotWithShape="0">
              <a:srgbClr val="808080"/>
            </a:outerShdw>
          </a:effectLst>
        </p:spPr>
        <p:txBody>
          <a:bodyPr/>
          <a:lstStyle>
            <a:lvl1pPr algn="r" rtl="1">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cs typeface="Arial" panose="020B0604020202020204" pitchFamily="34" charset="0"/>
              </a:defRPr>
            </a:lvl1pPr>
            <a:lvl2pPr marL="742950" indent="-285750" algn="r" rtl="1">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cs typeface="Arial" panose="020B0604020202020204" pitchFamily="34" charset="0"/>
              </a:defRPr>
            </a:lvl2pPr>
            <a:lvl3pPr marL="1143000" indent="-228600" algn="r" rtl="1">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cs typeface="Arial" panose="020B0604020202020204" pitchFamily="34" charset="0"/>
              </a:defRPr>
            </a:lvl3pPr>
            <a:lvl4pPr marL="1600200" indent="-228600" algn="r" rtl="1">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4pPr>
            <a:lvl5pPr marL="2057400" indent="-228600" algn="r" rtl="1">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9pPr>
          </a:lstStyle>
          <a:p>
            <a:pPr algn="ctr" eaLnBrk="1" hangingPunct="1">
              <a:spcBef>
                <a:spcPct val="0"/>
              </a:spcBef>
              <a:buClrTx/>
              <a:buSzTx/>
              <a:buFontTx/>
              <a:buNone/>
            </a:pPr>
            <a:endParaRPr lang="ar-EG" altLang="en-US" sz="2000">
              <a:solidFill>
                <a:srgbClr val="000000"/>
              </a:solidFill>
              <a:cs typeface="Simplified Arabic" panose="02020603050405020304" pitchFamily="18" charset="-78"/>
            </a:endParaRPr>
          </a:p>
          <a:p>
            <a:pPr algn="ctr" eaLnBrk="1" hangingPunct="1">
              <a:spcBef>
                <a:spcPct val="0"/>
              </a:spcBef>
              <a:buClrTx/>
              <a:buSzTx/>
              <a:buFontTx/>
              <a:buNone/>
            </a:pPr>
            <a:r>
              <a:rPr lang="ar-EG" altLang="en-US" sz="2000">
                <a:solidFill>
                  <a:srgbClr val="000000"/>
                </a:solidFill>
                <a:cs typeface="Simplified Arabic" panose="02020603050405020304" pitchFamily="18" charset="-78"/>
              </a:rPr>
              <a:t>اللجان</a:t>
            </a:r>
            <a:endParaRPr lang="en-US" altLang="en-US" sz="2000">
              <a:solidFill>
                <a:srgbClr val="000000"/>
              </a:solidFill>
              <a:cs typeface="Simplified Arabic" panose="02020603050405020304" pitchFamily="18" charset="-78"/>
            </a:endParaRPr>
          </a:p>
        </p:txBody>
      </p:sp>
      <p:sp>
        <p:nvSpPr>
          <p:cNvPr id="35852" name="Rectangle 12"/>
          <p:cNvSpPr>
            <a:spLocks noChangeArrowheads="1"/>
          </p:cNvSpPr>
          <p:nvPr/>
        </p:nvSpPr>
        <p:spPr bwMode="auto">
          <a:xfrm>
            <a:off x="5908675" y="4467225"/>
            <a:ext cx="823913" cy="823913"/>
          </a:xfrm>
          <a:prstGeom prst="rect">
            <a:avLst/>
          </a:prstGeom>
          <a:solidFill>
            <a:srgbClr val="FFFFFF"/>
          </a:solidFill>
          <a:ln w="19050">
            <a:solidFill>
              <a:schemeClr val="tx2"/>
            </a:solidFill>
            <a:miter lim="800000"/>
            <a:headEnd/>
            <a:tailEnd/>
          </a:ln>
          <a:effectLst>
            <a:outerShdw dist="107763" dir="2700000" algn="ctr" rotWithShape="0">
              <a:srgbClr val="808080"/>
            </a:outerShdw>
          </a:effectLst>
        </p:spPr>
        <p:txBody>
          <a:bodyPr/>
          <a:lstStyle>
            <a:lvl1pPr algn="r" rtl="1">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cs typeface="Arial" panose="020B0604020202020204" pitchFamily="34" charset="0"/>
              </a:defRPr>
            </a:lvl1pPr>
            <a:lvl2pPr marL="742950" indent="-285750" algn="r" rtl="1">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cs typeface="Arial" panose="020B0604020202020204" pitchFamily="34" charset="0"/>
              </a:defRPr>
            </a:lvl2pPr>
            <a:lvl3pPr marL="1143000" indent="-228600" algn="r" rtl="1">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cs typeface="Arial" panose="020B0604020202020204" pitchFamily="34" charset="0"/>
              </a:defRPr>
            </a:lvl3pPr>
            <a:lvl4pPr marL="1600200" indent="-228600" algn="r" rtl="1">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4pPr>
            <a:lvl5pPr marL="2057400" indent="-228600" algn="r" rtl="1">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9pPr>
          </a:lstStyle>
          <a:p>
            <a:pPr algn="ctr" rtl="0" eaLnBrk="1" hangingPunct="1">
              <a:lnSpc>
                <a:spcPct val="80000"/>
              </a:lnSpc>
              <a:spcBef>
                <a:spcPct val="0"/>
              </a:spcBef>
              <a:buClrTx/>
              <a:buSzTx/>
              <a:buFontTx/>
              <a:buNone/>
            </a:pPr>
            <a:r>
              <a:rPr lang="ar-SA" altLang="en-US" sz="1600" dirty="0">
                <a:solidFill>
                  <a:srgbClr val="000000"/>
                </a:solidFill>
                <a:cs typeface="Simplified Arabic" panose="02020603050405020304" pitchFamily="18" charset="-78"/>
              </a:rPr>
              <a:t>الإشراف</a:t>
            </a:r>
            <a:r>
              <a:rPr lang="ar-SA" altLang="en-US" sz="1000" dirty="0">
                <a:solidFill>
                  <a:srgbClr val="000000"/>
                </a:solidFill>
                <a:cs typeface="Traditional Arabic" panose="02020603050405020304" pitchFamily="18" charset="-78"/>
              </a:rPr>
              <a:t> </a:t>
            </a:r>
            <a:r>
              <a:rPr lang="ar-SA" altLang="en-US" sz="1600" dirty="0">
                <a:solidFill>
                  <a:srgbClr val="000000"/>
                </a:solidFill>
                <a:cs typeface="Simplified Arabic" panose="02020603050405020304" pitchFamily="18" charset="-78"/>
              </a:rPr>
              <a:t>المتعدد</a:t>
            </a:r>
            <a:r>
              <a:rPr lang="ar-SA" altLang="en-US" sz="1000" dirty="0">
                <a:solidFill>
                  <a:srgbClr val="000000"/>
                </a:solidFill>
                <a:cs typeface="Traditional Arabic" panose="02020603050405020304" pitchFamily="18" charset="-78"/>
              </a:rPr>
              <a:t> </a:t>
            </a:r>
            <a:r>
              <a:rPr lang="ar-SA" altLang="en-US" sz="1600" dirty="0">
                <a:solidFill>
                  <a:srgbClr val="000000"/>
                </a:solidFill>
                <a:cs typeface="Simplified Arabic" panose="02020603050405020304" pitchFamily="18" charset="-78"/>
              </a:rPr>
              <a:t>الرؤوس</a:t>
            </a:r>
            <a:endParaRPr lang="en-US" altLang="en-US" sz="1600" dirty="0">
              <a:solidFill>
                <a:srgbClr val="000000"/>
              </a:solidFill>
              <a:cs typeface="Simplified Arabic" panose="02020603050405020304" pitchFamily="18" charset="-78"/>
            </a:endParaRPr>
          </a:p>
        </p:txBody>
      </p:sp>
      <p:sp>
        <p:nvSpPr>
          <p:cNvPr id="35853" name="Rectangle 13"/>
          <p:cNvSpPr>
            <a:spLocks noChangeArrowheads="1"/>
          </p:cNvSpPr>
          <p:nvPr/>
        </p:nvSpPr>
        <p:spPr bwMode="auto">
          <a:xfrm>
            <a:off x="4973638" y="5516563"/>
            <a:ext cx="822325" cy="822325"/>
          </a:xfrm>
          <a:prstGeom prst="rect">
            <a:avLst/>
          </a:prstGeom>
          <a:solidFill>
            <a:srgbClr val="FFFFFF"/>
          </a:solidFill>
          <a:ln w="19050">
            <a:solidFill>
              <a:schemeClr val="tx2"/>
            </a:solidFill>
            <a:miter lim="800000"/>
            <a:headEnd/>
            <a:tailEnd/>
          </a:ln>
          <a:effectLst>
            <a:outerShdw dist="107763" dir="2700000" algn="ctr" rotWithShape="0">
              <a:srgbClr val="808080"/>
            </a:outerShdw>
          </a:effectLst>
        </p:spPr>
        <p:txBody>
          <a:bodyPr/>
          <a:lstStyle>
            <a:lvl1pPr algn="r" rtl="1">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cs typeface="Arial" panose="020B0604020202020204" pitchFamily="34" charset="0"/>
              </a:defRPr>
            </a:lvl1pPr>
            <a:lvl2pPr marL="742950" indent="-285750" algn="r" rtl="1">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cs typeface="Arial" panose="020B0604020202020204" pitchFamily="34" charset="0"/>
              </a:defRPr>
            </a:lvl2pPr>
            <a:lvl3pPr marL="1143000" indent="-228600" algn="r" rtl="1">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cs typeface="Arial" panose="020B0604020202020204" pitchFamily="34" charset="0"/>
              </a:defRPr>
            </a:lvl3pPr>
            <a:lvl4pPr marL="1600200" indent="-228600" algn="r" rtl="1">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4pPr>
            <a:lvl5pPr marL="2057400" indent="-228600" algn="r" rtl="1">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9pPr>
          </a:lstStyle>
          <a:p>
            <a:pPr algn="ctr" rtl="0" eaLnBrk="1" hangingPunct="1">
              <a:spcBef>
                <a:spcPct val="0"/>
              </a:spcBef>
              <a:buClrTx/>
              <a:buSzTx/>
              <a:buFontTx/>
              <a:buNone/>
            </a:pPr>
            <a:r>
              <a:rPr lang="ar-SA" altLang="en-US" sz="2000">
                <a:solidFill>
                  <a:srgbClr val="000000"/>
                </a:solidFill>
                <a:cs typeface="Simplified Arabic" panose="02020603050405020304" pitchFamily="18" charset="-78"/>
              </a:rPr>
              <a:t>زملاء</a:t>
            </a:r>
            <a:endParaRPr lang="en-US" altLang="en-US" sz="2000">
              <a:solidFill>
                <a:srgbClr val="000000"/>
              </a:solidFill>
              <a:cs typeface="Simplified Arabic" panose="02020603050405020304" pitchFamily="18" charset="-78"/>
            </a:endParaRPr>
          </a:p>
          <a:p>
            <a:pPr algn="ctr" rtl="0" eaLnBrk="1" hangingPunct="1">
              <a:spcBef>
                <a:spcPct val="0"/>
              </a:spcBef>
              <a:buClrTx/>
              <a:buSzTx/>
              <a:buFontTx/>
              <a:buNone/>
            </a:pPr>
            <a:r>
              <a:rPr lang="ar-SA" altLang="en-US" sz="2000">
                <a:solidFill>
                  <a:srgbClr val="000000"/>
                </a:solidFill>
                <a:cs typeface="Simplified Arabic" panose="02020603050405020304" pitchFamily="18" charset="-78"/>
              </a:rPr>
              <a:t>العمل</a:t>
            </a:r>
            <a:endParaRPr lang="en-US" altLang="en-US" sz="2000">
              <a:solidFill>
                <a:srgbClr val="000000"/>
              </a:solidFill>
              <a:cs typeface="Simplified Arabic" panose="02020603050405020304" pitchFamily="18" charset="-78"/>
            </a:endParaRPr>
          </a:p>
        </p:txBody>
      </p:sp>
      <p:sp>
        <p:nvSpPr>
          <p:cNvPr id="48141" name="Line 14"/>
          <p:cNvSpPr>
            <a:spLocks noChangeShapeType="1"/>
          </p:cNvSpPr>
          <p:nvPr/>
        </p:nvSpPr>
        <p:spPr bwMode="auto">
          <a:xfrm>
            <a:off x="3708400" y="1989138"/>
            <a:ext cx="433388" cy="865187"/>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2" name="Line 15"/>
          <p:cNvSpPr>
            <a:spLocks noChangeShapeType="1"/>
          </p:cNvSpPr>
          <p:nvPr/>
        </p:nvSpPr>
        <p:spPr bwMode="auto">
          <a:xfrm>
            <a:off x="2659063" y="2657475"/>
            <a:ext cx="976312" cy="557213"/>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3" name="Line 16"/>
          <p:cNvSpPr>
            <a:spLocks noChangeShapeType="1"/>
          </p:cNvSpPr>
          <p:nvPr/>
        </p:nvSpPr>
        <p:spPr bwMode="auto">
          <a:xfrm>
            <a:off x="2700338" y="3716338"/>
            <a:ext cx="914400" cy="0"/>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4" name="Line 17"/>
          <p:cNvSpPr>
            <a:spLocks noChangeShapeType="1"/>
          </p:cNvSpPr>
          <p:nvPr/>
        </p:nvSpPr>
        <p:spPr bwMode="auto">
          <a:xfrm flipV="1">
            <a:off x="3203575" y="4437063"/>
            <a:ext cx="365125" cy="549275"/>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5" name="Line 18"/>
          <p:cNvSpPr>
            <a:spLocks noChangeShapeType="1"/>
          </p:cNvSpPr>
          <p:nvPr/>
        </p:nvSpPr>
        <p:spPr bwMode="auto">
          <a:xfrm flipV="1">
            <a:off x="3859213" y="4581525"/>
            <a:ext cx="457200" cy="822325"/>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6" name="Line 19"/>
          <p:cNvSpPr>
            <a:spLocks noChangeShapeType="1"/>
          </p:cNvSpPr>
          <p:nvPr/>
        </p:nvSpPr>
        <p:spPr bwMode="auto">
          <a:xfrm flipH="1" flipV="1">
            <a:off x="4716463" y="4581525"/>
            <a:ext cx="365125" cy="823913"/>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7" name="Line 20"/>
          <p:cNvSpPr>
            <a:spLocks noChangeShapeType="1"/>
          </p:cNvSpPr>
          <p:nvPr/>
        </p:nvSpPr>
        <p:spPr bwMode="auto">
          <a:xfrm flipH="1" flipV="1">
            <a:off x="5048250" y="4619625"/>
            <a:ext cx="819150" cy="322263"/>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8" name="Line 21"/>
          <p:cNvSpPr>
            <a:spLocks noChangeShapeType="1"/>
          </p:cNvSpPr>
          <p:nvPr/>
        </p:nvSpPr>
        <p:spPr bwMode="auto">
          <a:xfrm flipH="1">
            <a:off x="5219700" y="3727450"/>
            <a:ext cx="833438" cy="0"/>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9" name="Line 22"/>
          <p:cNvSpPr>
            <a:spLocks noChangeShapeType="1"/>
          </p:cNvSpPr>
          <p:nvPr/>
        </p:nvSpPr>
        <p:spPr bwMode="auto">
          <a:xfrm flipH="1">
            <a:off x="5138738" y="2684463"/>
            <a:ext cx="873125" cy="563562"/>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0" name="Line 23"/>
          <p:cNvSpPr>
            <a:spLocks noChangeShapeType="1"/>
          </p:cNvSpPr>
          <p:nvPr/>
        </p:nvSpPr>
        <p:spPr bwMode="auto">
          <a:xfrm flipH="1">
            <a:off x="4591050" y="1876425"/>
            <a:ext cx="547688" cy="1004888"/>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4" name="Text Box 24"/>
          <p:cNvSpPr txBox="1">
            <a:spLocks noChangeArrowheads="1"/>
          </p:cNvSpPr>
          <p:nvPr/>
        </p:nvSpPr>
        <p:spPr bwMode="auto">
          <a:xfrm>
            <a:off x="3621088" y="2997200"/>
            <a:ext cx="1598612" cy="150812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r" rtl="1">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cs typeface="Arial" panose="020B0604020202020204" pitchFamily="34" charset="0"/>
              </a:defRPr>
            </a:lvl1pPr>
            <a:lvl2pPr marL="742950" indent="-285750" algn="r" rtl="1">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cs typeface="Arial" panose="020B0604020202020204" pitchFamily="34" charset="0"/>
              </a:defRPr>
            </a:lvl2pPr>
            <a:lvl3pPr marL="1143000" indent="-228600" algn="r" rtl="1">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cs typeface="Arial" panose="020B0604020202020204" pitchFamily="34" charset="0"/>
              </a:defRPr>
            </a:lvl3pPr>
            <a:lvl4pPr marL="1600200" indent="-228600" algn="r" rtl="1">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4pPr>
            <a:lvl5pPr marL="2057400" indent="-228600" algn="r" rtl="1">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cs typeface="Arial" panose="020B0604020202020204" pitchFamily="34" charset="0"/>
              </a:defRPr>
            </a:lvl9pPr>
          </a:lstStyle>
          <a:p>
            <a:pPr algn="ctr" rtl="0" eaLnBrk="1" hangingPunct="1">
              <a:spcBef>
                <a:spcPct val="0"/>
              </a:spcBef>
              <a:buClrTx/>
              <a:buSzTx/>
              <a:buFontTx/>
              <a:buNone/>
            </a:pPr>
            <a:r>
              <a:rPr lang="ar-SA" altLang="en-US" b="1">
                <a:solidFill>
                  <a:srgbClr val="000000"/>
                </a:solidFill>
              </a:rPr>
              <a:t>تقويم</a:t>
            </a:r>
            <a:endParaRPr lang="en-US" altLang="en-US" b="1">
              <a:solidFill>
                <a:srgbClr val="000000"/>
              </a:solidFill>
            </a:endParaRPr>
          </a:p>
          <a:p>
            <a:pPr algn="ctr" rtl="0" eaLnBrk="1" hangingPunct="1">
              <a:spcBef>
                <a:spcPct val="0"/>
              </a:spcBef>
              <a:buClrTx/>
              <a:buSzTx/>
              <a:buFontTx/>
              <a:buNone/>
            </a:pPr>
            <a:r>
              <a:rPr lang="ar-SA" altLang="en-US" b="1">
                <a:solidFill>
                  <a:srgbClr val="000000"/>
                </a:solidFill>
              </a:rPr>
              <a:t>أداء</a:t>
            </a:r>
            <a:endParaRPr lang="en-US" altLang="en-US" b="1">
              <a:solidFill>
                <a:srgbClr val="000000"/>
              </a:solidFill>
            </a:endParaRPr>
          </a:p>
          <a:p>
            <a:pPr algn="ctr" rtl="0" eaLnBrk="1" hangingPunct="1">
              <a:spcBef>
                <a:spcPct val="0"/>
              </a:spcBef>
              <a:buClrTx/>
              <a:buSzTx/>
              <a:buFontTx/>
              <a:buNone/>
            </a:pPr>
            <a:r>
              <a:rPr lang="ar-SA" altLang="en-US" b="1">
                <a:solidFill>
                  <a:srgbClr val="000000"/>
                </a:solidFill>
              </a:rPr>
              <a:t>الموظفين</a:t>
            </a:r>
            <a:endParaRPr lang="en-US" altLang="en-US" b="1">
              <a:solidFill>
                <a:srgbClr val="000000"/>
              </a:solidFill>
            </a:endParaRPr>
          </a:p>
        </p:txBody>
      </p:sp>
    </p:spTree>
    <p:extLst>
      <p:ext uri="{BB962C8B-B14F-4D97-AF65-F5344CB8AC3E}">
        <p14:creationId xmlns:p14="http://schemas.microsoft.com/office/powerpoint/2010/main" val="231734906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p:cTn id="7" dur="500" fill="hold"/>
                                        <p:tgtEl>
                                          <p:spTgt spid="35842"/>
                                        </p:tgtEl>
                                        <p:attrNameLst>
                                          <p:attrName>ppt_w</p:attrName>
                                        </p:attrNameLst>
                                      </p:cBhvr>
                                      <p:tavLst>
                                        <p:tav tm="0">
                                          <p:val>
                                            <p:fltVal val="0"/>
                                          </p:val>
                                        </p:tav>
                                        <p:tav tm="100000">
                                          <p:val>
                                            <p:strVal val="#ppt_w"/>
                                          </p:val>
                                        </p:tav>
                                      </p:tavLst>
                                    </p:anim>
                                    <p:anim calcmode="lin" valueType="num">
                                      <p:cBhvr>
                                        <p:cTn id="8" dur="500" fill="hold"/>
                                        <p:tgtEl>
                                          <p:spTgt spid="3584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35845"/>
                                        </p:tgtEl>
                                        <p:attrNameLst>
                                          <p:attrName>style.visibility</p:attrName>
                                        </p:attrNameLst>
                                      </p:cBhvr>
                                      <p:to>
                                        <p:strVal val="visible"/>
                                      </p:to>
                                    </p:set>
                                    <p:anim calcmode="lin" valueType="num">
                                      <p:cBhvr>
                                        <p:cTn id="13" dur="500" fill="hold"/>
                                        <p:tgtEl>
                                          <p:spTgt spid="35845"/>
                                        </p:tgtEl>
                                        <p:attrNameLst>
                                          <p:attrName>ppt_w</p:attrName>
                                        </p:attrNameLst>
                                      </p:cBhvr>
                                      <p:tavLst>
                                        <p:tav tm="0">
                                          <p:val>
                                            <p:fltVal val="0"/>
                                          </p:val>
                                        </p:tav>
                                        <p:tav tm="100000">
                                          <p:val>
                                            <p:strVal val="#ppt_w"/>
                                          </p:val>
                                        </p:tav>
                                      </p:tavLst>
                                    </p:anim>
                                    <p:anim calcmode="lin" valueType="num">
                                      <p:cBhvr>
                                        <p:cTn id="14" dur="500" fill="hold"/>
                                        <p:tgtEl>
                                          <p:spTgt spid="35845"/>
                                        </p:tgtEl>
                                        <p:attrNameLst>
                                          <p:attrName>ppt_h</p:attrName>
                                        </p:attrNameLst>
                                      </p:cBhvr>
                                      <p:tavLst>
                                        <p:tav tm="0">
                                          <p:val>
                                            <p:fltVal val="0"/>
                                          </p:val>
                                        </p:tav>
                                        <p:tav tm="100000">
                                          <p:val>
                                            <p:strVal val="#ppt_h"/>
                                          </p:val>
                                        </p:tav>
                                      </p:tavLst>
                                    </p:anim>
                                    <p:anim calcmode="lin" valueType="num">
                                      <p:cBhvr>
                                        <p:cTn id="15" dur="500" fill="hold"/>
                                        <p:tgtEl>
                                          <p:spTgt spid="35845"/>
                                        </p:tgtEl>
                                        <p:attrNameLst>
                                          <p:attrName>style.rotation</p:attrName>
                                        </p:attrNameLst>
                                      </p:cBhvr>
                                      <p:tavLst>
                                        <p:tav tm="0">
                                          <p:val>
                                            <p:fltVal val="360"/>
                                          </p:val>
                                        </p:tav>
                                        <p:tav tm="100000">
                                          <p:val>
                                            <p:fltVal val="0"/>
                                          </p:val>
                                        </p:tav>
                                      </p:tavLst>
                                    </p:anim>
                                    <p:animEffect transition="in" filter="fade">
                                      <p:cBhvr>
                                        <p:cTn id="16" dur="500"/>
                                        <p:tgtEl>
                                          <p:spTgt spid="35845"/>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35846"/>
                                        </p:tgtEl>
                                        <p:attrNameLst>
                                          <p:attrName>style.visibility</p:attrName>
                                        </p:attrNameLst>
                                      </p:cBhvr>
                                      <p:to>
                                        <p:strVal val="visible"/>
                                      </p:to>
                                    </p:set>
                                    <p:anim calcmode="lin" valueType="num">
                                      <p:cBhvr>
                                        <p:cTn id="19" dur="500" fill="hold"/>
                                        <p:tgtEl>
                                          <p:spTgt spid="35846"/>
                                        </p:tgtEl>
                                        <p:attrNameLst>
                                          <p:attrName>ppt_w</p:attrName>
                                        </p:attrNameLst>
                                      </p:cBhvr>
                                      <p:tavLst>
                                        <p:tav tm="0">
                                          <p:val>
                                            <p:fltVal val="0"/>
                                          </p:val>
                                        </p:tav>
                                        <p:tav tm="100000">
                                          <p:val>
                                            <p:strVal val="#ppt_w"/>
                                          </p:val>
                                        </p:tav>
                                      </p:tavLst>
                                    </p:anim>
                                    <p:anim calcmode="lin" valueType="num">
                                      <p:cBhvr>
                                        <p:cTn id="20" dur="500" fill="hold"/>
                                        <p:tgtEl>
                                          <p:spTgt spid="35846"/>
                                        </p:tgtEl>
                                        <p:attrNameLst>
                                          <p:attrName>ppt_h</p:attrName>
                                        </p:attrNameLst>
                                      </p:cBhvr>
                                      <p:tavLst>
                                        <p:tav tm="0">
                                          <p:val>
                                            <p:fltVal val="0"/>
                                          </p:val>
                                        </p:tav>
                                        <p:tav tm="100000">
                                          <p:val>
                                            <p:strVal val="#ppt_h"/>
                                          </p:val>
                                        </p:tav>
                                      </p:tavLst>
                                    </p:anim>
                                    <p:anim calcmode="lin" valueType="num">
                                      <p:cBhvr>
                                        <p:cTn id="21" dur="500" fill="hold"/>
                                        <p:tgtEl>
                                          <p:spTgt spid="35846"/>
                                        </p:tgtEl>
                                        <p:attrNameLst>
                                          <p:attrName>style.rotation</p:attrName>
                                        </p:attrNameLst>
                                      </p:cBhvr>
                                      <p:tavLst>
                                        <p:tav tm="0">
                                          <p:val>
                                            <p:fltVal val="360"/>
                                          </p:val>
                                        </p:tav>
                                        <p:tav tm="100000">
                                          <p:val>
                                            <p:fltVal val="0"/>
                                          </p:val>
                                        </p:tav>
                                      </p:tavLst>
                                    </p:anim>
                                    <p:animEffect transition="in" filter="fade">
                                      <p:cBhvr>
                                        <p:cTn id="22" dur="500"/>
                                        <p:tgtEl>
                                          <p:spTgt spid="35846"/>
                                        </p:tgtEl>
                                      </p:cBhvr>
                                    </p:animEffect>
                                  </p:childTnLst>
                                </p:cTn>
                              </p:par>
                              <p:par>
                                <p:cTn id="23" presetID="49" presetClass="entr" presetSubtype="0" decel="100000" fill="hold" grpId="0" nodeType="withEffect">
                                  <p:stCondLst>
                                    <p:cond delay="0"/>
                                  </p:stCondLst>
                                  <p:childTnLst>
                                    <p:set>
                                      <p:cBhvr>
                                        <p:cTn id="24" dur="1" fill="hold">
                                          <p:stCondLst>
                                            <p:cond delay="0"/>
                                          </p:stCondLst>
                                        </p:cTn>
                                        <p:tgtEl>
                                          <p:spTgt spid="35847"/>
                                        </p:tgtEl>
                                        <p:attrNameLst>
                                          <p:attrName>style.visibility</p:attrName>
                                        </p:attrNameLst>
                                      </p:cBhvr>
                                      <p:to>
                                        <p:strVal val="visible"/>
                                      </p:to>
                                    </p:set>
                                    <p:anim calcmode="lin" valueType="num">
                                      <p:cBhvr>
                                        <p:cTn id="25" dur="500" fill="hold"/>
                                        <p:tgtEl>
                                          <p:spTgt spid="35847"/>
                                        </p:tgtEl>
                                        <p:attrNameLst>
                                          <p:attrName>ppt_w</p:attrName>
                                        </p:attrNameLst>
                                      </p:cBhvr>
                                      <p:tavLst>
                                        <p:tav tm="0">
                                          <p:val>
                                            <p:fltVal val="0"/>
                                          </p:val>
                                        </p:tav>
                                        <p:tav tm="100000">
                                          <p:val>
                                            <p:strVal val="#ppt_w"/>
                                          </p:val>
                                        </p:tav>
                                      </p:tavLst>
                                    </p:anim>
                                    <p:anim calcmode="lin" valueType="num">
                                      <p:cBhvr>
                                        <p:cTn id="26" dur="500" fill="hold"/>
                                        <p:tgtEl>
                                          <p:spTgt spid="35847"/>
                                        </p:tgtEl>
                                        <p:attrNameLst>
                                          <p:attrName>ppt_h</p:attrName>
                                        </p:attrNameLst>
                                      </p:cBhvr>
                                      <p:tavLst>
                                        <p:tav tm="0">
                                          <p:val>
                                            <p:fltVal val="0"/>
                                          </p:val>
                                        </p:tav>
                                        <p:tav tm="100000">
                                          <p:val>
                                            <p:strVal val="#ppt_h"/>
                                          </p:val>
                                        </p:tav>
                                      </p:tavLst>
                                    </p:anim>
                                    <p:anim calcmode="lin" valueType="num">
                                      <p:cBhvr>
                                        <p:cTn id="27" dur="500" fill="hold"/>
                                        <p:tgtEl>
                                          <p:spTgt spid="35847"/>
                                        </p:tgtEl>
                                        <p:attrNameLst>
                                          <p:attrName>style.rotation</p:attrName>
                                        </p:attrNameLst>
                                      </p:cBhvr>
                                      <p:tavLst>
                                        <p:tav tm="0">
                                          <p:val>
                                            <p:fltVal val="360"/>
                                          </p:val>
                                        </p:tav>
                                        <p:tav tm="100000">
                                          <p:val>
                                            <p:fltVal val="0"/>
                                          </p:val>
                                        </p:tav>
                                      </p:tavLst>
                                    </p:anim>
                                    <p:animEffect transition="in" filter="fade">
                                      <p:cBhvr>
                                        <p:cTn id="28" dur="500"/>
                                        <p:tgtEl>
                                          <p:spTgt spid="35847"/>
                                        </p:tgtEl>
                                      </p:cBhvr>
                                    </p:animEffect>
                                  </p:childTnLst>
                                </p:cTn>
                              </p:par>
                              <p:par>
                                <p:cTn id="29" presetID="49" presetClass="entr" presetSubtype="0" decel="100000" fill="hold" grpId="0" nodeType="withEffect">
                                  <p:stCondLst>
                                    <p:cond delay="0"/>
                                  </p:stCondLst>
                                  <p:childTnLst>
                                    <p:set>
                                      <p:cBhvr>
                                        <p:cTn id="30" dur="1" fill="hold">
                                          <p:stCondLst>
                                            <p:cond delay="0"/>
                                          </p:stCondLst>
                                        </p:cTn>
                                        <p:tgtEl>
                                          <p:spTgt spid="35848"/>
                                        </p:tgtEl>
                                        <p:attrNameLst>
                                          <p:attrName>style.visibility</p:attrName>
                                        </p:attrNameLst>
                                      </p:cBhvr>
                                      <p:to>
                                        <p:strVal val="visible"/>
                                      </p:to>
                                    </p:set>
                                    <p:anim calcmode="lin" valueType="num">
                                      <p:cBhvr>
                                        <p:cTn id="31" dur="500" fill="hold"/>
                                        <p:tgtEl>
                                          <p:spTgt spid="35848"/>
                                        </p:tgtEl>
                                        <p:attrNameLst>
                                          <p:attrName>ppt_w</p:attrName>
                                        </p:attrNameLst>
                                      </p:cBhvr>
                                      <p:tavLst>
                                        <p:tav tm="0">
                                          <p:val>
                                            <p:fltVal val="0"/>
                                          </p:val>
                                        </p:tav>
                                        <p:tav tm="100000">
                                          <p:val>
                                            <p:strVal val="#ppt_w"/>
                                          </p:val>
                                        </p:tav>
                                      </p:tavLst>
                                    </p:anim>
                                    <p:anim calcmode="lin" valueType="num">
                                      <p:cBhvr>
                                        <p:cTn id="32" dur="500" fill="hold"/>
                                        <p:tgtEl>
                                          <p:spTgt spid="35848"/>
                                        </p:tgtEl>
                                        <p:attrNameLst>
                                          <p:attrName>ppt_h</p:attrName>
                                        </p:attrNameLst>
                                      </p:cBhvr>
                                      <p:tavLst>
                                        <p:tav tm="0">
                                          <p:val>
                                            <p:fltVal val="0"/>
                                          </p:val>
                                        </p:tav>
                                        <p:tav tm="100000">
                                          <p:val>
                                            <p:strVal val="#ppt_h"/>
                                          </p:val>
                                        </p:tav>
                                      </p:tavLst>
                                    </p:anim>
                                    <p:anim calcmode="lin" valueType="num">
                                      <p:cBhvr>
                                        <p:cTn id="33" dur="500" fill="hold"/>
                                        <p:tgtEl>
                                          <p:spTgt spid="35848"/>
                                        </p:tgtEl>
                                        <p:attrNameLst>
                                          <p:attrName>style.rotation</p:attrName>
                                        </p:attrNameLst>
                                      </p:cBhvr>
                                      <p:tavLst>
                                        <p:tav tm="0">
                                          <p:val>
                                            <p:fltVal val="360"/>
                                          </p:val>
                                        </p:tav>
                                        <p:tav tm="100000">
                                          <p:val>
                                            <p:fltVal val="0"/>
                                          </p:val>
                                        </p:tav>
                                      </p:tavLst>
                                    </p:anim>
                                    <p:animEffect transition="in" filter="fade">
                                      <p:cBhvr>
                                        <p:cTn id="34" dur="500"/>
                                        <p:tgtEl>
                                          <p:spTgt spid="35848"/>
                                        </p:tgtEl>
                                      </p:cBhvr>
                                    </p:animEffect>
                                  </p:childTnLst>
                                </p:cTn>
                              </p:par>
                              <p:par>
                                <p:cTn id="35" presetID="49" presetClass="entr" presetSubtype="0" decel="100000" fill="hold" grpId="0" nodeType="withEffect">
                                  <p:stCondLst>
                                    <p:cond delay="0"/>
                                  </p:stCondLst>
                                  <p:childTnLst>
                                    <p:set>
                                      <p:cBhvr>
                                        <p:cTn id="36" dur="1" fill="hold">
                                          <p:stCondLst>
                                            <p:cond delay="0"/>
                                          </p:stCondLst>
                                        </p:cTn>
                                        <p:tgtEl>
                                          <p:spTgt spid="35852"/>
                                        </p:tgtEl>
                                        <p:attrNameLst>
                                          <p:attrName>style.visibility</p:attrName>
                                        </p:attrNameLst>
                                      </p:cBhvr>
                                      <p:to>
                                        <p:strVal val="visible"/>
                                      </p:to>
                                    </p:set>
                                    <p:anim calcmode="lin" valueType="num">
                                      <p:cBhvr>
                                        <p:cTn id="37" dur="500" fill="hold"/>
                                        <p:tgtEl>
                                          <p:spTgt spid="35852"/>
                                        </p:tgtEl>
                                        <p:attrNameLst>
                                          <p:attrName>ppt_w</p:attrName>
                                        </p:attrNameLst>
                                      </p:cBhvr>
                                      <p:tavLst>
                                        <p:tav tm="0">
                                          <p:val>
                                            <p:fltVal val="0"/>
                                          </p:val>
                                        </p:tav>
                                        <p:tav tm="100000">
                                          <p:val>
                                            <p:strVal val="#ppt_w"/>
                                          </p:val>
                                        </p:tav>
                                      </p:tavLst>
                                    </p:anim>
                                    <p:anim calcmode="lin" valueType="num">
                                      <p:cBhvr>
                                        <p:cTn id="38" dur="500" fill="hold"/>
                                        <p:tgtEl>
                                          <p:spTgt spid="35852"/>
                                        </p:tgtEl>
                                        <p:attrNameLst>
                                          <p:attrName>ppt_h</p:attrName>
                                        </p:attrNameLst>
                                      </p:cBhvr>
                                      <p:tavLst>
                                        <p:tav tm="0">
                                          <p:val>
                                            <p:fltVal val="0"/>
                                          </p:val>
                                        </p:tav>
                                        <p:tav tm="100000">
                                          <p:val>
                                            <p:strVal val="#ppt_h"/>
                                          </p:val>
                                        </p:tav>
                                      </p:tavLst>
                                    </p:anim>
                                    <p:anim calcmode="lin" valueType="num">
                                      <p:cBhvr>
                                        <p:cTn id="39" dur="500" fill="hold"/>
                                        <p:tgtEl>
                                          <p:spTgt spid="35852"/>
                                        </p:tgtEl>
                                        <p:attrNameLst>
                                          <p:attrName>style.rotation</p:attrName>
                                        </p:attrNameLst>
                                      </p:cBhvr>
                                      <p:tavLst>
                                        <p:tav tm="0">
                                          <p:val>
                                            <p:fltVal val="360"/>
                                          </p:val>
                                        </p:tav>
                                        <p:tav tm="100000">
                                          <p:val>
                                            <p:fltVal val="0"/>
                                          </p:val>
                                        </p:tav>
                                      </p:tavLst>
                                    </p:anim>
                                    <p:animEffect transition="in" filter="fade">
                                      <p:cBhvr>
                                        <p:cTn id="40" dur="500"/>
                                        <p:tgtEl>
                                          <p:spTgt spid="35852"/>
                                        </p:tgtEl>
                                      </p:cBhvr>
                                    </p:animEffect>
                                  </p:childTnLst>
                                </p:cTn>
                              </p:par>
                              <p:par>
                                <p:cTn id="41" presetID="49" presetClass="entr" presetSubtype="0" decel="100000" fill="hold" grpId="0" nodeType="withEffect">
                                  <p:stCondLst>
                                    <p:cond delay="0"/>
                                  </p:stCondLst>
                                  <p:childTnLst>
                                    <p:set>
                                      <p:cBhvr>
                                        <p:cTn id="42" dur="1" fill="hold">
                                          <p:stCondLst>
                                            <p:cond delay="0"/>
                                          </p:stCondLst>
                                        </p:cTn>
                                        <p:tgtEl>
                                          <p:spTgt spid="35851"/>
                                        </p:tgtEl>
                                        <p:attrNameLst>
                                          <p:attrName>style.visibility</p:attrName>
                                        </p:attrNameLst>
                                      </p:cBhvr>
                                      <p:to>
                                        <p:strVal val="visible"/>
                                      </p:to>
                                    </p:set>
                                    <p:anim calcmode="lin" valueType="num">
                                      <p:cBhvr>
                                        <p:cTn id="43" dur="500" fill="hold"/>
                                        <p:tgtEl>
                                          <p:spTgt spid="35851"/>
                                        </p:tgtEl>
                                        <p:attrNameLst>
                                          <p:attrName>ppt_w</p:attrName>
                                        </p:attrNameLst>
                                      </p:cBhvr>
                                      <p:tavLst>
                                        <p:tav tm="0">
                                          <p:val>
                                            <p:fltVal val="0"/>
                                          </p:val>
                                        </p:tav>
                                        <p:tav tm="100000">
                                          <p:val>
                                            <p:strVal val="#ppt_w"/>
                                          </p:val>
                                        </p:tav>
                                      </p:tavLst>
                                    </p:anim>
                                    <p:anim calcmode="lin" valueType="num">
                                      <p:cBhvr>
                                        <p:cTn id="44" dur="500" fill="hold"/>
                                        <p:tgtEl>
                                          <p:spTgt spid="35851"/>
                                        </p:tgtEl>
                                        <p:attrNameLst>
                                          <p:attrName>ppt_h</p:attrName>
                                        </p:attrNameLst>
                                      </p:cBhvr>
                                      <p:tavLst>
                                        <p:tav tm="0">
                                          <p:val>
                                            <p:fltVal val="0"/>
                                          </p:val>
                                        </p:tav>
                                        <p:tav tm="100000">
                                          <p:val>
                                            <p:strVal val="#ppt_h"/>
                                          </p:val>
                                        </p:tav>
                                      </p:tavLst>
                                    </p:anim>
                                    <p:anim calcmode="lin" valueType="num">
                                      <p:cBhvr>
                                        <p:cTn id="45" dur="500" fill="hold"/>
                                        <p:tgtEl>
                                          <p:spTgt spid="35851"/>
                                        </p:tgtEl>
                                        <p:attrNameLst>
                                          <p:attrName>style.rotation</p:attrName>
                                        </p:attrNameLst>
                                      </p:cBhvr>
                                      <p:tavLst>
                                        <p:tav tm="0">
                                          <p:val>
                                            <p:fltVal val="360"/>
                                          </p:val>
                                        </p:tav>
                                        <p:tav tm="100000">
                                          <p:val>
                                            <p:fltVal val="0"/>
                                          </p:val>
                                        </p:tav>
                                      </p:tavLst>
                                    </p:anim>
                                    <p:animEffect transition="in" filter="fade">
                                      <p:cBhvr>
                                        <p:cTn id="46" dur="500"/>
                                        <p:tgtEl>
                                          <p:spTgt spid="35851"/>
                                        </p:tgtEl>
                                      </p:cBhvr>
                                    </p:animEffect>
                                  </p:childTnLst>
                                </p:cTn>
                              </p:par>
                              <p:par>
                                <p:cTn id="47" presetID="49" presetClass="entr" presetSubtype="0" decel="100000" fill="hold" grpId="0" nodeType="withEffect">
                                  <p:stCondLst>
                                    <p:cond delay="0"/>
                                  </p:stCondLst>
                                  <p:childTnLst>
                                    <p:set>
                                      <p:cBhvr>
                                        <p:cTn id="48" dur="1" fill="hold">
                                          <p:stCondLst>
                                            <p:cond delay="0"/>
                                          </p:stCondLst>
                                        </p:cTn>
                                        <p:tgtEl>
                                          <p:spTgt spid="35850"/>
                                        </p:tgtEl>
                                        <p:attrNameLst>
                                          <p:attrName>style.visibility</p:attrName>
                                        </p:attrNameLst>
                                      </p:cBhvr>
                                      <p:to>
                                        <p:strVal val="visible"/>
                                      </p:to>
                                    </p:set>
                                    <p:anim calcmode="lin" valueType="num">
                                      <p:cBhvr>
                                        <p:cTn id="49" dur="500" fill="hold"/>
                                        <p:tgtEl>
                                          <p:spTgt spid="35850"/>
                                        </p:tgtEl>
                                        <p:attrNameLst>
                                          <p:attrName>ppt_w</p:attrName>
                                        </p:attrNameLst>
                                      </p:cBhvr>
                                      <p:tavLst>
                                        <p:tav tm="0">
                                          <p:val>
                                            <p:fltVal val="0"/>
                                          </p:val>
                                        </p:tav>
                                        <p:tav tm="100000">
                                          <p:val>
                                            <p:strVal val="#ppt_w"/>
                                          </p:val>
                                        </p:tav>
                                      </p:tavLst>
                                    </p:anim>
                                    <p:anim calcmode="lin" valueType="num">
                                      <p:cBhvr>
                                        <p:cTn id="50" dur="500" fill="hold"/>
                                        <p:tgtEl>
                                          <p:spTgt spid="35850"/>
                                        </p:tgtEl>
                                        <p:attrNameLst>
                                          <p:attrName>ppt_h</p:attrName>
                                        </p:attrNameLst>
                                      </p:cBhvr>
                                      <p:tavLst>
                                        <p:tav tm="0">
                                          <p:val>
                                            <p:fltVal val="0"/>
                                          </p:val>
                                        </p:tav>
                                        <p:tav tm="100000">
                                          <p:val>
                                            <p:strVal val="#ppt_h"/>
                                          </p:val>
                                        </p:tav>
                                      </p:tavLst>
                                    </p:anim>
                                    <p:anim calcmode="lin" valueType="num">
                                      <p:cBhvr>
                                        <p:cTn id="51" dur="500" fill="hold"/>
                                        <p:tgtEl>
                                          <p:spTgt spid="35850"/>
                                        </p:tgtEl>
                                        <p:attrNameLst>
                                          <p:attrName>style.rotation</p:attrName>
                                        </p:attrNameLst>
                                      </p:cBhvr>
                                      <p:tavLst>
                                        <p:tav tm="0">
                                          <p:val>
                                            <p:fltVal val="360"/>
                                          </p:val>
                                        </p:tav>
                                        <p:tav tm="100000">
                                          <p:val>
                                            <p:fltVal val="0"/>
                                          </p:val>
                                        </p:tav>
                                      </p:tavLst>
                                    </p:anim>
                                    <p:animEffect transition="in" filter="fade">
                                      <p:cBhvr>
                                        <p:cTn id="52" dur="500"/>
                                        <p:tgtEl>
                                          <p:spTgt spid="35850"/>
                                        </p:tgtEl>
                                      </p:cBhvr>
                                    </p:animEffect>
                                  </p:childTnLst>
                                </p:cTn>
                              </p:par>
                              <p:par>
                                <p:cTn id="53" presetID="49" presetClass="entr" presetSubtype="0" decel="100000" fill="hold" grpId="0" nodeType="withEffect">
                                  <p:stCondLst>
                                    <p:cond delay="0"/>
                                  </p:stCondLst>
                                  <p:childTnLst>
                                    <p:set>
                                      <p:cBhvr>
                                        <p:cTn id="54" dur="1" fill="hold">
                                          <p:stCondLst>
                                            <p:cond delay="0"/>
                                          </p:stCondLst>
                                        </p:cTn>
                                        <p:tgtEl>
                                          <p:spTgt spid="35844"/>
                                        </p:tgtEl>
                                        <p:attrNameLst>
                                          <p:attrName>style.visibility</p:attrName>
                                        </p:attrNameLst>
                                      </p:cBhvr>
                                      <p:to>
                                        <p:strVal val="visible"/>
                                      </p:to>
                                    </p:set>
                                    <p:anim calcmode="lin" valueType="num">
                                      <p:cBhvr>
                                        <p:cTn id="55" dur="500" fill="hold"/>
                                        <p:tgtEl>
                                          <p:spTgt spid="35844"/>
                                        </p:tgtEl>
                                        <p:attrNameLst>
                                          <p:attrName>ppt_w</p:attrName>
                                        </p:attrNameLst>
                                      </p:cBhvr>
                                      <p:tavLst>
                                        <p:tav tm="0">
                                          <p:val>
                                            <p:fltVal val="0"/>
                                          </p:val>
                                        </p:tav>
                                        <p:tav tm="100000">
                                          <p:val>
                                            <p:strVal val="#ppt_w"/>
                                          </p:val>
                                        </p:tav>
                                      </p:tavLst>
                                    </p:anim>
                                    <p:anim calcmode="lin" valueType="num">
                                      <p:cBhvr>
                                        <p:cTn id="56" dur="500" fill="hold"/>
                                        <p:tgtEl>
                                          <p:spTgt spid="35844"/>
                                        </p:tgtEl>
                                        <p:attrNameLst>
                                          <p:attrName>ppt_h</p:attrName>
                                        </p:attrNameLst>
                                      </p:cBhvr>
                                      <p:tavLst>
                                        <p:tav tm="0">
                                          <p:val>
                                            <p:fltVal val="0"/>
                                          </p:val>
                                        </p:tav>
                                        <p:tav tm="100000">
                                          <p:val>
                                            <p:strVal val="#ppt_h"/>
                                          </p:val>
                                        </p:tav>
                                      </p:tavLst>
                                    </p:anim>
                                    <p:anim calcmode="lin" valueType="num">
                                      <p:cBhvr>
                                        <p:cTn id="57" dur="500" fill="hold"/>
                                        <p:tgtEl>
                                          <p:spTgt spid="35844"/>
                                        </p:tgtEl>
                                        <p:attrNameLst>
                                          <p:attrName>style.rotation</p:attrName>
                                        </p:attrNameLst>
                                      </p:cBhvr>
                                      <p:tavLst>
                                        <p:tav tm="0">
                                          <p:val>
                                            <p:fltVal val="360"/>
                                          </p:val>
                                        </p:tav>
                                        <p:tav tm="100000">
                                          <p:val>
                                            <p:fltVal val="0"/>
                                          </p:val>
                                        </p:tav>
                                      </p:tavLst>
                                    </p:anim>
                                    <p:animEffect transition="in" filter="fade">
                                      <p:cBhvr>
                                        <p:cTn id="58" dur="500"/>
                                        <p:tgtEl>
                                          <p:spTgt spid="35844"/>
                                        </p:tgtEl>
                                      </p:cBhvr>
                                    </p:animEffect>
                                  </p:childTnLst>
                                </p:cTn>
                              </p:par>
                              <p:par>
                                <p:cTn id="59" presetID="49" presetClass="entr" presetSubtype="0" decel="100000" fill="hold" grpId="0" nodeType="withEffect">
                                  <p:stCondLst>
                                    <p:cond delay="0"/>
                                  </p:stCondLst>
                                  <p:childTnLst>
                                    <p:set>
                                      <p:cBhvr>
                                        <p:cTn id="60" dur="1" fill="hold">
                                          <p:stCondLst>
                                            <p:cond delay="0"/>
                                          </p:stCondLst>
                                        </p:cTn>
                                        <p:tgtEl>
                                          <p:spTgt spid="35853"/>
                                        </p:tgtEl>
                                        <p:attrNameLst>
                                          <p:attrName>style.visibility</p:attrName>
                                        </p:attrNameLst>
                                      </p:cBhvr>
                                      <p:to>
                                        <p:strVal val="visible"/>
                                      </p:to>
                                    </p:set>
                                    <p:anim calcmode="lin" valueType="num">
                                      <p:cBhvr>
                                        <p:cTn id="61" dur="500" fill="hold"/>
                                        <p:tgtEl>
                                          <p:spTgt spid="35853"/>
                                        </p:tgtEl>
                                        <p:attrNameLst>
                                          <p:attrName>ppt_w</p:attrName>
                                        </p:attrNameLst>
                                      </p:cBhvr>
                                      <p:tavLst>
                                        <p:tav tm="0">
                                          <p:val>
                                            <p:fltVal val="0"/>
                                          </p:val>
                                        </p:tav>
                                        <p:tav tm="100000">
                                          <p:val>
                                            <p:strVal val="#ppt_w"/>
                                          </p:val>
                                        </p:tav>
                                      </p:tavLst>
                                    </p:anim>
                                    <p:anim calcmode="lin" valueType="num">
                                      <p:cBhvr>
                                        <p:cTn id="62" dur="500" fill="hold"/>
                                        <p:tgtEl>
                                          <p:spTgt spid="35853"/>
                                        </p:tgtEl>
                                        <p:attrNameLst>
                                          <p:attrName>ppt_h</p:attrName>
                                        </p:attrNameLst>
                                      </p:cBhvr>
                                      <p:tavLst>
                                        <p:tav tm="0">
                                          <p:val>
                                            <p:fltVal val="0"/>
                                          </p:val>
                                        </p:tav>
                                        <p:tav tm="100000">
                                          <p:val>
                                            <p:strVal val="#ppt_h"/>
                                          </p:val>
                                        </p:tav>
                                      </p:tavLst>
                                    </p:anim>
                                    <p:anim calcmode="lin" valueType="num">
                                      <p:cBhvr>
                                        <p:cTn id="63" dur="500" fill="hold"/>
                                        <p:tgtEl>
                                          <p:spTgt spid="35853"/>
                                        </p:tgtEl>
                                        <p:attrNameLst>
                                          <p:attrName>style.rotation</p:attrName>
                                        </p:attrNameLst>
                                      </p:cBhvr>
                                      <p:tavLst>
                                        <p:tav tm="0">
                                          <p:val>
                                            <p:fltVal val="360"/>
                                          </p:val>
                                        </p:tav>
                                        <p:tav tm="100000">
                                          <p:val>
                                            <p:fltVal val="0"/>
                                          </p:val>
                                        </p:tav>
                                      </p:tavLst>
                                    </p:anim>
                                    <p:animEffect transition="in" filter="fade">
                                      <p:cBhvr>
                                        <p:cTn id="64" dur="500"/>
                                        <p:tgtEl>
                                          <p:spTgt spid="35853"/>
                                        </p:tgtEl>
                                      </p:cBhvr>
                                    </p:animEffect>
                                  </p:childTnLst>
                                </p:cTn>
                              </p:par>
                              <p:par>
                                <p:cTn id="65" presetID="49" presetClass="entr" presetSubtype="0" decel="100000" fill="hold" grpId="0" nodeType="withEffect">
                                  <p:stCondLst>
                                    <p:cond delay="0"/>
                                  </p:stCondLst>
                                  <p:childTnLst>
                                    <p:set>
                                      <p:cBhvr>
                                        <p:cTn id="66" dur="1" fill="hold">
                                          <p:stCondLst>
                                            <p:cond delay="0"/>
                                          </p:stCondLst>
                                        </p:cTn>
                                        <p:tgtEl>
                                          <p:spTgt spid="35849"/>
                                        </p:tgtEl>
                                        <p:attrNameLst>
                                          <p:attrName>style.visibility</p:attrName>
                                        </p:attrNameLst>
                                      </p:cBhvr>
                                      <p:to>
                                        <p:strVal val="visible"/>
                                      </p:to>
                                    </p:set>
                                    <p:anim calcmode="lin" valueType="num">
                                      <p:cBhvr>
                                        <p:cTn id="67" dur="500" fill="hold"/>
                                        <p:tgtEl>
                                          <p:spTgt spid="35849"/>
                                        </p:tgtEl>
                                        <p:attrNameLst>
                                          <p:attrName>ppt_w</p:attrName>
                                        </p:attrNameLst>
                                      </p:cBhvr>
                                      <p:tavLst>
                                        <p:tav tm="0">
                                          <p:val>
                                            <p:fltVal val="0"/>
                                          </p:val>
                                        </p:tav>
                                        <p:tav tm="100000">
                                          <p:val>
                                            <p:strVal val="#ppt_w"/>
                                          </p:val>
                                        </p:tav>
                                      </p:tavLst>
                                    </p:anim>
                                    <p:anim calcmode="lin" valueType="num">
                                      <p:cBhvr>
                                        <p:cTn id="68" dur="500" fill="hold"/>
                                        <p:tgtEl>
                                          <p:spTgt spid="35849"/>
                                        </p:tgtEl>
                                        <p:attrNameLst>
                                          <p:attrName>ppt_h</p:attrName>
                                        </p:attrNameLst>
                                      </p:cBhvr>
                                      <p:tavLst>
                                        <p:tav tm="0">
                                          <p:val>
                                            <p:fltVal val="0"/>
                                          </p:val>
                                        </p:tav>
                                        <p:tav tm="100000">
                                          <p:val>
                                            <p:strVal val="#ppt_h"/>
                                          </p:val>
                                        </p:tav>
                                      </p:tavLst>
                                    </p:anim>
                                    <p:anim calcmode="lin" valueType="num">
                                      <p:cBhvr>
                                        <p:cTn id="69" dur="500" fill="hold"/>
                                        <p:tgtEl>
                                          <p:spTgt spid="35849"/>
                                        </p:tgtEl>
                                        <p:attrNameLst>
                                          <p:attrName>style.rotation</p:attrName>
                                        </p:attrNameLst>
                                      </p:cBhvr>
                                      <p:tavLst>
                                        <p:tav tm="0">
                                          <p:val>
                                            <p:fltVal val="360"/>
                                          </p:val>
                                        </p:tav>
                                        <p:tav tm="100000">
                                          <p:val>
                                            <p:fltVal val="0"/>
                                          </p:val>
                                        </p:tav>
                                      </p:tavLst>
                                    </p:anim>
                                    <p:animEffect transition="in" filter="fade">
                                      <p:cBhvr>
                                        <p:cTn id="70" dur="500"/>
                                        <p:tgtEl>
                                          <p:spTgt spid="35849"/>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8" presetClass="entr" presetSubtype="12" fill="hold" grpId="0" nodeType="clickEffect">
                                  <p:stCondLst>
                                    <p:cond delay="0"/>
                                  </p:stCondLst>
                                  <p:childTnLst>
                                    <p:set>
                                      <p:cBhvr>
                                        <p:cTn id="74" dur="1" fill="hold">
                                          <p:stCondLst>
                                            <p:cond delay="0"/>
                                          </p:stCondLst>
                                        </p:cTn>
                                        <p:tgtEl>
                                          <p:spTgt spid="35864"/>
                                        </p:tgtEl>
                                        <p:attrNameLst>
                                          <p:attrName>style.visibility</p:attrName>
                                        </p:attrNameLst>
                                      </p:cBhvr>
                                      <p:to>
                                        <p:strVal val="visible"/>
                                      </p:to>
                                    </p:set>
                                    <p:animEffect transition="in" filter="strips(downLeft)">
                                      <p:cBhvr>
                                        <p:cTn id="75" dur="500"/>
                                        <p:tgtEl>
                                          <p:spTgt spid="358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4" grpId="0" animBg="1"/>
      <p:bldP spid="35845" grpId="0" animBg="1"/>
      <p:bldP spid="35846" grpId="0" animBg="1"/>
      <p:bldP spid="35847" grpId="0" animBg="1"/>
      <p:bldP spid="35848" grpId="0" animBg="1"/>
      <p:bldP spid="35849" grpId="0" animBg="1"/>
      <p:bldP spid="35850" grpId="0" animBg="1"/>
      <p:bldP spid="35851" grpId="0" animBg="1"/>
      <p:bldP spid="35852" grpId="0" animBg="1"/>
      <p:bldP spid="35853" grpId="0" animBg="1"/>
      <p:bldP spid="35864"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274638"/>
            <a:ext cx="8229600" cy="633412"/>
          </a:xfrm>
        </p:spPr>
        <p:txBody>
          <a:bodyPr/>
          <a:lstStyle/>
          <a:p>
            <a:r>
              <a:rPr lang="ar-DZ" sz="5400" dirty="0" smtClean="0"/>
              <a:t>خطوات تقييم اداء</a:t>
            </a:r>
            <a:r>
              <a:rPr lang="ar-AE" sz="5400" dirty="0" smtClean="0"/>
              <a:t> الموظفين</a:t>
            </a:r>
            <a:endParaRPr lang="fr-FR" sz="5400" dirty="0" smtClean="0"/>
          </a:p>
        </p:txBody>
      </p:sp>
      <p:sp>
        <p:nvSpPr>
          <p:cNvPr id="57347" name="Rectangle 3"/>
          <p:cNvSpPr>
            <a:spLocks noGrp="1" noChangeArrowheads="1"/>
          </p:cNvSpPr>
          <p:nvPr>
            <p:ph idx="1"/>
          </p:nvPr>
        </p:nvSpPr>
        <p:spPr>
          <a:xfrm>
            <a:off x="457200" y="1052513"/>
            <a:ext cx="8229600" cy="5256212"/>
          </a:xfrm>
        </p:spPr>
        <p:txBody>
          <a:bodyPr/>
          <a:lstStyle/>
          <a:p>
            <a:pPr>
              <a:lnSpc>
                <a:spcPct val="90000"/>
              </a:lnSpc>
            </a:pPr>
            <a:r>
              <a:rPr lang="ar-SA" sz="2800" b="1" dirty="0" smtClean="0"/>
              <a:t>الخطوة الأولى :</a:t>
            </a:r>
            <a:r>
              <a:rPr lang="ar-SA" sz="2800" dirty="0" smtClean="0"/>
              <a:t>تفاهم بين المدير والموظف فيما يتعلق بأسس المساءلة</a:t>
            </a:r>
            <a:r>
              <a:rPr lang="ar-SA" sz="2800" b="1" dirty="0" smtClean="0"/>
              <a:t> </a:t>
            </a:r>
            <a:r>
              <a:rPr lang="ar-SA" sz="2800" dirty="0" smtClean="0"/>
              <a:t>عن العمل وأهدافه</a:t>
            </a:r>
            <a:r>
              <a:rPr lang="ar-AE" sz="2800" dirty="0" smtClean="0"/>
              <a:t>: </a:t>
            </a:r>
            <a:r>
              <a:rPr lang="ar-SA" sz="2800" b="1" dirty="0" smtClean="0"/>
              <a:t>العمل الواجب انجازه وكيف سيتم تقييمه</a:t>
            </a:r>
            <a:r>
              <a:rPr lang="ar-SA" sz="2800" dirty="0" smtClean="0"/>
              <a:t>.</a:t>
            </a:r>
            <a:endParaRPr lang="ar-SA" sz="2800" b="1" dirty="0" smtClean="0"/>
          </a:p>
          <a:p>
            <a:pPr>
              <a:lnSpc>
                <a:spcPct val="90000"/>
              </a:lnSpc>
            </a:pPr>
            <a:r>
              <a:rPr lang="ar-SA" sz="2800" b="1" dirty="0" smtClean="0"/>
              <a:t>الخطوة الثانية:</a:t>
            </a:r>
            <a:r>
              <a:rPr lang="ar-SA" sz="2800" dirty="0" smtClean="0"/>
              <a:t>التسجيل الرسمي للأداء في استمارة تقييم أداء تتضمن أسس المساءلة والاحتفاظ بالمستندات المؤيدة لذلك.</a:t>
            </a:r>
            <a:endParaRPr lang="ar-SA" sz="2800" b="1" dirty="0" smtClean="0"/>
          </a:p>
          <a:p>
            <a:pPr>
              <a:lnSpc>
                <a:spcPct val="90000"/>
              </a:lnSpc>
            </a:pPr>
            <a:r>
              <a:rPr lang="ar-SA" sz="2800" b="1" dirty="0" smtClean="0"/>
              <a:t>الخطوة الثالثة:</a:t>
            </a:r>
            <a:r>
              <a:rPr lang="ar-SA" sz="2800" dirty="0" smtClean="0"/>
              <a:t> التقييم المستمر للأداء مع توفير التغذية المرتدة لتوضيح أو تطوير الأهداف وأسس المساءلة وتصحيح الأداء غير المقبول فور اكتشافه ومكافأة الأداء المتميز.</a:t>
            </a:r>
            <a:endParaRPr lang="ar-SA" sz="2800" b="1" dirty="0" smtClean="0"/>
          </a:p>
          <a:p>
            <a:pPr>
              <a:lnSpc>
                <a:spcPct val="90000"/>
              </a:lnSpc>
            </a:pPr>
            <a:r>
              <a:rPr lang="ar-SA" sz="2800" b="1" dirty="0" smtClean="0"/>
              <a:t>الخطوة الرابعة:</a:t>
            </a:r>
            <a:r>
              <a:rPr lang="ar-SA" sz="2800" dirty="0" smtClean="0"/>
              <a:t>المناقشة الموضوعية لنتيجة تقييم الأداء والمبينة بالاستمارة المستوفاة للتقييم.</a:t>
            </a:r>
            <a:endParaRPr lang="ar-SA" sz="2800" b="1" dirty="0" smtClean="0"/>
          </a:p>
          <a:p>
            <a:pPr>
              <a:lnSpc>
                <a:spcPct val="90000"/>
              </a:lnSpc>
            </a:pPr>
            <a:r>
              <a:rPr lang="ar-SA" sz="2800" b="1" dirty="0" smtClean="0"/>
              <a:t>الخطوة الخامسة:</a:t>
            </a:r>
            <a:r>
              <a:rPr lang="ar-SA" sz="2800" dirty="0" smtClean="0"/>
              <a:t>الإجراءات الرسمية المناسبة لما تفسر عنه نتائج التقييم مثل منح حوافز،</a:t>
            </a:r>
            <a:r>
              <a:rPr lang="ar-AE" sz="2800" dirty="0" smtClean="0"/>
              <a:t> </a:t>
            </a:r>
            <a:r>
              <a:rPr lang="ar-SA" sz="2800" dirty="0" smtClean="0"/>
              <a:t>زيادة مرتب،</a:t>
            </a:r>
            <a:r>
              <a:rPr lang="ar-AE" sz="2800" dirty="0" smtClean="0"/>
              <a:t> </a:t>
            </a:r>
            <a:r>
              <a:rPr lang="ar-SA" sz="2800" dirty="0" smtClean="0"/>
              <a:t>دورة تدريبية،</a:t>
            </a:r>
            <a:r>
              <a:rPr lang="ar-AE" sz="2800" dirty="0" smtClean="0"/>
              <a:t> </a:t>
            </a:r>
            <a:r>
              <a:rPr lang="ar-SA" sz="2800" dirty="0" smtClean="0"/>
              <a:t>نقل</a:t>
            </a:r>
            <a:r>
              <a:rPr lang="ar-DZ" sz="2800" dirty="0" smtClean="0"/>
              <a:t> وغيرها. </a:t>
            </a:r>
            <a:endParaRPr lang="fr-FR" sz="2800" dirty="0" smtClean="0"/>
          </a:p>
        </p:txBody>
      </p:sp>
      <p:sp>
        <p:nvSpPr>
          <p:cNvPr id="57348"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A6EDCBB7-1D7B-4975-BF3A-62877F79346A}"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C0D74A2F-FC60-4259-A554-28C40F11CE2C}" type="slidenum">
              <a:rPr kumimoji="0" lang="en-US" sz="2400" b="0" i="0" u="none" strike="noStrike" cap="none" normalizeH="0" baseline="0" smtClean="0">
                <a:ln>
                  <a:noFill/>
                </a:ln>
                <a:solidFill>
                  <a:srgbClr val="000000"/>
                </a:solidFill>
                <a:effectLst/>
                <a:latin typeface="Times New Roman" pitchFamily="18" charset="0"/>
                <a:cs typeface="Arial" charset="0"/>
              </a:rPr>
              <a:t>18</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274638"/>
            <a:ext cx="8229600" cy="706437"/>
          </a:xfrm>
        </p:spPr>
        <p:txBody>
          <a:bodyPr/>
          <a:lstStyle/>
          <a:p>
            <a:r>
              <a:rPr lang="ar-SA" sz="5400" dirty="0" smtClean="0"/>
              <a:t>طـرق تقـييم الأداء</a:t>
            </a:r>
            <a:endParaRPr lang="fr-FR" sz="5400" dirty="0" smtClean="0"/>
          </a:p>
        </p:txBody>
      </p:sp>
      <p:sp>
        <p:nvSpPr>
          <p:cNvPr id="59395" name="Rectangle 3"/>
          <p:cNvSpPr>
            <a:spLocks noGrp="1" noChangeArrowheads="1"/>
          </p:cNvSpPr>
          <p:nvPr>
            <p:ph idx="1"/>
          </p:nvPr>
        </p:nvSpPr>
        <p:spPr>
          <a:xfrm>
            <a:off x="457200" y="1124745"/>
            <a:ext cx="8229600" cy="5001418"/>
          </a:xfrm>
        </p:spPr>
        <p:txBody>
          <a:bodyPr/>
          <a:lstStyle/>
          <a:p>
            <a:r>
              <a:rPr lang="ar-DZ" sz="4000" b="1" dirty="0" smtClean="0"/>
              <a:t>1-</a:t>
            </a:r>
            <a:r>
              <a:rPr lang="ar-AE" sz="4000" b="1" dirty="0" smtClean="0"/>
              <a:t> </a:t>
            </a:r>
            <a:r>
              <a:rPr lang="ar-SA" sz="4000" b="1" dirty="0" smtClean="0"/>
              <a:t>الطريقة الإنشائية أو طريقة التقرير</a:t>
            </a:r>
            <a:r>
              <a:rPr lang="ar-DZ" sz="4000" dirty="0" smtClean="0"/>
              <a:t>.</a:t>
            </a:r>
          </a:p>
          <a:p>
            <a:r>
              <a:rPr lang="ar-DZ" sz="4000" b="1" dirty="0" smtClean="0"/>
              <a:t>2-</a:t>
            </a:r>
            <a:r>
              <a:rPr lang="ar-AE" sz="4000" b="1" dirty="0" smtClean="0"/>
              <a:t> </a:t>
            </a:r>
            <a:r>
              <a:rPr lang="ar-SA" sz="4000" b="1" dirty="0" smtClean="0"/>
              <a:t>التــرتيب الرقمي أو الرمزي</a:t>
            </a:r>
            <a:r>
              <a:rPr lang="ar-DZ" sz="4000" dirty="0" smtClean="0"/>
              <a:t>.</a:t>
            </a:r>
          </a:p>
          <a:p>
            <a:r>
              <a:rPr lang="ar-DZ" sz="4000" b="1" dirty="0" smtClean="0"/>
              <a:t>3- </a:t>
            </a:r>
            <a:r>
              <a:rPr lang="ar-SA" sz="4000" b="1" dirty="0" smtClean="0"/>
              <a:t>طريقة الأحـداث الحرجة</a:t>
            </a:r>
            <a:endParaRPr lang="ar-DZ" sz="4000" b="1" dirty="0" smtClean="0"/>
          </a:p>
          <a:p>
            <a:r>
              <a:rPr lang="ar-DZ" sz="4000" dirty="0" smtClean="0"/>
              <a:t>4-</a:t>
            </a:r>
            <a:r>
              <a:rPr lang="ar-AE" sz="4000" dirty="0" smtClean="0"/>
              <a:t> </a:t>
            </a:r>
            <a:r>
              <a:rPr lang="ar-SA" sz="4000" b="1" dirty="0" smtClean="0"/>
              <a:t>طـريقة الإدارة بالأهـداف</a:t>
            </a:r>
            <a:r>
              <a:rPr lang="ar-DZ" sz="4000" dirty="0" smtClean="0"/>
              <a:t>.</a:t>
            </a:r>
          </a:p>
          <a:p>
            <a:r>
              <a:rPr lang="ar-DZ" sz="4000" b="1" dirty="0" smtClean="0"/>
              <a:t>5-</a:t>
            </a:r>
            <a:r>
              <a:rPr lang="ar-AE" sz="4000" b="1" dirty="0" smtClean="0"/>
              <a:t> </a:t>
            </a:r>
            <a:r>
              <a:rPr lang="ar-SA" sz="4000" b="1" dirty="0" smtClean="0"/>
              <a:t>طريقة قوائم الـمراجعة</a:t>
            </a:r>
            <a:r>
              <a:rPr lang="ar-DZ" sz="4000" b="1" dirty="0" smtClean="0"/>
              <a:t>.</a:t>
            </a:r>
          </a:p>
          <a:p>
            <a:r>
              <a:rPr lang="ar-DZ" sz="4000" b="1" dirty="0" smtClean="0"/>
              <a:t>6-</a:t>
            </a:r>
            <a:r>
              <a:rPr lang="ar-AE" sz="4000" b="1" dirty="0" smtClean="0"/>
              <a:t> </a:t>
            </a:r>
            <a:r>
              <a:rPr lang="ar-SA" sz="4000" b="1" dirty="0" smtClean="0"/>
              <a:t>طــريقة المقارنات الثنائية</a:t>
            </a:r>
            <a:r>
              <a:rPr lang="ar-DZ" sz="4000" b="1" dirty="0" smtClean="0"/>
              <a:t>.</a:t>
            </a:r>
            <a:endParaRPr lang="fr-FR" sz="4000" dirty="0" smtClean="0"/>
          </a:p>
        </p:txBody>
      </p:sp>
      <p:sp>
        <p:nvSpPr>
          <p:cNvPr id="59396"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EB3EBAC6-2772-481C-BE37-723365237228}"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471F0062-ED4D-48B3-A1C1-07AC3A84973B}" type="slidenum">
              <a:rPr kumimoji="0" lang="en-US" sz="2400" b="0" i="0" u="none" strike="noStrike" cap="none" normalizeH="0" baseline="0" smtClean="0">
                <a:ln>
                  <a:noFill/>
                </a:ln>
                <a:solidFill>
                  <a:srgbClr val="000000"/>
                </a:solidFill>
                <a:effectLst/>
                <a:latin typeface="Times New Roman" pitchFamily="18" charset="0"/>
                <a:cs typeface="Arial" charset="0"/>
              </a:rPr>
              <a:t>19</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8800" b="0" dirty="0">
                <a:solidFill>
                  <a:srgbClr val="002060"/>
                </a:solidFill>
              </a:rPr>
              <a:t>تقييم الأداء</a:t>
            </a:r>
            <a:endParaRPr lang="en-US" sz="4400" dirty="0"/>
          </a:p>
        </p:txBody>
      </p:sp>
      <p:sp>
        <p:nvSpPr>
          <p:cNvPr id="3" name="Content Placeholder 2"/>
          <p:cNvSpPr>
            <a:spLocks noGrp="1"/>
          </p:cNvSpPr>
          <p:nvPr>
            <p:ph sz="half" idx="1"/>
          </p:nvPr>
        </p:nvSpPr>
        <p:spPr/>
        <p:txBody>
          <a:bodyPr/>
          <a:lstStyle/>
          <a:p>
            <a:r>
              <a:rPr lang="ar-SA" dirty="0"/>
              <a:t>مـسؤولية تقــييم </a:t>
            </a:r>
            <a:r>
              <a:rPr lang="ar-DZ" dirty="0"/>
              <a:t>أداء </a:t>
            </a:r>
            <a:r>
              <a:rPr lang="ar-SA" dirty="0"/>
              <a:t>الـموارد </a:t>
            </a:r>
            <a:r>
              <a:rPr lang="ar-SA" dirty="0" smtClean="0"/>
              <a:t>البشرية</a:t>
            </a:r>
            <a:endParaRPr lang="ar-AE" dirty="0" smtClean="0"/>
          </a:p>
          <a:p>
            <a:r>
              <a:rPr lang="ar-DZ" dirty="0" smtClean="0"/>
              <a:t>خطوات </a:t>
            </a:r>
            <a:r>
              <a:rPr lang="ar-DZ" dirty="0"/>
              <a:t>تقييم اداء</a:t>
            </a:r>
            <a:r>
              <a:rPr lang="ar-AE" dirty="0"/>
              <a:t> </a:t>
            </a:r>
            <a:r>
              <a:rPr lang="ar-AE" dirty="0" smtClean="0"/>
              <a:t>الموظفين</a:t>
            </a:r>
          </a:p>
          <a:p>
            <a:r>
              <a:rPr lang="ar-SA" dirty="0"/>
              <a:t>طـرق تقـييم </a:t>
            </a:r>
            <a:r>
              <a:rPr lang="ar-SA" dirty="0" smtClean="0"/>
              <a:t>الأداء</a:t>
            </a:r>
            <a:endParaRPr lang="ar-AE" dirty="0" smtClean="0"/>
          </a:p>
          <a:p>
            <a:r>
              <a:rPr lang="ar-EG" dirty="0"/>
              <a:t>معايير اختيار طريقة التقويم </a:t>
            </a:r>
            <a:r>
              <a:rPr lang="ar-EG" dirty="0" smtClean="0"/>
              <a:t>المناسبة</a:t>
            </a:r>
            <a:endParaRPr lang="ar-AE" dirty="0" smtClean="0"/>
          </a:p>
          <a:p>
            <a:r>
              <a:rPr lang="ar-SA" dirty="0"/>
              <a:t>الصــعوبات التي يواجهها تقييم الأداء</a:t>
            </a:r>
            <a:endParaRPr lang="en-US" dirty="0"/>
          </a:p>
        </p:txBody>
      </p:sp>
      <p:sp>
        <p:nvSpPr>
          <p:cNvPr id="4" name="Content Placeholder 3"/>
          <p:cNvSpPr>
            <a:spLocks noGrp="1"/>
          </p:cNvSpPr>
          <p:nvPr>
            <p:ph sz="half" idx="2"/>
          </p:nvPr>
        </p:nvSpPr>
        <p:spPr/>
        <p:txBody>
          <a:bodyPr/>
          <a:lstStyle/>
          <a:p>
            <a:r>
              <a:rPr lang="ar-EG" dirty="0"/>
              <a:t>مفهوم تقويم الأداء </a:t>
            </a:r>
            <a:r>
              <a:rPr lang="ar-EG" dirty="0" smtClean="0"/>
              <a:t>الوظيف</a:t>
            </a:r>
            <a:r>
              <a:rPr lang="ar-AE" dirty="0" smtClean="0"/>
              <a:t>ي</a:t>
            </a:r>
          </a:p>
          <a:p>
            <a:r>
              <a:rPr lang="ar-EG" dirty="0"/>
              <a:t>أهداف عملية تقويم </a:t>
            </a:r>
            <a:r>
              <a:rPr lang="ar-EG" dirty="0" smtClean="0"/>
              <a:t>الأداء</a:t>
            </a:r>
            <a:endParaRPr lang="ar-AE" dirty="0" smtClean="0"/>
          </a:p>
          <a:p>
            <a:r>
              <a:rPr lang="ar-SA" dirty="0"/>
              <a:t>عوامل تقويم الأداء الوظيف</a:t>
            </a:r>
            <a:r>
              <a:rPr lang="ar-AE" dirty="0" smtClean="0"/>
              <a:t>ي</a:t>
            </a:r>
          </a:p>
          <a:p>
            <a:r>
              <a:rPr lang="ar-AE" dirty="0"/>
              <a:t>محددات </a:t>
            </a:r>
            <a:r>
              <a:rPr lang="ar-AE" dirty="0" smtClean="0"/>
              <a:t>الأداء</a:t>
            </a:r>
          </a:p>
          <a:p>
            <a:r>
              <a:rPr lang="ar-AE" dirty="0"/>
              <a:t>العوامل المؤثرة في الاداء </a:t>
            </a:r>
            <a:r>
              <a:rPr lang="ar-AE" dirty="0" smtClean="0"/>
              <a:t>الوظيفي</a:t>
            </a:r>
          </a:p>
          <a:p>
            <a:r>
              <a:rPr lang="ar-EG" dirty="0" smtClean="0"/>
              <a:t>توقيت </a:t>
            </a:r>
            <a:r>
              <a:rPr lang="ar-EG" dirty="0"/>
              <a:t>تقويم </a:t>
            </a:r>
            <a:r>
              <a:rPr lang="ar-EG" dirty="0" smtClean="0"/>
              <a:t>الأداء</a:t>
            </a:r>
            <a:endParaRPr lang="ar-AE" dirty="0" smtClean="0"/>
          </a:p>
        </p:txBody>
      </p:sp>
      <p:sp>
        <p:nvSpPr>
          <p:cNvPr id="5" name="Date Placeholder 4"/>
          <p:cNvSpPr>
            <a:spLocks noGrp="1"/>
          </p:cNvSpPr>
          <p:nvPr>
            <p:ph type="dt" sz="half" idx="10"/>
          </p:nvPr>
        </p:nvSpPr>
        <p:spPr/>
        <p:txBody>
          <a:bodyPr/>
          <a:lstStyle/>
          <a:p>
            <a:pPr>
              <a:defRPr/>
            </a:pPr>
            <a:fld id="{C59715B7-C40A-4807-A3CC-CF494A9D0866}" type="datetime2">
              <a:rPr lang="en-US" smtClean="0"/>
              <a:t>Sunday, 21 June, 2020</a:t>
            </a:fld>
            <a:endParaRPr lang="en-US"/>
          </a:p>
        </p:txBody>
      </p:sp>
    </p:spTree>
    <p:extLst>
      <p:ext uri="{BB962C8B-B14F-4D97-AF65-F5344CB8AC3E}">
        <p14:creationId xmlns:p14="http://schemas.microsoft.com/office/powerpoint/2010/main" val="222464338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1226848"/>
          </a:xfrm>
          <a:blipFill>
            <a:blip r:embed="rId2"/>
            <a:tile tx="0" ty="0" sx="100000" sy="100000" flip="none" algn="tl"/>
          </a:blipFill>
        </p:spPr>
        <p:txBody>
          <a:bodyPr>
            <a:normAutofit/>
          </a:bodyPr>
          <a:lstStyle/>
          <a:p>
            <a:pPr algn="ctr"/>
            <a:r>
              <a:rPr lang="ar-AE" sz="6000" b="1" dirty="0">
                <a:solidFill>
                  <a:srgbClr val="C00000"/>
                </a:solidFill>
                <a:effectLst/>
              </a:rPr>
              <a:t>أسئلة للمناقشة</a:t>
            </a:r>
            <a:endParaRPr lang="en-US" sz="6000" b="1" dirty="0">
              <a:solidFill>
                <a:srgbClr val="C00000"/>
              </a:solidFill>
              <a:effectLst/>
            </a:endParaRPr>
          </a:p>
        </p:txBody>
      </p:sp>
      <p:sp>
        <p:nvSpPr>
          <p:cNvPr id="3" name="Content Placeholder 2"/>
          <p:cNvSpPr>
            <a:spLocks noGrp="1"/>
          </p:cNvSpPr>
          <p:nvPr>
            <p:ph idx="1"/>
          </p:nvPr>
        </p:nvSpPr>
        <p:spPr>
          <a:xfrm>
            <a:off x="643234" y="1772816"/>
            <a:ext cx="7886700" cy="4505747"/>
          </a:xfrm>
          <a:blipFill>
            <a:blip r:embed="rId3"/>
            <a:tile tx="0" ty="0" sx="100000" sy="100000" flip="none" algn="tl"/>
          </a:blipFill>
        </p:spPr>
        <p:txBody>
          <a:bodyPr>
            <a:noAutofit/>
          </a:bodyPr>
          <a:lstStyle/>
          <a:p>
            <a:pPr marL="0" indent="0">
              <a:buNone/>
            </a:pPr>
            <a:r>
              <a:rPr lang="ar-AE" sz="3600" dirty="0" smtClean="0"/>
              <a:t>يعني </a:t>
            </a:r>
            <a:r>
              <a:rPr lang="ar-EG" sz="3600" dirty="0" smtClean="0"/>
              <a:t>تقويم </a:t>
            </a:r>
            <a:r>
              <a:rPr lang="ar-EG" sz="3600" dirty="0"/>
              <a:t>الأداء الوظيفى بأنه عملية قياس سلوكيات الموظفين فى محيط </a:t>
            </a:r>
            <a:r>
              <a:rPr lang="ar-EG" sz="3600" dirty="0" smtClean="0"/>
              <a:t>العمل، </a:t>
            </a:r>
            <a:r>
              <a:rPr lang="ar-EG" sz="3600" dirty="0"/>
              <a:t>وخصائصهم ذات الصلة </a:t>
            </a:r>
            <a:r>
              <a:rPr lang="ar-EG" sz="3600" dirty="0" smtClean="0"/>
              <a:t>بوظائفهم، </a:t>
            </a:r>
            <a:r>
              <a:rPr lang="ar-EG" sz="3600" dirty="0"/>
              <a:t>ونتائج </a:t>
            </a:r>
            <a:r>
              <a:rPr lang="ar-EG" sz="3600" dirty="0" smtClean="0"/>
              <a:t>أعمالهم، </a:t>
            </a:r>
            <a:r>
              <a:rPr lang="ar-EG" sz="3600" dirty="0"/>
              <a:t>بشكل منتظم </a:t>
            </a:r>
            <a:r>
              <a:rPr lang="ar-EG" sz="3600" dirty="0" smtClean="0"/>
              <a:t>ودور</a:t>
            </a:r>
            <a:r>
              <a:rPr lang="ar-AE" sz="3600" dirty="0" smtClean="0"/>
              <a:t>ي</a:t>
            </a:r>
            <a:r>
              <a:rPr lang="ar-EG" sz="3600" dirty="0" smtClean="0"/>
              <a:t>، </a:t>
            </a:r>
            <a:r>
              <a:rPr lang="ar-EG" sz="3600" dirty="0"/>
              <a:t>وذلك عن طريق شخص أو مجموعة من </a:t>
            </a:r>
            <a:r>
              <a:rPr lang="ar-EG" sz="3600" dirty="0" smtClean="0"/>
              <a:t>الأشخاص، </a:t>
            </a:r>
            <a:r>
              <a:rPr lang="ar-EG" sz="3600" dirty="0"/>
              <a:t>يكونون على دراية مناسبة </a:t>
            </a:r>
            <a:r>
              <a:rPr lang="ar-EG" sz="3600" dirty="0" smtClean="0"/>
              <a:t>بأدائهم</a:t>
            </a:r>
            <a:r>
              <a:rPr lang="ar-AE" sz="3600" dirty="0" smtClean="0"/>
              <a:t>. قارن بين</a:t>
            </a:r>
            <a:r>
              <a:rPr lang="ar-SA" sz="3600" dirty="0"/>
              <a:t> </a:t>
            </a:r>
            <a:r>
              <a:rPr lang="ar-SA" sz="3600" dirty="0">
                <a:solidFill>
                  <a:srgbClr val="C00000"/>
                </a:solidFill>
              </a:rPr>
              <a:t>الطريقة الإنشائية </a:t>
            </a:r>
            <a:r>
              <a:rPr lang="ar-AE" sz="3600" dirty="0" smtClean="0">
                <a:solidFill>
                  <a:srgbClr val="C00000"/>
                </a:solidFill>
              </a:rPr>
              <a:t>(</a:t>
            </a:r>
            <a:r>
              <a:rPr lang="ar-SA" sz="3600" dirty="0" smtClean="0">
                <a:solidFill>
                  <a:srgbClr val="C00000"/>
                </a:solidFill>
              </a:rPr>
              <a:t>طريقة التقرير</a:t>
            </a:r>
            <a:r>
              <a:rPr lang="ar-AE" sz="3600" dirty="0" smtClean="0">
                <a:solidFill>
                  <a:srgbClr val="C00000"/>
                </a:solidFill>
              </a:rPr>
              <a:t>)</a:t>
            </a:r>
            <a:r>
              <a:rPr lang="ar-AE" sz="3600" dirty="0">
                <a:solidFill>
                  <a:srgbClr val="C00000"/>
                </a:solidFill>
              </a:rPr>
              <a:t> </a:t>
            </a:r>
            <a:r>
              <a:rPr lang="ar-AE" sz="3600" dirty="0" smtClean="0">
                <a:solidFill>
                  <a:srgbClr val="C00000"/>
                </a:solidFill>
              </a:rPr>
              <a:t>و </a:t>
            </a:r>
            <a:r>
              <a:rPr lang="ar-SA" sz="3600" dirty="0" smtClean="0">
                <a:solidFill>
                  <a:srgbClr val="C00000"/>
                </a:solidFill>
              </a:rPr>
              <a:t>التــرتيب </a:t>
            </a:r>
            <a:r>
              <a:rPr lang="ar-SA" sz="3600" dirty="0">
                <a:solidFill>
                  <a:srgbClr val="C00000"/>
                </a:solidFill>
              </a:rPr>
              <a:t>الرقمي </a:t>
            </a:r>
            <a:r>
              <a:rPr lang="ar-AE" sz="3600" dirty="0" smtClean="0">
                <a:solidFill>
                  <a:srgbClr val="C00000"/>
                </a:solidFill>
              </a:rPr>
              <a:t>(</a:t>
            </a:r>
            <a:r>
              <a:rPr lang="ar-SA" sz="3600" dirty="0" smtClean="0">
                <a:solidFill>
                  <a:srgbClr val="C00000"/>
                </a:solidFill>
              </a:rPr>
              <a:t>الرمزي</a:t>
            </a:r>
            <a:r>
              <a:rPr lang="ar-AE" sz="3600" dirty="0" smtClean="0">
                <a:solidFill>
                  <a:srgbClr val="C00000"/>
                </a:solidFill>
              </a:rPr>
              <a:t>). </a:t>
            </a:r>
            <a:r>
              <a:rPr lang="ar-AE" sz="3600" dirty="0" smtClean="0"/>
              <a:t>أي الطريقتين تفضل لتقييم الاداء الوظيفي لمؤسسة إفتراضية تعمل في مدينة العين.</a:t>
            </a:r>
            <a:endParaRPr lang="en-US" sz="3600" dirty="0"/>
          </a:p>
        </p:txBody>
      </p:sp>
      <p:sp>
        <p:nvSpPr>
          <p:cNvPr id="5" name="Date Placeholder 4"/>
          <p:cNvSpPr>
            <a:spLocks noGrp="1"/>
          </p:cNvSpPr>
          <p:nvPr>
            <p:ph type="dt" sz="half" idx="10"/>
          </p:nvPr>
        </p:nvSpPr>
        <p:spPr>
          <a:xfrm>
            <a:off x="457200" y="6278563"/>
            <a:ext cx="2674640" cy="457200"/>
          </a:xfrm>
        </p:spPr>
        <p:txBody>
          <a:bodyPr/>
          <a:lstStyle/>
          <a:p>
            <a:fld id="{B621FC99-D618-4A74-88AB-49DE7C91C68E}" type="datetime2">
              <a:rPr lang="en-US" smtClean="0"/>
              <a:t>Sunday, 21 June, 2020</a:t>
            </a:fld>
            <a:endParaRPr lang="en-US" dirty="0"/>
          </a:p>
        </p:txBody>
      </p:sp>
    </p:spTree>
    <p:extLst>
      <p:ext uri="{BB962C8B-B14F-4D97-AF65-F5344CB8AC3E}">
        <p14:creationId xmlns:p14="http://schemas.microsoft.com/office/powerpoint/2010/main" val="29989047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ar-DZ" dirty="0" smtClean="0"/>
              <a:t>1-</a:t>
            </a:r>
            <a:r>
              <a:rPr lang="ar-AE" dirty="0" smtClean="0"/>
              <a:t> </a:t>
            </a:r>
            <a:r>
              <a:rPr lang="ar-SA" dirty="0" smtClean="0"/>
              <a:t>الطريقة الإنشائية أو طريقة التقرير</a:t>
            </a:r>
            <a:endParaRPr lang="fr-FR" dirty="0" smtClean="0"/>
          </a:p>
        </p:txBody>
      </p:sp>
      <p:sp>
        <p:nvSpPr>
          <p:cNvPr id="61443" name="Rectangle 3"/>
          <p:cNvSpPr>
            <a:spLocks noGrp="1" noChangeArrowheads="1"/>
          </p:cNvSpPr>
          <p:nvPr>
            <p:ph idx="1"/>
          </p:nvPr>
        </p:nvSpPr>
        <p:spPr/>
        <p:txBody>
          <a:bodyPr/>
          <a:lstStyle/>
          <a:p>
            <a:pPr marL="0" indent="0" algn="just">
              <a:buNone/>
            </a:pPr>
            <a:r>
              <a:rPr lang="ar-AE" sz="4000" dirty="0" smtClean="0"/>
              <a:t>و هي </a:t>
            </a:r>
            <a:r>
              <a:rPr lang="ar-SA" sz="4000" dirty="0" smtClean="0"/>
              <a:t>الأكثر استعمالا في القطاعات الإدارية، حيث كثيرا ما يقيم أداء الفرد في آخر العام بتق</a:t>
            </a:r>
            <a:r>
              <a:rPr lang="ar-AE" sz="4000" dirty="0" smtClean="0"/>
              <a:t>ر</a:t>
            </a:r>
            <a:r>
              <a:rPr lang="ar-SA" sz="4000" dirty="0" smtClean="0"/>
              <a:t>ير </a:t>
            </a:r>
            <a:r>
              <a:rPr lang="ar-SA" sz="4000" dirty="0" smtClean="0">
                <a:solidFill>
                  <a:srgbClr val="FF0000"/>
                </a:solidFill>
              </a:rPr>
              <a:t>يعده المسؤول المباشر</a:t>
            </a:r>
            <a:r>
              <a:rPr lang="ar-SA" sz="4000" dirty="0" smtClean="0"/>
              <a:t>، يبدي فيه رأيه حول أداءه، وقد يكون التقرير وصفيا إنشائيا ومختصرا، وقد يكون تفصيليا بحيث يشتمل على وصف للمهام التي قام بأداءها، ونقاط القوة والضعف فيها والنتائج العامة لعمله.</a:t>
            </a:r>
            <a:endParaRPr lang="fr-FR" sz="4000" dirty="0" smtClean="0"/>
          </a:p>
        </p:txBody>
      </p:sp>
      <p:sp>
        <p:nvSpPr>
          <p:cNvPr id="6144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4CB45E7D-AF19-476B-BC05-8088A7DED39A}"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D2397496-81B0-4581-818E-5D93E30808E1}" type="slidenum">
              <a:rPr kumimoji="0" lang="en-US" sz="2400" b="0" i="0" u="none" strike="noStrike" cap="none" normalizeH="0" baseline="0" smtClean="0">
                <a:ln>
                  <a:noFill/>
                </a:ln>
                <a:solidFill>
                  <a:srgbClr val="000000"/>
                </a:solidFill>
                <a:effectLst/>
                <a:latin typeface="Times New Roman" pitchFamily="18" charset="0"/>
                <a:cs typeface="Arial" charset="0"/>
              </a:rPr>
              <a:t>21</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ar-DZ" dirty="0" smtClean="0"/>
              <a:t>2-</a:t>
            </a:r>
            <a:r>
              <a:rPr lang="ar-SA" dirty="0" smtClean="0"/>
              <a:t>التــرتيب الرقمي أو الرمزي</a:t>
            </a:r>
            <a:r>
              <a:rPr lang="fr-FR" dirty="0" smtClean="0"/>
              <a:t> </a:t>
            </a:r>
          </a:p>
        </p:txBody>
      </p:sp>
      <p:sp>
        <p:nvSpPr>
          <p:cNvPr id="63491" name="Rectangle 3"/>
          <p:cNvSpPr>
            <a:spLocks noGrp="1" noChangeArrowheads="1"/>
          </p:cNvSpPr>
          <p:nvPr>
            <p:ph idx="1"/>
          </p:nvPr>
        </p:nvSpPr>
        <p:spPr>
          <a:xfrm>
            <a:off x="457200" y="1340768"/>
            <a:ext cx="8229600" cy="4785395"/>
          </a:xfrm>
        </p:spPr>
        <p:txBody>
          <a:bodyPr/>
          <a:lstStyle/>
          <a:p>
            <a:pPr>
              <a:lnSpc>
                <a:spcPct val="90000"/>
              </a:lnSpc>
            </a:pPr>
            <a:r>
              <a:rPr lang="ar-SA" dirty="0" smtClean="0"/>
              <a:t>تقوم هذه الطريقة على ترتيب العاملين طبقا </a:t>
            </a:r>
            <a:r>
              <a:rPr lang="ar-SA" dirty="0" smtClean="0">
                <a:solidFill>
                  <a:srgbClr val="00B050"/>
                </a:solidFill>
              </a:rPr>
              <a:t>لبعض الصفات التي يتفق عليها كأساس ل</a:t>
            </a:r>
            <a:r>
              <a:rPr lang="ar-AE" dirty="0" smtClean="0">
                <a:solidFill>
                  <a:srgbClr val="00B050"/>
                </a:solidFill>
              </a:rPr>
              <a:t>ل</a:t>
            </a:r>
            <a:r>
              <a:rPr lang="ar-SA" dirty="0" smtClean="0">
                <a:solidFill>
                  <a:srgbClr val="00B050"/>
                </a:solidFill>
              </a:rPr>
              <a:t>تقييم</a:t>
            </a:r>
            <a:r>
              <a:rPr lang="ar-AE" dirty="0" smtClean="0">
                <a:solidFill>
                  <a:srgbClr val="00B050"/>
                </a:solidFill>
              </a:rPr>
              <a:t>،</a:t>
            </a:r>
            <a:r>
              <a:rPr lang="ar-SA" dirty="0" smtClean="0"/>
              <a:t> قد تكون من بين الصفات مثلا: التعاون مع الزملاء أو المعرفة بالواجبات و المهام، القدرة على اتخاذ القرارات، الدقة في العمل، تقبل الأفكار الجديدة، القدرة على حل المشاكل.</a:t>
            </a:r>
          </a:p>
          <a:p>
            <a:pPr>
              <a:lnSpc>
                <a:spcPct val="90000"/>
              </a:lnSpc>
            </a:pPr>
            <a:r>
              <a:rPr lang="ar-SA" dirty="0" smtClean="0"/>
              <a:t>و يستخدم في عملية الترتيب مدى يتراوح ما بين 1</a:t>
            </a:r>
            <a:r>
              <a:rPr lang="ar-AE" dirty="0" smtClean="0"/>
              <a:t> </a:t>
            </a:r>
            <a:r>
              <a:rPr lang="ar-SA" dirty="0" smtClean="0"/>
              <a:t>الى</a:t>
            </a:r>
            <a:r>
              <a:rPr lang="en-US" dirty="0" smtClean="0"/>
              <a:t>5</a:t>
            </a:r>
            <a:r>
              <a:rPr lang="ar-SA" dirty="0" smtClean="0"/>
              <a:t> </a:t>
            </a:r>
            <a:r>
              <a:rPr lang="ar-SA" dirty="0" smtClean="0"/>
              <a:t>في حالة الترتيب الرقمي و من أ</a:t>
            </a:r>
            <a:r>
              <a:rPr lang="ar-SA" b="1" dirty="0" smtClean="0"/>
              <a:t>  إلى </a:t>
            </a:r>
            <a:r>
              <a:rPr lang="ar-AE" b="1" dirty="0"/>
              <a:t>ه</a:t>
            </a:r>
            <a:r>
              <a:rPr lang="ar-SA" dirty="0" smtClean="0"/>
              <a:t>  </a:t>
            </a:r>
            <a:r>
              <a:rPr lang="ar-SA" dirty="0" smtClean="0"/>
              <a:t>في حالة الترتيب الرمزي ، و تمثل الرقم 1 أو الرمز أ ؛  </a:t>
            </a:r>
            <a:r>
              <a:rPr lang="ar-AE" dirty="0" smtClean="0"/>
              <a:t>أقل </a:t>
            </a:r>
            <a:r>
              <a:rPr lang="ar-SA" dirty="0" smtClean="0"/>
              <a:t>درجة </a:t>
            </a:r>
            <a:r>
              <a:rPr lang="ar-SA" dirty="0" smtClean="0"/>
              <a:t>توافر للصفة المعينة بينما الرقم </a:t>
            </a:r>
            <a:r>
              <a:rPr lang="ar-AE" dirty="0" smtClean="0"/>
              <a:t> 5 </a:t>
            </a:r>
            <a:r>
              <a:rPr lang="ar-SA" dirty="0" smtClean="0"/>
              <a:t>أو </a:t>
            </a:r>
            <a:r>
              <a:rPr lang="ar-SA" dirty="0" smtClean="0"/>
              <a:t>الرمز </a:t>
            </a:r>
            <a:r>
              <a:rPr lang="ar-AE" dirty="0" smtClean="0"/>
              <a:t>ه</a:t>
            </a:r>
            <a:r>
              <a:rPr lang="ar-SA" dirty="0" smtClean="0"/>
              <a:t> </a:t>
            </a:r>
            <a:r>
              <a:rPr lang="ar-AE" dirty="0" smtClean="0"/>
              <a:t>أعلى </a:t>
            </a:r>
            <a:r>
              <a:rPr lang="ar-SA" dirty="0" smtClean="0"/>
              <a:t>درجة </a:t>
            </a:r>
            <a:r>
              <a:rPr lang="ar-SA" dirty="0" smtClean="0"/>
              <a:t>توافر للصفة المستخدمة في الترتيب </a:t>
            </a:r>
            <a:endParaRPr lang="fr-FR" dirty="0" smtClean="0"/>
          </a:p>
        </p:txBody>
      </p:sp>
      <p:sp>
        <p:nvSpPr>
          <p:cNvPr id="63492"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C4B5B525-0E3B-4673-A280-89E6CF87689E}"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D4E48049-C902-44CC-AEB8-8FED4A6234CF}" type="slidenum">
              <a:rPr kumimoji="0" lang="en-US" sz="2400" b="0" i="0" u="none" strike="noStrike" cap="none" normalizeH="0" baseline="0" smtClean="0">
                <a:ln>
                  <a:noFill/>
                </a:ln>
                <a:solidFill>
                  <a:srgbClr val="000000"/>
                </a:solidFill>
                <a:effectLst/>
                <a:latin typeface="Times New Roman" pitchFamily="18" charset="0"/>
                <a:cs typeface="Arial" charset="0"/>
              </a:rPr>
              <a:t>22</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ar-DZ" sz="4000" dirty="0" smtClean="0"/>
              <a:t>3-</a:t>
            </a:r>
            <a:r>
              <a:rPr lang="ar-SA" sz="4000" dirty="0" smtClean="0"/>
              <a:t> طريقة الأحـداث الحرجة</a:t>
            </a:r>
            <a:endParaRPr lang="fr-FR" sz="4000" dirty="0" smtClean="0"/>
          </a:p>
        </p:txBody>
      </p:sp>
      <p:sp>
        <p:nvSpPr>
          <p:cNvPr id="65539" name="Rectangle 3"/>
          <p:cNvSpPr>
            <a:spLocks noGrp="1" noChangeArrowheads="1"/>
          </p:cNvSpPr>
          <p:nvPr>
            <p:ph idx="1"/>
          </p:nvPr>
        </p:nvSpPr>
        <p:spPr/>
        <p:txBody>
          <a:bodyPr/>
          <a:lstStyle/>
          <a:p>
            <a:pPr marL="0" indent="0">
              <a:buNone/>
            </a:pPr>
            <a:r>
              <a:rPr lang="ar-SA" sz="4000" dirty="0" smtClean="0"/>
              <a:t>والتي تعني </a:t>
            </a:r>
            <a:r>
              <a:rPr lang="ar-SA" sz="4000" dirty="0" smtClean="0">
                <a:solidFill>
                  <a:srgbClr val="00B050"/>
                </a:solidFill>
              </a:rPr>
              <a:t>رصد الحوادث المهمة سواء الجيدة منها أو السيئة </a:t>
            </a:r>
            <a:r>
              <a:rPr lang="ar-SA" sz="4000" b="1" dirty="0" smtClean="0">
                <a:solidFill>
                  <a:srgbClr val="00B050"/>
                </a:solidFill>
              </a:rPr>
              <a:t> </a:t>
            </a:r>
            <a:r>
              <a:rPr lang="ar-SA" sz="4000" dirty="0" smtClean="0">
                <a:solidFill>
                  <a:srgbClr val="00B050"/>
                </a:solidFill>
              </a:rPr>
              <a:t>و يقصد بالحدث الحرج ذلك الجزء من </a:t>
            </a:r>
            <a:r>
              <a:rPr lang="ar-SA" sz="4000" dirty="0" smtClean="0">
                <a:solidFill>
                  <a:srgbClr val="00B050"/>
                </a:solidFill>
              </a:rPr>
              <a:t>سلوك </a:t>
            </a:r>
            <a:r>
              <a:rPr lang="ar-SA" sz="4000" dirty="0" smtClean="0">
                <a:solidFill>
                  <a:srgbClr val="00B050"/>
                </a:solidFill>
              </a:rPr>
              <a:t>الفرد الذي يعد علامة محددة لنجـاحه أو فشله</a:t>
            </a:r>
            <a:r>
              <a:rPr lang="ar-SA" sz="4000" dirty="0" smtClean="0"/>
              <a:t>، أو مؤشرا لحسن أدائه أو قصوره، أو دليلا على ارتفاع كفايته، أو انخفاضها ولا يركز المشرف على الحدث في حد ذاته و إنما على سلوك الفرد فيه و كيفية تصرفه لمواجهته.</a:t>
            </a:r>
            <a:endParaRPr lang="fr-FR" sz="4000" dirty="0" smtClean="0"/>
          </a:p>
        </p:txBody>
      </p:sp>
      <p:sp>
        <p:nvSpPr>
          <p:cNvPr id="65540"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79341827-39B1-4A8D-AA3B-B9EFAA8FD66B}"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06D1FF6E-2573-4C6D-949A-0A15639063E2}" type="slidenum">
              <a:rPr kumimoji="0" lang="en-US" sz="2400" b="0" i="0" u="none" strike="noStrike" cap="none" normalizeH="0" baseline="0" smtClean="0">
                <a:ln>
                  <a:noFill/>
                </a:ln>
                <a:solidFill>
                  <a:srgbClr val="000000"/>
                </a:solidFill>
                <a:effectLst/>
                <a:latin typeface="Times New Roman" pitchFamily="18" charset="0"/>
                <a:cs typeface="Arial" charset="0"/>
              </a:rPr>
              <a:t>23</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ar-AE" dirty="0" smtClean="0"/>
              <a:t>4</a:t>
            </a:r>
            <a:r>
              <a:rPr lang="ar-DZ" dirty="0" smtClean="0"/>
              <a:t>-</a:t>
            </a:r>
            <a:r>
              <a:rPr lang="ar-AE" dirty="0" smtClean="0"/>
              <a:t> </a:t>
            </a:r>
            <a:r>
              <a:rPr lang="ar-SA" dirty="0" smtClean="0"/>
              <a:t>طـريقة الإدارة بالأهـداف</a:t>
            </a:r>
            <a:r>
              <a:rPr lang="fr-FR" dirty="0" smtClean="0"/>
              <a:t> </a:t>
            </a:r>
          </a:p>
        </p:txBody>
      </p:sp>
      <p:sp>
        <p:nvSpPr>
          <p:cNvPr id="67587" name="Rectangle 3"/>
          <p:cNvSpPr>
            <a:spLocks noGrp="1" noChangeArrowheads="1"/>
          </p:cNvSpPr>
          <p:nvPr>
            <p:ph idx="1"/>
          </p:nvPr>
        </p:nvSpPr>
        <p:spPr/>
        <p:txBody>
          <a:bodyPr/>
          <a:lstStyle/>
          <a:p>
            <a:r>
              <a:rPr lang="ar-SA" dirty="0" smtClean="0"/>
              <a:t>بحيث يتم تحديد الهدف الواجب على الموظف تحقيقه من </a:t>
            </a:r>
            <a:r>
              <a:rPr lang="ar-SA" dirty="0" smtClean="0">
                <a:solidFill>
                  <a:srgbClr val="00B050"/>
                </a:solidFill>
              </a:rPr>
              <a:t>خلال النقاش مع الرؤوساء والمرؤوسين،والاتفاق على الأهداف الواجب تحقيقها </a:t>
            </a:r>
            <a:r>
              <a:rPr lang="ar-SA" dirty="0" smtClean="0"/>
              <a:t>على أساس واقعي،</a:t>
            </a:r>
            <a:r>
              <a:rPr lang="ar-AE" dirty="0" smtClean="0"/>
              <a:t> </a:t>
            </a:r>
            <a:r>
              <a:rPr lang="ar-SA" dirty="0" smtClean="0"/>
              <a:t>من حيث معرفة الموظف لقدراته الحقيقية من ناحية،</a:t>
            </a:r>
            <a:r>
              <a:rPr lang="ar-AE" dirty="0" smtClean="0"/>
              <a:t> </a:t>
            </a:r>
            <a:r>
              <a:rPr lang="ar-SA" dirty="0" smtClean="0"/>
              <a:t>ولوجوب مساهمته في تحقيق الأهداف التنظيمية من ناحية أخرى،</a:t>
            </a:r>
            <a:r>
              <a:rPr lang="ar-AE" dirty="0" smtClean="0"/>
              <a:t> </a:t>
            </a:r>
            <a:r>
              <a:rPr lang="ar-SA" dirty="0" smtClean="0"/>
              <a:t>ولإعطائه مرونة اكبر في اختيار الوسائل التي يراها تكفل تحقيق الأهداف ضمن المشروعية وعدم مخالفة القوانين والتعليمات،</a:t>
            </a:r>
            <a:r>
              <a:rPr lang="ar-AE" dirty="0" smtClean="0"/>
              <a:t> </a:t>
            </a:r>
            <a:r>
              <a:rPr lang="ar-SA" dirty="0" smtClean="0"/>
              <a:t>فالعبرة هي بالهدف وليس بالشكل أو الرسميات</a:t>
            </a:r>
            <a:r>
              <a:rPr lang="ar-DZ" dirty="0" smtClean="0"/>
              <a:t>.</a:t>
            </a:r>
            <a:endParaRPr lang="fr-FR" dirty="0" smtClean="0"/>
          </a:p>
        </p:txBody>
      </p:sp>
      <p:sp>
        <p:nvSpPr>
          <p:cNvPr id="67588"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9CD96129-D8FF-4F1A-82F5-21306827E3B6}"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29052CBE-4104-43F6-BEEA-29478586D86D}" type="slidenum">
              <a:rPr kumimoji="0" lang="en-US" sz="2400" b="0" i="0" u="none" strike="noStrike" cap="none" normalizeH="0" baseline="0" smtClean="0">
                <a:ln>
                  <a:noFill/>
                </a:ln>
                <a:solidFill>
                  <a:srgbClr val="000000"/>
                </a:solidFill>
                <a:effectLst/>
                <a:latin typeface="Times New Roman" pitchFamily="18" charset="0"/>
                <a:cs typeface="Arial" charset="0"/>
              </a:rPr>
              <a:t>24</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77813"/>
            <a:ext cx="8229600" cy="703262"/>
          </a:xfrm>
        </p:spPr>
        <p:txBody>
          <a:bodyPr/>
          <a:lstStyle/>
          <a:p>
            <a:r>
              <a:rPr lang="ar-AE" dirty="0"/>
              <a:t>4</a:t>
            </a:r>
            <a:r>
              <a:rPr lang="ar-DZ" dirty="0" smtClean="0"/>
              <a:t>-</a:t>
            </a:r>
            <a:r>
              <a:rPr lang="ar-AE" dirty="0" smtClean="0"/>
              <a:t> </a:t>
            </a:r>
            <a:r>
              <a:rPr lang="ar-SA" dirty="0" smtClean="0"/>
              <a:t>طـريقة </a:t>
            </a:r>
            <a:r>
              <a:rPr lang="ar-SA" dirty="0"/>
              <a:t>الإدارة بالأهـداف</a:t>
            </a:r>
            <a:r>
              <a:rPr lang="fr-FR" dirty="0"/>
              <a:t> </a:t>
            </a:r>
            <a:endParaRPr lang="en-US" dirty="0" smtClean="0"/>
          </a:p>
        </p:txBody>
      </p:sp>
      <p:sp>
        <p:nvSpPr>
          <p:cNvPr id="54275" name="Content Placeholder 2"/>
          <p:cNvSpPr>
            <a:spLocks noGrp="1"/>
          </p:cNvSpPr>
          <p:nvPr>
            <p:ph idx="1"/>
          </p:nvPr>
        </p:nvSpPr>
        <p:spPr>
          <a:xfrm>
            <a:off x="457200" y="1052513"/>
            <a:ext cx="8229600" cy="5078412"/>
          </a:xfrm>
        </p:spPr>
        <p:txBody>
          <a:bodyPr/>
          <a:lstStyle/>
          <a:p>
            <a:r>
              <a:rPr lang="ar-AE" dirty="0" smtClean="0"/>
              <a:t>هو</a:t>
            </a:r>
            <a:r>
              <a:rPr lang="en-US" dirty="0" smtClean="0"/>
              <a:t> </a:t>
            </a:r>
            <a:r>
              <a:rPr lang="ar-AE" dirty="0" smtClean="0"/>
              <a:t>نوع من الأساليب والممارسات الادارية وعادة يطلب من الفرد القائم علي عملية التقييم أن يقيم ويقيس أداء الفرد المطلوب تقييمه طبقا للأهداف السابقة التي تم الاتفاق عليها بين الجهات المختلفه في المنظمة.</a:t>
            </a:r>
          </a:p>
          <a:p>
            <a:r>
              <a:rPr lang="ar-AE" dirty="0" smtClean="0"/>
              <a:t>في هذه الطريقة يتم التأكيد على أهمية مشاركة الموظف المراد تقييمه من اختيار وتحديد المعايير التي سوف تستخدم للحكم على مستوى أدائه.</a:t>
            </a:r>
          </a:p>
          <a:p>
            <a:r>
              <a:rPr lang="ar-AE" dirty="0" smtClean="0"/>
              <a:t>عيوب هذه الطريقة أنه احيانا لا يستطيع الأفراد تحقيق الأهداف المحددة مسبقا لظروف خارجة عن ارادتهم مثل تغير الظروف البيئية أو نقص المواد الخام</a:t>
            </a:r>
            <a:endParaRPr lang="en-US" dirty="0" smtClean="0"/>
          </a:p>
        </p:txBody>
      </p:sp>
      <p:sp>
        <p:nvSpPr>
          <p:cNvPr id="5427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953160AB-517C-4502-86FA-C2CE1E9BC37C}" type="datetime2">
              <a:rPr lang="en-US" smtClean="0">
                <a:solidFill>
                  <a:srgbClr val="000000"/>
                </a:solidFill>
              </a:rPr>
              <a:t>Sunday, 21 June, 2020</a:t>
            </a:fld>
            <a:endParaRPr lang="en-US">
              <a:solidFill>
                <a:srgbClr val="000000"/>
              </a:solidFill>
            </a:endParaRPr>
          </a:p>
        </p:txBody>
      </p:sp>
    </p:spTree>
    <p:extLst>
      <p:ext uri="{BB962C8B-B14F-4D97-AF65-F5344CB8AC3E}">
        <p14:creationId xmlns:p14="http://schemas.microsoft.com/office/powerpoint/2010/main" val="324618467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1226848"/>
          </a:xfrm>
          <a:blipFill>
            <a:blip r:embed="rId2"/>
            <a:tile tx="0" ty="0" sx="100000" sy="100000" flip="none" algn="tl"/>
          </a:blipFill>
        </p:spPr>
        <p:txBody>
          <a:bodyPr>
            <a:normAutofit/>
          </a:bodyPr>
          <a:lstStyle/>
          <a:p>
            <a:pPr algn="ctr"/>
            <a:r>
              <a:rPr lang="ar-AE" sz="6000" b="1" dirty="0">
                <a:solidFill>
                  <a:srgbClr val="C00000"/>
                </a:solidFill>
                <a:effectLst/>
              </a:rPr>
              <a:t>أسئلة للمناقشة</a:t>
            </a:r>
            <a:endParaRPr lang="en-US" sz="6000" b="1" dirty="0">
              <a:solidFill>
                <a:srgbClr val="C00000"/>
              </a:solidFill>
              <a:effectLst/>
            </a:endParaRPr>
          </a:p>
        </p:txBody>
      </p:sp>
      <p:sp>
        <p:nvSpPr>
          <p:cNvPr id="3" name="Content Placeholder 2"/>
          <p:cNvSpPr>
            <a:spLocks noGrp="1"/>
          </p:cNvSpPr>
          <p:nvPr>
            <p:ph idx="1"/>
          </p:nvPr>
        </p:nvSpPr>
        <p:spPr>
          <a:xfrm>
            <a:off x="643234" y="1772816"/>
            <a:ext cx="7886700" cy="4505747"/>
          </a:xfrm>
          <a:blipFill>
            <a:blip r:embed="rId3"/>
            <a:tile tx="0" ty="0" sx="100000" sy="100000" flip="none" algn="tl"/>
          </a:blipFill>
        </p:spPr>
        <p:txBody>
          <a:bodyPr>
            <a:noAutofit/>
          </a:bodyPr>
          <a:lstStyle/>
          <a:p>
            <a:pPr marL="0" indent="0">
              <a:buNone/>
            </a:pPr>
            <a:r>
              <a:rPr lang="ar-AE" sz="3600" dirty="0" smtClean="0"/>
              <a:t>يعني </a:t>
            </a:r>
            <a:r>
              <a:rPr lang="ar-EG" sz="3600" dirty="0" smtClean="0"/>
              <a:t>تقويم </a:t>
            </a:r>
            <a:r>
              <a:rPr lang="ar-EG" sz="3600" dirty="0"/>
              <a:t>الأداء الوظيفى بأنه عملية قياس سلوكيات الموظفين فى محيط </a:t>
            </a:r>
            <a:r>
              <a:rPr lang="ar-EG" sz="3600" dirty="0" smtClean="0"/>
              <a:t>العمل، </a:t>
            </a:r>
            <a:r>
              <a:rPr lang="ar-EG" sz="3600" dirty="0"/>
              <a:t>وخصائصهم ذات الصلة </a:t>
            </a:r>
            <a:r>
              <a:rPr lang="ar-EG" sz="3600" dirty="0" smtClean="0"/>
              <a:t>بوظائفهم، </a:t>
            </a:r>
            <a:r>
              <a:rPr lang="ar-EG" sz="3600" dirty="0"/>
              <a:t>ونتائج </a:t>
            </a:r>
            <a:r>
              <a:rPr lang="ar-EG" sz="3600" dirty="0" smtClean="0"/>
              <a:t>أعمالهم، </a:t>
            </a:r>
            <a:r>
              <a:rPr lang="ar-EG" sz="3600" dirty="0"/>
              <a:t>بشكل منتظم </a:t>
            </a:r>
            <a:r>
              <a:rPr lang="ar-EG" sz="3600" dirty="0" smtClean="0"/>
              <a:t>ودورى، </a:t>
            </a:r>
            <a:r>
              <a:rPr lang="ar-EG" sz="3600" dirty="0"/>
              <a:t>وذلك عن طريق شخص أو مجموعة من </a:t>
            </a:r>
            <a:r>
              <a:rPr lang="ar-EG" sz="3600" dirty="0" smtClean="0"/>
              <a:t>الأشخاص، </a:t>
            </a:r>
            <a:r>
              <a:rPr lang="ar-EG" sz="3600" dirty="0"/>
              <a:t>يكونون على دراية مناسبة </a:t>
            </a:r>
            <a:r>
              <a:rPr lang="ar-EG" sz="3600" dirty="0" smtClean="0"/>
              <a:t>بأدائهم</a:t>
            </a:r>
            <a:r>
              <a:rPr lang="ar-AE" sz="3600" dirty="0" smtClean="0"/>
              <a:t>. قارن بين</a:t>
            </a:r>
            <a:r>
              <a:rPr lang="ar-SA" sz="3600" dirty="0"/>
              <a:t> </a:t>
            </a:r>
            <a:r>
              <a:rPr lang="ar-SA" sz="3600" dirty="0" smtClean="0">
                <a:solidFill>
                  <a:srgbClr val="C00000"/>
                </a:solidFill>
              </a:rPr>
              <a:t>طريقة </a:t>
            </a:r>
            <a:r>
              <a:rPr lang="ar-SA" sz="3600" dirty="0">
                <a:solidFill>
                  <a:srgbClr val="C00000"/>
                </a:solidFill>
              </a:rPr>
              <a:t>قوائم الـمراجعة </a:t>
            </a:r>
            <a:r>
              <a:rPr lang="ar-AE" sz="3600" dirty="0" smtClean="0">
                <a:solidFill>
                  <a:srgbClr val="C00000"/>
                </a:solidFill>
              </a:rPr>
              <a:t>و </a:t>
            </a:r>
            <a:r>
              <a:rPr lang="ar-SA" sz="3600" dirty="0">
                <a:solidFill>
                  <a:srgbClr val="C00000"/>
                </a:solidFill>
              </a:rPr>
              <a:t>طــريقة المقارنات الثنائية</a:t>
            </a:r>
            <a:r>
              <a:rPr lang="ar-AE" sz="3600" dirty="0" smtClean="0"/>
              <a:t>. أي الطريقتين تُفضّل لتقييم الأداء الوظيفي لمؤسسة إفتراضية تعمل في مدينة العين.</a:t>
            </a:r>
            <a:endParaRPr lang="ar-DZ" sz="3600" dirty="0"/>
          </a:p>
        </p:txBody>
      </p:sp>
      <p:sp>
        <p:nvSpPr>
          <p:cNvPr id="5" name="Date Placeholder 4"/>
          <p:cNvSpPr>
            <a:spLocks noGrp="1"/>
          </p:cNvSpPr>
          <p:nvPr>
            <p:ph type="dt" sz="half" idx="10"/>
          </p:nvPr>
        </p:nvSpPr>
        <p:spPr>
          <a:xfrm>
            <a:off x="457200" y="6278563"/>
            <a:ext cx="2674640" cy="457200"/>
          </a:xfrm>
        </p:spPr>
        <p:txBody>
          <a:bodyPr/>
          <a:lstStyle/>
          <a:p>
            <a:fld id="{FA12F12D-FF01-4B52-AAD1-0095B7FA3EF5}" type="datetime2">
              <a:rPr lang="en-US" smtClean="0"/>
              <a:t>Sunday, 21 June, 2020</a:t>
            </a:fld>
            <a:endParaRPr lang="en-US" dirty="0"/>
          </a:p>
        </p:txBody>
      </p:sp>
    </p:spTree>
    <p:extLst>
      <p:ext uri="{BB962C8B-B14F-4D97-AF65-F5344CB8AC3E}">
        <p14:creationId xmlns:p14="http://schemas.microsoft.com/office/powerpoint/2010/main" val="2732489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AE" dirty="0" smtClean="0"/>
              <a:t>5</a:t>
            </a:r>
            <a:r>
              <a:rPr lang="ar-DZ" dirty="0" smtClean="0"/>
              <a:t>-</a:t>
            </a:r>
            <a:r>
              <a:rPr lang="ar-AE" dirty="0" smtClean="0"/>
              <a:t> </a:t>
            </a:r>
            <a:r>
              <a:rPr lang="ar-SA" dirty="0" smtClean="0"/>
              <a:t>طريقة قوائم الـمراجعة</a:t>
            </a:r>
            <a:r>
              <a:rPr lang="fr-FR" dirty="0" smtClean="0"/>
              <a:t> </a:t>
            </a:r>
          </a:p>
        </p:txBody>
      </p:sp>
      <p:sp>
        <p:nvSpPr>
          <p:cNvPr id="69635" name="Rectangle 3"/>
          <p:cNvSpPr>
            <a:spLocks noGrp="1" noChangeArrowheads="1"/>
          </p:cNvSpPr>
          <p:nvPr>
            <p:ph idx="1"/>
          </p:nvPr>
        </p:nvSpPr>
        <p:spPr/>
        <p:txBody>
          <a:bodyPr/>
          <a:lstStyle/>
          <a:p>
            <a:pPr marL="0" indent="0" algn="just">
              <a:buNone/>
            </a:pPr>
            <a:r>
              <a:rPr lang="ar-SA" sz="3600" dirty="0" smtClean="0"/>
              <a:t>تعتبر من أحدث الطرق المتبعة في تقييم الأداء، وبموجبها </a:t>
            </a:r>
            <a:r>
              <a:rPr lang="ar-SA" sz="3600" dirty="0" smtClean="0">
                <a:solidFill>
                  <a:srgbClr val="00B050"/>
                </a:solidFill>
              </a:rPr>
              <a:t>يتم إعداد قائمة تحتوي على عدد من الأسئلة تتعلق بسلوك الفرد في الأداء </a:t>
            </a:r>
            <a:r>
              <a:rPr lang="ar-SA" sz="3600" dirty="0" smtClean="0"/>
              <a:t>حيث يطلب من القائم بالتقييم وضع علامة أمام كل سؤال إما بنعم أو بلا حسب رأيه الشخصي بالفرد وتقوم بعدها إدارة الموارد البشرية بإعداد قيم لكل سؤال وتكون هذه القيم السرية لا يعلم بها المقيم نفسه، خوفا من إحتمال التحيز </a:t>
            </a:r>
            <a:r>
              <a:rPr lang="ar-DZ" sz="3600" dirty="0" smtClean="0"/>
              <a:t>مثل</a:t>
            </a:r>
            <a:r>
              <a:rPr lang="ar-SA" sz="3600" dirty="0" smtClean="0"/>
              <a:t>:</a:t>
            </a:r>
          </a:p>
          <a:p>
            <a:pPr marL="0" indent="0" algn="just">
              <a:buNone/>
            </a:pPr>
            <a:r>
              <a:rPr lang="ar-SA" sz="3600" dirty="0" smtClean="0"/>
              <a:t>هل لديه أفكار جديدة؟ هل هو مهتم حقيقة بالعمل؟</a:t>
            </a:r>
            <a:endParaRPr lang="fr-FR" sz="3600" dirty="0" smtClean="0"/>
          </a:p>
        </p:txBody>
      </p:sp>
      <p:sp>
        <p:nvSpPr>
          <p:cNvPr id="69636"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4C008D3D-1C6E-47D7-AA73-12CCA2E7E87F}"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70BD74DE-3E21-41F0-A0BC-3D46886B87F9}" type="slidenum">
              <a:rPr kumimoji="0" lang="en-US" sz="2400" b="0" i="0" u="none" strike="noStrike" cap="none" normalizeH="0" baseline="0" smtClean="0">
                <a:ln>
                  <a:noFill/>
                </a:ln>
                <a:solidFill>
                  <a:srgbClr val="000000"/>
                </a:solidFill>
                <a:effectLst/>
                <a:latin typeface="Times New Roman" pitchFamily="18" charset="0"/>
                <a:cs typeface="Arial" charset="0"/>
              </a:rPr>
              <a:t>27</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ar-AE" dirty="0" smtClean="0"/>
              <a:t>6</a:t>
            </a:r>
            <a:r>
              <a:rPr lang="ar-DZ" dirty="0" smtClean="0"/>
              <a:t>-</a:t>
            </a:r>
            <a:r>
              <a:rPr lang="ar-AE" dirty="0" smtClean="0"/>
              <a:t> </a:t>
            </a:r>
            <a:r>
              <a:rPr lang="ar-SA" dirty="0" smtClean="0"/>
              <a:t>طــريقة المقارنات الثنائية</a:t>
            </a:r>
            <a:r>
              <a:rPr lang="fr-FR" dirty="0" smtClean="0"/>
              <a:t> </a:t>
            </a:r>
          </a:p>
        </p:txBody>
      </p:sp>
      <p:sp>
        <p:nvSpPr>
          <p:cNvPr id="71683" name="Rectangle 3"/>
          <p:cNvSpPr>
            <a:spLocks noGrp="1" noChangeArrowheads="1"/>
          </p:cNvSpPr>
          <p:nvPr>
            <p:ph idx="1"/>
          </p:nvPr>
        </p:nvSpPr>
        <p:spPr/>
        <p:txBody>
          <a:bodyPr/>
          <a:lstStyle/>
          <a:p>
            <a:pPr marL="0" indent="0" algn="just">
              <a:buNone/>
            </a:pPr>
            <a:r>
              <a:rPr lang="ar-SA" dirty="0" smtClean="0"/>
              <a:t>تقوم </a:t>
            </a:r>
            <a:r>
              <a:rPr lang="ar-SA" dirty="0" smtClean="0">
                <a:solidFill>
                  <a:srgbClr val="00B050"/>
                </a:solidFill>
              </a:rPr>
              <a:t>على مقارنة أداء العامل أو الموظف بغيره من العاملين </a:t>
            </a:r>
            <a:r>
              <a:rPr lang="ar-SA" dirty="0" smtClean="0"/>
              <a:t>بحيث تتحدد مرتبته بين زملائه في العمل،</a:t>
            </a:r>
            <a:r>
              <a:rPr lang="ar-DZ" dirty="0" smtClean="0"/>
              <a:t> </a:t>
            </a:r>
            <a:r>
              <a:rPr lang="ar-SA" dirty="0" smtClean="0"/>
              <a:t>و حسب هذه الطريقة يتم تقييم العاملين بالمقارنة كل واحد منهم بالآخرين مقارنة زوجية و يكون عدد المرات التي اختير فيها الفرد هو الرقم الذي تحدد على أساسه الرتبة التي يمثلها بين الأفراد محل التقييم و المشكلة الرئيسية في استخدام هذه الطريقة تتمثل في </a:t>
            </a:r>
            <a:r>
              <a:rPr lang="ar-AE" dirty="0" smtClean="0"/>
              <a:t>ال</a:t>
            </a:r>
            <a:r>
              <a:rPr lang="ar-SA" dirty="0" smtClean="0"/>
              <a:t>وقت الذي يمكن أن تستغرق في حالة كبر عدد الأفراد المطلوب تقييمهم فكلما زاد عدد الأفراد كلما زادت المجموعات الثنائية أو مراتب </a:t>
            </a:r>
            <a:r>
              <a:rPr lang="ar-AE" dirty="0" smtClean="0"/>
              <a:t>ا</a:t>
            </a:r>
            <a:r>
              <a:rPr lang="ar-SA" dirty="0" smtClean="0"/>
              <a:t>لمقارنة</a:t>
            </a:r>
            <a:r>
              <a:rPr lang="fr-FR" dirty="0" smtClean="0"/>
              <a:t> </a:t>
            </a:r>
          </a:p>
        </p:txBody>
      </p:sp>
      <p:sp>
        <p:nvSpPr>
          <p:cNvPr id="716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8BA18D35-9068-4516-BA84-C4FA7153CAA5}"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E248AAC5-DAAF-452B-BDC5-5D23F3DCBB63}" type="slidenum">
              <a:rPr kumimoji="0" lang="en-US" sz="2400" b="0" i="0" u="none" strike="noStrike" cap="none" normalizeH="0" baseline="0" smtClean="0">
                <a:ln>
                  <a:noFill/>
                </a:ln>
                <a:solidFill>
                  <a:srgbClr val="000000"/>
                </a:solidFill>
                <a:effectLst/>
                <a:latin typeface="Times New Roman" pitchFamily="18" charset="0"/>
                <a:cs typeface="Arial" charset="0"/>
              </a:rPr>
              <a:t>28</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2001" y="404664"/>
            <a:ext cx="8218488" cy="791493"/>
          </a:xfrm>
        </p:spPr>
        <p:txBody>
          <a:bodyPr/>
          <a:lstStyle/>
          <a:p>
            <a:pPr eaLnBrk="1" hangingPunct="1"/>
            <a:r>
              <a:rPr lang="ar-EG" sz="5400" dirty="0" smtClean="0"/>
              <a:t>معايير اختيار طريقة التقويم المناسبة</a:t>
            </a:r>
            <a:endParaRPr lang="fr-FR" sz="5400" dirty="0" smtClean="0"/>
          </a:p>
        </p:txBody>
      </p:sp>
      <p:sp>
        <p:nvSpPr>
          <p:cNvPr id="35843" name="Rectangle 3"/>
          <p:cNvSpPr>
            <a:spLocks noGrp="1" noChangeArrowheads="1"/>
          </p:cNvSpPr>
          <p:nvPr>
            <p:ph idx="1"/>
          </p:nvPr>
        </p:nvSpPr>
        <p:spPr>
          <a:xfrm>
            <a:off x="457200" y="1340769"/>
            <a:ext cx="8218488" cy="5112420"/>
          </a:xfrm>
        </p:spPr>
        <p:txBody>
          <a:bodyPr/>
          <a:lstStyle/>
          <a:p>
            <a:pPr algn="just" eaLnBrk="1" hangingPunct="1">
              <a:lnSpc>
                <a:spcPct val="80000"/>
              </a:lnSpc>
              <a:buFont typeface="Wingdings" panose="05000000000000000000" pitchFamily="2" charset="2"/>
              <a:buNone/>
            </a:pPr>
            <a:r>
              <a:rPr lang="ar-EG" sz="3600" dirty="0" smtClean="0"/>
              <a:t> </a:t>
            </a:r>
            <a:r>
              <a:rPr lang="ar-EG" sz="3600" dirty="0" smtClean="0">
                <a:solidFill>
                  <a:srgbClr val="002060"/>
                </a:solidFill>
              </a:rPr>
              <a:t>وفيما يلى بعض المعايير الهامة لإختيار الطريقة الملائمة لتقويم الأداء:</a:t>
            </a:r>
            <a:endParaRPr lang="ar-AE" sz="3600" dirty="0" smtClean="0">
              <a:solidFill>
                <a:srgbClr val="002060"/>
              </a:solidFill>
            </a:endParaRPr>
          </a:p>
          <a:p>
            <a:pPr algn="just" eaLnBrk="1" hangingPunct="1">
              <a:lnSpc>
                <a:spcPct val="80000"/>
              </a:lnSpc>
              <a:buFont typeface="Wingdings" panose="05000000000000000000" pitchFamily="2" charset="2"/>
              <a:buNone/>
            </a:pPr>
            <a:endParaRPr lang="ar-EG" sz="2400" dirty="0" smtClean="0">
              <a:solidFill>
                <a:srgbClr val="002060"/>
              </a:solidFill>
            </a:endParaRPr>
          </a:p>
          <a:p>
            <a:pPr algn="just" eaLnBrk="1" hangingPunct="1">
              <a:lnSpc>
                <a:spcPct val="80000"/>
              </a:lnSpc>
            </a:pPr>
            <a:r>
              <a:rPr lang="ar-EG" sz="3600" dirty="0" smtClean="0"/>
              <a:t>مدى فعالية الطريقة فى تحقيق الهدف من التقويم .</a:t>
            </a:r>
          </a:p>
          <a:p>
            <a:pPr algn="just" eaLnBrk="1" hangingPunct="1">
              <a:lnSpc>
                <a:spcPct val="80000"/>
              </a:lnSpc>
            </a:pPr>
            <a:r>
              <a:rPr lang="ar-EG" sz="3600" dirty="0" smtClean="0"/>
              <a:t>درجة سهولة استخدام الطريقة وفهم المقوم لها .</a:t>
            </a:r>
          </a:p>
          <a:p>
            <a:pPr algn="just" eaLnBrk="1" hangingPunct="1">
              <a:lnSpc>
                <a:spcPct val="80000"/>
              </a:lnSpc>
            </a:pPr>
            <a:r>
              <a:rPr lang="ar-EG" sz="3600" dirty="0" smtClean="0"/>
              <a:t>مدى قبول المر</a:t>
            </a:r>
            <a:r>
              <a:rPr lang="ar-AE" sz="3600" dirty="0" smtClean="0"/>
              <a:t>ؤو</a:t>
            </a:r>
            <a:r>
              <a:rPr lang="ar-EG" sz="3600" dirty="0" smtClean="0"/>
              <a:t>سين المراد تقويمهم لطريقة التقويم .</a:t>
            </a:r>
          </a:p>
          <a:p>
            <a:pPr algn="just" eaLnBrk="1" hangingPunct="1">
              <a:lnSpc>
                <a:spcPct val="80000"/>
              </a:lnSpc>
            </a:pPr>
            <a:r>
              <a:rPr lang="ar-EG" sz="3600" dirty="0" smtClean="0"/>
              <a:t>اقتصاديات الطريقة.</a:t>
            </a:r>
            <a:endParaRPr lang="ar-AE" sz="3600" dirty="0" smtClean="0"/>
          </a:p>
          <a:p>
            <a:pPr algn="just" eaLnBrk="1" hangingPunct="1">
              <a:lnSpc>
                <a:spcPct val="80000"/>
              </a:lnSpc>
            </a:pPr>
            <a:endParaRPr lang="ar-EG" sz="2000" dirty="0" smtClean="0"/>
          </a:p>
          <a:p>
            <a:pPr algn="just" eaLnBrk="1" hangingPunct="1">
              <a:lnSpc>
                <a:spcPct val="80000"/>
              </a:lnSpc>
            </a:pPr>
            <a:r>
              <a:rPr lang="ar-EG" sz="3600" dirty="0" smtClean="0"/>
              <a:t>مدى صحة طريقة القياس ، وامكانية الإعتماد على المعلومات التى توفرها.</a:t>
            </a:r>
          </a:p>
        </p:txBody>
      </p:sp>
      <p:sp>
        <p:nvSpPr>
          <p:cNvPr id="3584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999DAF60-75A3-4E4D-92AB-B2EB86CC8B78}" type="datetime2">
              <a:rPr lang="en-US" smtClean="0">
                <a:solidFill>
                  <a:srgbClr val="000000"/>
                </a:solidFill>
              </a:rPr>
              <a:t>Sunday, 21 June, 2020</a:t>
            </a:fld>
            <a:endParaRPr lang="en-US">
              <a:solidFill>
                <a:srgbClr val="000000"/>
              </a:solidFill>
            </a:endParaRPr>
          </a:p>
        </p:txBody>
      </p:sp>
    </p:spTree>
    <p:extLst>
      <p:ext uri="{BB962C8B-B14F-4D97-AF65-F5344CB8AC3E}">
        <p14:creationId xmlns:p14="http://schemas.microsoft.com/office/powerpoint/2010/main" val="41781164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0"/>
            <a:ext cx="8218487" cy="1420813"/>
          </a:xfrm>
        </p:spPr>
        <p:txBody>
          <a:bodyPr/>
          <a:lstStyle/>
          <a:p>
            <a:pPr eaLnBrk="1" hangingPunct="1"/>
            <a:r>
              <a:rPr lang="ar-EG" sz="6600" dirty="0" smtClean="0"/>
              <a:t>مفهوم تقويم الأداء الوظيف</a:t>
            </a:r>
            <a:r>
              <a:rPr lang="ar-AE" sz="6600" dirty="0" smtClean="0"/>
              <a:t>ي</a:t>
            </a:r>
            <a:endParaRPr lang="fr-FR" sz="6600" dirty="0" smtClean="0"/>
          </a:p>
        </p:txBody>
      </p:sp>
      <p:sp>
        <p:nvSpPr>
          <p:cNvPr id="17411" name="Rectangle 3"/>
          <p:cNvSpPr>
            <a:spLocks noGrp="1" noChangeArrowheads="1"/>
          </p:cNvSpPr>
          <p:nvPr>
            <p:ph idx="1"/>
          </p:nvPr>
        </p:nvSpPr>
        <p:spPr>
          <a:xfrm>
            <a:off x="468312" y="1557338"/>
            <a:ext cx="8136135" cy="4607966"/>
          </a:xfrm>
        </p:spPr>
        <p:txBody>
          <a:bodyPr/>
          <a:lstStyle/>
          <a:p>
            <a:pPr algn="just" eaLnBrk="1" hangingPunct="1"/>
            <a:r>
              <a:rPr lang="ar-EG" dirty="0" smtClean="0"/>
              <a:t>يمكن تعريف تقويم الأداء الوظيفى بأنه عملية قياس سلوكيات الموظفين فى محيط العمل ، وخصائصهم ذات الصلة بوظائفهم ، ونتائج أعمالهم ، بشكل منتظم ودورى ، وذلك عن طريق شخص أو مجموعة من الأشخاص ، يكونون على دراية مناسبة بأدائهم .</a:t>
            </a:r>
          </a:p>
          <a:p>
            <a:pPr algn="just" eaLnBrk="1" hangingPunct="1"/>
            <a:r>
              <a:rPr lang="ar-EG" dirty="0" smtClean="0"/>
              <a:t>فالتقويم ليس هدفاً فى حد ذاته ، وإنما غدا وسيلة تهدف فى نهاية المطاف على تحفيز الأفراد ، ومساعدتهم على تعديل سلوكهم بصورة إيجابية ، ودفعهم الى تطوير </a:t>
            </a:r>
            <a:r>
              <a:rPr lang="ar-EG" sz="3600" dirty="0" smtClean="0"/>
              <a:t>أدائهم ، ومن ثم  رفع الكفاءة الإنتاجية فى المنظمة  .</a:t>
            </a:r>
            <a:endParaRPr lang="fr-FR" sz="3600" dirty="0" smtClean="0"/>
          </a:p>
        </p:txBody>
      </p:sp>
      <p:sp>
        <p:nvSpPr>
          <p:cNvPr id="17412"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F884EEAE-9DA5-43CF-B810-108F9629380B}"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D1DAE430-9945-4FE2-82EA-6ED0DBB4BFA7}" type="slidenum">
              <a:rPr kumimoji="0" lang="en-US" sz="2400" b="0" i="0" u="none" strike="noStrike" cap="none" normalizeH="0" baseline="0" smtClean="0">
                <a:ln>
                  <a:noFill/>
                </a:ln>
                <a:solidFill>
                  <a:srgbClr val="000000"/>
                </a:solidFill>
                <a:effectLst/>
                <a:latin typeface="Times New Roman" pitchFamily="18" charset="0"/>
                <a:cs typeface="Arial" charset="0"/>
              </a:rPr>
              <a:t>3</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2001" y="404664"/>
            <a:ext cx="8218488" cy="791493"/>
          </a:xfrm>
        </p:spPr>
        <p:txBody>
          <a:bodyPr/>
          <a:lstStyle/>
          <a:p>
            <a:pPr eaLnBrk="1" hangingPunct="1"/>
            <a:r>
              <a:rPr lang="ar-EG" sz="5400" dirty="0" smtClean="0"/>
              <a:t>معايير اختيار طريقة التقويم المناسبة</a:t>
            </a:r>
            <a:endParaRPr lang="fr-FR" sz="5400" dirty="0" smtClean="0"/>
          </a:p>
        </p:txBody>
      </p:sp>
      <p:sp>
        <p:nvSpPr>
          <p:cNvPr id="35843" name="Rectangle 3"/>
          <p:cNvSpPr>
            <a:spLocks noGrp="1" noChangeArrowheads="1"/>
          </p:cNvSpPr>
          <p:nvPr>
            <p:ph idx="1"/>
          </p:nvPr>
        </p:nvSpPr>
        <p:spPr>
          <a:xfrm>
            <a:off x="457200" y="1340769"/>
            <a:ext cx="8218488" cy="4907631"/>
          </a:xfrm>
        </p:spPr>
        <p:txBody>
          <a:bodyPr/>
          <a:lstStyle/>
          <a:p>
            <a:pPr algn="just" eaLnBrk="1" hangingPunct="1"/>
            <a:r>
              <a:rPr lang="ar-EG" sz="3600" dirty="0" smtClean="0"/>
              <a:t> </a:t>
            </a:r>
            <a:r>
              <a:rPr lang="ar-EG" sz="3600" dirty="0"/>
              <a:t>مدى صلاحية الطريقة المستخدمة للإستشارة والتوجيه المهنى للموظفين.</a:t>
            </a:r>
          </a:p>
          <a:p>
            <a:pPr algn="just" eaLnBrk="1" hangingPunct="1"/>
            <a:r>
              <a:rPr lang="ar-EG" sz="3600" dirty="0"/>
              <a:t>مدى إمكانية المقارنة التى توفرها الطريقة المستخدمة.</a:t>
            </a:r>
          </a:p>
          <a:p>
            <a:pPr algn="just" eaLnBrk="1" hangingPunct="1"/>
            <a:r>
              <a:rPr lang="ar-EG" sz="3600" dirty="0">
                <a:solidFill>
                  <a:srgbClr val="002060"/>
                </a:solidFill>
              </a:rPr>
              <a:t>مدى صلاحية الطريقة المستخدمة عند حدوث تغيرات وظيفية أو تعديلات تنظيمية أو تغيير فى المعايير المطبقة لقياس الأداء.</a:t>
            </a:r>
          </a:p>
          <a:p>
            <a:pPr algn="just" eaLnBrk="1" hangingPunct="1"/>
            <a:r>
              <a:rPr lang="ar-EG" sz="3600" dirty="0"/>
              <a:t>درجة اتساق طريقة التقويم مع السياسات الأخرى للموارد البشرية</a:t>
            </a:r>
            <a:endParaRPr lang="fr-FR" sz="3600" dirty="0"/>
          </a:p>
          <a:p>
            <a:pPr algn="just" eaLnBrk="1" hangingPunct="1">
              <a:lnSpc>
                <a:spcPct val="80000"/>
              </a:lnSpc>
              <a:buFont typeface="Wingdings" panose="05000000000000000000" pitchFamily="2" charset="2"/>
              <a:buNone/>
            </a:pPr>
            <a:endParaRPr lang="ar-EG" sz="3600" dirty="0" smtClean="0"/>
          </a:p>
        </p:txBody>
      </p:sp>
      <p:sp>
        <p:nvSpPr>
          <p:cNvPr id="3584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84749983-23B3-40DB-AC28-5AC4ABA71422}" type="datetime2">
              <a:rPr lang="en-US" smtClean="0">
                <a:solidFill>
                  <a:srgbClr val="000000"/>
                </a:solidFill>
              </a:rPr>
              <a:t>Sunday, 21 June, 2020</a:t>
            </a:fld>
            <a:endParaRPr lang="en-US">
              <a:solidFill>
                <a:srgbClr val="000000"/>
              </a:solidFill>
            </a:endParaRPr>
          </a:p>
        </p:txBody>
      </p:sp>
    </p:spTree>
    <p:extLst>
      <p:ext uri="{BB962C8B-B14F-4D97-AF65-F5344CB8AC3E}">
        <p14:creationId xmlns:p14="http://schemas.microsoft.com/office/powerpoint/2010/main" val="1091391758"/>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2001" y="404664"/>
            <a:ext cx="8218488" cy="791493"/>
          </a:xfrm>
        </p:spPr>
        <p:txBody>
          <a:bodyPr/>
          <a:lstStyle/>
          <a:p>
            <a:pPr eaLnBrk="1" hangingPunct="1"/>
            <a:r>
              <a:rPr lang="ar-EG" sz="5400" dirty="0" smtClean="0"/>
              <a:t>معايير اختيار طريقة التقويم المناسبة</a:t>
            </a:r>
            <a:endParaRPr lang="fr-FR" sz="5400" dirty="0" smtClean="0"/>
          </a:p>
        </p:txBody>
      </p:sp>
      <p:sp>
        <p:nvSpPr>
          <p:cNvPr id="35843" name="Rectangle 3"/>
          <p:cNvSpPr>
            <a:spLocks noGrp="1" noChangeArrowheads="1"/>
          </p:cNvSpPr>
          <p:nvPr>
            <p:ph idx="1"/>
          </p:nvPr>
        </p:nvSpPr>
        <p:spPr>
          <a:xfrm>
            <a:off x="457200" y="1340769"/>
            <a:ext cx="8218488" cy="4907631"/>
          </a:xfrm>
        </p:spPr>
        <p:txBody>
          <a:bodyPr/>
          <a:lstStyle/>
          <a:p>
            <a:pPr algn="just" eaLnBrk="1" hangingPunct="1">
              <a:buSzTx/>
            </a:pPr>
            <a:r>
              <a:rPr lang="ar-EG" dirty="0" smtClean="0"/>
              <a:t> ألا </a:t>
            </a:r>
            <a:r>
              <a:rPr lang="ar-EG" dirty="0"/>
              <a:t>تؤثر التحيزات والأخطاء الإنسانية على عملية </a:t>
            </a:r>
            <a:r>
              <a:rPr lang="ar-EG" dirty="0" smtClean="0"/>
              <a:t>التقويم.</a:t>
            </a:r>
            <a:endParaRPr lang="ar-AE" dirty="0" smtClean="0"/>
          </a:p>
          <a:p>
            <a:pPr algn="just" eaLnBrk="1" hangingPunct="1">
              <a:buSzTx/>
            </a:pPr>
            <a:r>
              <a:rPr lang="ar-AE" dirty="0"/>
              <a:t> </a:t>
            </a:r>
            <a:r>
              <a:rPr lang="ar-AE" dirty="0" smtClean="0"/>
              <a:t> </a:t>
            </a:r>
            <a:r>
              <a:rPr lang="ar-EG" dirty="0" smtClean="0"/>
              <a:t>أن </a:t>
            </a:r>
            <a:r>
              <a:rPr lang="ar-EG" dirty="0"/>
              <a:t>تكون طريقة التقويم مصممة تصميماً سليماً – تراعى فيه الأسس العلمية </a:t>
            </a:r>
            <a:r>
              <a:rPr lang="ar-EG" dirty="0" smtClean="0"/>
              <a:t>والعملية.</a:t>
            </a:r>
            <a:endParaRPr lang="ar-EG" dirty="0"/>
          </a:p>
          <a:p>
            <a:pPr algn="just" eaLnBrk="1" hangingPunct="1">
              <a:buSzTx/>
            </a:pPr>
            <a:r>
              <a:rPr lang="ar-AE" dirty="0" smtClean="0"/>
              <a:t> </a:t>
            </a:r>
            <a:r>
              <a:rPr lang="ar-EG" dirty="0" smtClean="0"/>
              <a:t>أن </a:t>
            </a:r>
            <a:r>
              <a:rPr lang="ar-EG" dirty="0"/>
              <a:t>تسهل الطريقة المستخدمة ما بعدها من إجراءات كالمقابلة مثلاً والإستشارة </a:t>
            </a:r>
            <a:r>
              <a:rPr lang="ar-EG" dirty="0" smtClean="0"/>
              <a:t>المهنية.</a:t>
            </a:r>
            <a:r>
              <a:rPr lang="ar-AE" dirty="0" smtClean="0"/>
              <a:t> </a:t>
            </a:r>
          </a:p>
          <a:p>
            <a:pPr marL="0" indent="0" algn="just" eaLnBrk="1" hangingPunct="1">
              <a:buSzTx/>
              <a:buNone/>
            </a:pPr>
            <a:endParaRPr lang="ar-EG" dirty="0"/>
          </a:p>
          <a:p>
            <a:pPr algn="just" eaLnBrk="1" hangingPunct="1">
              <a:buSzTx/>
            </a:pPr>
            <a:r>
              <a:rPr lang="ar-AE" dirty="0" smtClean="0"/>
              <a:t> </a:t>
            </a:r>
            <a:r>
              <a:rPr lang="ar-EG" dirty="0" smtClean="0"/>
              <a:t>أن </a:t>
            </a:r>
            <a:r>
              <a:rPr lang="ar-EG" dirty="0"/>
              <a:t>تتفق الطريقة مع ثقافة المؤسسة ، تلك الثقافة التى يجب أن تتميز بالموضوعية والرغبة فى تحقيق أهداف العمل والعاملين</a:t>
            </a:r>
            <a:r>
              <a:rPr lang="ar-EG" dirty="0" smtClean="0"/>
              <a:t>.</a:t>
            </a:r>
            <a:endParaRPr lang="fr-FR" dirty="0"/>
          </a:p>
        </p:txBody>
      </p:sp>
      <p:sp>
        <p:nvSpPr>
          <p:cNvPr id="3584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68F1C215-530C-47DB-BBC4-80C3B3307E63}" type="datetime2">
              <a:rPr lang="en-US" smtClean="0">
                <a:solidFill>
                  <a:srgbClr val="000000"/>
                </a:solidFill>
              </a:rPr>
              <a:t>Sunday, 21 June, 2020</a:t>
            </a:fld>
            <a:endParaRPr lang="en-US">
              <a:solidFill>
                <a:srgbClr val="000000"/>
              </a:solidFill>
            </a:endParaRPr>
          </a:p>
        </p:txBody>
      </p:sp>
    </p:spTree>
    <p:extLst>
      <p:ext uri="{BB962C8B-B14F-4D97-AF65-F5344CB8AC3E}">
        <p14:creationId xmlns:p14="http://schemas.microsoft.com/office/powerpoint/2010/main" val="3830892212"/>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ar-SA" dirty="0" smtClean="0"/>
              <a:t>الصــعوبات التي يواجهها تقييم الأداء</a:t>
            </a:r>
            <a:endParaRPr lang="fr-FR" dirty="0" smtClean="0"/>
          </a:p>
        </p:txBody>
      </p:sp>
      <p:sp>
        <p:nvSpPr>
          <p:cNvPr id="73731" name="Rectangle 3"/>
          <p:cNvSpPr>
            <a:spLocks noGrp="1" noChangeArrowheads="1"/>
          </p:cNvSpPr>
          <p:nvPr>
            <p:ph idx="1"/>
          </p:nvPr>
        </p:nvSpPr>
        <p:spPr/>
        <p:txBody>
          <a:bodyPr/>
          <a:lstStyle/>
          <a:p>
            <a:r>
              <a:rPr lang="ar-DZ" sz="4400" dirty="0" smtClean="0"/>
              <a:t>1) </a:t>
            </a:r>
            <a:r>
              <a:rPr lang="ar-SA" sz="4400" b="1" dirty="0" smtClean="0"/>
              <a:t>التحيز من جانب المقيم للعوامل التي يفضلها</a:t>
            </a:r>
            <a:r>
              <a:rPr lang="ar-DZ" sz="4400" dirty="0" smtClean="0"/>
              <a:t>.</a:t>
            </a:r>
            <a:endParaRPr lang="ar-AE" sz="4400" dirty="0" smtClean="0"/>
          </a:p>
          <a:p>
            <a:pPr marL="0" indent="0">
              <a:buNone/>
            </a:pPr>
            <a:endParaRPr lang="ar-DZ" sz="4400" dirty="0" smtClean="0"/>
          </a:p>
          <a:p>
            <a:r>
              <a:rPr lang="ar-DZ" sz="4400" dirty="0" smtClean="0"/>
              <a:t>2) </a:t>
            </a:r>
            <a:r>
              <a:rPr lang="ar-SA" sz="4400" b="1" dirty="0" smtClean="0"/>
              <a:t>التأثر بسلوك الأفراد قبيل فترة التقييم</a:t>
            </a:r>
            <a:r>
              <a:rPr lang="ar-DZ" sz="4400" dirty="0" smtClean="0"/>
              <a:t>.</a:t>
            </a:r>
          </a:p>
          <a:p>
            <a:r>
              <a:rPr lang="ar-DZ" sz="4400" dirty="0" smtClean="0"/>
              <a:t>3) </a:t>
            </a:r>
            <a:r>
              <a:rPr lang="ar-SA" sz="4400" b="1" dirty="0" smtClean="0"/>
              <a:t>التحيز الشخصي</a:t>
            </a:r>
            <a:r>
              <a:rPr lang="ar-DZ" sz="4400" dirty="0" smtClean="0"/>
              <a:t>.</a:t>
            </a:r>
          </a:p>
          <a:p>
            <a:r>
              <a:rPr lang="ar-DZ" sz="4400" dirty="0" smtClean="0"/>
              <a:t>4) </a:t>
            </a:r>
            <a:r>
              <a:rPr lang="ar-SA" sz="4400" b="1" dirty="0" smtClean="0"/>
              <a:t>الاتجاه إلى التقييم بعيدا عن الحقيقة</a:t>
            </a:r>
            <a:r>
              <a:rPr lang="ar-DZ" sz="4400" dirty="0" smtClean="0"/>
              <a:t>.</a:t>
            </a:r>
            <a:endParaRPr lang="fr-FR" sz="4400" dirty="0" smtClean="0"/>
          </a:p>
        </p:txBody>
      </p:sp>
      <p:sp>
        <p:nvSpPr>
          <p:cNvPr id="73732"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9BC1F0AF-4D3D-4159-98B8-34D724A50E8F}"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00B60A46-B5D3-45AC-81C7-AAE6B80F93C9}" type="slidenum">
              <a:rPr kumimoji="0" lang="en-US" sz="2400" b="0" i="0" u="none" strike="noStrike" cap="none" normalizeH="0" baseline="0" smtClean="0">
                <a:ln>
                  <a:noFill/>
                </a:ln>
                <a:solidFill>
                  <a:srgbClr val="000000"/>
                </a:solidFill>
                <a:effectLst/>
                <a:latin typeface="Times New Roman" pitchFamily="18" charset="0"/>
                <a:cs typeface="Arial" charset="0"/>
              </a:rPr>
              <a:t>32</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6000" dirty="0"/>
              <a:t>مشكلات إدارية معاصرة</a:t>
            </a:r>
            <a:endParaRPr lang="en-US" sz="6000" dirty="0"/>
          </a:p>
        </p:txBody>
      </p:sp>
      <p:sp>
        <p:nvSpPr>
          <p:cNvPr id="3" name="Content Placeholder 2"/>
          <p:cNvSpPr>
            <a:spLocks noGrp="1"/>
          </p:cNvSpPr>
          <p:nvPr>
            <p:ph idx="1"/>
          </p:nvPr>
        </p:nvSpPr>
        <p:spPr>
          <a:xfrm>
            <a:off x="457200" y="1268760"/>
            <a:ext cx="8229600" cy="4862165"/>
          </a:xfrm>
        </p:spPr>
        <p:txBody>
          <a:bodyPr/>
          <a:lstStyle/>
          <a:p>
            <a:pPr marL="0" indent="0">
              <a:buNone/>
            </a:pPr>
            <a:r>
              <a:rPr lang="ar-AE" sz="4400" dirty="0"/>
              <a:t>يعني </a:t>
            </a:r>
            <a:r>
              <a:rPr lang="ar-EG" sz="4400" dirty="0"/>
              <a:t>تقويم الأداء الوظيفى بأنه عملية قياس سلوكيات الموظفين فى محيط العمل، وخصائصهم ذات الصلة بوظائفهم، ونتائج أعمالهم، بشكل منتظم ودور</a:t>
            </a:r>
            <a:r>
              <a:rPr lang="ar-AE" sz="4400" dirty="0"/>
              <a:t>ي</a:t>
            </a:r>
            <a:r>
              <a:rPr lang="ar-EG" sz="4400" dirty="0"/>
              <a:t>، وذلك عن طريق شخص أو مجموعة من الأشخاص، يكونون على دراية مناسبة بأدائهم</a:t>
            </a:r>
            <a:r>
              <a:rPr lang="ar-AE" sz="4400" dirty="0"/>
              <a:t>. </a:t>
            </a:r>
            <a:r>
              <a:rPr lang="ar-AE" sz="4400" dirty="0" smtClean="0">
                <a:solidFill>
                  <a:srgbClr val="0066CC"/>
                </a:solidFill>
              </a:rPr>
              <a:t>قيّم طريقة تقييم الاستاذ الجامعي في جامعة العين. </a:t>
            </a:r>
            <a:endParaRPr lang="en-US" sz="4400" dirty="0">
              <a:solidFill>
                <a:srgbClr val="0066CC"/>
              </a:solidFill>
            </a:endParaRPr>
          </a:p>
        </p:txBody>
      </p:sp>
      <p:sp>
        <p:nvSpPr>
          <p:cNvPr id="4" name="Date Placeholder 3"/>
          <p:cNvSpPr>
            <a:spLocks noGrp="1"/>
          </p:cNvSpPr>
          <p:nvPr>
            <p:ph type="dt" sz="half" idx="10"/>
          </p:nvPr>
        </p:nvSpPr>
        <p:spPr/>
        <p:txBody>
          <a:bodyPr/>
          <a:lstStyle/>
          <a:p>
            <a:pPr>
              <a:defRPr/>
            </a:pPr>
            <a:fld id="{D4D198CC-7681-45EE-8225-B661C29B77B9}" type="datetime2">
              <a:rPr lang="en-US" smtClean="0"/>
              <a:t>Sunday, 21 June, 2020</a:t>
            </a:fld>
            <a:endParaRPr lang="en-US" dirty="0"/>
          </a:p>
        </p:txBody>
      </p:sp>
    </p:spTree>
    <p:extLst>
      <p:ext uri="{BB962C8B-B14F-4D97-AF65-F5344CB8AC3E}">
        <p14:creationId xmlns:p14="http://schemas.microsoft.com/office/powerpoint/2010/main" val="31525251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a:t>مفهوم تقويم الأداء الوظيفى</a:t>
            </a:r>
            <a:endParaRPr lang="en-US" dirty="0"/>
          </a:p>
        </p:txBody>
      </p:sp>
      <p:sp>
        <p:nvSpPr>
          <p:cNvPr id="3" name="Content Placeholder 2"/>
          <p:cNvSpPr>
            <a:spLocks noGrp="1"/>
          </p:cNvSpPr>
          <p:nvPr>
            <p:ph idx="1"/>
          </p:nvPr>
        </p:nvSpPr>
        <p:spPr>
          <a:xfrm>
            <a:off x="457200" y="1268760"/>
            <a:ext cx="8229600" cy="4862165"/>
          </a:xfrm>
        </p:spPr>
        <p:txBody>
          <a:bodyPr/>
          <a:lstStyle/>
          <a:p>
            <a:pPr algn="just">
              <a:lnSpc>
                <a:spcPct val="90000"/>
              </a:lnSpc>
            </a:pPr>
            <a:r>
              <a:rPr lang="ar-SA" sz="2400" b="1" dirty="0"/>
              <a:t>الأداء باختصار هو انجاز </a:t>
            </a:r>
            <a:r>
              <a:rPr lang="ar-DZ" sz="2400" b="1" dirty="0"/>
              <a:t>ال</a:t>
            </a:r>
            <a:r>
              <a:rPr lang="ar-SA" sz="2400" b="1" dirty="0"/>
              <a:t>هدف وتقييم الأداء هو الصفة النظامية أو الرسمية التي تعبر عن مكامن قوى وضعف المساهمات التي يعطيها الأفراد للوظائف التي كلفوا </a:t>
            </a:r>
            <a:r>
              <a:rPr lang="ar-DZ" sz="2400" b="1" dirty="0"/>
              <a:t>ب</a:t>
            </a:r>
            <a:r>
              <a:rPr lang="ar-SA" sz="2400" b="1" dirty="0"/>
              <a:t>انجازها </a:t>
            </a:r>
            <a:r>
              <a:rPr lang="ar-DZ" sz="2400" b="1" dirty="0"/>
              <a:t>ويعرف </a:t>
            </a:r>
            <a:r>
              <a:rPr lang="ar-SA" sz="2400" b="1" dirty="0"/>
              <a:t>على انه العملية التي يتم بواسطتها </a:t>
            </a:r>
            <a:r>
              <a:rPr lang="ar-SA" sz="2400" b="1" u="sng" dirty="0"/>
              <a:t>تحديد المساهمات </a:t>
            </a:r>
            <a:r>
              <a:rPr lang="ar-SA" sz="2400" b="1" dirty="0"/>
              <a:t>التي يعطيها الفرد لمؤسسته خلال </a:t>
            </a:r>
            <a:r>
              <a:rPr lang="ar-SA" sz="2400" b="1" u="sng" dirty="0"/>
              <a:t>فترة زمنية محددة. </a:t>
            </a:r>
            <a:endParaRPr lang="ar-AE" sz="2400" b="1" u="sng" dirty="0" smtClean="0"/>
          </a:p>
          <a:p>
            <a:pPr algn="just">
              <a:lnSpc>
                <a:spcPct val="90000"/>
              </a:lnSpc>
            </a:pPr>
            <a:endParaRPr lang="fr-FR" sz="2400" b="1" u="sng" dirty="0"/>
          </a:p>
          <a:p>
            <a:pPr algn="just">
              <a:lnSpc>
                <a:spcPct val="90000"/>
              </a:lnSpc>
            </a:pPr>
            <a:r>
              <a:rPr lang="ar-DZ" sz="2400" b="1" dirty="0"/>
              <a:t>كما</a:t>
            </a:r>
            <a:r>
              <a:rPr lang="ar-SA" sz="2400" b="1" dirty="0"/>
              <a:t> عرف على انه  تقييم شخص من العاملين في </a:t>
            </a:r>
            <a:r>
              <a:rPr lang="ar-DZ" sz="2400" b="1" dirty="0"/>
              <a:t>المؤسسة</a:t>
            </a:r>
            <a:r>
              <a:rPr lang="ar-SA" sz="2400" b="1" dirty="0"/>
              <a:t> على أساس الأعمال التي أتمها خلال فترة زمنية معينة و تقييم تصرفاته مع من يعملون معه</a:t>
            </a:r>
            <a:r>
              <a:rPr lang="ar-DZ" sz="2400" b="1" dirty="0" smtClean="0"/>
              <a:t>.</a:t>
            </a:r>
            <a:endParaRPr lang="ar-AE" sz="2400" b="1" dirty="0" smtClean="0"/>
          </a:p>
          <a:p>
            <a:pPr algn="just">
              <a:lnSpc>
                <a:spcPct val="90000"/>
              </a:lnSpc>
            </a:pPr>
            <a:endParaRPr lang="ar-DZ" sz="2400" b="1" dirty="0"/>
          </a:p>
          <a:p>
            <a:pPr algn="just">
              <a:lnSpc>
                <a:spcPct val="90000"/>
              </a:lnSpc>
            </a:pPr>
            <a:r>
              <a:rPr lang="ar-DZ" sz="2400" b="1" dirty="0"/>
              <a:t>ويعرف كذلك على انه</a:t>
            </a:r>
            <a:r>
              <a:rPr lang="ar-SA" sz="2400" b="1" dirty="0"/>
              <a:t> عملية يتم بموجبها تقدير جهود العاملين بشكل منصف و عادل، لتجرى مكافأتهم بقدر ما يعملون و ينتجون و ذلك بالاستناد إلى عناصر و معدلات </a:t>
            </a:r>
            <a:r>
              <a:rPr lang="ar-DZ" sz="2400" b="1" dirty="0"/>
              <a:t>يت</a:t>
            </a:r>
            <a:r>
              <a:rPr lang="ar-SA" sz="2400" b="1" dirty="0"/>
              <a:t>م على أساسها مقارنة أدائهم لتحديد مستوى كفاءتهم في العمل الذي </a:t>
            </a:r>
            <a:r>
              <a:rPr lang="ar-DZ" sz="2400" b="1" dirty="0"/>
              <a:t>يقومون</a:t>
            </a:r>
            <a:r>
              <a:rPr lang="ar-SA" sz="2400" b="1" dirty="0"/>
              <a:t> به</a:t>
            </a:r>
            <a:r>
              <a:rPr lang="ar-DZ" sz="2400" b="1" dirty="0" smtClean="0"/>
              <a:t>.</a:t>
            </a:r>
            <a:endParaRPr lang="fr-FR" sz="2400" b="1" dirty="0"/>
          </a:p>
        </p:txBody>
      </p:sp>
      <p:sp>
        <p:nvSpPr>
          <p:cNvPr id="4" name="Date Placeholder 3"/>
          <p:cNvSpPr>
            <a:spLocks noGrp="1"/>
          </p:cNvSpPr>
          <p:nvPr>
            <p:ph type="dt" sz="half" idx="10"/>
          </p:nvPr>
        </p:nvSpPr>
        <p:spPr/>
        <p:txBody>
          <a:bodyPr/>
          <a:lstStyle/>
          <a:p>
            <a:pPr>
              <a:defRPr/>
            </a:pPr>
            <a:fld id="{B23DCB83-472A-4E65-B3B9-08484FE74515}" type="datetime2">
              <a:rPr lang="en-US" smtClean="0"/>
              <a:t>Sunday, 21 June, 2020</a:t>
            </a:fld>
            <a:endParaRPr lang="en-US" dirty="0"/>
          </a:p>
        </p:txBody>
      </p:sp>
    </p:spTree>
    <p:extLst>
      <p:ext uri="{BB962C8B-B14F-4D97-AF65-F5344CB8AC3E}">
        <p14:creationId xmlns:p14="http://schemas.microsoft.com/office/powerpoint/2010/main" val="214498715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633412"/>
          </a:xfrm>
        </p:spPr>
        <p:txBody>
          <a:bodyPr/>
          <a:lstStyle/>
          <a:p>
            <a:r>
              <a:rPr lang="ar-DZ" dirty="0" smtClean="0"/>
              <a:t>وعليه نستنتج ان تقييم الاداء</a:t>
            </a:r>
            <a:endParaRPr lang="fr-FR" dirty="0" smtClean="0"/>
          </a:p>
        </p:txBody>
      </p:sp>
      <p:sp>
        <p:nvSpPr>
          <p:cNvPr id="21507" name="Rectangle 3"/>
          <p:cNvSpPr>
            <a:spLocks noGrp="1" noChangeArrowheads="1"/>
          </p:cNvSpPr>
          <p:nvPr>
            <p:ph idx="1"/>
          </p:nvPr>
        </p:nvSpPr>
        <p:spPr>
          <a:xfrm>
            <a:off x="457200" y="1196751"/>
            <a:ext cx="8229600" cy="4929411"/>
          </a:xfrm>
        </p:spPr>
        <p:txBody>
          <a:bodyPr/>
          <a:lstStyle/>
          <a:p>
            <a:pPr marL="0" indent="0">
              <a:buNone/>
            </a:pPr>
            <a:r>
              <a:rPr lang="ar-DZ" sz="2800" dirty="0" smtClean="0"/>
              <a:t>يعبر عن </a:t>
            </a:r>
            <a:r>
              <a:rPr lang="ar-SA" sz="2800" dirty="0" smtClean="0"/>
              <a:t>عملية التقييم و التقدير المنتظمة والمستمرة للفرد </a:t>
            </a:r>
            <a:r>
              <a:rPr lang="ar-DZ" sz="2800" dirty="0" smtClean="0"/>
              <a:t>و</a:t>
            </a:r>
            <a:r>
              <a:rPr lang="ar-SA" sz="2800" dirty="0" smtClean="0"/>
              <a:t> لإنجاز</a:t>
            </a:r>
            <a:r>
              <a:rPr lang="ar-DZ" sz="2800" dirty="0" smtClean="0"/>
              <a:t>اته</a:t>
            </a:r>
            <a:r>
              <a:rPr lang="ar-SA" sz="2800" dirty="0" smtClean="0"/>
              <a:t> في العمل و توقعات تنمي</a:t>
            </a:r>
            <a:r>
              <a:rPr lang="ar-DZ" sz="2800" dirty="0" smtClean="0"/>
              <a:t>ته</a:t>
            </a:r>
            <a:r>
              <a:rPr lang="ar-SA" sz="2800" dirty="0" smtClean="0"/>
              <a:t> و تطويره في المستقب</a:t>
            </a:r>
            <a:r>
              <a:rPr lang="ar-DZ" sz="2800" dirty="0" smtClean="0"/>
              <a:t>ل</a:t>
            </a:r>
            <a:r>
              <a:rPr lang="ar-SA" sz="2800" dirty="0" smtClean="0"/>
              <a:t>. و تهدف برامج تقييم الأداء و بشكل عام إلى تحسين مستوى الإنجاز عند الفرد بالإضافة إلى تحقيق الغايات التالية :</a:t>
            </a:r>
            <a:endParaRPr lang="ar-AE" sz="2800" dirty="0" smtClean="0"/>
          </a:p>
          <a:p>
            <a:endParaRPr lang="ar-SA" sz="2800" dirty="0" smtClean="0"/>
          </a:p>
          <a:p>
            <a:r>
              <a:rPr lang="ar-SA" sz="2800" dirty="0" smtClean="0"/>
              <a:t>تسهيل تنمية و تطوير الفرد.</a:t>
            </a:r>
          </a:p>
          <a:p>
            <a:r>
              <a:rPr lang="ar-SA" sz="2800" dirty="0" smtClean="0"/>
              <a:t>تحديد إمكانيات الفرد المتوقع استغلالها.</a:t>
            </a:r>
          </a:p>
          <a:p>
            <a:r>
              <a:rPr lang="ar-SA" sz="2800" dirty="0" smtClean="0"/>
              <a:t>المساعدة في تخطيط القوى العاملة.</a:t>
            </a:r>
          </a:p>
          <a:p>
            <a:r>
              <a:rPr lang="ar-SA" sz="2800" dirty="0" smtClean="0"/>
              <a:t>المساعدة  في تحديد مكافأة الفرد.</a:t>
            </a:r>
            <a:endParaRPr lang="ar-AE" sz="2800" dirty="0" smtClean="0"/>
          </a:p>
          <a:p>
            <a:r>
              <a:rPr lang="ar-AE" sz="2800" dirty="0" smtClean="0"/>
              <a:t>تحديد نقاط القوة والضعف لدى الموظف</a:t>
            </a:r>
            <a:endParaRPr lang="fr-FR" sz="2800" dirty="0" smtClean="0"/>
          </a:p>
        </p:txBody>
      </p:sp>
      <p:sp>
        <p:nvSpPr>
          <p:cNvPr id="21508"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0663F94A-957B-4C3A-B99D-5AA4C7DA9F92}"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031DF679-1D01-4B8A-8B20-A849068342DA}" type="slidenum">
              <a:rPr kumimoji="0" lang="en-US" sz="2400" b="0" i="0" u="none" strike="noStrike" cap="none" normalizeH="0" baseline="0" smtClean="0">
                <a:ln>
                  <a:noFill/>
                </a:ln>
                <a:solidFill>
                  <a:srgbClr val="000000"/>
                </a:solidFill>
                <a:effectLst/>
                <a:latin typeface="Times New Roman" pitchFamily="18" charset="0"/>
                <a:cs typeface="Arial" charset="0"/>
              </a:rPr>
              <a:t>5</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476250"/>
            <a:ext cx="8291513" cy="944563"/>
          </a:xfrm>
          <a:ln>
            <a:solidFill>
              <a:schemeClr val="accent1"/>
            </a:solidFill>
          </a:ln>
        </p:spPr>
        <p:txBody>
          <a:bodyPr/>
          <a:lstStyle/>
          <a:p>
            <a:pPr eaLnBrk="1" hangingPunct="1">
              <a:defRPr/>
            </a:pPr>
            <a:r>
              <a:rPr lang="ar-EG" sz="4800" dirty="0" smtClean="0"/>
              <a:t>أهداف عملية تقويم الأداء</a:t>
            </a:r>
            <a:endParaRPr lang="fr-FR" sz="4800" dirty="0" smtClean="0"/>
          </a:p>
        </p:txBody>
      </p:sp>
      <p:graphicFrame>
        <p:nvGraphicFramePr>
          <p:cNvPr id="11313" name="Group 49"/>
          <p:cNvGraphicFramePr>
            <a:graphicFrameLocks noGrp="1"/>
          </p:cNvGraphicFramePr>
          <p:nvPr>
            <p:ph type="tbl" idx="1"/>
            <p:extLst>
              <p:ext uri="{D42A27DB-BD31-4B8C-83A1-F6EECF244321}">
                <p14:modId xmlns:p14="http://schemas.microsoft.com/office/powerpoint/2010/main" val="1329557694"/>
              </p:ext>
            </p:extLst>
          </p:nvPr>
        </p:nvGraphicFramePr>
        <p:xfrm>
          <a:off x="468313" y="1420813"/>
          <a:ext cx="8280400" cy="5166556"/>
        </p:xfrm>
        <a:graphic>
          <a:graphicData uri="http://schemas.openxmlformats.org/drawingml/2006/table">
            <a:tbl>
              <a:tblPr rtl="1"/>
              <a:tblGrid>
                <a:gridCol w="2763838">
                  <a:extLst>
                    <a:ext uri="{9D8B030D-6E8A-4147-A177-3AD203B41FA5}"/>
                  </a:extLst>
                </a:gridCol>
                <a:gridCol w="2763837">
                  <a:extLst>
                    <a:ext uri="{9D8B030D-6E8A-4147-A177-3AD203B41FA5}"/>
                  </a:extLst>
                </a:gridCol>
                <a:gridCol w="2752725">
                  <a:extLst>
                    <a:ext uri="{9D8B030D-6E8A-4147-A177-3AD203B41FA5}"/>
                  </a:extLst>
                </a:gridCol>
              </a:tblGrid>
              <a:tr h="529772">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ar-EG" sz="2600" b="1" i="0" u="none" strike="noStrike" cap="none" normalizeH="0" baseline="0" dirty="0" smtClean="0">
                          <a:ln>
                            <a:noFill/>
                          </a:ln>
                          <a:solidFill>
                            <a:srgbClr val="0070C0"/>
                          </a:solidFill>
                          <a:effectLst/>
                          <a:latin typeface="Times New Roman" pitchFamily="18" charset="0"/>
                          <a:cs typeface="Arial" charset="0"/>
                        </a:rPr>
                        <a:t>أهداف إدارية</a:t>
                      </a:r>
                      <a:endParaRPr kumimoji="0" lang="fr-FR" sz="2600" b="1" i="0" u="none" strike="noStrike" cap="none" normalizeH="0" baseline="0" dirty="0" smtClean="0">
                        <a:ln>
                          <a:noFill/>
                        </a:ln>
                        <a:solidFill>
                          <a:srgbClr val="0070C0"/>
                        </a:solidFill>
                        <a:effectLst/>
                        <a:latin typeface="Times New Roman" pitchFamily="18" charset="0"/>
                        <a:cs typeface="Arial" charset="0"/>
                      </a:endParaRPr>
                    </a:p>
                  </a:txBody>
                  <a:tcPr marT="48801" marB="48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ar-EG" sz="2600" b="1" i="0" u="none" strike="noStrike" cap="none" normalizeH="0" baseline="0" dirty="0" smtClean="0">
                          <a:ln>
                            <a:noFill/>
                          </a:ln>
                          <a:solidFill>
                            <a:srgbClr val="0070C0"/>
                          </a:solidFill>
                          <a:effectLst/>
                          <a:latin typeface="Times New Roman" pitchFamily="18" charset="0"/>
                          <a:cs typeface="Arial" charset="0"/>
                        </a:rPr>
                        <a:t>أهداف التوجيه والإرشاد</a:t>
                      </a:r>
                      <a:endParaRPr kumimoji="0" lang="fr-FR" sz="2600" b="1" i="0" u="none" strike="noStrike" cap="none" normalizeH="0" baseline="0" dirty="0" smtClean="0">
                        <a:ln>
                          <a:noFill/>
                        </a:ln>
                        <a:solidFill>
                          <a:srgbClr val="0070C0"/>
                        </a:solidFill>
                        <a:effectLst/>
                        <a:latin typeface="Times New Roman" pitchFamily="18" charset="0"/>
                        <a:cs typeface="Arial" charset="0"/>
                      </a:endParaRPr>
                    </a:p>
                  </a:txBody>
                  <a:tcPr marT="48801" marB="488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ar-EG" sz="2600" b="1" i="0" u="none" strike="noStrike" cap="none" normalizeH="0" baseline="0" dirty="0" smtClean="0">
                          <a:ln>
                            <a:noFill/>
                          </a:ln>
                          <a:solidFill>
                            <a:srgbClr val="0070C0"/>
                          </a:solidFill>
                          <a:effectLst/>
                          <a:latin typeface="Times New Roman" pitchFamily="18" charset="0"/>
                          <a:cs typeface="Arial" charset="0"/>
                        </a:rPr>
                        <a:t>أهداف البحث العلمى</a:t>
                      </a:r>
                      <a:endParaRPr kumimoji="0" lang="fr-FR" sz="2600" b="1" i="0" u="none" strike="noStrike" cap="none" normalizeH="0" baseline="0" dirty="0" smtClean="0">
                        <a:ln>
                          <a:noFill/>
                        </a:ln>
                        <a:solidFill>
                          <a:srgbClr val="0070C0"/>
                        </a:solidFill>
                        <a:effectLst/>
                        <a:latin typeface="Times New Roman" pitchFamily="18" charset="0"/>
                        <a:cs typeface="Arial" charset="0"/>
                      </a:endParaRPr>
                    </a:p>
                  </a:txBody>
                  <a:tcPr marT="48801" marB="48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4636784">
                <a:tc>
                  <a:txBody>
                    <a:bodyPr/>
                    <a:lstStyle/>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r>
                        <a:rPr kumimoji="0" lang="ar-EG" sz="2100" b="1" i="0" u="none" strike="noStrike" cap="none" normalizeH="0" baseline="0" dirty="0" smtClean="0">
                          <a:ln>
                            <a:noFill/>
                          </a:ln>
                          <a:solidFill>
                            <a:srgbClr val="000000"/>
                          </a:solidFill>
                          <a:effectLst/>
                          <a:latin typeface="Times New Roman" pitchFamily="18" charset="0"/>
                          <a:cs typeface="Simplified Arabic" pitchFamily="2" charset="-78"/>
                        </a:rPr>
                        <a:t>قرارات الترقية والنقل وتخفيض المرتبة.</a:t>
                      </a:r>
                    </a:p>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r>
                        <a:rPr kumimoji="0" lang="ar-EG" sz="2100" b="1" i="0" u="none" strike="noStrike" cap="none" normalizeH="0" baseline="0" dirty="0" smtClean="0">
                          <a:ln>
                            <a:noFill/>
                          </a:ln>
                          <a:solidFill>
                            <a:srgbClr val="002060"/>
                          </a:solidFill>
                          <a:effectLst/>
                          <a:latin typeface="Times New Roman" pitchFamily="18" charset="0"/>
                          <a:cs typeface="Simplified Arabic" pitchFamily="2" charset="-78"/>
                        </a:rPr>
                        <a:t>قرارات تجديد العقود وإنهائها.</a:t>
                      </a:r>
                    </a:p>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r>
                        <a:rPr kumimoji="0" lang="ar-EG" sz="2100" b="1" i="0" u="none" strike="noStrike" cap="none" normalizeH="0" baseline="0" dirty="0" smtClean="0">
                          <a:ln>
                            <a:noFill/>
                          </a:ln>
                          <a:solidFill>
                            <a:srgbClr val="000000"/>
                          </a:solidFill>
                          <a:effectLst/>
                          <a:latin typeface="Times New Roman" pitchFamily="18" charset="0"/>
                          <a:cs typeface="Simplified Arabic" pitchFamily="2" charset="-78"/>
                        </a:rPr>
                        <a:t>قرارات صرف المكافآت التشجيعية.</a:t>
                      </a:r>
                    </a:p>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r>
                        <a:rPr kumimoji="0" lang="ar-EG" sz="2100" b="1" i="0" u="none" strike="noStrike" cap="none" normalizeH="0" baseline="0" dirty="0" smtClean="0">
                          <a:ln>
                            <a:noFill/>
                          </a:ln>
                          <a:solidFill>
                            <a:srgbClr val="002060"/>
                          </a:solidFill>
                          <a:effectLst/>
                          <a:latin typeface="Times New Roman" pitchFamily="18" charset="0"/>
                          <a:cs typeface="Simplified Arabic" pitchFamily="2" charset="-78"/>
                        </a:rPr>
                        <a:t>قرارات إلحاق الموظفين ببرامج تدريبية وتطويرية.</a:t>
                      </a:r>
                      <a:endParaRPr kumimoji="0" lang="ar-AE" sz="2100" b="1" i="0" u="none" strike="noStrike" cap="none" normalizeH="0" baseline="0" dirty="0" smtClean="0">
                        <a:ln>
                          <a:noFill/>
                        </a:ln>
                        <a:solidFill>
                          <a:srgbClr val="002060"/>
                        </a:solidFill>
                        <a:effectLst/>
                        <a:latin typeface="Times New Roman" pitchFamily="18" charset="0"/>
                        <a:cs typeface="Simplified Arabic" pitchFamily="2" charset="-78"/>
                      </a:endParaRPr>
                    </a:p>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endParaRPr kumimoji="0" lang="ar-EG" sz="2100" b="1" i="0" u="none" strike="noStrike" cap="none" normalizeH="0" baseline="0" dirty="0" smtClean="0">
                        <a:ln>
                          <a:noFill/>
                        </a:ln>
                        <a:solidFill>
                          <a:srgbClr val="000000"/>
                        </a:solidFill>
                        <a:effectLst/>
                        <a:latin typeface="Times New Roman" pitchFamily="18" charset="0"/>
                        <a:cs typeface="Simplified Arabic" pitchFamily="2" charset="-78"/>
                      </a:endParaRPr>
                    </a:p>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r>
                        <a:rPr kumimoji="0" lang="ar-EG" sz="2100" b="1" i="0" u="none" strike="noStrike" cap="none" normalizeH="0" baseline="0" dirty="0" smtClean="0">
                          <a:ln>
                            <a:noFill/>
                          </a:ln>
                          <a:solidFill>
                            <a:srgbClr val="000000"/>
                          </a:solidFill>
                          <a:effectLst/>
                          <a:latin typeface="Times New Roman" pitchFamily="18" charset="0"/>
                          <a:cs typeface="Simplified Arabic" pitchFamily="2" charset="-78"/>
                        </a:rPr>
                        <a:t>إعادة النظر فى إجراءات الاستقطاب والاختيار.</a:t>
                      </a:r>
                    </a:p>
                  </a:txBody>
                  <a:tcPr marT="48801" marB="48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r>
                        <a:rPr kumimoji="0" lang="ar-EG" sz="2100" b="1" i="0" u="none" strike="noStrike" cap="none" normalizeH="0" baseline="0" dirty="0" smtClean="0">
                          <a:ln>
                            <a:noFill/>
                          </a:ln>
                          <a:solidFill>
                            <a:srgbClr val="000000"/>
                          </a:solidFill>
                          <a:effectLst/>
                          <a:latin typeface="Times New Roman" pitchFamily="18" charset="0"/>
                          <a:cs typeface="Simplified Arabic" pitchFamily="2" charset="-78"/>
                        </a:rPr>
                        <a:t>إبراز جوانب الضعف والقوة فى أداء الموظفين .</a:t>
                      </a:r>
                    </a:p>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r>
                        <a:rPr kumimoji="0" lang="ar-EG" sz="2100" b="1" i="0" u="none" strike="noStrike" cap="none" normalizeH="0" baseline="0" dirty="0" smtClean="0">
                          <a:ln>
                            <a:noFill/>
                          </a:ln>
                          <a:solidFill>
                            <a:srgbClr val="000000"/>
                          </a:solidFill>
                          <a:effectLst/>
                          <a:latin typeface="Times New Roman" pitchFamily="18" charset="0"/>
                          <a:cs typeface="Simplified Arabic" pitchFamily="2" charset="-78"/>
                        </a:rPr>
                        <a:t>إرشاد الموظفين الى البرامج التدريبية أو إعادة التأهيل .</a:t>
                      </a:r>
                    </a:p>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r>
                        <a:rPr kumimoji="0" lang="ar-EG" sz="2100" b="1" i="0" u="none" strike="noStrike" cap="none" normalizeH="0" baseline="0" dirty="0" smtClean="0">
                          <a:ln>
                            <a:noFill/>
                          </a:ln>
                          <a:solidFill>
                            <a:srgbClr val="002060"/>
                          </a:solidFill>
                          <a:effectLst/>
                          <a:latin typeface="Times New Roman" pitchFamily="18" charset="0"/>
                          <a:cs typeface="Simplified Arabic" pitchFamily="2" charset="-78"/>
                        </a:rPr>
                        <a:t>إستخدام البيانات المجمعة عن الأداء فى قيام المنظمة بإعادة النظر فى برامج الحوافز القائمة واساليب تحسين الرضا والدافعية للعمل.</a:t>
                      </a:r>
                    </a:p>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r>
                        <a:rPr kumimoji="0" lang="ar-EG" sz="2100" b="1" i="0" u="none" strike="noStrike" cap="none" normalizeH="0" baseline="0" dirty="0" smtClean="0">
                          <a:ln>
                            <a:noFill/>
                          </a:ln>
                          <a:solidFill>
                            <a:srgbClr val="000000"/>
                          </a:solidFill>
                          <a:effectLst/>
                          <a:latin typeface="Times New Roman" pitchFamily="18" charset="0"/>
                          <a:cs typeface="Simplified Arabic" pitchFamily="2" charset="-78"/>
                        </a:rPr>
                        <a:t>استخدام البيانات لأغراض التخطيط والاعداد المهنى. </a:t>
                      </a:r>
                      <a:endParaRPr kumimoji="0" lang="fr-FR" sz="2100" b="1" i="0" u="none" strike="noStrike" cap="none" normalizeH="0" baseline="0" dirty="0" smtClean="0">
                        <a:ln>
                          <a:noFill/>
                        </a:ln>
                        <a:solidFill>
                          <a:srgbClr val="000000"/>
                        </a:solidFill>
                        <a:effectLst/>
                        <a:latin typeface="Times New Roman" pitchFamily="18" charset="0"/>
                        <a:cs typeface="Simplified Arabic" pitchFamily="2" charset="-78"/>
                      </a:endParaRPr>
                    </a:p>
                  </a:txBody>
                  <a:tcPr marT="48801" marB="488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r>
                        <a:rPr kumimoji="0" lang="ar-EG" sz="2100" b="1" i="0" u="none" strike="noStrike" cap="none" normalizeH="0" baseline="0" dirty="0" smtClean="0">
                          <a:ln>
                            <a:noFill/>
                          </a:ln>
                          <a:solidFill>
                            <a:srgbClr val="000000"/>
                          </a:solidFill>
                          <a:effectLst/>
                          <a:latin typeface="Times New Roman" pitchFamily="18" charset="0"/>
                          <a:cs typeface="Simplified Arabic" pitchFamily="2" charset="-78"/>
                        </a:rPr>
                        <a:t>التحقق من صحة وسلامة عمليات الاستقطاب والاختيار.</a:t>
                      </a:r>
                      <a:endParaRPr kumimoji="0" lang="ar-AE" sz="2100" b="1" i="0" u="none" strike="noStrike" cap="none" normalizeH="0" baseline="0" dirty="0" smtClean="0">
                        <a:ln>
                          <a:noFill/>
                        </a:ln>
                        <a:solidFill>
                          <a:srgbClr val="000000"/>
                        </a:solidFill>
                        <a:effectLst/>
                        <a:latin typeface="Times New Roman" pitchFamily="18" charset="0"/>
                        <a:cs typeface="Simplified Arabic" pitchFamily="2" charset="-78"/>
                      </a:endParaRPr>
                    </a:p>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endParaRPr kumimoji="0" lang="ar-EG" sz="2100" b="1" i="0" u="none" strike="noStrike" cap="none" normalizeH="0" baseline="0" dirty="0" smtClean="0">
                        <a:ln>
                          <a:noFill/>
                        </a:ln>
                        <a:solidFill>
                          <a:srgbClr val="000000"/>
                        </a:solidFill>
                        <a:effectLst/>
                        <a:latin typeface="Times New Roman" pitchFamily="18" charset="0"/>
                        <a:cs typeface="Simplified Arabic" pitchFamily="2" charset="-78"/>
                      </a:endParaRPr>
                    </a:p>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r>
                        <a:rPr kumimoji="0" lang="ar-EG" sz="2100" b="1" i="0" u="none" strike="noStrike" cap="none" normalizeH="0" baseline="0" dirty="0" smtClean="0">
                          <a:ln>
                            <a:noFill/>
                          </a:ln>
                          <a:solidFill>
                            <a:srgbClr val="000000"/>
                          </a:solidFill>
                          <a:effectLst/>
                          <a:latin typeface="Times New Roman" pitchFamily="18" charset="0"/>
                          <a:cs typeface="Simplified Arabic" pitchFamily="2" charset="-78"/>
                        </a:rPr>
                        <a:t>تقويم البرامج التدريبية.</a:t>
                      </a:r>
                      <a:endParaRPr kumimoji="0" lang="ar-AE" sz="2100" b="1" i="0" u="none" strike="noStrike" cap="none" normalizeH="0" baseline="0" dirty="0" smtClean="0">
                        <a:ln>
                          <a:noFill/>
                        </a:ln>
                        <a:solidFill>
                          <a:srgbClr val="000000"/>
                        </a:solidFill>
                        <a:effectLst/>
                        <a:latin typeface="Times New Roman" pitchFamily="18" charset="0"/>
                        <a:cs typeface="Simplified Arabic" pitchFamily="2" charset="-78"/>
                      </a:endParaRPr>
                    </a:p>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endParaRPr kumimoji="0" lang="ar-EG" sz="2100" b="1" i="0" u="none" strike="noStrike" cap="none" normalizeH="0" baseline="0" dirty="0" smtClean="0">
                        <a:ln>
                          <a:noFill/>
                        </a:ln>
                        <a:solidFill>
                          <a:srgbClr val="000000"/>
                        </a:solidFill>
                        <a:effectLst/>
                        <a:latin typeface="Times New Roman" pitchFamily="18" charset="0"/>
                        <a:cs typeface="Simplified Arabic" pitchFamily="2" charset="-78"/>
                      </a:endParaRPr>
                    </a:p>
                    <a:p>
                      <a:pPr marL="342900" marR="0" lvl="0" indent="-342900" algn="r" defTabSz="914400" rtl="1" eaLnBrk="1" fontAlgn="base" latinLnBrk="0" hangingPunct="1">
                        <a:lnSpc>
                          <a:spcPct val="100000"/>
                        </a:lnSpc>
                        <a:spcBef>
                          <a:spcPct val="20000"/>
                        </a:spcBef>
                        <a:spcAft>
                          <a:spcPct val="0"/>
                        </a:spcAft>
                        <a:buClr>
                          <a:srgbClr val="C00000"/>
                        </a:buClr>
                        <a:buSzPct val="60000"/>
                        <a:buFont typeface="Wingdings" pitchFamily="2" charset="2"/>
                        <a:buChar char="q"/>
                        <a:tabLst/>
                      </a:pPr>
                      <a:r>
                        <a:rPr kumimoji="0" lang="ar-EG" sz="2100" b="1" i="0" u="none" strike="noStrike" cap="none" normalizeH="0" baseline="0" dirty="0" smtClean="0">
                          <a:ln>
                            <a:noFill/>
                          </a:ln>
                          <a:solidFill>
                            <a:srgbClr val="000000"/>
                          </a:solidFill>
                          <a:effectLst/>
                          <a:latin typeface="Times New Roman" pitchFamily="18" charset="0"/>
                          <a:cs typeface="Simplified Arabic" pitchFamily="2" charset="-78"/>
                        </a:rPr>
                        <a:t>تقويم إجراءات وأنظمة الحوافز والرضا التوظيفى مثل الرواتب والأجور والخدمات والتقدم الوظيفى.</a:t>
                      </a:r>
                      <a:endParaRPr kumimoji="0" lang="fr-FR" sz="2100" b="1" i="0" u="none" strike="noStrike" cap="none" normalizeH="0" baseline="0" dirty="0" smtClean="0">
                        <a:ln>
                          <a:noFill/>
                        </a:ln>
                        <a:solidFill>
                          <a:srgbClr val="000000"/>
                        </a:solidFill>
                        <a:effectLst/>
                        <a:latin typeface="Times New Roman" pitchFamily="18" charset="0"/>
                        <a:cs typeface="Simplified Arabic" pitchFamily="2" charset="-78"/>
                      </a:endParaRPr>
                    </a:p>
                  </a:txBody>
                  <a:tcPr marT="48801" marB="48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2" name="Date Placeholder 1"/>
          <p:cNvSpPr>
            <a:spLocks noGrp="1"/>
          </p:cNvSpPr>
          <p:nvPr>
            <p:ph type="dt" sz="half" idx="10"/>
          </p:nvPr>
        </p:nvSpPr>
        <p:spPr/>
        <p:txBody>
          <a:bodyPr/>
          <a:lstStyle/>
          <a:p>
            <a:pPr>
              <a:defRPr/>
            </a:pPr>
            <a:fld id="{C73747E2-7926-425F-9987-4293468391B9}" type="datetime2">
              <a:rPr lang="en-US" smtClean="0"/>
              <a:t>Sunday, 21 June, 2020</a:t>
            </a:fld>
            <a:endParaRPr lang="en-US"/>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7E05197D-D75E-4FD4-9F44-6888B8489786}" type="slidenum">
              <a:rPr kumimoji="0" lang="en-US" sz="2400" b="0" i="0" u="none" strike="noStrike" cap="none" normalizeH="0" baseline="0" smtClean="0">
                <a:ln>
                  <a:noFill/>
                </a:ln>
                <a:solidFill>
                  <a:srgbClr val="000000"/>
                </a:solidFill>
                <a:effectLst/>
                <a:latin typeface="Times New Roman" pitchFamily="18" charset="0"/>
                <a:cs typeface="Arial" charset="0"/>
              </a:rPr>
              <a:t>6</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66">
                                            <p:txEl>
                                              <p:charRg st="4294967295" end="4294967295"/>
                                            </p:txEl>
                                          </p:spTgt>
                                        </p:tgtEl>
                                        <p:attrNameLst>
                                          <p:attrName>style.visibility</p:attrName>
                                        </p:attrNameLst>
                                      </p:cBhvr>
                                      <p:to>
                                        <p:strVal val="visible"/>
                                      </p:to>
                                    </p:set>
                                    <p:anim calcmode="lin" valueType="num">
                                      <p:cBhvr>
                                        <p:cTn id="7" dur="500" fill="hold"/>
                                        <p:tgtEl>
                                          <p:spTgt spid="11266">
                                            <p:txEl>
                                              <p:charRg st="4294967295" end="4294967295"/>
                                            </p:txEl>
                                          </p:spTgt>
                                        </p:tgtEl>
                                        <p:attrNameLst>
                                          <p:attrName>ppt_w</p:attrName>
                                        </p:attrNameLst>
                                      </p:cBhvr>
                                      <p:tavLst>
                                        <p:tav tm="0">
                                          <p:val>
                                            <p:fltVal val="0"/>
                                          </p:val>
                                        </p:tav>
                                        <p:tav tm="100000">
                                          <p:val>
                                            <p:strVal val="#ppt_w"/>
                                          </p:val>
                                        </p:tav>
                                      </p:tavLst>
                                    </p:anim>
                                    <p:anim calcmode="lin" valueType="num">
                                      <p:cBhvr>
                                        <p:cTn id="8" dur="500" fill="hold"/>
                                        <p:tgtEl>
                                          <p:spTgt spid="11266">
                                            <p:txEl>
                                              <p:charRg st="4294967295" end="4294967295"/>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nodeType="clickEffect">
                                  <p:stCondLst>
                                    <p:cond delay="0"/>
                                  </p:stCondLst>
                                  <p:childTnLst>
                                    <p:set>
                                      <p:cBhvr>
                                        <p:cTn id="12" dur="1" fill="hold">
                                          <p:stCondLst>
                                            <p:cond delay="0"/>
                                          </p:stCondLst>
                                        </p:cTn>
                                        <p:tgtEl>
                                          <p:spTgt spid="11313"/>
                                        </p:tgtEl>
                                        <p:attrNameLst>
                                          <p:attrName>style.visibility</p:attrName>
                                        </p:attrNameLst>
                                      </p:cBhvr>
                                      <p:to>
                                        <p:strVal val="visible"/>
                                      </p:to>
                                    </p:set>
                                    <p:animEffect transition="in" filter="box(in)">
                                      <p:cBhvr>
                                        <p:cTn id="13" dur="500"/>
                                        <p:tgtEl>
                                          <p:spTgt spid="113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91513" cy="1187450"/>
          </a:xfrm>
        </p:spPr>
        <p:txBody>
          <a:bodyPr/>
          <a:lstStyle/>
          <a:p>
            <a:pPr eaLnBrk="1" hangingPunct="1"/>
            <a:r>
              <a:rPr lang="ar-SA" sz="6000" dirty="0" smtClean="0"/>
              <a:t>عوامل تقويم الأداء الوظيف</a:t>
            </a:r>
            <a:r>
              <a:rPr lang="ar-AE" sz="6000" dirty="0" smtClean="0"/>
              <a:t>ي</a:t>
            </a:r>
            <a:endParaRPr lang="en-US" sz="6000" dirty="0" smtClean="0"/>
          </a:p>
        </p:txBody>
      </p:sp>
      <p:sp>
        <p:nvSpPr>
          <p:cNvPr id="30723" name="Rectangle 3"/>
          <p:cNvSpPr>
            <a:spLocks noGrp="1" noChangeArrowheads="1"/>
          </p:cNvSpPr>
          <p:nvPr>
            <p:ph idx="1"/>
          </p:nvPr>
        </p:nvSpPr>
        <p:spPr>
          <a:xfrm>
            <a:off x="457199" y="1268413"/>
            <a:ext cx="8229601" cy="4752875"/>
          </a:xfrm>
        </p:spPr>
        <p:txBody>
          <a:bodyPr/>
          <a:lstStyle/>
          <a:p>
            <a:pPr algn="just" eaLnBrk="1" hangingPunct="1">
              <a:lnSpc>
                <a:spcPct val="90000"/>
              </a:lnSpc>
              <a:buFont typeface="Wingdings" panose="05000000000000000000" pitchFamily="2" charset="2"/>
              <a:buNone/>
            </a:pPr>
            <a:r>
              <a:rPr lang="ar-EG" sz="2800" b="1" dirty="0" smtClean="0"/>
              <a:t>  تعد عوامل تقويم الأداء الوظيفى جوهر نظام التقويم</a:t>
            </a:r>
            <a:r>
              <a:rPr lang="ar-AE" sz="2800" b="1" dirty="0" smtClean="0"/>
              <a:t>،</a:t>
            </a:r>
            <a:r>
              <a:rPr lang="ar-EG" sz="2800" b="1" dirty="0" smtClean="0"/>
              <a:t> والعوامل التى يتم تقويم الموظفين على اساسها تكون متعلقة أما بخصائص العمل أو نتائج العمل ، أو متعلقة بالصفات الشخصية للموظف.</a:t>
            </a:r>
          </a:p>
          <a:p>
            <a:pPr algn="just" eaLnBrk="1" hangingPunct="1">
              <a:lnSpc>
                <a:spcPct val="90000"/>
              </a:lnSpc>
              <a:buFont typeface="Wingdings" panose="05000000000000000000" pitchFamily="2" charset="2"/>
              <a:buNone/>
            </a:pPr>
            <a:r>
              <a:rPr lang="ar-EG" sz="2800" b="1" dirty="0" smtClean="0">
                <a:solidFill>
                  <a:srgbClr val="C00000"/>
                </a:solidFill>
              </a:rPr>
              <a:t>الفئة الاولى </a:t>
            </a:r>
            <a:r>
              <a:rPr lang="ar-AE" sz="2800" b="1" dirty="0" smtClean="0">
                <a:solidFill>
                  <a:srgbClr val="C00000"/>
                </a:solidFill>
              </a:rPr>
              <a:t>:</a:t>
            </a:r>
            <a:r>
              <a:rPr lang="ar-EG" sz="2800" b="1" dirty="0" smtClean="0">
                <a:solidFill>
                  <a:srgbClr val="C00000"/>
                </a:solidFill>
              </a:rPr>
              <a:t> تسمى عوامل الأداء أو خصائص العمل، مثل :</a:t>
            </a:r>
          </a:p>
          <a:p>
            <a:pPr algn="just" eaLnBrk="1" hangingPunct="1">
              <a:lnSpc>
                <a:spcPct val="90000"/>
              </a:lnSpc>
              <a:buFontTx/>
              <a:buNone/>
            </a:pPr>
            <a:r>
              <a:rPr lang="ar-EG" sz="2800" b="1" dirty="0" smtClean="0"/>
              <a:t>*  المهارة فى تخطيط العمل</a:t>
            </a:r>
            <a:r>
              <a:rPr lang="en-US" sz="2800" b="1" dirty="0" smtClean="0"/>
              <a:t>    </a:t>
            </a:r>
            <a:r>
              <a:rPr lang="ar-EG" sz="2800" b="1" dirty="0" smtClean="0"/>
              <a:t>*   الاحاطة بإجراءات العمل.</a:t>
            </a:r>
          </a:p>
          <a:p>
            <a:pPr algn="just" eaLnBrk="1" hangingPunct="1">
              <a:lnSpc>
                <a:spcPct val="90000"/>
              </a:lnSpc>
              <a:buFontTx/>
              <a:buNone/>
            </a:pPr>
            <a:r>
              <a:rPr lang="ar-EG" sz="2800" b="1" dirty="0" smtClean="0"/>
              <a:t>*  السرعة فى الأداء .           *   مدى أتباع  التعليمات.</a:t>
            </a:r>
          </a:p>
          <a:p>
            <a:pPr algn="just" eaLnBrk="1" hangingPunct="1">
              <a:lnSpc>
                <a:spcPct val="90000"/>
              </a:lnSpc>
              <a:buFontTx/>
              <a:buNone/>
            </a:pPr>
            <a:r>
              <a:rPr lang="ar-EG" sz="2800" b="1" dirty="0" smtClean="0"/>
              <a:t>*  مدى المواظبة فى الحضور والانصراف فى المواعيد المحددة.</a:t>
            </a:r>
          </a:p>
          <a:p>
            <a:pPr algn="just" eaLnBrk="1" hangingPunct="1">
              <a:lnSpc>
                <a:spcPct val="90000"/>
              </a:lnSpc>
              <a:buFontTx/>
              <a:buNone/>
            </a:pPr>
            <a:r>
              <a:rPr lang="ar-EG" sz="2800" b="1" dirty="0" smtClean="0">
                <a:solidFill>
                  <a:srgbClr val="C00000"/>
                </a:solidFill>
              </a:rPr>
              <a:t>الفئة الثانية : وتسمى الخصائص الشخصية مثل :</a:t>
            </a:r>
          </a:p>
          <a:p>
            <a:pPr algn="just" eaLnBrk="1" hangingPunct="1">
              <a:lnSpc>
                <a:spcPct val="90000"/>
              </a:lnSpc>
              <a:buFontTx/>
              <a:buChar char="•"/>
            </a:pPr>
            <a:r>
              <a:rPr lang="ar-EG" sz="2800" b="1" dirty="0" smtClean="0"/>
              <a:t>التعاون .  *  اللباقة.   * الثقة بالنفس.  * الإنتفاح الذهن</a:t>
            </a:r>
            <a:r>
              <a:rPr lang="ar-AE" sz="2800" b="1" dirty="0" smtClean="0"/>
              <a:t>ي</a:t>
            </a:r>
            <a:endParaRPr lang="ar-SA" sz="2800" b="1" dirty="0" smtClean="0"/>
          </a:p>
          <a:p>
            <a:pPr algn="just" eaLnBrk="1" hangingPunct="1">
              <a:lnSpc>
                <a:spcPct val="90000"/>
              </a:lnSpc>
              <a:buFontTx/>
              <a:buChar char="•"/>
            </a:pPr>
            <a:r>
              <a:rPr lang="ar-SA" sz="2800" b="1" dirty="0" smtClean="0"/>
              <a:t>المبادرة    </a:t>
            </a:r>
            <a:r>
              <a:rPr lang="ar-AE" sz="2800" b="1" dirty="0" smtClean="0"/>
              <a:t>و </a:t>
            </a:r>
            <a:r>
              <a:rPr lang="ar-SA" sz="2800" b="1" dirty="0" smtClean="0"/>
              <a:t>الحماس</a:t>
            </a:r>
            <a:r>
              <a:rPr lang="ar-EG" sz="2800" b="1" dirty="0" smtClean="0"/>
              <a:t> . </a:t>
            </a:r>
          </a:p>
        </p:txBody>
      </p:sp>
      <p:sp>
        <p:nvSpPr>
          <p:cNvPr id="3072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DD257EC4-9135-44E7-9B66-13D9AF87EB8C}"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F4F1B30A-37F6-442B-8D63-785CA1DA2FB0}" type="slidenum">
              <a:rPr kumimoji="0" lang="en-US" sz="2400" b="0" i="0" u="none" strike="noStrike" cap="none" normalizeH="0" baseline="0" smtClean="0">
                <a:ln>
                  <a:noFill/>
                </a:ln>
                <a:solidFill>
                  <a:srgbClr val="000000"/>
                </a:solidFill>
                <a:effectLst/>
                <a:latin typeface="Times New Roman" pitchFamily="18" charset="0"/>
                <a:cs typeface="Arial" charset="0"/>
              </a:rPr>
              <a:t>7</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199" y="332656"/>
            <a:ext cx="8218488" cy="944563"/>
          </a:xfrm>
        </p:spPr>
        <p:txBody>
          <a:bodyPr/>
          <a:lstStyle/>
          <a:p>
            <a:pPr eaLnBrk="1" hangingPunct="1"/>
            <a:r>
              <a:rPr lang="ar-EG" sz="4000" dirty="0" smtClean="0"/>
              <a:t>تحديد المقاييس المناسبة لقياس عوامل تقويم الأداء</a:t>
            </a:r>
            <a:endParaRPr lang="fr-FR" sz="4000" dirty="0" smtClean="0"/>
          </a:p>
        </p:txBody>
      </p:sp>
      <p:sp>
        <p:nvSpPr>
          <p:cNvPr id="32771" name="Rectangle 3"/>
          <p:cNvSpPr>
            <a:spLocks noGrp="1" noChangeArrowheads="1"/>
          </p:cNvSpPr>
          <p:nvPr>
            <p:ph idx="1"/>
          </p:nvPr>
        </p:nvSpPr>
        <p:spPr>
          <a:xfrm>
            <a:off x="323850" y="1277219"/>
            <a:ext cx="8424863" cy="4971181"/>
          </a:xfrm>
        </p:spPr>
        <p:txBody>
          <a:bodyPr/>
          <a:lstStyle/>
          <a:p>
            <a:pPr algn="just" eaLnBrk="1" hangingPunct="1"/>
            <a:r>
              <a:rPr lang="ar-SA" sz="3000" b="1" dirty="0" smtClean="0"/>
              <a:t>بعد تحديد عوامل الأداء التى ينبغى تقويمها، فأن الخطوة التالية تكمن فى تحديد المقاييس المناسبة لقياس كل عامل من هذه العوامل حتى يتسنى الحكم من خلالها على مستوى أو مدى حسن أداء الموظف لكل منها . فمقاييس الأداء هى عبارة عن مستويات أو درجات لعوامل الأداء تستخدم فى تقويمها.</a:t>
            </a:r>
            <a:endParaRPr lang="ar-AE" sz="3000" b="1" dirty="0" smtClean="0"/>
          </a:p>
          <a:p>
            <a:pPr marL="0" indent="0" algn="just" eaLnBrk="1" hangingPunct="1">
              <a:buNone/>
            </a:pPr>
            <a:endParaRPr lang="ar-SA" sz="3000" b="1" dirty="0" smtClean="0"/>
          </a:p>
          <a:p>
            <a:pPr algn="just" eaLnBrk="1" hangingPunct="1"/>
            <a:r>
              <a:rPr lang="ar-SA" sz="3000" b="1" dirty="0" smtClean="0"/>
              <a:t>يجب أن تميز مقاييس التقويم بين مستويات الأداء بوضوح، أى يجب أن تميز بين المستويات المرضية والعالية والمتدنية للأداء ، وذلك حتى تزيد من قدرة المقومين والموظفين على تقويم الأداء بدقة</a:t>
            </a:r>
            <a:r>
              <a:rPr lang="en-US" sz="3000" b="1" dirty="0" smtClean="0"/>
              <a:t> </a:t>
            </a:r>
            <a:r>
              <a:rPr lang="ar-EG" sz="3000" b="1" dirty="0" smtClean="0"/>
              <a:t>.</a:t>
            </a:r>
            <a:endParaRPr lang="fr-FR" sz="3000" b="1" dirty="0" smtClean="0"/>
          </a:p>
        </p:txBody>
      </p:sp>
      <p:sp>
        <p:nvSpPr>
          <p:cNvPr id="32772"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BA319BCC-40E1-48B0-AA0E-59AC70CDB19F}"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0199BEA2-7EDE-4C28-BE66-18702F609826}" type="slidenum">
              <a:rPr kumimoji="0" lang="en-US" sz="2400" b="0" i="0" u="none" strike="noStrike" cap="none" normalizeH="0" baseline="0" smtClean="0">
                <a:ln>
                  <a:noFill/>
                </a:ln>
                <a:solidFill>
                  <a:srgbClr val="000000"/>
                </a:solidFill>
                <a:effectLst/>
                <a:latin typeface="Times New Roman" pitchFamily="18" charset="0"/>
                <a:cs typeface="Arial" charset="0"/>
              </a:rPr>
              <a:t>8</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188913"/>
            <a:ext cx="8229600" cy="792162"/>
          </a:xfrm>
        </p:spPr>
        <p:txBody>
          <a:bodyPr/>
          <a:lstStyle/>
          <a:p>
            <a:r>
              <a:rPr lang="ar-AE" sz="5400" dirty="0" smtClean="0"/>
              <a:t>محددات الأداء</a:t>
            </a:r>
            <a:endParaRPr lang="en-US" sz="5400" dirty="0" smtClean="0"/>
          </a:p>
        </p:txBody>
      </p:sp>
      <p:sp>
        <p:nvSpPr>
          <p:cNvPr id="34819" name="Content Placeholder 2"/>
          <p:cNvSpPr>
            <a:spLocks noGrp="1"/>
          </p:cNvSpPr>
          <p:nvPr>
            <p:ph idx="1"/>
          </p:nvPr>
        </p:nvSpPr>
        <p:spPr>
          <a:xfrm>
            <a:off x="457200" y="1196751"/>
            <a:ext cx="8229600" cy="4934173"/>
          </a:xfrm>
        </p:spPr>
        <p:txBody>
          <a:bodyPr/>
          <a:lstStyle/>
          <a:p>
            <a:r>
              <a:rPr lang="ar-AE" dirty="0" smtClean="0">
                <a:solidFill>
                  <a:srgbClr val="0070C0"/>
                </a:solidFill>
              </a:rPr>
              <a:t>الجهد المبذول في العمل</a:t>
            </a:r>
            <a:r>
              <a:rPr lang="ar-AE" dirty="0" smtClean="0"/>
              <a:t>: يعكس درجة حماس الفرد لاداء العمل ومدى دافعيته للأداء</a:t>
            </a:r>
          </a:p>
          <a:p>
            <a:pPr marL="0" indent="0">
              <a:buNone/>
            </a:pPr>
            <a:endParaRPr lang="ar-AE" dirty="0" smtClean="0"/>
          </a:p>
          <a:p>
            <a:r>
              <a:rPr lang="ar-AE" dirty="0" smtClean="0">
                <a:solidFill>
                  <a:srgbClr val="0070C0"/>
                </a:solidFill>
              </a:rPr>
              <a:t>القدرات والخصائص الفردية</a:t>
            </a:r>
            <a:r>
              <a:rPr lang="ar-AE" dirty="0" smtClean="0"/>
              <a:t>: وهي القدرات الفردية والخبرات السابقة والتي يتوقف الجهد المبذول عليها</a:t>
            </a:r>
          </a:p>
          <a:p>
            <a:pPr marL="0" indent="0">
              <a:buNone/>
            </a:pPr>
            <a:endParaRPr lang="ar-AE" dirty="0" smtClean="0"/>
          </a:p>
          <a:p>
            <a:r>
              <a:rPr lang="ar-AE" dirty="0" smtClean="0">
                <a:solidFill>
                  <a:srgbClr val="0070C0"/>
                </a:solidFill>
              </a:rPr>
              <a:t>ادراك الفرد لدوره الوظيفي</a:t>
            </a:r>
            <a:r>
              <a:rPr lang="ar-AE" dirty="0" smtClean="0"/>
              <a:t>: تتمثل في سلوك الفرد الشخصي أثناء الأداء لتصوراته وانطباعاته عن الكيفية التي تمارس بها المنظمة.</a:t>
            </a:r>
            <a:endParaRPr lang="en-US" dirty="0" smtClean="0"/>
          </a:p>
        </p:txBody>
      </p:sp>
      <p:sp>
        <p:nvSpPr>
          <p:cNvPr id="3482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anose="02020603050405020304" pitchFamily="18" charset="0"/>
                <a:cs typeface="Arial" panose="020B0604020202020204" pitchFamily="34" charset="0"/>
              </a:defRPr>
            </a:lvl1pPr>
            <a:lvl2pPr marL="742950" indent="-285750">
              <a:defRPr sz="1400">
                <a:solidFill>
                  <a:schemeClr val="tx1"/>
                </a:solidFill>
                <a:latin typeface="Times New Roman" panose="02020603050405020304" pitchFamily="18" charset="0"/>
                <a:cs typeface="Arial" panose="020B0604020202020204" pitchFamily="34" charset="0"/>
              </a:defRPr>
            </a:lvl2pPr>
            <a:lvl3pPr marL="1143000" indent="-228600">
              <a:defRPr sz="1400">
                <a:solidFill>
                  <a:schemeClr val="tx1"/>
                </a:solidFill>
                <a:latin typeface="Times New Roman" panose="02020603050405020304" pitchFamily="18" charset="0"/>
                <a:cs typeface="Arial" panose="020B0604020202020204" pitchFamily="34" charset="0"/>
              </a:defRPr>
            </a:lvl3pPr>
            <a:lvl4pPr marL="1600200" indent="-228600">
              <a:defRPr sz="1400">
                <a:solidFill>
                  <a:schemeClr val="tx1"/>
                </a:solidFill>
                <a:latin typeface="Times New Roman" panose="02020603050405020304" pitchFamily="18" charset="0"/>
                <a:cs typeface="Arial" panose="020B0604020202020204" pitchFamily="34" charset="0"/>
              </a:defRPr>
            </a:lvl4pPr>
            <a:lvl5pPr marL="2057400" indent="-228600">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fld id="{CFBB3D18-1D65-4D38-BD10-7BDFD6DA9A75}" type="datetime2">
              <a:rPr lang="en-US" smtClean="0">
                <a:solidFill>
                  <a:srgbClr val="000000"/>
                </a:solidFill>
              </a:rPr>
              <a:t>Sunday, 21 June, 2020</a:t>
            </a:fld>
            <a:endParaRPr lang="en-US">
              <a:solidFill>
                <a:srgbClr val="000000"/>
              </a:solidFill>
            </a:endParaRPr>
          </a:p>
        </p:txBody>
      </p:sp>
      <p:sp>
        <p:nvSpPr>
          <p:cNvPr id="5" name="Rounded Rectangle 4"/>
          <p:cNvSpPr/>
          <p:nvPr/>
        </p:nvSpPr>
        <p:spPr bwMode="auto">
          <a:xfrm>
            <a:off x="7524328" y="6400800"/>
            <a:ext cx="1540298" cy="41257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fld id="{2D8CC629-00F6-4029-82BD-F548A10F153F}" type="slidenum">
              <a:rPr kumimoji="0" lang="en-US" sz="2400" b="0" i="0" u="none" strike="noStrike" cap="none" normalizeH="0" baseline="0" smtClean="0">
                <a:ln>
                  <a:noFill/>
                </a:ln>
                <a:solidFill>
                  <a:srgbClr val="000000"/>
                </a:solidFill>
                <a:effectLst/>
                <a:latin typeface="Times New Roman" pitchFamily="18" charset="0"/>
                <a:cs typeface="Arial" charset="0"/>
              </a:rPr>
              <a:t>9</a:t>
            </a:fld>
            <a:r>
              <a:rPr kumimoji="0" lang="en-US" sz="2400" b="0" i="0" u="none" strike="noStrike" cap="none" normalizeH="0" baseline="0" dirty="0" smtClean="0">
                <a:ln>
                  <a:noFill/>
                </a:ln>
                <a:solidFill>
                  <a:srgbClr val="000000"/>
                </a:solidFill>
                <a:effectLst/>
                <a:latin typeface="Times New Roman" pitchFamily="18" charset="0"/>
                <a:cs typeface="Arial" charset="0"/>
              </a:rPr>
              <a:t> of 33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EG" sz="14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EG" sz="14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6539</TotalTime>
  <Words>2544</Words>
  <Application>Microsoft Office PowerPoint</Application>
  <PresentationFormat>On-screen Show (4:3)</PresentationFormat>
  <Paragraphs>259</Paragraphs>
  <Slides>33</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Simplified Arabic</vt:lpstr>
      <vt:lpstr>Times New Roman</vt:lpstr>
      <vt:lpstr>Traditional Arabic</vt:lpstr>
      <vt:lpstr>Wingdings</vt:lpstr>
      <vt:lpstr>Maple</vt:lpstr>
      <vt:lpstr>تقييم الأداء</vt:lpstr>
      <vt:lpstr>تقييم الأداء</vt:lpstr>
      <vt:lpstr>مفهوم تقويم الأداء الوظيفي</vt:lpstr>
      <vt:lpstr>مفهوم تقويم الأداء الوظيفى</vt:lpstr>
      <vt:lpstr>وعليه نستنتج ان تقييم الاداء</vt:lpstr>
      <vt:lpstr>أهداف عملية تقويم الأداء</vt:lpstr>
      <vt:lpstr>عوامل تقويم الأداء الوظيفي</vt:lpstr>
      <vt:lpstr>تحديد المقاييس المناسبة لقياس عوامل تقويم الأداء</vt:lpstr>
      <vt:lpstr>محددات الأداء</vt:lpstr>
      <vt:lpstr>العوامل المؤثرة في الاداء الوظيفي</vt:lpstr>
      <vt:lpstr>العوامل المؤثرة في الاداء الوظيفي</vt:lpstr>
      <vt:lpstr>العوامل المؤثرة في الاداء الوظيفي</vt:lpstr>
      <vt:lpstr>العوامل المؤثرة في الاداء الوظيفي</vt:lpstr>
      <vt:lpstr>توقيت تقويم الأداء</vt:lpstr>
      <vt:lpstr>فترات أخرى لعملية تقويم الأداء</vt:lpstr>
      <vt:lpstr>مـسؤولية تقــييم الأداء</vt:lpstr>
      <vt:lpstr>الأطراف التى يمكن أن تقوم بعملية تقويم أداء الموظفين</vt:lpstr>
      <vt:lpstr>خطوات تقييم اداء الموظفين</vt:lpstr>
      <vt:lpstr>طـرق تقـييم الأداء</vt:lpstr>
      <vt:lpstr>أسئلة للمناقشة</vt:lpstr>
      <vt:lpstr>1- الطريقة الإنشائية أو طريقة التقرير</vt:lpstr>
      <vt:lpstr>2-التــرتيب الرقمي أو الرمزي </vt:lpstr>
      <vt:lpstr>3- طريقة الأحـداث الحرجة</vt:lpstr>
      <vt:lpstr>4- طـريقة الإدارة بالأهـداف </vt:lpstr>
      <vt:lpstr>4- طـريقة الإدارة بالأهـداف </vt:lpstr>
      <vt:lpstr>أسئلة للمناقشة</vt:lpstr>
      <vt:lpstr>5- طريقة قوائم الـمراجعة </vt:lpstr>
      <vt:lpstr>6- طــريقة المقارنات الثنائية </vt:lpstr>
      <vt:lpstr>معايير اختيار طريقة التقويم المناسبة</vt:lpstr>
      <vt:lpstr>معايير اختيار طريقة التقويم المناسبة</vt:lpstr>
      <vt:lpstr>معايير اختيار طريقة التقويم المناسبة</vt:lpstr>
      <vt:lpstr>الصــعوبات التي يواجهها تقييم الأداء</vt:lpstr>
      <vt:lpstr>مشكلات إدارية معاصرة</vt:lpstr>
    </vt:vector>
  </TitlesOfParts>
  <Company>sport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مهارات تقييم أداء الموظفين</dc:title>
  <dc:creator>pop</dc:creator>
  <cp:lastModifiedBy>Salim Al Jundi </cp:lastModifiedBy>
  <cp:revision>134</cp:revision>
  <dcterms:created xsi:type="dcterms:W3CDTF">2007-10-25T17:41:31Z</dcterms:created>
  <dcterms:modified xsi:type="dcterms:W3CDTF">2020-06-21T06:26:58Z</dcterms:modified>
</cp:coreProperties>
</file>