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1"/>
  </p:notesMasterIdLst>
  <p:sldIdLst>
    <p:sldId id="281" r:id="rId2"/>
    <p:sldId id="287" r:id="rId3"/>
    <p:sldId id="279" r:id="rId4"/>
    <p:sldId id="257" r:id="rId5"/>
    <p:sldId id="258" r:id="rId6"/>
    <p:sldId id="259" r:id="rId7"/>
    <p:sldId id="272" r:id="rId8"/>
    <p:sldId id="260" r:id="rId9"/>
    <p:sldId id="284" r:id="rId10"/>
    <p:sldId id="261" r:id="rId11"/>
    <p:sldId id="262" r:id="rId12"/>
    <p:sldId id="285" r:id="rId13"/>
    <p:sldId id="263" r:id="rId14"/>
    <p:sldId id="264" r:id="rId15"/>
    <p:sldId id="265" r:id="rId16"/>
    <p:sldId id="266" r:id="rId17"/>
    <p:sldId id="267" r:id="rId18"/>
    <p:sldId id="268" r:id="rId19"/>
    <p:sldId id="280" r:id="rId20"/>
    <p:sldId id="269" r:id="rId21"/>
    <p:sldId id="270" r:id="rId22"/>
    <p:sldId id="271" r:id="rId23"/>
    <p:sldId id="286" r:id="rId24"/>
    <p:sldId id="273" r:id="rId25"/>
    <p:sldId id="274" r:id="rId26"/>
    <p:sldId id="275" r:id="rId27"/>
    <p:sldId id="276" r:id="rId28"/>
    <p:sldId id="277" r:id="rId29"/>
    <p:sldId id="283" r:id="rId3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51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3DBFFF2-3DA5-40DE-AD00-BCE750BED2A3}" type="datetimeFigureOut">
              <a:rPr lang="en-US" smtClean="0"/>
              <a:pPr/>
              <a:t>04-Feb-19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1DEA758-81FD-4ABA-93E5-1804F7A7E32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29406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418FF2-5860-41F6-9E3F-74C366024159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538298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668338" y="544513"/>
            <a:ext cx="5384800" cy="40386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  <p:sp>
        <p:nvSpPr>
          <p:cNvPr id="2662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9CAA3980-840C-4FE2-84E2-3635B93CAE40}" type="slidenum">
              <a:rPr lang="en-US"/>
              <a:pPr eaLnBrk="1" hangingPunct="1"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8679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90C05C-122D-4D28-81E0-F8AC39CA0FBB}" type="datetime1">
              <a:rPr lang="en-US" smtClean="0"/>
              <a:t>04-Feb-19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D554D6-E5ED-4176-AB33-A8F2A32D5C58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0CA1DA-13E1-43DF-A937-7CE0643D181D}" type="datetime1">
              <a:rPr lang="en-US" smtClean="0"/>
              <a:t>04-Feb-19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D554D6-E5ED-4176-AB33-A8F2A32D5C5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559E62-7DCA-4097-ADB8-C03666AA7572}" type="datetime1">
              <a:rPr lang="en-US" smtClean="0"/>
              <a:t>04-Feb-19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D554D6-E5ED-4176-AB33-A8F2A32D5C5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466F50-3E8F-466B-ABB8-D7006EF130DF}" type="datetime1">
              <a:rPr lang="en-US" smtClean="0"/>
              <a:t>04-Feb-19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D554D6-E5ED-4176-AB33-A8F2A32D5C5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EA0FE9-726C-4795-90CB-C35C169122BC}" type="datetime1">
              <a:rPr lang="en-US" smtClean="0"/>
              <a:t>04-Feb-19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D554D6-E5ED-4176-AB33-A8F2A32D5C58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7F15AA-09D0-46F5-A5FC-09F8E7B8B4D8}" type="datetime1">
              <a:rPr lang="en-US" smtClean="0"/>
              <a:t>04-Feb-19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D554D6-E5ED-4176-AB33-A8F2A32D5C5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8BE292-021D-402B-B801-6824C8A4040B}" type="datetime1">
              <a:rPr lang="en-US" smtClean="0"/>
              <a:t>04-Feb-19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D554D6-E5ED-4176-AB33-A8F2A32D5C58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341E1-7383-4BA4-ABA1-9AD5BC6B08FC}" type="datetime1">
              <a:rPr lang="en-US" smtClean="0"/>
              <a:t>04-Feb-19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D554D6-E5ED-4176-AB33-A8F2A32D5C5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6DB9C4-D045-4805-A3F1-BF9CDC7B0CBA}" type="datetime1">
              <a:rPr lang="en-US" smtClean="0"/>
              <a:t>04-Feb-19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D554D6-E5ED-4176-AB33-A8F2A32D5C5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6B76BC-B69B-44F6-8295-46F5C9AF5325}" type="datetime1">
              <a:rPr lang="en-US" smtClean="0"/>
              <a:t>04-Feb-19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D554D6-E5ED-4176-AB33-A8F2A32D5C58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E22DEF-81F3-4591-A63A-991759C68312}" type="datetime1">
              <a:rPr lang="en-US" smtClean="0"/>
              <a:t>04-Feb-19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D554D6-E5ED-4176-AB33-A8F2A32D5C5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4D7D261A-B1FE-4CB2-8E5B-6178FBCDFC56}" type="datetime1">
              <a:rPr lang="en-US" smtClean="0"/>
              <a:t>04-Feb-19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E5D554D6-E5ED-4176-AB33-A8F2A32D5C5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jpe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 rtl="1"/>
            <a:r>
              <a:rPr lang="ar-AE" sz="13800" dirty="0" smtClean="0">
                <a:solidFill>
                  <a:schemeClr val="tx2">
                    <a:lumMod val="50000"/>
                  </a:schemeClr>
                </a:solidFill>
                <a:cs typeface="A Sardar Hoor" pitchFamily="2" charset="-78"/>
              </a:rPr>
              <a:t>إدارة </a:t>
            </a:r>
            <a:r>
              <a:rPr lang="ar-SA" sz="13800" dirty="0" smtClean="0">
                <a:solidFill>
                  <a:schemeClr val="tx2">
                    <a:lumMod val="50000"/>
                  </a:schemeClr>
                </a:solidFill>
                <a:cs typeface="A Sardar Hoor" pitchFamily="2" charset="-78"/>
              </a:rPr>
              <a:t>ال</a:t>
            </a:r>
            <a:r>
              <a:rPr lang="ar-AE" sz="13800" dirty="0" smtClean="0">
                <a:solidFill>
                  <a:schemeClr val="tx2">
                    <a:lumMod val="50000"/>
                  </a:schemeClr>
                </a:solidFill>
                <a:cs typeface="A Sardar Hoor" pitchFamily="2" charset="-78"/>
              </a:rPr>
              <a:t>وقت</a:t>
            </a:r>
            <a:endParaRPr lang="en-US" sz="13800" dirty="0">
              <a:solidFill>
                <a:schemeClr val="tx2">
                  <a:lumMod val="50000"/>
                </a:schemeClr>
              </a:solidFill>
              <a:cs typeface="A Sardar Hoor" pitchFamily="2" charset="-78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7772400" cy="1752600"/>
          </a:xfrm>
        </p:spPr>
        <p:txBody>
          <a:bodyPr>
            <a:normAutofit lnSpcReduction="10000"/>
          </a:bodyPr>
          <a:lstStyle/>
          <a:p>
            <a:pPr algn="ctr" rtl="1"/>
            <a:r>
              <a:rPr lang="en-US" sz="3000" dirty="0" smtClean="0">
                <a:solidFill>
                  <a:schemeClr val="tx1"/>
                </a:solidFill>
              </a:rPr>
              <a:t>0501100A   </a:t>
            </a:r>
          </a:p>
          <a:p>
            <a:pPr algn="ctr" rtl="1"/>
            <a:r>
              <a:rPr lang="en-US" sz="3000" dirty="0" smtClean="0">
                <a:solidFill>
                  <a:schemeClr val="tx1"/>
                </a:solidFill>
              </a:rPr>
              <a:t>Introduction to Time Management</a:t>
            </a:r>
          </a:p>
          <a:p>
            <a:pPr algn="ctr" rtl="1"/>
            <a:r>
              <a:rPr lang="ar-AE" sz="4400" dirty="0" smtClean="0">
                <a:solidFill>
                  <a:schemeClr val="tx2">
                    <a:lumMod val="75000"/>
                  </a:schemeClr>
                </a:solidFill>
              </a:rPr>
              <a:t>د. </a:t>
            </a:r>
            <a:r>
              <a:rPr lang="ar-SA" sz="4400" dirty="0" smtClean="0">
                <a:solidFill>
                  <a:schemeClr val="tx2">
                    <a:lumMod val="75000"/>
                  </a:schemeClr>
                </a:solidFill>
              </a:rPr>
              <a:t>سالم الجندي</a:t>
            </a:r>
            <a:endParaRPr lang="en-US" sz="4400" dirty="0" smtClean="0">
              <a:solidFill>
                <a:schemeClr val="tx2">
                  <a:lumMod val="75000"/>
                </a:schemeClr>
              </a:solidFill>
            </a:endParaRPr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2975106" cy="2743438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19635" y="4572000"/>
            <a:ext cx="3124365" cy="2079578"/>
          </a:xfrm>
          <a:prstGeom prst="rect">
            <a:avLst/>
          </a:prstGeom>
        </p:spPr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D554D6-E5ED-4176-AB33-A8F2A32D5C58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2809684"/>
      </p:ext>
    </p:extLst>
  </p:cSld>
  <p:clrMapOvr>
    <a:masterClrMapping/>
  </p:clrMapOvr>
  <p:transition spd="med">
    <p:wipe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ar-SA" dirty="0" smtClean="0">
                <a:latin typeface="Simplified Arabic" pitchFamily="18" charset="-78"/>
                <a:cs typeface="Simplified Arabic" pitchFamily="18" charset="-78"/>
              </a:rPr>
              <a:t>كيف تتغلب</a:t>
            </a:r>
            <a:r>
              <a:rPr lang="ar-AE" dirty="0" smtClean="0">
                <a:latin typeface="Simplified Arabic" pitchFamily="18" charset="-78"/>
                <a:cs typeface="Simplified Arabic" pitchFamily="18" charset="-78"/>
              </a:rPr>
              <a:t> على صعوبات التحكم</a:t>
            </a:r>
            <a:r>
              <a:rPr lang="ar-SA" dirty="0" smtClean="0">
                <a:latin typeface="Simplified Arabic" pitchFamily="18" charset="-78"/>
                <a:cs typeface="Simplified Arabic" pitchFamily="18" charset="-78"/>
              </a:rPr>
              <a:t>؟</a:t>
            </a:r>
            <a:endParaRPr lang="en-US" dirty="0">
              <a:latin typeface="Simplified Arabic" pitchFamily="18" charset="-78"/>
              <a:cs typeface="Simplified Arabic" pitchFamily="18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495800"/>
          </a:xfrm>
        </p:spPr>
        <p:txBody>
          <a:bodyPr>
            <a:noAutofit/>
          </a:bodyPr>
          <a:lstStyle/>
          <a:p>
            <a:pPr algn="just" rtl="1">
              <a:lnSpc>
                <a:spcPct val="150000"/>
              </a:lnSpc>
            </a:pPr>
            <a:r>
              <a:rPr lang="ar-AE" dirty="0" smtClean="0">
                <a:latin typeface="Simplified Arabic" pitchFamily="18" charset="-78"/>
                <a:cs typeface="Simplified Arabic" pitchFamily="18" charset="-78"/>
              </a:rPr>
              <a:t>لا تكن غير متاح لل</a:t>
            </a:r>
            <a:r>
              <a:rPr lang="ar-SA" dirty="0" smtClean="0">
                <a:latin typeface="Simplified Arabic" pitchFamily="18" charset="-78"/>
                <a:cs typeface="Simplified Arabic" pitchFamily="18" charset="-78"/>
              </a:rPr>
              <a:t>آ</a:t>
            </a:r>
            <a:r>
              <a:rPr lang="ar-AE" dirty="0" smtClean="0">
                <a:latin typeface="Simplified Arabic" pitchFamily="18" charset="-78"/>
                <a:cs typeface="Simplified Arabic" pitchFamily="18" charset="-78"/>
              </a:rPr>
              <a:t>خرين، ل</a:t>
            </a:r>
            <a:r>
              <a:rPr lang="ar-SA" dirty="0" smtClean="0">
                <a:latin typeface="Simplified Arabic" pitchFamily="18" charset="-78"/>
                <a:cs typeface="Simplified Arabic" pitchFamily="18" charset="-78"/>
              </a:rPr>
              <a:t>أ</a:t>
            </a:r>
            <a:r>
              <a:rPr lang="ar-AE" dirty="0" smtClean="0">
                <a:latin typeface="Simplified Arabic" pitchFamily="18" charset="-78"/>
                <a:cs typeface="Simplified Arabic" pitchFamily="18" charset="-78"/>
              </a:rPr>
              <a:t>نهم بحاجه </a:t>
            </a:r>
            <a:r>
              <a:rPr lang="ar-SA" dirty="0" smtClean="0">
                <a:latin typeface="Simplified Arabic" pitchFamily="18" charset="-78"/>
                <a:cs typeface="Simplified Arabic" pitchFamily="18" charset="-78"/>
              </a:rPr>
              <a:t>إليك </a:t>
            </a:r>
            <a:r>
              <a:rPr lang="ar-AE" dirty="0" smtClean="0">
                <a:latin typeface="Simplified Arabic" pitchFamily="18" charset="-78"/>
                <a:cs typeface="Simplified Arabic" pitchFamily="18" charset="-78"/>
              </a:rPr>
              <a:t>لإنجاز</a:t>
            </a:r>
            <a:r>
              <a:rPr lang="ar-SA" dirty="0" smtClean="0">
                <a:latin typeface="Simplified Arabic" pitchFamily="18" charset="-78"/>
                <a:cs typeface="Simplified Arabic" pitchFamily="18" charset="-78"/>
              </a:rPr>
              <a:t> </a:t>
            </a:r>
            <a:r>
              <a:rPr lang="ar-AE" dirty="0" smtClean="0">
                <a:latin typeface="Simplified Arabic" pitchFamily="18" charset="-78"/>
                <a:cs typeface="Simplified Arabic" pitchFamily="18" charset="-78"/>
              </a:rPr>
              <a:t>عملهم و</a:t>
            </a:r>
            <a:r>
              <a:rPr lang="ar-SA" dirty="0" smtClean="0">
                <a:latin typeface="Simplified Arabic" pitchFamily="18" charset="-78"/>
                <a:cs typeface="Simplified Arabic" pitchFamily="18" charset="-78"/>
              </a:rPr>
              <a:t>إ</a:t>
            </a:r>
            <a:r>
              <a:rPr lang="ar-AE" dirty="0" smtClean="0">
                <a:latin typeface="Simplified Arabic" pitchFamily="18" charset="-78"/>
                <a:cs typeface="Simplified Arabic" pitchFamily="18" charset="-78"/>
              </a:rPr>
              <a:t>دارة وقتهم.</a:t>
            </a:r>
          </a:p>
          <a:p>
            <a:pPr algn="just" rtl="1">
              <a:lnSpc>
                <a:spcPct val="150000"/>
              </a:lnSpc>
            </a:pPr>
            <a:r>
              <a:rPr lang="ar-AE" dirty="0" smtClean="0">
                <a:solidFill>
                  <a:srgbClr val="002060"/>
                </a:solidFill>
                <a:latin typeface="Simplified Arabic" pitchFamily="18" charset="-78"/>
                <a:cs typeface="Simplified Arabic" pitchFamily="18" charset="-78"/>
              </a:rPr>
              <a:t>لا تضخّم جدول </a:t>
            </a:r>
            <a:r>
              <a:rPr lang="ar-SA" dirty="0" smtClean="0">
                <a:solidFill>
                  <a:srgbClr val="002060"/>
                </a:solidFill>
                <a:latin typeface="Simplified Arabic" pitchFamily="18" charset="-78"/>
                <a:cs typeface="Simplified Arabic" pitchFamily="18" charset="-78"/>
              </a:rPr>
              <a:t>أ</a:t>
            </a:r>
            <a:r>
              <a:rPr lang="ar-AE" dirty="0" smtClean="0">
                <a:solidFill>
                  <a:srgbClr val="002060"/>
                </a:solidFill>
                <a:latin typeface="Simplified Arabic" pitchFamily="18" charset="-78"/>
                <a:cs typeface="Simplified Arabic" pitchFamily="18" charset="-78"/>
              </a:rPr>
              <a:t>عمالك، هذا التضخيم سيؤدي </a:t>
            </a:r>
            <a:r>
              <a:rPr lang="ar-SA" dirty="0" smtClean="0">
                <a:solidFill>
                  <a:srgbClr val="002060"/>
                </a:solidFill>
                <a:latin typeface="Simplified Arabic" pitchFamily="18" charset="-78"/>
                <a:cs typeface="Simplified Arabic" pitchFamily="18" charset="-78"/>
              </a:rPr>
              <a:t>إلى</a:t>
            </a:r>
            <a:r>
              <a:rPr lang="ar-AE" dirty="0" smtClean="0">
                <a:solidFill>
                  <a:srgbClr val="002060"/>
                </a:solidFill>
                <a:latin typeface="Simplified Arabic" pitchFamily="18" charset="-78"/>
                <a:cs typeface="Simplified Arabic" pitchFamily="18" charset="-78"/>
              </a:rPr>
              <a:t> نفاذ طاقتك مما سيؤدي الى عدم </a:t>
            </a:r>
            <a:r>
              <a:rPr lang="ar-SA" dirty="0" smtClean="0">
                <a:solidFill>
                  <a:srgbClr val="002060"/>
                </a:solidFill>
                <a:latin typeface="Simplified Arabic" pitchFamily="18" charset="-78"/>
                <a:cs typeface="Simplified Arabic" pitchFamily="18" charset="-78"/>
              </a:rPr>
              <a:t>قدرتك على التعامل </a:t>
            </a:r>
            <a:r>
              <a:rPr lang="ar-AE" dirty="0" smtClean="0">
                <a:solidFill>
                  <a:srgbClr val="002060"/>
                </a:solidFill>
                <a:latin typeface="Simplified Arabic" pitchFamily="18" charset="-78"/>
                <a:cs typeface="Simplified Arabic" pitchFamily="18" charset="-78"/>
              </a:rPr>
              <a:t>مع ال</a:t>
            </a:r>
            <a:r>
              <a:rPr lang="ar-SA" dirty="0" smtClean="0">
                <a:solidFill>
                  <a:srgbClr val="002060"/>
                </a:solidFill>
                <a:latin typeface="Simplified Arabic" pitchFamily="18" charset="-78"/>
                <a:cs typeface="Simplified Arabic" pitchFamily="18" charset="-78"/>
              </a:rPr>
              <a:t>أ</a:t>
            </a:r>
            <a:r>
              <a:rPr lang="ar-AE" dirty="0" smtClean="0">
                <a:solidFill>
                  <a:srgbClr val="002060"/>
                </a:solidFill>
                <a:latin typeface="Simplified Arabic" pitchFamily="18" charset="-78"/>
                <a:cs typeface="Simplified Arabic" pitchFamily="18" charset="-78"/>
              </a:rPr>
              <a:t>زمات والطوارئ الغير المجدولة.</a:t>
            </a:r>
          </a:p>
          <a:p>
            <a:pPr algn="just" rtl="1">
              <a:lnSpc>
                <a:spcPct val="150000"/>
              </a:lnSpc>
            </a:pPr>
            <a:endParaRPr lang="ar-AE" dirty="0" smtClean="0">
              <a:solidFill>
                <a:srgbClr val="0070C0"/>
              </a:solidFill>
              <a:latin typeface="Simplified Arabic" pitchFamily="18" charset="-78"/>
              <a:cs typeface="Simplified Arabic" pitchFamily="18" charset="-78"/>
            </a:endParaRPr>
          </a:p>
          <a:p>
            <a:pPr algn="just" rtl="1">
              <a:lnSpc>
                <a:spcPct val="150000"/>
              </a:lnSpc>
            </a:pPr>
            <a:r>
              <a:rPr lang="ar-AE" dirty="0" smtClean="0">
                <a:latin typeface="Simplified Arabic" pitchFamily="18" charset="-78"/>
                <a:cs typeface="Simplified Arabic" pitchFamily="18" charset="-78"/>
              </a:rPr>
              <a:t>وازن بين التحكم بوقتك الخاص</a:t>
            </a:r>
            <a:r>
              <a:rPr lang="ar-SA" dirty="0" smtClean="0">
                <a:latin typeface="Simplified Arabic" pitchFamily="18" charset="-78"/>
                <a:cs typeface="Simplified Arabic" pitchFamily="18" charset="-78"/>
              </a:rPr>
              <a:t>،</a:t>
            </a:r>
            <a:r>
              <a:rPr lang="ar-AE" dirty="0" smtClean="0">
                <a:latin typeface="Simplified Arabic" pitchFamily="18" charset="-78"/>
                <a:cs typeface="Simplified Arabic" pitchFamily="18" charset="-78"/>
              </a:rPr>
              <a:t> وبين السماح لل</a:t>
            </a:r>
            <a:r>
              <a:rPr lang="ar-SA" dirty="0" smtClean="0">
                <a:latin typeface="Simplified Arabic" pitchFamily="18" charset="-78"/>
                <a:cs typeface="Simplified Arabic" pitchFamily="18" charset="-78"/>
              </a:rPr>
              <a:t>آ</a:t>
            </a:r>
            <a:r>
              <a:rPr lang="ar-AE" dirty="0" smtClean="0">
                <a:latin typeface="Simplified Arabic" pitchFamily="18" charset="-78"/>
                <a:cs typeface="Simplified Arabic" pitchFamily="18" charset="-78"/>
              </a:rPr>
              <a:t>خرين بمساعدتك.</a:t>
            </a:r>
          </a:p>
          <a:p>
            <a:pPr algn="just" rtl="1">
              <a:lnSpc>
                <a:spcPct val="150000"/>
              </a:lnSpc>
            </a:pPr>
            <a:r>
              <a:rPr lang="ar-AE" dirty="0" smtClean="0">
                <a:solidFill>
                  <a:srgbClr val="002060"/>
                </a:solidFill>
                <a:latin typeface="Simplified Arabic" pitchFamily="18" charset="-78"/>
                <a:cs typeface="Simplified Arabic" pitchFamily="18" charset="-78"/>
              </a:rPr>
              <a:t>لا تسمح للأشخاص</a:t>
            </a:r>
            <a:r>
              <a:rPr lang="ar-SA" dirty="0" smtClean="0">
                <a:solidFill>
                  <a:srgbClr val="002060"/>
                </a:solidFill>
                <a:latin typeface="Simplified Arabic" pitchFamily="18" charset="-78"/>
                <a:cs typeface="Simplified Arabic" pitchFamily="18" charset="-78"/>
              </a:rPr>
              <a:t> </a:t>
            </a:r>
            <a:r>
              <a:rPr lang="ar-AE" dirty="0" smtClean="0">
                <a:solidFill>
                  <a:srgbClr val="002060"/>
                </a:solidFill>
                <a:latin typeface="Simplified Arabic" pitchFamily="18" charset="-78"/>
                <a:cs typeface="Simplified Arabic" pitchFamily="18" charset="-78"/>
              </a:rPr>
              <a:t>بالوصول </a:t>
            </a:r>
            <a:r>
              <a:rPr lang="ar-SA" dirty="0" smtClean="0">
                <a:solidFill>
                  <a:srgbClr val="002060"/>
                </a:solidFill>
                <a:latin typeface="Simplified Arabic" pitchFamily="18" charset="-78"/>
                <a:cs typeface="Simplified Arabic" pitchFamily="18" charset="-78"/>
              </a:rPr>
              <a:t>إ</a:t>
            </a:r>
            <a:r>
              <a:rPr lang="ar-AE" dirty="0" smtClean="0">
                <a:solidFill>
                  <a:srgbClr val="002060"/>
                </a:solidFill>
                <a:latin typeface="Simplified Arabic" pitchFamily="18" charset="-78"/>
                <a:cs typeface="Simplified Arabic" pitchFamily="18" charset="-78"/>
              </a:rPr>
              <a:t>لى دفتر تدوين ملاحظاتك (جدولك) </a:t>
            </a:r>
            <a:r>
              <a:rPr lang="ar-SA" dirty="0" smtClean="0">
                <a:solidFill>
                  <a:srgbClr val="002060"/>
                </a:solidFill>
                <a:latin typeface="Simplified Arabic" pitchFamily="18" charset="-78"/>
                <a:cs typeface="Simplified Arabic" pitchFamily="18" charset="-78"/>
              </a:rPr>
              <a:t>إ</a:t>
            </a:r>
            <a:r>
              <a:rPr lang="ar-AE" dirty="0" smtClean="0">
                <a:solidFill>
                  <a:srgbClr val="002060"/>
                </a:solidFill>
                <a:latin typeface="Simplified Arabic" pitchFamily="18" charset="-78"/>
                <a:cs typeface="Simplified Arabic" pitchFamily="18" charset="-78"/>
              </a:rPr>
              <a:t>لا في حال كنت تثق بهم.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D554D6-E5ED-4176-AB33-A8F2A32D5C58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4543502"/>
      </p:ext>
    </p:extLst>
  </p:cSld>
  <p:clrMapOvr>
    <a:masterClrMapping/>
  </p:clrMapOvr>
  <p:transition spd="med">
    <p:checke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r" rtl="1">
              <a:lnSpc>
                <a:spcPct val="150000"/>
              </a:lnSpc>
            </a:pPr>
            <a:r>
              <a:rPr lang="ar-AE" b="1" dirty="0" smtClean="0">
                <a:latin typeface="Simplified Arabic" pitchFamily="18" charset="-78"/>
                <a:cs typeface="Simplified Arabic" pitchFamily="18" charset="-78"/>
              </a:rPr>
              <a:t>التأجيل: المماطلة </a:t>
            </a:r>
            <a:r>
              <a:rPr lang="ar-SA" b="1" dirty="0" smtClean="0">
                <a:latin typeface="Simplified Arabic" pitchFamily="18" charset="-78"/>
                <a:cs typeface="Simplified Arabic" pitchFamily="18" charset="-78"/>
              </a:rPr>
              <a:t>(</a:t>
            </a:r>
            <a:r>
              <a:rPr lang="ar-AE" b="1" dirty="0" smtClean="0">
                <a:latin typeface="Simplified Arabic" pitchFamily="18" charset="-78"/>
                <a:cs typeface="Simplified Arabic" pitchFamily="18" charset="-78"/>
              </a:rPr>
              <a:t>التسويف</a:t>
            </a:r>
            <a:r>
              <a:rPr lang="ar-SA" b="1" dirty="0" smtClean="0">
                <a:latin typeface="Simplified Arabic" pitchFamily="18" charset="-78"/>
                <a:cs typeface="Simplified Arabic" pitchFamily="18" charset="-78"/>
              </a:rPr>
              <a:t>)</a:t>
            </a:r>
            <a:endParaRPr lang="en-US" b="1" dirty="0">
              <a:latin typeface="Simplified Arabic" pitchFamily="18" charset="-78"/>
              <a:cs typeface="Simplified Arabic" pitchFamily="18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2209800"/>
          </a:xfrm>
        </p:spPr>
        <p:txBody>
          <a:bodyPr>
            <a:normAutofit/>
          </a:bodyPr>
          <a:lstStyle/>
          <a:p>
            <a:pPr algn="r" rtl="1">
              <a:lnSpc>
                <a:spcPct val="150000"/>
              </a:lnSpc>
            </a:pPr>
            <a:r>
              <a:rPr lang="ar-AE" sz="2800" dirty="0" smtClean="0">
                <a:latin typeface="Simplified Arabic" pitchFamily="18" charset="-78"/>
                <a:cs typeface="Simplified Arabic" pitchFamily="18" charset="-78"/>
              </a:rPr>
              <a:t>المماطلة </a:t>
            </a:r>
            <a:r>
              <a:rPr lang="ar-SA" sz="2800" dirty="0" smtClean="0">
                <a:latin typeface="Simplified Arabic" pitchFamily="18" charset="-78"/>
                <a:cs typeface="Simplified Arabic" pitchFamily="18" charset="-78"/>
              </a:rPr>
              <a:t>:</a:t>
            </a:r>
            <a:r>
              <a:rPr lang="ar-AE" sz="2800" dirty="0" smtClean="0">
                <a:latin typeface="Simplified Arabic" pitchFamily="18" charset="-78"/>
                <a:cs typeface="Simplified Arabic" pitchFamily="18" charset="-78"/>
              </a:rPr>
              <a:t> هي كلمة لاتينية تعني التعمد بتأخير</a:t>
            </a:r>
            <a:r>
              <a:rPr lang="ar-SA" sz="2800" dirty="0" smtClean="0">
                <a:latin typeface="Simplified Arabic" pitchFamily="18" charset="-78"/>
                <a:cs typeface="Simplified Arabic" pitchFamily="18" charset="-78"/>
              </a:rPr>
              <a:t>(</a:t>
            </a:r>
            <a:r>
              <a:rPr lang="ar-AE" sz="2800" dirty="0" smtClean="0">
                <a:latin typeface="Simplified Arabic" pitchFamily="18" charset="-78"/>
                <a:cs typeface="Simplified Arabic" pitchFamily="18" charset="-78"/>
              </a:rPr>
              <a:t>بتأجيل</a:t>
            </a:r>
            <a:r>
              <a:rPr lang="ar-SA" sz="2800" dirty="0" smtClean="0">
                <a:latin typeface="Simplified Arabic" pitchFamily="18" charset="-78"/>
                <a:cs typeface="Simplified Arabic" pitchFamily="18" charset="-78"/>
              </a:rPr>
              <a:t>)</a:t>
            </a:r>
            <a:r>
              <a:rPr lang="ar-AE" sz="2800" dirty="0" smtClean="0">
                <a:latin typeface="Simplified Arabic" pitchFamily="18" charset="-78"/>
                <a:cs typeface="Simplified Arabic" pitchFamily="18" charset="-78"/>
              </a:rPr>
              <a:t> ال</a:t>
            </a:r>
            <a:r>
              <a:rPr lang="ar-SA" sz="2800" dirty="0" smtClean="0">
                <a:latin typeface="Simplified Arabic" pitchFamily="18" charset="-78"/>
                <a:cs typeface="Simplified Arabic" pitchFamily="18" charset="-78"/>
              </a:rPr>
              <a:t>أ</a:t>
            </a:r>
            <a:r>
              <a:rPr lang="ar-AE" sz="2800" dirty="0" smtClean="0">
                <a:latin typeface="Simplified Arabic" pitchFamily="18" charset="-78"/>
                <a:cs typeface="Simplified Arabic" pitchFamily="18" charset="-78"/>
              </a:rPr>
              <a:t>شياء التي يجب القيام بها.</a:t>
            </a:r>
          </a:p>
          <a:p>
            <a:pPr marL="0" indent="0" algn="ctr" rtl="1">
              <a:lnSpc>
                <a:spcPct val="150000"/>
              </a:lnSpc>
              <a:buNone/>
            </a:pPr>
            <a:r>
              <a:rPr lang="ar-SA" sz="2800" b="1" dirty="0" smtClean="0">
                <a:latin typeface="Simplified Arabic" pitchFamily="18" charset="-78"/>
                <a:cs typeface="Simplified Arabic" pitchFamily="18" charset="-78"/>
              </a:rPr>
              <a:t>(</a:t>
            </a:r>
            <a:r>
              <a:rPr lang="ar-AE" sz="2800" b="1" dirty="0" smtClean="0">
                <a:latin typeface="Simplified Arabic" pitchFamily="18" charset="-78"/>
                <a:cs typeface="Simplified Arabic" pitchFamily="18" charset="-78"/>
              </a:rPr>
              <a:t>التأجيل والتأخير سيكون</a:t>
            </a:r>
            <a:r>
              <a:rPr lang="ar-SA" sz="2800" b="1" dirty="0" smtClean="0">
                <a:latin typeface="Simplified Arabic" pitchFamily="18" charset="-78"/>
                <a:cs typeface="Simplified Arabic" pitchFamily="18" charset="-78"/>
              </a:rPr>
              <a:t>ان</a:t>
            </a:r>
            <a:r>
              <a:rPr lang="ar-AE" sz="2800" b="1" dirty="0" smtClean="0">
                <a:latin typeface="Simplified Arabic" pitchFamily="18" charset="-78"/>
                <a:cs typeface="Simplified Arabic" pitchFamily="18" charset="-78"/>
              </a:rPr>
              <a:t> دائما جزء</a:t>
            </a:r>
            <a:r>
              <a:rPr lang="ar-SA" sz="2800" b="1" dirty="0" smtClean="0">
                <a:latin typeface="Simplified Arabic" pitchFamily="18" charset="-78"/>
                <a:cs typeface="Simplified Arabic" pitchFamily="18" charset="-78"/>
              </a:rPr>
              <a:t>ا</a:t>
            </a:r>
            <a:r>
              <a:rPr lang="ar-AE" sz="2800" b="1" dirty="0" smtClean="0">
                <a:latin typeface="Simplified Arabic" pitchFamily="18" charset="-78"/>
                <a:cs typeface="Simplified Arabic" pitchFamily="18" charset="-78"/>
              </a:rPr>
              <a:t> من حياتك.</a:t>
            </a:r>
            <a:r>
              <a:rPr lang="ar-SA" sz="2800" b="1" dirty="0" smtClean="0">
                <a:latin typeface="Simplified Arabic" pitchFamily="18" charset="-78"/>
                <a:cs typeface="Simplified Arabic" pitchFamily="18" charset="-78"/>
              </a:rPr>
              <a:t>)</a:t>
            </a:r>
            <a:endParaRPr lang="ar-AE" sz="2800" b="1" dirty="0" smtClean="0">
              <a:latin typeface="Simplified Arabic" pitchFamily="18" charset="-78"/>
              <a:cs typeface="Simplified Arabic" pitchFamily="18" charset="-78"/>
            </a:endParaRP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D554D6-E5ED-4176-AB33-A8F2A32D5C58}" type="slidenum">
              <a:rPr lang="en-US" smtClean="0"/>
              <a:pPr/>
              <a:t>11</a:t>
            </a:fld>
            <a:endParaRPr lang="en-US"/>
          </a:p>
        </p:txBody>
      </p:sp>
      <p:pic>
        <p:nvPicPr>
          <p:cNvPr id="7170" name="Picture 2" descr="C:\Users\rahhal\Desktop\جامعة العين\ج8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7200" y="3733800"/>
            <a:ext cx="4343400" cy="248602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681993719"/>
      </p:ext>
    </p:extLst>
  </p:cSld>
  <p:clrMapOvr>
    <a:masterClrMapping/>
  </p:clrMapOvr>
  <p:transition spd="med">
    <p:check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blipFill>
            <a:blip r:embed="rId3"/>
            <a:tile tx="0" ty="0" sx="100000" sy="100000" flip="none" algn="tl"/>
          </a:blipFill>
        </p:spPr>
        <p:txBody>
          <a:bodyPr>
            <a:normAutofit fontScale="90000"/>
          </a:bodyPr>
          <a:lstStyle/>
          <a:p>
            <a:pPr algn="ctr"/>
            <a:r>
              <a:rPr lang="ar-AE" sz="6600" b="1" dirty="0">
                <a:solidFill>
                  <a:srgbClr val="C00000"/>
                </a:solidFill>
              </a:rPr>
              <a:t>أ</a:t>
            </a:r>
            <a:r>
              <a:rPr lang="ar-AE" sz="6600" b="1" dirty="0" smtClean="0">
                <a:solidFill>
                  <a:srgbClr val="C00000"/>
                </a:solidFill>
              </a:rPr>
              <a:t>سئلة للمناقشة</a:t>
            </a:r>
            <a:endParaRPr lang="en-US" sz="6600" b="1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blipFill>
            <a:blip r:embed="rId4"/>
            <a:tile tx="0" ty="0" sx="100000" sy="100000" flip="none" algn="tl"/>
          </a:blipFill>
        </p:spPr>
        <p:txBody>
          <a:bodyPr>
            <a:noAutofit/>
          </a:bodyPr>
          <a:lstStyle/>
          <a:p>
            <a:pPr marL="0" indent="0" algn="r" rtl="1">
              <a:buNone/>
            </a:pPr>
            <a:r>
              <a:rPr lang="ar-AE" sz="4400" dirty="0" smtClean="0">
                <a:solidFill>
                  <a:srgbClr val="FF0000"/>
                </a:solidFill>
              </a:rPr>
              <a:t>التأجيل</a:t>
            </a:r>
            <a:r>
              <a:rPr lang="ar-AE" sz="4400" dirty="0" smtClean="0"/>
              <a:t> (المماطلة أو التسويف) إحدى معوقات إدارة الوقت الجيدة و تواجه الافراد الذين يميلوا للتأجيل.</a:t>
            </a:r>
            <a:r>
              <a:rPr lang="en-US" sz="4400" dirty="0" smtClean="0"/>
              <a:t> </a:t>
            </a:r>
            <a:r>
              <a:rPr lang="ar-AE" sz="4400" dirty="0" smtClean="0"/>
              <a:t>(أ) ناقش </a:t>
            </a:r>
            <a:r>
              <a:rPr lang="ar-AE" sz="4400" dirty="0" smtClean="0">
                <a:solidFill>
                  <a:srgbClr val="FF0000"/>
                </a:solidFill>
              </a:rPr>
              <a:t>المشكلات</a:t>
            </a:r>
            <a:r>
              <a:rPr lang="ar-AE" sz="4400" dirty="0" smtClean="0"/>
              <a:t> المصاحبة للتأجيل، (ب) إقترح بعض الاساليب </a:t>
            </a:r>
            <a:r>
              <a:rPr lang="ar-AE" sz="4400" dirty="0" smtClean="0">
                <a:solidFill>
                  <a:srgbClr val="FF0000"/>
                </a:solidFill>
              </a:rPr>
              <a:t>للتغلب</a:t>
            </a:r>
            <a:r>
              <a:rPr lang="ar-AE" sz="4400" dirty="0" smtClean="0"/>
              <a:t> على صعوبات التأجيل لدى أولئك الافراد الذين يعانوا من المشكلة.</a:t>
            </a:r>
            <a:endParaRPr lang="en-US" sz="4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D554D6-E5ED-4176-AB33-A8F2A32D5C58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828775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wind" invX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ar-AE" dirty="0" smtClean="0">
                <a:latin typeface="Simplified Arabic" pitchFamily="18" charset="-78"/>
                <a:cs typeface="Simplified Arabic" pitchFamily="18" charset="-78"/>
              </a:rPr>
              <a:t>المشاكل </a:t>
            </a:r>
            <a:r>
              <a:rPr lang="ar-SA" dirty="0" smtClean="0">
                <a:latin typeface="Simplified Arabic" pitchFamily="18" charset="-78"/>
                <a:cs typeface="Simplified Arabic" pitchFamily="18" charset="-78"/>
              </a:rPr>
              <a:t>التي </a:t>
            </a:r>
            <a:r>
              <a:rPr lang="ar-AE" dirty="0" smtClean="0">
                <a:latin typeface="Simplified Arabic" pitchFamily="18" charset="-78"/>
                <a:cs typeface="Simplified Arabic" pitchFamily="18" charset="-78"/>
              </a:rPr>
              <a:t>ي</a:t>
            </a:r>
            <a:r>
              <a:rPr lang="ar-SA" dirty="0" smtClean="0">
                <a:latin typeface="Simplified Arabic" pitchFamily="18" charset="-78"/>
                <a:cs typeface="Simplified Arabic" pitchFamily="18" charset="-78"/>
              </a:rPr>
              <a:t>سببها </a:t>
            </a:r>
            <a:r>
              <a:rPr lang="ar-AE" dirty="0" smtClean="0">
                <a:latin typeface="Simplified Arabic" pitchFamily="18" charset="-78"/>
                <a:cs typeface="Simplified Arabic" pitchFamily="18" charset="-78"/>
              </a:rPr>
              <a:t>التأجيل / المماطلة</a:t>
            </a:r>
            <a:endParaRPr lang="en-US" dirty="0">
              <a:latin typeface="Simplified Arabic" pitchFamily="18" charset="-78"/>
              <a:cs typeface="Simplified Arabic" pitchFamily="18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 algn="just" rtl="1">
              <a:lnSpc>
                <a:spcPct val="150000"/>
              </a:lnSpc>
              <a:defRPr/>
            </a:pPr>
            <a:r>
              <a:rPr lang="ar-AE" sz="2800" dirty="0" smtClean="0">
                <a:latin typeface="Simplified Arabic" pitchFamily="18" charset="-78"/>
                <a:cs typeface="Simplified Arabic" pitchFamily="18" charset="-78"/>
              </a:rPr>
              <a:t>قليل من المماطلة ليس بالشيء السي</a:t>
            </a:r>
            <a:r>
              <a:rPr lang="ar-SA" sz="2800" dirty="0" smtClean="0">
                <a:latin typeface="Simplified Arabic" pitchFamily="18" charset="-78"/>
                <a:cs typeface="Simplified Arabic" pitchFamily="18" charset="-78"/>
              </a:rPr>
              <a:t>ء</a:t>
            </a:r>
            <a:r>
              <a:rPr lang="ar-AE" sz="2800" dirty="0" smtClean="0">
                <a:latin typeface="Simplified Arabic" pitchFamily="18" charset="-78"/>
                <a:cs typeface="Simplified Arabic" pitchFamily="18" charset="-78"/>
              </a:rPr>
              <a:t>، ولكن قد تؤدي </a:t>
            </a:r>
            <a:r>
              <a:rPr lang="ar-SA" sz="2800" dirty="0" smtClean="0">
                <a:latin typeface="Simplified Arabic" pitchFamily="18" charset="-78"/>
                <a:cs typeface="Simplified Arabic" pitchFamily="18" charset="-78"/>
              </a:rPr>
              <a:t>إلى </a:t>
            </a:r>
            <a:r>
              <a:rPr lang="ar-AE" sz="2800" dirty="0" smtClean="0">
                <a:latin typeface="Simplified Arabic" pitchFamily="18" charset="-78"/>
                <a:cs typeface="Simplified Arabic" pitchFamily="18" charset="-78"/>
              </a:rPr>
              <a:t>بعض المتاعب.</a:t>
            </a:r>
          </a:p>
          <a:p>
            <a:pPr lvl="1" algn="just" rtl="1">
              <a:lnSpc>
                <a:spcPct val="150000"/>
              </a:lnSpc>
              <a:defRPr/>
            </a:pPr>
            <a:r>
              <a:rPr lang="ar-AE" sz="2800" dirty="0" smtClean="0">
                <a:latin typeface="Simplified Arabic" pitchFamily="18" charset="-78"/>
                <a:cs typeface="Simplified Arabic" pitchFamily="18" charset="-78"/>
              </a:rPr>
              <a:t>ما لم تقم به اليوم، </a:t>
            </a:r>
            <a:r>
              <a:rPr lang="ar-SA" sz="2800" dirty="0" smtClean="0">
                <a:latin typeface="Simplified Arabic" pitchFamily="18" charset="-78"/>
                <a:cs typeface="Simplified Arabic" pitchFamily="18" charset="-78"/>
              </a:rPr>
              <a:t>فعليك عمله غدًا</a:t>
            </a:r>
            <a:r>
              <a:rPr lang="ar-AE" sz="2800" dirty="0" smtClean="0">
                <a:latin typeface="Simplified Arabic" pitchFamily="18" charset="-78"/>
                <a:cs typeface="Simplified Arabic" pitchFamily="18" charset="-78"/>
              </a:rPr>
              <a:t>.</a:t>
            </a:r>
          </a:p>
          <a:p>
            <a:pPr lvl="1" algn="just" rtl="1">
              <a:lnSpc>
                <a:spcPct val="150000"/>
              </a:lnSpc>
              <a:defRPr/>
            </a:pPr>
            <a:r>
              <a:rPr lang="ar-AE" sz="2800" dirty="0" smtClean="0">
                <a:latin typeface="Simplified Arabic" pitchFamily="18" charset="-78"/>
                <a:cs typeface="Simplified Arabic" pitchFamily="18" charset="-78"/>
              </a:rPr>
              <a:t>ال</a:t>
            </a:r>
            <a:r>
              <a:rPr lang="ar-SA" sz="2800" dirty="0" smtClean="0">
                <a:latin typeface="Simplified Arabic" pitchFamily="18" charset="-78"/>
                <a:cs typeface="Simplified Arabic" pitchFamily="18" charset="-78"/>
              </a:rPr>
              <a:t>أعمال </a:t>
            </a:r>
            <a:r>
              <a:rPr lang="ar-AE" sz="2800" dirty="0" smtClean="0">
                <a:latin typeface="Simplified Arabic" pitchFamily="18" charset="-78"/>
                <a:cs typeface="Simplified Arabic" pitchFamily="18" charset="-78"/>
              </a:rPr>
              <a:t> لن تختفي </a:t>
            </a:r>
            <a:r>
              <a:rPr lang="ar-SA" sz="2800" dirty="0" smtClean="0">
                <a:latin typeface="Simplified Arabic" pitchFamily="18" charset="-78"/>
                <a:cs typeface="Simplified Arabic" pitchFamily="18" charset="-78"/>
              </a:rPr>
              <a:t>أ</a:t>
            </a:r>
            <a:r>
              <a:rPr lang="ar-AE" sz="2800" dirty="0" smtClean="0">
                <a:latin typeface="Simplified Arabic" pitchFamily="18" charset="-78"/>
                <a:cs typeface="Simplified Arabic" pitchFamily="18" charset="-78"/>
              </a:rPr>
              <a:t>و تتلاشى لمجرد نسيانك القيام بها.</a:t>
            </a:r>
          </a:p>
          <a:p>
            <a:pPr lvl="1" algn="just" rtl="1">
              <a:lnSpc>
                <a:spcPct val="150000"/>
              </a:lnSpc>
              <a:defRPr/>
            </a:pPr>
            <a:r>
              <a:rPr lang="ar-AE" sz="2800" dirty="0" smtClean="0">
                <a:latin typeface="Simplified Arabic" pitchFamily="18" charset="-78"/>
                <a:cs typeface="Simplified Arabic" pitchFamily="18" charset="-78"/>
              </a:rPr>
              <a:t>عادة ما ينتهي بك المطاف بالقيام بالكثير من ال</a:t>
            </a:r>
            <a:r>
              <a:rPr lang="ar-SA" sz="2800" dirty="0" smtClean="0">
                <a:latin typeface="Simplified Arabic" pitchFamily="18" charset="-78"/>
                <a:cs typeface="Simplified Arabic" pitchFamily="18" charset="-78"/>
              </a:rPr>
              <a:t>أ</a:t>
            </a:r>
            <a:r>
              <a:rPr lang="ar-AE" sz="2800" dirty="0" smtClean="0">
                <a:latin typeface="Simplified Arabic" pitchFamily="18" charset="-78"/>
                <a:cs typeface="Simplified Arabic" pitchFamily="18" charset="-78"/>
              </a:rPr>
              <a:t>عمال في اليوم </a:t>
            </a:r>
            <a:r>
              <a:rPr lang="ar-SA" sz="2800" dirty="0" smtClean="0">
                <a:latin typeface="Simplified Arabic" pitchFamily="18" charset="-78"/>
                <a:cs typeface="Simplified Arabic" pitchFamily="18" charset="-78"/>
              </a:rPr>
              <a:t>التالي ،</a:t>
            </a:r>
            <a:r>
              <a:rPr lang="ar-AE" sz="2800" dirty="0" smtClean="0">
                <a:latin typeface="Simplified Arabic" pitchFamily="18" charset="-78"/>
                <a:cs typeface="Simplified Arabic" pitchFamily="18" charset="-78"/>
              </a:rPr>
              <a:t> وبعض ال</a:t>
            </a:r>
            <a:r>
              <a:rPr lang="ar-SA" sz="2800" dirty="0" smtClean="0">
                <a:latin typeface="Simplified Arabic" pitchFamily="18" charset="-78"/>
                <a:cs typeface="Simplified Arabic" pitchFamily="18" charset="-78"/>
              </a:rPr>
              <a:t>أ</a:t>
            </a:r>
            <a:r>
              <a:rPr lang="ar-AE" sz="2800" dirty="0" smtClean="0">
                <a:latin typeface="Simplified Arabic" pitchFamily="18" charset="-78"/>
                <a:cs typeface="Simplified Arabic" pitchFamily="18" charset="-78"/>
              </a:rPr>
              <a:t>شياء سيتم تفويتها </a:t>
            </a:r>
            <a:r>
              <a:rPr lang="ar-SA" sz="2800" dirty="0" smtClean="0">
                <a:latin typeface="Simplified Arabic" pitchFamily="18" charset="-78"/>
                <a:cs typeface="Simplified Arabic" pitchFamily="18" charset="-78"/>
              </a:rPr>
              <a:t>أ</a:t>
            </a:r>
            <a:r>
              <a:rPr lang="ar-AE" sz="2800" dirty="0" smtClean="0">
                <a:latin typeface="Simplified Arabic" pitchFamily="18" charset="-78"/>
                <a:cs typeface="Simplified Arabic" pitchFamily="18" charset="-78"/>
              </a:rPr>
              <a:t>و عدم القيام بها. 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D554D6-E5ED-4176-AB33-A8F2A32D5C58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649748"/>
      </p:ext>
    </p:extLst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ar-AE" dirty="0">
                <a:latin typeface="Simplified Arabic" pitchFamily="18" charset="-78"/>
                <a:cs typeface="Simplified Arabic" pitchFamily="18" charset="-78"/>
              </a:rPr>
              <a:t>المشاكل </a:t>
            </a:r>
            <a:r>
              <a:rPr lang="ar-SA" dirty="0">
                <a:latin typeface="Simplified Arabic" pitchFamily="18" charset="-78"/>
                <a:cs typeface="Simplified Arabic" pitchFamily="18" charset="-78"/>
              </a:rPr>
              <a:t>التي </a:t>
            </a:r>
            <a:r>
              <a:rPr lang="ar-AE" dirty="0">
                <a:latin typeface="Simplified Arabic" pitchFamily="18" charset="-78"/>
                <a:cs typeface="Simplified Arabic" pitchFamily="18" charset="-78"/>
              </a:rPr>
              <a:t>ي</a:t>
            </a:r>
            <a:r>
              <a:rPr lang="ar-SA" dirty="0">
                <a:latin typeface="Simplified Arabic" pitchFamily="18" charset="-78"/>
                <a:cs typeface="Simplified Arabic" pitchFamily="18" charset="-78"/>
              </a:rPr>
              <a:t>سببها </a:t>
            </a:r>
            <a:r>
              <a:rPr lang="ar-AE" dirty="0">
                <a:latin typeface="Simplified Arabic" pitchFamily="18" charset="-78"/>
                <a:cs typeface="Simplified Arabic" pitchFamily="18" charset="-78"/>
              </a:rPr>
              <a:t>التأجيل / المماطلة</a:t>
            </a:r>
            <a:endParaRPr lang="en-US" dirty="0">
              <a:latin typeface="Simplified Arabic" pitchFamily="18" charset="-78"/>
              <a:cs typeface="Simplified Arabic" pitchFamily="18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lvl="1" algn="just" rtl="1">
              <a:lnSpc>
                <a:spcPct val="150000"/>
              </a:lnSpc>
              <a:defRPr/>
            </a:pPr>
            <a:r>
              <a:rPr lang="ar-AE" sz="2800" dirty="0" smtClean="0">
                <a:latin typeface="Simplified Arabic" pitchFamily="18" charset="-78"/>
                <a:cs typeface="Simplified Arabic" pitchFamily="18" charset="-78"/>
              </a:rPr>
              <a:t>البدء بالقيام بالأشياء المتراكمة </a:t>
            </a:r>
            <a:r>
              <a:rPr lang="ar-SA" sz="2800" dirty="0" smtClean="0">
                <a:latin typeface="Simplified Arabic" pitchFamily="18" charset="-78"/>
                <a:cs typeface="Simplified Arabic" pitchFamily="18" charset="-78"/>
              </a:rPr>
              <a:t>أ</a:t>
            </a:r>
            <a:r>
              <a:rPr lang="ar-AE" sz="2800" dirty="0" smtClean="0">
                <a:latin typeface="Simplified Arabic" pitchFamily="18" charset="-78"/>
                <a:cs typeface="Simplified Arabic" pitchFamily="18" charset="-78"/>
              </a:rPr>
              <a:t>و المؤجلة من ال</a:t>
            </a:r>
            <a:r>
              <a:rPr lang="ar-SA" sz="2800" dirty="0" smtClean="0">
                <a:latin typeface="Simplified Arabic" pitchFamily="18" charset="-78"/>
                <a:cs typeface="Simplified Arabic" pitchFamily="18" charset="-78"/>
              </a:rPr>
              <a:t>أ</a:t>
            </a:r>
            <a:r>
              <a:rPr lang="ar-AE" sz="2800" dirty="0" smtClean="0">
                <a:latin typeface="Simplified Arabic" pitchFamily="18" charset="-78"/>
                <a:cs typeface="Simplified Arabic" pitchFamily="18" charset="-78"/>
              </a:rPr>
              <a:t>يام السابقة في كل يوم جديد يسبب المشقة وال</a:t>
            </a:r>
            <a:r>
              <a:rPr lang="ar-SA" sz="2800" dirty="0" smtClean="0">
                <a:latin typeface="Simplified Arabic" pitchFamily="18" charset="-78"/>
                <a:cs typeface="Simplified Arabic" pitchFamily="18" charset="-78"/>
              </a:rPr>
              <a:t>إ</a:t>
            </a:r>
            <a:r>
              <a:rPr lang="ar-AE" sz="2800" dirty="0" smtClean="0">
                <a:latin typeface="Simplified Arabic" pitchFamily="18" charset="-78"/>
                <a:cs typeface="Simplified Arabic" pitchFamily="18" charset="-78"/>
              </a:rPr>
              <a:t>رهاق.</a:t>
            </a:r>
          </a:p>
          <a:p>
            <a:pPr lvl="1" algn="just" rtl="1">
              <a:lnSpc>
                <a:spcPct val="150000"/>
              </a:lnSpc>
              <a:defRPr/>
            </a:pPr>
            <a:r>
              <a:rPr lang="ar-AE" sz="2800" dirty="0" smtClean="0">
                <a:latin typeface="Simplified Arabic" pitchFamily="18" charset="-78"/>
                <a:cs typeface="Simplified Arabic" pitchFamily="18" charset="-78"/>
              </a:rPr>
              <a:t>وضع نفسك تحت الضغوطات والتراكمات سيمنعك من القيام بأفضل ما لديك. </a:t>
            </a:r>
          </a:p>
          <a:p>
            <a:pPr lvl="1" algn="just" rtl="1">
              <a:lnSpc>
                <a:spcPct val="150000"/>
              </a:lnSpc>
              <a:defRPr/>
            </a:pPr>
            <a:r>
              <a:rPr lang="ar-AE" sz="2800" dirty="0">
                <a:latin typeface="Simplified Arabic" pitchFamily="18" charset="-78"/>
                <a:cs typeface="Simplified Arabic" pitchFamily="18" charset="-78"/>
              </a:rPr>
              <a:t>وعلاوة على ذلك ، </a:t>
            </a:r>
            <a:r>
              <a:rPr lang="ar-AE" sz="2800" dirty="0" smtClean="0">
                <a:latin typeface="Simplified Arabic" pitchFamily="18" charset="-78"/>
                <a:cs typeface="Simplified Arabic" pitchFamily="18" charset="-78"/>
              </a:rPr>
              <a:t>ستشعر </a:t>
            </a:r>
            <a:r>
              <a:rPr lang="ar-AE" sz="2800" dirty="0">
                <a:latin typeface="Simplified Arabic" pitchFamily="18" charset="-78"/>
                <a:cs typeface="Simplified Arabic" pitchFamily="18" charset="-78"/>
              </a:rPr>
              <a:t>بالفشل إذا لم تحقق ما خططت له.</a:t>
            </a:r>
            <a:r>
              <a:rPr lang="en-US" sz="2800" dirty="0" smtClean="0">
                <a:latin typeface="Simplified Arabic" pitchFamily="18" charset="-78"/>
                <a:cs typeface="Simplified Arabic" pitchFamily="18" charset="-78"/>
              </a:rPr>
              <a:t> </a:t>
            </a:r>
            <a:endParaRPr lang="ar-AE" sz="2800" dirty="0" smtClean="0">
              <a:latin typeface="Simplified Arabic" pitchFamily="18" charset="-78"/>
              <a:cs typeface="Simplified Arabic" pitchFamily="18" charset="-78"/>
            </a:endParaRPr>
          </a:p>
          <a:p>
            <a:pPr lvl="1" algn="just" rtl="1">
              <a:lnSpc>
                <a:spcPct val="150000"/>
              </a:lnSpc>
              <a:defRPr/>
            </a:pPr>
            <a:r>
              <a:rPr lang="ar-AE" sz="2800" dirty="0" smtClean="0">
                <a:latin typeface="Simplified Arabic" pitchFamily="18" charset="-78"/>
                <a:cs typeface="Simplified Arabic" pitchFamily="18" charset="-78"/>
              </a:rPr>
              <a:t>على العكس، عند تحقيق ال</a:t>
            </a:r>
            <a:r>
              <a:rPr lang="ar-SA" sz="2800" dirty="0" smtClean="0">
                <a:latin typeface="Simplified Arabic" pitchFamily="18" charset="-78"/>
                <a:cs typeface="Simplified Arabic" pitchFamily="18" charset="-78"/>
              </a:rPr>
              <a:t>أ</a:t>
            </a:r>
            <a:r>
              <a:rPr lang="ar-AE" sz="2800" dirty="0" smtClean="0">
                <a:latin typeface="Simplified Arabic" pitchFamily="18" charset="-78"/>
                <a:cs typeface="Simplified Arabic" pitchFamily="18" charset="-78"/>
              </a:rPr>
              <a:t>شياء بالوقت المحدد، سيزيد هذا من نسبة الدافع لديك في تحقيق ال</a:t>
            </a:r>
            <a:r>
              <a:rPr lang="ar-SA" sz="2800" dirty="0" smtClean="0">
                <a:latin typeface="Simplified Arabic" pitchFamily="18" charset="-78"/>
                <a:cs typeface="Simplified Arabic" pitchFamily="18" charset="-78"/>
              </a:rPr>
              <a:t>أ</a:t>
            </a:r>
            <a:r>
              <a:rPr lang="ar-AE" sz="2800" dirty="0" smtClean="0">
                <a:latin typeface="Simplified Arabic" pitchFamily="18" charset="-78"/>
                <a:cs typeface="Simplified Arabic" pitchFamily="18" charset="-78"/>
              </a:rPr>
              <a:t>شياء بالوقت المحدد، ستشعر بالمتعة وستعمل بشكل </a:t>
            </a:r>
            <a:r>
              <a:rPr lang="ar-SA" sz="2800" dirty="0" smtClean="0">
                <a:latin typeface="Simplified Arabic" pitchFamily="18" charset="-78"/>
                <a:cs typeface="Simplified Arabic" pitchFamily="18" charset="-78"/>
              </a:rPr>
              <a:t>أ</a:t>
            </a:r>
            <a:r>
              <a:rPr lang="ar-AE" sz="2800" dirty="0" smtClean="0">
                <a:latin typeface="Simplified Arabic" pitchFamily="18" charset="-78"/>
                <a:cs typeface="Simplified Arabic" pitchFamily="18" charset="-78"/>
              </a:rPr>
              <a:t>فضل.</a:t>
            </a:r>
            <a:endParaRPr lang="en-US" sz="2800" dirty="0">
              <a:latin typeface="Simplified Arabic" pitchFamily="18" charset="-78"/>
              <a:cs typeface="Simplified Arabic" pitchFamily="18" charset="-78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D554D6-E5ED-4176-AB33-A8F2A32D5C58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9290969"/>
      </p:ext>
    </p:extLst>
  </p:cSld>
  <p:clrMapOvr>
    <a:masterClrMapping/>
  </p:clrMapOvr>
  <p:transition spd="med">
    <p:randomBa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ar-AE" dirty="0" smtClean="0">
                <a:latin typeface="Simplified Arabic" pitchFamily="18" charset="-78"/>
                <a:cs typeface="Simplified Arabic" pitchFamily="18" charset="-78"/>
              </a:rPr>
              <a:t>التغلب على صعوبات التأجيل/ التسويف</a:t>
            </a:r>
            <a:endParaRPr lang="en-US" dirty="0">
              <a:latin typeface="Simplified Arabic" pitchFamily="18" charset="-78"/>
              <a:cs typeface="Simplified Arabic" pitchFamily="18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 rtl="1">
              <a:lnSpc>
                <a:spcPct val="150000"/>
              </a:lnSpc>
            </a:pPr>
            <a:r>
              <a:rPr lang="ar-AE" sz="2600" dirty="0" smtClean="0">
                <a:latin typeface="Simplified Arabic" pitchFamily="18" charset="-78"/>
                <a:cs typeface="Simplified Arabic" pitchFamily="18" charset="-78"/>
              </a:rPr>
              <a:t>حاول إنجاز الاشياء الآن حتى لا تضطر إلى القيام بها في وقت لاحق.</a:t>
            </a:r>
          </a:p>
          <a:p>
            <a:pPr algn="just" rtl="1">
              <a:lnSpc>
                <a:spcPct val="150000"/>
              </a:lnSpc>
            </a:pPr>
            <a:r>
              <a:rPr lang="ar-AE" sz="2600" dirty="0" smtClean="0">
                <a:solidFill>
                  <a:srgbClr val="002060"/>
                </a:solidFill>
                <a:latin typeface="Simplified Arabic" pitchFamily="18" charset="-78"/>
                <a:cs typeface="Simplified Arabic" pitchFamily="18" charset="-78"/>
              </a:rPr>
              <a:t>حرّك دوافعك: اسأل نفسك لماذا تتأخر؟ قد تجد الإجابة على كيفية التوقف عن فعل ذلك</a:t>
            </a:r>
            <a:r>
              <a:rPr lang="ar-AE" sz="2600" dirty="0" smtClean="0">
                <a:latin typeface="Simplified Arabic" pitchFamily="18" charset="-78"/>
                <a:cs typeface="Simplified Arabic" pitchFamily="18" charset="-78"/>
              </a:rPr>
              <a:t>.</a:t>
            </a:r>
          </a:p>
          <a:p>
            <a:pPr algn="just" rtl="1">
              <a:lnSpc>
                <a:spcPct val="150000"/>
              </a:lnSpc>
            </a:pPr>
            <a:r>
              <a:rPr lang="ar-AE" sz="2600" dirty="0" smtClean="0">
                <a:latin typeface="Simplified Arabic" pitchFamily="18" charset="-78"/>
                <a:cs typeface="Simplified Arabic" pitchFamily="18" charset="-78"/>
              </a:rPr>
              <a:t> جرب التفكير الذهني في ذلك </a:t>
            </a:r>
            <a:r>
              <a:rPr lang="ar-SA" sz="2600" dirty="0" smtClean="0">
                <a:latin typeface="Simplified Arabic" pitchFamily="18" charset="-78"/>
                <a:cs typeface="Simplified Arabic" pitchFamily="18" charset="-78"/>
              </a:rPr>
              <a:t>(إنهاء المهام حالا)</a:t>
            </a:r>
            <a:r>
              <a:rPr lang="ar-AE" sz="2600" dirty="0" smtClean="0">
                <a:latin typeface="Simplified Arabic" pitchFamily="18" charset="-78"/>
                <a:cs typeface="Simplified Arabic" pitchFamily="18" charset="-78"/>
              </a:rPr>
              <a:t>: يبدو الأمر أكثر إيجابية  </a:t>
            </a:r>
            <a:r>
              <a:rPr lang="ar-SA" sz="2600" dirty="0" smtClean="0">
                <a:latin typeface="Simplified Arabic" pitchFamily="18" charset="-78"/>
                <a:cs typeface="Simplified Arabic" pitchFamily="18" charset="-78"/>
              </a:rPr>
              <a:t>ل</a:t>
            </a:r>
            <a:r>
              <a:rPr lang="ar-AE" sz="2600" dirty="0" smtClean="0">
                <a:latin typeface="Simplified Arabic" pitchFamily="18" charset="-78"/>
                <a:cs typeface="Simplified Arabic" pitchFamily="18" charset="-78"/>
              </a:rPr>
              <a:t>فعل الأشياء الآن بدلاً من القيام بها في وقت لاحق.</a:t>
            </a:r>
          </a:p>
          <a:p>
            <a:pPr algn="just" rtl="1">
              <a:lnSpc>
                <a:spcPct val="150000"/>
              </a:lnSpc>
            </a:pPr>
            <a:r>
              <a:rPr lang="ar-AE" sz="2600" dirty="0" smtClean="0">
                <a:solidFill>
                  <a:srgbClr val="002060"/>
                </a:solidFill>
                <a:latin typeface="Simplified Arabic" pitchFamily="18" charset="-78"/>
                <a:cs typeface="Simplified Arabic" pitchFamily="18" charset="-78"/>
              </a:rPr>
              <a:t>حاول تجنب التسويف قدر الإمكان: افعل الأشياء الآن كلما استطعت</a:t>
            </a:r>
            <a:r>
              <a:rPr lang="ar-SA" sz="2600" dirty="0" smtClean="0">
                <a:solidFill>
                  <a:srgbClr val="002060"/>
                </a:solidFill>
                <a:latin typeface="Simplified Arabic" pitchFamily="18" charset="-78"/>
                <a:cs typeface="Simplified Arabic" pitchFamily="18" charset="-78"/>
              </a:rPr>
              <a:t>،</a:t>
            </a:r>
            <a:r>
              <a:rPr lang="ar-AE" sz="2600" dirty="0" smtClean="0">
                <a:solidFill>
                  <a:srgbClr val="002060"/>
                </a:solidFill>
                <a:latin typeface="Simplified Arabic" pitchFamily="18" charset="-78"/>
                <a:cs typeface="Simplified Arabic" pitchFamily="18" charset="-78"/>
              </a:rPr>
              <a:t> حاول انجاز أكبر عدد ممكن من الأشياء و الخروج من الطريق.</a:t>
            </a:r>
          </a:p>
          <a:p>
            <a:pPr algn="just" rtl="1">
              <a:lnSpc>
                <a:spcPct val="80000"/>
              </a:lnSpc>
            </a:pPr>
            <a:endParaRPr lang="ar-AE" dirty="0" smtClean="0"/>
          </a:p>
          <a:p>
            <a:pPr marL="0" indent="0" algn="just">
              <a:lnSpc>
                <a:spcPct val="80000"/>
              </a:lnSpc>
              <a:buNone/>
            </a:pPr>
            <a:endParaRPr lang="ar-AE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lnSpc>
                <a:spcPct val="80000"/>
              </a:lnSpc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D554D6-E5ED-4176-AB33-A8F2A32D5C58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464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ar-SA" dirty="0" smtClean="0">
                <a:latin typeface="Simplified Arabic" pitchFamily="18" charset="-78"/>
                <a:cs typeface="Simplified Arabic" pitchFamily="18" charset="-78"/>
              </a:rPr>
              <a:t>الفورية</a:t>
            </a:r>
            <a:endParaRPr lang="en-US" dirty="0">
              <a:latin typeface="Simplified Arabic" pitchFamily="18" charset="-78"/>
              <a:cs typeface="Simplified Arabic" pitchFamily="18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 rtl="1">
              <a:lnSpc>
                <a:spcPct val="150000"/>
              </a:lnSpc>
            </a:pPr>
            <a:r>
              <a:rPr lang="ar-AE" sz="2800" b="1" dirty="0" smtClean="0">
                <a:solidFill>
                  <a:srgbClr val="C00000"/>
                </a:solidFill>
                <a:latin typeface="Simplified Arabic" pitchFamily="18" charset="-78"/>
                <a:cs typeface="Simplified Arabic" pitchFamily="18" charset="-78"/>
              </a:rPr>
              <a:t>ال</a:t>
            </a:r>
            <a:r>
              <a:rPr lang="ar-SA" sz="2800" b="1" dirty="0" smtClean="0">
                <a:solidFill>
                  <a:srgbClr val="C00000"/>
                </a:solidFill>
                <a:latin typeface="Simplified Arabic" pitchFamily="18" charset="-78"/>
                <a:cs typeface="Simplified Arabic" pitchFamily="18" charset="-78"/>
              </a:rPr>
              <a:t>فورية</a:t>
            </a:r>
            <a:r>
              <a:rPr lang="ar-SA" sz="2800" dirty="0" smtClean="0">
                <a:latin typeface="Simplified Arabic" pitchFamily="18" charset="-78"/>
                <a:cs typeface="Simplified Arabic" pitchFamily="18" charset="-78"/>
              </a:rPr>
              <a:t>:(</a:t>
            </a:r>
            <a:r>
              <a:rPr lang="ar-AE" sz="2800" dirty="0" smtClean="0">
                <a:latin typeface="Simplified Arabic" pitchFamily="18" charset="-78"/>
                <a:cs typeface="Simplified Arabic" pitchFamily="18" charset="-78"/>
              </a:rPr>
              <a:t>عكس التسويف</a:t>
            </a:r>
            <a:r>
              <a:rPr lang="ar-SA" sz="2800" dirty="0" smtClean="0">
                <a:latin typeface="Simplified Arabic" pitchFamily="18" charset="-78"/>
                <a:cs typeface="Simplified Arabic" pitchFamily="18" charset="-78"/>
              </a:rPr>
              <a:t>)</a:t>
            </a:r>
            <a:r>
              <a:rPr lang="ar-AE" sz="2800" dirty="0" smtClean="0">
                <a:latin typeface="Simplified Arabic" pitchFamily="18" charset="-78"/>
                <a:cs typeface="Simplified Arabic" pitchFamily="18" charset="-78"/>
              </a:rPr>
              <a:t> </a:t>
            </a:r>
            <a:r>
              <a:rPr lang="ar-SA" sz="2800" dirty="0" smtClean="0">
                <a:latin typeface="Simplified Arabic" pitchFamily="18" charset="-78"/>
                <a:cs typeface="Simplified Arabic" pitchFamily="18" charset="-78"/>
              </a:rPr>
              <a:t>و</a:t>
            </a:r>
            <a:r>
              <a:rPr lang="ar-AE" sz="2800" dirty="0" smtClean="0">
                <a:latin typeface="Simplified Arabic" pitchFamily="18" charset="-78"/>
                <a:cs typeface="Simplified Arabic" pitchFamily="18" charset="-78"/>
              </a:rPr>
              <a:t>تعني: الرغبة </a:t>
            </a:r>
            <a:r>
              <a:rPr lang="ar-SA" sz="2800" dirty="0" smtClean="0">
                <a:latin typeface="Simplified Arabic" pitchFamily="18" charset="-78"/>
                <a:cs typeface="Simplified Arabic" pitchFamily="18" charset="-78"/>
              </a:rPr>
              <a:t>في </a:t>
            </a:r>
            <a:r>
              <a:rPr lang="ar-AE" sz="2800" dirty="0" smtClean="0">
                <a:latin typeface="Simplified Arabic" pitchFamily="18" charset="-78"/>
                <a:cs typeface="Simplified Arabic" pitchFamily="18" charset="-78"/>
              </a:rPr>
              <a:t>القيام بالأ</a:t>
            </a:r>
            <a:r>
              <a:rPr lang="ar-SA" sz="2800" dirty="0" smtClean="0">
                <a:latin typeface="Simplified Arabic" pitchFamily="18" charset="-78"/>
                <a:cs typeface="Simplified Arabic" pitchFamily="18" charset="-78"/>
              </a:rPr>
              <a:t>عمال</a:t>
            </a:r>
            <a:r>
              <a:rPr lang="ar-AE" sz="2800" dirty="0" smtClean="0">
                <a:latin typeface="Simplified Arabic" pitchFamily="18" charset="-78"/>
                <a:cs typeface="Simplified Arabic" pitchFamily="18" charset="-78"/>
              </a:rPr>
              <a:t> ال</a:t>
            </a:r>
            <a:r>
              <a:rPr lang="ar-SA" sz="2800" dirty="0" smtClean="0">
                <a:latin typeface="Simplified Arabic" pitchFamily="18" charset="-78"/>
                <a:cs typeface="Simplified Arabic" pitchFamily="18" charset="-78"/>
              </a:rPr>
              <a:t>آ</a:t>
            </a:r>
            <a:r>
              <a:rPr lang="ar-AE" sz="2800" dirty="0" smtClean="0">
                <a:latin typeface="Simplified Arabic" pitchFamily="18" charset="-78"/>
                <a:cs typeface="Simplified Arabic" pitchFamily="18" charset="-78"/>
              </a:rPr>
              <a:t>ن وعدم الانتظار</a:t>
            </a:r>
            <a:r>
              <a:rPr lang="ar-SA" sz="2800" dirty="0" smtClean="0">
                <a:latin typeface="Simplified Arabic" pitchFamily="18" charset="-78"/>
                <a:cs typeface="Simplified Arabic" pitchFamily="18" charset="-78"/>
              </a:rPr>
              <a:t>،</a:t>
            </a:r>
            <a:r>
              <a:rPr lang="ar-AE" sz="2800" dirty="0" smtClean="0">
                <a:latin typeface="Simplified Arabic" pitchFamily="18" charset="-78"/>
                <a:cs typeface="Simplified Arabic" pitchFamily="18" charset="-78"/>
              </a:rPr>
              <a:t> </a:t>
            </a:r>
            <a:r>
              <a:rPr lang="ar-SA" sz="2800" dirty="0" smtClean="0">
                <a:latin typeface="Simplified Arabic" pitchFamily="18" charset="-78"/>
                <a:cs typeface="Simplified Arabic" pitchFamily="18" charset="-78"/>
              </a:rPr>
              <a:t>فهي عدم القدرة على </a:t>
            </a:r>
            <a:r>
              <a:rPr lang="ar-AE" sz="2800" dirty="0" smtClean="0">
                <a:latin typeface="Simplified Arabic" pitchFamily="18" charset="-78"/>
                <a:cs typeface="Simplified Arabic" pitchFamily="18" charset="-78"/>
              </a:rPr>
              <a:t>تأجيل </a:t>
            </a:r>
            <a:r>
              <a:rPr lang="ar-SA" sz="2800" dirty="0" smtClean="0">
                <a:latin typeface="Simplified Arabic" pitchFamily="18" charset="-78"/>
                <a:cs typeface="Simplified Arabic" pitchFamily="18" charset="-78"/>
              </a:rPr>
              <a:t>أ</a:t>
            </a:r>
            <a:r>
              <a:rPr lang="ar-AE" sz="2800" dirty="0" smtClean="0">
                <a:latin typeface="Simplified Arabic" pitchFamily="18" charset="-78"/>
                <a:cs typeface="Simplified Arabic" pitchFamily="18" charset="-78"/>
              </a:rPr>
              <a:t>و ترك ا</a:t>
            </a:r>
            <a:r>
              <a:rPr lang="ar-SA" sz="2800" dirty="0" smtClean="0">
                <a:latin typeface="Simplified Arabic" pitchFamily="18" charset="-78"/>
                <a:cs typeface="Simplified Arabic" pitchFamily="18" charset="-78"/>
              </a:rPr>
              <a:t>لمهام إلى الغد</a:t>
            </a:r>
            <a:r>
              <a:rPr lang="ar-AE" sz="2800" dirty="0" smtClean="0">
                <a:latin typeface="Simplified Arabic" pitchFamily="18" charset="-78"/>
                <a:cs typeface="Simplified Arabic" pitchFamily="18" charset="-78"/>
              </a:rPr>
              <a:t>.</a:t>
            </a:r>
          </a:p>
          <a:p>
            <a:pPr algn="just" rtl="1">
              <a:lnSpc>
                <a:spcPct val="150000"/>
              </a:lnSpc>
            </a:pPr>
            <a:endParaRPr lang="ar-AE" sz="2800" dirty="0" smtClean="0">
              <a:latin typeface="Simplified Arabic" pitchFamily="18" charset="-78"/>
              <a:cs typeface="Simplified Arabic" pitchFamily="18" charset="-78"/>
            </a:endParaRPr>
          </a:p>
          <a:p>
            <a:pPr algn="just" rtl="1">
              <a:lnSpc>
                <a:spcPct val="150000"/>
              </a:lnSpc>
            </a:pPr>
            <a:r>
              <a:rPr lang="ar-AE" sz="2800" b="1" dirty="0" smtClean="0">
                <a:solidFill>
                  <a:srgbClr val="C00000"/>
                </a:solidFill>
                <a:latin typeface="Simplified Arabic" pitchFamily="18" charset="-78"/>
                <a:cs typeface="Simplified Arabic" pitchFamily="18" charset="-78"/>
              </a:rPr>
              <a:t>مشاكل </a:t>
            </a:r>
            <a:r>
              <a:rPr lang="ar-SA" sz="2800" b="1" dirty="0" smtClean="0">
                <a:solidFill>
                  <a:srgbClr val="C00000"/>
                </a:solidFill>
                <a:latin typeface="Simplified Arabic" pitchFamily="18" charset="-78"/>
                <a:cs typeface="Simplified Arabic" pitchFamily="18" charset="-78"/>
              </a:rPr>
              <a:t>الفورية</a:t>
            </a:r>
            <a:r>
              <a:rPr lang="ar-AE" sz="2800" dirty="0" smtClean="0">
                <a:latin typeface="Simplified Arabic" pitchFamily="18" charset="-78"/>
                <a:cs typeface="Simplified Arabic" pitchFamily="18" charset="-78"/>
              </a:rPr>
              <a:t>: هي في بعض ال</a:t>
            </a:r>
            <a:r>
              <a:rPr lang="ar-SA" sz="2800" dirty="0" smtClean="0">
                <a:latin typeface="Simplified Arabic" pitchFamily="18" charset="-78"/>
                <a:cs typeface="Simplified Arabic" pitchFamily="18" charset="-78"/>
              </a:rPr>
              <a:t>أ</a:t>
            </a:r>
            <a:r>
              <a:rPr lang="ar-AE" sz="2800" dirty="0" smtClean="0">
                <a:latin typeface="Simplified Arabic" pitchFamily="18" charset="-78"/>
                <a:cs typeface="Simplified Arabic" pitchFamily="18" charset="-78"/>
              </a:rPr>
              <a:t>حيان </a:t>
            </a:r>
            <a:r>
              <a:rPr lang="ar-SA" sz="2800" dirty="0" smtClean="0">
                <a:latin typeface="Simplified Arabic" pitchFamily="18" charset="-78"/>
                <a:cs typeface="Simplified Arabic" pitchFamily="18" charset="-78"/>
              </a:rPr>
              <a:t>(</a:t>
            </a:r>
            <a:r>
              <a:rPr lang="ar-AE" sz="2800" dirty="0" smtClean="0">
                <a:latin typeface="Simplified Arabic" pitchFamily="18" charset="-78"/>
                <a:cs typeface="Simplified Arabic" pitchFamily="18" charset="-78"/>
              </a:rPr>
              <a:t>هزيمة للذات</a:t>
            </a:r>
            <a:r>
              <a:rPr lang="ar-SA" sz="2800" dirty="0" smtClean="0">
                <a:latin typeface="Simplified Arabic" pitchFamily="18" charset="-78"/>
                <a:cs typeface="Simplified Arabic" pitchFamily="18" charset="-78"/>
              </a:rPr>
              <a:t>)</a:t>
            </a:r>
            <a:r>
              <a:rPr lang="ar-AE" sz="2800" dirty="0" smtClean="0">
                <a:latin typeface="Simplified Arabic" pitchFamily="18" charset="-78"/>
                <a:cs typeface="Simplified Arabic" pitchFamily="18" charset="-78"/>
              </a:rPr>
              <a:t>، العمل </a:t>
            </a:r>
            <a:r>
              <a:rPr lang="ar-SA" sz="2800" dirty="0" smtClean="0">
                <a:latin typeface="Simplified Arabic" pitchFamily="18" charset="-78"/>
                <a:cs typeface="Simplified Arabic" pitchFamily="18" charset="-78"/>
              </a:rPr>
              <a:t>أ</a:t>
            </a:r>
            <a:r>
              <a:rPr lang="ar-AE" sz="2800" dirty="0" smtClean="0">
                <a:latin typeface="Simplified Arabic" pitchFamily="18" charset="-78"/>
                <a:cs typeface="Simplified Arabic" pitchFamily="18" charset="-78"/>
              </a:rPr>
              <a:t>كثر من ال</a:t>
            </a:r>
            <a:r>
              <a:rPr lang="ar-SA" sz="2800" dirty="0" smtClean="0">
                <a:latin typeface="Simplified Arabic" pitchFamily="18" charset="-78"/>
                <a:cs typeface="Simplified Arabic" pitchFamily="18" charset="-78"/>
              </a:rPr>
              <a:t>ل</a:t>
            </a:r>
            <a:r>
              <a:rPr lang="ar-AE" sz="2800" dirty="0" smtClean="0">
                <a:latin typeface="Simplified Arabic" pitchFamily="18" charset="-78"/>
                <a:cs typeface="Simplified Arabic" pitchFamily="18" charset="-78"/>
              </a:rPr>
              <a:t>ازم لإنجاز </a:t>
            </a:r>
            <a:r>
              <a:rPr lang="ar-SA" sz="2800" dirty="0" smtClean="0">
                <a:latin typeface="Simplified Arabic" pitchFamily="18" charset="-78"/>
                <a:cs typeface="Simplified Arabic" pitchFamily="18" charset="-78"/>
              </a:rPr>
              <a:t>أ</a:t>
            </a:r>
            <a:r>
              <a:rPr lang="ar-AE" sz="2800" dirty="0" smtClean="0">
                <a:latin typeface="Simplified Arabic" pitchFamily="18" charset="-78"/>
                <a:cs typeface="Simplified Arabic" pitchFamily="18" charset="-78"/>
              </a:rPr>
              <a:t>كثر يعني الشعور بالتعب، والشعور بالتعب يؤدي لارتكاب ال</a:t>
            </a:r>
            <a:r>
              <a:rPr lang="ar-SA" sz="2800" dirty="0" smtClean="0">
                <a:latin typeface="Simplified Arabic" pitchFamily="18" charset="-78"/>
                <a:cs typeface="Simplified Arabic" pitchFamily="18" charset="-78"/>
              </a:rPr>
              <a:t>أ</a:t>
            </a:r>
            <a:r>
              <a:rPr lang="ar-AE" sz="2800" dirty="0" smtClean="0">
                <a:latin typeface="Simplified Arabic" pitchFamily="18" charset="-78"/>
                <a:cs typeface="Simplified Arabic" pitchFamily="18" charset="-78"/>
              </a:rPr>
              <a:t>خطاء والتقليل من الإنتاجية و ابطاء سرعة الانجاز</a:t>
            </a:r>
            <a:r>
              <a:rPr lang="ar-SA" sz="2800" dirty="0" smtClean="0">
                <a:latin typeface="Simplified Arabic" pitchFamily="18" charset="-78"/>
                <a:cs typeface="Simplified Arabic" pitchFamily="18" charset="-78"/>
              </a:rPr>
              <a:t>؛</a:t>
            </a:r>
            <a:r>
              <a:rPr lang="ar-AE" sz="2800" dirty="0" smtClean="0">
                <a:latin typeface="Simplified Arabic" pitchFamily="18" charset="-78"/>
                <a:cs typeface="Simplified Arabic" pitchFamily="18" charset="-78"/>
              </a:rPr>
              <a:t> وهذا </a:t>
            </a:r>
            <a:r>
              <a:rPr lang="ar-SA" sz="2800" dirty="0" smtClean="0">
                <a:latin typeface="Simplified Arabic" pitchFamily="18" charset="-78"/>
                <a:cs typeface="Simplified Arabic" pitchFamily="18" charset="-78"/>
              </a:rPr>
              <a:t>أ</a:t>
            </a:r>
            <a:r>
              <a:rPr lang="ar-AE" sz="2800" dirty="0" smtClean="0">
                <a:latin typeface="Simplified Arabic" pitchFamily="18" charset="-78"/>
                <a:cs typeface="Simplified Arabic" pitchFamily="18" charset="-78"/>
              </a:rPr>
              <a:t>يضا</a:t>
            </a:r>
            <a:r>
              <a:rPr lang="ar-SA" sz="2800" dirty="0" smtClean="0">
                <a:latin typeface="Simplified Arabic" pitchFamily="18" charset="-78"/>
                <a:cs typeface="Simplified Arabic" pitchFamily="18" charset="-78"/>
              </a:rPr>
              <a:t> </a:t>
            </a:r>
            <a:r>
              <a:rPr lang="ar-AE" sz="2800" dirty="0" smtClean="0">
                <a:latin typeface="Simplified Arabic" pitchFamily="18" charset="-78"/>
                <a:cs typeface="Simplified Arabic" pitchFamily="18" charset="-78"/>
              </a:rPr>
              <a:t>يقلل من معايير العمل المنجز.</a:t>
            </a:r>
          </a:p>
          <a:p>
            <a:pPr algn="just"/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D554D6-E5ED-4176-AB33-A8F2A32D5C58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9696614"/>
      </p:ext>
    </p:extLst>
  </p:cSld>
  <p:clrMapOvr>
    <a:masterClrMapping/>
  </p:clrMapOvr>
  <p:transition spd="med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ar-AE" dirty="0" smtClean="0">
                <a:latin typeface="Simplified Arabic" pitchFamily="18" charset="-78"/>
                <a:cs typeface="Simplified Arabic" pitchFamily="18" charset="-78"/>
              </a:rPr>
              <a:t>التغلب على صعوبات ال</a:t>
            </a:r>
            <a:r>
              <a:rPr lang="ar-SA" dirty="0" smtClean="0">
                <a:latin typeface="Simplified Arabic" pitchFamily="18" charset="-78"/>
                <a:cs typeface="Simplified Arabic" pitchFamily="18" charset="-78"/>
              </a:rPr>
              <a:t>فورية</a:t>
            </a:r>
            <a:endParaRPr lang="en-US" dirty="0">
              <a:latin typeface="Simplified Arabic" pitchFamily="18" charset="-78"/>
              <a:cs typeface="Simplified Arabic" pitchFamily="18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 rtl="1">
              <a:lnSpc>
                <a:spcPct val="150000"/>
              </a:lnSpc>
            </a:pPr>
            <a:r>
              <a:rPr lang="ar-AE" sz="2800" dirty="0" smtClean="0">
                <a:latin typeface="Simplified Arabic" pitchFamily="18" charset="-78"/>
                <a:cs typeface="Simplified Arabic" pitchFamily="18" charset="-78"/>
              </a:rPr>
              <a:t>ابطئ وتيرة </a:t>
            </a:r>
            <a:r>
              <a:rPr lang="ar-SA" sz="2800" dirty="0" smtClean="0">
                <a:latin typeface="Simplified Arabic" pitchFamily="18" charset="-78"/>
                <a:cs typeface="Simplified Arabic" pitchFamily="18" charset="-78"/>
              </a:rPr>
              <a:t>العمل </a:t>
            </a:r>
            <a:r>
              <a:rPr lang="ar-AE" sz="2800" dirty="0" smtClean="0">
                <a:latin typeface="Simplified Arabic" pitchFamily="18" charset="-78"/>
                <a:cs typeface="Simplified Arabic" pitchFamily="18" charset="-78"/>
              </a:rPr>
              <a:t>، (لا تتصرف بسرعة كبيرة). </a:t>
            </a:r>
          </a:p>
          <a:p>
            <a:pPr algn="just" rtl="1">
              <a:lnSpc>
                <a:spcPct val="150000"/>
              </a:lnSpc>
            </a:pPr>
            <a:r>
              <a:rPr lang="ar-AE" sz="2800" dirty="0" smtClean="0">
                <a:solidFill>
                  <a:srgbClr val="002060"/>
                </a:solidFill>
                <a:latin typeface="Simplified Arabic" pitchFamily="18" charset="-78"/>
                <a:cs typeface="Simplified Arabic" pitchFamily="18" charset="-78"/>
              </a:rPr>
              <a:t>اقضم العمل في اللقمة التي يمكن التحكم فيها ، واترك ما لا يمكنك تناوله لتناول وجبة خفيفة في وقت لاحق.</a:t>
            </a:r>
          </a:p>
          <a:p>
            <a:pPr algn="just" rtl="1">
              <a:lnSpc>
                <a:spcPct val="150000"/>
              </a:lnSpc>
            </a:pPr>
            <a:r>
              <a:rPr lang="ar-AE" sz="2800" dirty="0" smtClean="0">
                <a:latin typeface="Simplified Arabic" pitchFamily="18" charset="-78"/>
                <a:cs typeface="Simplified Arabic" pitchFamily="18" charset="-78"/>
              </a:rPr>
              <a:t>تحقق من درجة الاستعجال او الالحاح للمهمة</a:t>
            </a:r>
            <a:r>
              <a:rPr lang="ar-SA" sz="2800" dirty="0" smtClean="0">
                <a:latin typeface="Simplified Arabic" pitchFamily="18" charset="-78"/>
                <a:cs typeface="Simplified Arabic" pitchFamily="18" charset="-78"/>
              </a:rPr>
              <a:t>؛</a:t>
            </a:r>
            <a:r>
              <a:rPr lang="ar-AE" sz="2800" dirty="0" smtClean="0">
                <a:latin typeface="Simplified Arabic" pitchFamily="18" charset="-78"/>
                <a:cs typeface="Simplified Arabic" pitchFamily="18" charset="-78"/>
              </a:rPr>
              <a:t> </a:t>
            </a:r>
            <a:r>
              <a:rPr lang="ar-SA" sz="2800" dirty="0" smtClean="0">
                <a:latin typeface="Simplified Arabic" pitchFamily="18" charset="-78"/>
                <a:cs typeface="Simplified Arabic" pitchFamily="18" charset="-78"/>
              </a:rPr>
              <a:t>فإذا </a:t>
            </a:r>
            <a:r>
              <a:rPr lang="ar-AE" sz="2800" dirty="0" smtClean="0">
                <a:latin typeface="Simplified Arabic" pitchFamily="18" charset="-78"/>
                <a:cs typeface="Simplified Arabic" pitchFamily="18" charset="-78"/>
              </a:rPr>
              <a:t> </a:t>
            </a:r>
            <a:r>
              <a:rPr lang="ar-SA" sz="2800" dirty="0" smtClean="0">
                <a:latin typeface="Simplified Arabic" pitchFamily="18" charset="-78"/>
                <a:cs typeface="Simplified Arabic" pitchFamily="18" charset="-78"/>
              </a:rPr>
              <a:t>ال</a:t>
            </a:r>
            <a:r>
              <a:rPr lang="ar-AE" sz="2800" dirty="0" smtClean="0">
                <a:latin typeface="Simplified Arabic" pitchFamily="18" charset="-78"/>
                <a:cs typeface="Simplified Arabic" pitchFamily="18" charset="-78"/>
              </a:rPr>
              <a:t>شخص يحتاج </a:t>
            </a:r>
            <a:r>
              <a:rPr lang="ar-SA" sz="2800" dirty="0" smtClean="0">
                <a:latin typeface="Simplified Arabic" pitchFamily="18" charset="-78"/>
                <a:cs typeface="Simplified Arabic" pitchFamily="18" charset="-78"/>
              </a:rPr>
              <a:t>لإنجاز مهمة </a:t>
            </a:r>
            <a:r>
              <a:rPr lang="ar-AE" sz="2800" dirty="0" smtClean="0">
                <a:latin typeface="Simplified Arabic" pitchFamily="18" charset="-78"/>
                <a:cs typeface="Simplified Arabic" pitchFamily="18" charset="-78"/>
              </a:rPr>
              <a:t> ما ، فهذا لا يعني أنه يحتاجه</a:t>
            </a:r>
            <a:r>
              <a:rPr lang="ar-SA" sz="2800" dirty="0" smtClean="0">
                <a:latin typeface="Simplified Arabic" pitchFamily="18" charset="-78"/>
                <a:cs typeface="Simplified Arabic" pitchFamily="18" charset="-78"/>
              </a:rPr>
              <a:t>ا</a:t>
            </a:r>
            <a:r>
              <a:rPr lang="ar-AE" sz="2800" dirty="0" smtClean="0">
                <a:latin typeface="Simplified Arabic" pitchFamily="18" charset="-78"/>
                <a:cs typeface="Simplified Arabic" pitchFamily="18" charset="-78"/>
              </a:rPr>
              <a:t> اليوم. اسأل دائمًا </a:t>
            </a:r>
            <a:r>
              <a:rPr lang="ar-SA" sz="2800" dirty="0" smtClean="0">
                <a:latin typeface="Simplified Arabic" pitchFamily="18" charset="-78"/>
                <a:cs typeface="Simplified Arabic" pitchFamily="18" charset="-78"/>
              </a:rPr>
              <a:t>متى عليك إنهاء المهمة ال</a:t>
            </a:r>
            <a:r>
              <a:rPr lang="ar-AE" sz="2800" dirty="0" smtClean="0">
                <a:latin typeface="Simplified Arabic" pitchFamily="18" charset="-78"/>
                <a:cs typeface="Simplified Arabic" pitchFamily="18" charset="-78"/>
              </a:rPr>
              <a:t>مطلوبة </a:t>
            </a:r>
            <a:r>
              <a:rPr lang="ar-SA" sz="2800" dirty="0" smtClean="0">
                <a:latin typeface="Simplified Arabic" pitchFamily="18" charset="-78"/>
                <a:cs typeface="Simplified Arabic" pitchFamily="18" charset="-78"/>
              </a:rPr>
              <a:t>(</a:t>
            </a:r>
            <a:r>
              <a:rPr lang="ar-AE" sz="2800" dirty="0" smtClean="0">
                <a:latin typeface="Simplified Arabic" pitchFamily="18" charset="-78"/>
                <a:cs typeface="Simplified Arabic" pitchFamily="18" charset="-78"/>
              </a:rPr>
              <a:t> حدد الموعد النهائي</a:t>
            </a:r>
            <a:r>
              <a:rPr lang="ar-SA" sz="2800" dirty="0" smtClean="0">
                <a:latin typeface="Simplified Arabic" pitchFamily="18" charset="-78"/>
                <a:cs typeface="Simplified Arabic" pitchFamily="18" charset="-78"/>
              </a:rPr>
              <a:t>)</a:t>
            </a:r>
            <a:r>
              <a:rPr lang="ar-AE" sz="2800" dirty="0" smtClean="0">
                <a:latin typeface="Simplified Arabic" pitchFamily="18" charset="-78"/>
                <a:cs typeface="Simplified Arabic" pitchFamily="18" charset="-78"/>
              </a:rPr>
              <a:t>.</a:t>
            </a:r>
          </a:p>
          <a:p>
            <a:pPr algn="just" rtl="1">
              <a:lnSpc>
                <a:spcPct val="150000"/>
              </a:lnSpc>
            </a:pPr>
            <a:r>
              <a:rPr lang="ar-AE" sz="2800" dirty="0" smtClean="0">
                <a:solidFill>
                  <a:srgbClr val="002060"/>
                </a:solidFill>
                <a:latin typeface="Simplified Arabic" pitchFamily="18" charset="-78"/>
                <a:cs typeface="Simplified Arabic" pitchFamily="18" charset="-78"/>
              </a:rPr>
              <a:t>تذكر أن هناك يومًا آخر </a:t>
            </a:r>
            <a:r>
              <a:rPr lang="ar-AE" sz="2800" dirty="0">
                <a:solidFill>
                  <a:srgbClr val="002060"/>
                </a:solidFill>
                <a:latin typeface="Simplified Arabic" pitchFamily="18" charset="-78"/>
                <a:cs typeface="Simplified Arabic" pitchFamily="18" charset="-78"/>
              </a:rPr>
              <a:t>/</a:t>
            </a:r>
            <a:r>
              <a:rPr lang="ar-AE" sz="2800" dirty="0" smtClean="0">
                <a:solidFill>
                  <a:srgbClr val="002060"/>
                </a:solidFill>
                <a:latin typeface="Simplified Arabic" pitchFamily="18" charset="-78"/>
                <a:cs typeface="Simplified Arabic" pitchFamily="18" charset="-78"/>
              </a:rPr>
              <a:t> غدًا</a:t>
            </a:r>
            <a:r>
              <a:rPr lang="ar-SA" sz="2800" dirty="0" smtClean="0">
                <a:solidFill>
                  <a:srgbClr val="002060"/>
                </a:solidFill>
                <a:latin typeface="Simplified Arabic" pitchFamily="18" charset="-78"/>
                <a:cs typeface="Simplified Arabic" pitchFamily="18" charset="-78"/>
              </a:rPr>
              <a:t>،</a:t>
            </a:r>
            <a:r>
              <a:rPr lang="ar-AE" sz="2800" dirty="0" smtClean="0">
                <a:solidFill>
                  <a:srgbClr val="002060"/>
                </a:solidFill>
                <a:latin typeface="Simplified Arabic" pitchFamily="18" charset="-78"/>
                <a:cs typeface="Simplified Arabic" pitchFamily="18" charset="-78"/>
              </a:rPr>
              <a:t> وأسبوعًا آخر / الأسبوع القادم.</a:t>
            </a:r>
            <a:endParaRPr lang="ar-AE" sz="2800" b="1" i="1" dirty="0" smtClean="0">
              <a:solidFill>
                <a:srgbClr val="002060"/>
              </a:solidFill>
              <a:latin typeface="Simplified Arabic" pitchFamily="18" charset="-78"/>
              <a:cs typeface="Simplified Arabic" pitchFamily="18" charset="-78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D554D6-E5ED-4176-AB33-A8F2A32D5C58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3062735"/>
      </p:ext>
    </p:extLst>
  </p:cSld>
  <p:clrMapOvr>
    <a:masterClrMapping/>
  </p:clrMapOvr>
  <p:transition spd="med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ar-AE" b="1" dirty="0" smtClean="0">
                <a:solidFill>
                  <a:srgbClr val="FF0000"/>
                </a:solidFill>
                <a:latin typeface="Simplified Arabic" pitchFamily="18" charset="-78"/>
                <a:cs typeface="Simplified Arabic" pitchFamily="18" charset="-78"/>
              </a:rPr>
              <a:t>عدم</a:t>
            </a:r>
            <a:r>
              <a:rPr lang="ar-SA" b="1" dirty="0" smtClean="0">
                <a:solidFill>
                  <a:srgbClr val="FF0000"/>
                </a:solidFill>
                <a:latin typeface="Simplified Arabic" pitchFamily="18" charset="-78"/>
                <a:cs typeface="Simplified Arabic" pitchFamily="18" charset="-78"/>
              </a:rPr>
              <a:t> الشعور</a:t>
            </a:r>
            <a:r>
              <a:rPr lang="ar-AE" b="1" dirty="0" smtClean="0">
                <a:solidFill>
                  <a:srgbClr val="FF0000"/>
                </a:solidFill>
                <a:latin typeface="Simplified Arabic" pitchFamily="18" charset="-78"/>
                <a:cs typeface="Simplified Arabic" pitchFamily="18" charset="-78"/>
              </a:rPr>
              <a:t> </a:t>
            </a:r>
            <a:r>
              <a:rPr lang="ar-SA" b="1" dirty="0" smtClean="0">
                <a:solidFill>
                  <a:srgbClr val="FF0000"/>
                </a:solidFill>
                <a:latin typeface="Simplified Arabic" pitchFamily="18" charset="-78"/>
                <a:cs typeface="Simplified Arabic" pitchFamily="18" charset="-78"/>
              </a:rPr>
              <a:t>ب</a:t>
            </a:r>
            <a:r>
              <a:rPr lang="ar-AE" b="1" dirty="0" smtClean="0">
                <a:solidFill>
                  <a:srgbClr val="FF0000"/>
                </a:solidFill>
                <a:latin typeface="Simplified Arabic" pitchFamily="18" charset="-78"/>
                <a:cs typeface="Simplified Arabic" pitchFamily="18" charset="-78"/>
              </a:rPr>
              <a:t>ال</a:t>
            </a:r>
            <a:r>
              <a:rPr lang="ar-SA" b="1" dirty="0" smtClean="0">
                <a:solidFill>
                  <a:srgbClr val="FF0000"/>
                </a:solidFill>
                <a:latin typeface="Simplified Arabic" pitchFamily="18" charset="-78"/>
                <a:cs typeface="Simplified Arabic" pitchFamily="18" charset="-78"/>
              </a:rPr>
              <a:t>أ</a:t>
            </a:r>
            <a:r>
              <a:rPr lang="ar-AE" b="1" dirty="0" smtClean="0">
                <a:solidFill>
                  <a:srgbClr val="FF0000"/>
                </a:solidFill>
                <a:latin typeface="Simplified Arabic" pitchFamily="18" charset="-78"/>
                <a:cs typeface="Simplified Arabic" pitchFamily="18" charset="-78"/>
              </a:rPr>
              <a:t>م</a:t>
            </a:r>
            <a:r>
              <a:rPr lang="ar-SA" b="1" dirty="0" smtClean="0">
                <a:solidFill>
                  <a:srgbClr val="FF0000"/>
                </a:solidFill>
                <a:latin typeface="Simplified Arabic" pitchFamily="18" charset="-78"/>
                <a:cs typeface="Simplified Arabic" pitchFamily="18" charset="-78"/>
              </a:rPr>
              <a:t>ا</a:t>
            </a:r>
            <a:r>
              <a:rPr lang="ar-AE" b="1" dirty="0" smtClean="0">
                <a:solidFill>
                  <a:srgbClr val="FF0000"/>
                </a:solidFill>
                <a:latin typeface="Simplified Arabic" pitchFamily="18" charset="-78"/>
                <a:cs typeface="Simplified Arabic" pitchFamily="18" charset="-78"/>
              </a:rPr>
              <a:t>ن</a:t>
            </a:r>
            <a:endParaRPr lang="en-US" b="1" dirty="0">
              <a:solidFill>
                <a:srgbClr val="FF0000"/>
              </a:solidFill>
              <a:latin typeface="Simplified Arabic" pitchFamily="18" charset="-78"/>
              <a:cs typeface="Simplified Arabic" pitchFamily="18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 rtl="1">
              <a:lnSpc>
                <a:spcPct val="150000"/>
              </a:lnSpc>
            </a:pPr>
            <a:r>
              <a:rPr lang="ar-AE" sz="2800" b="1" dirty="0" smtClean="0">
                <a:latin typeface="Simplified Arabic" pitchFamily="18" charset="-78"/>
                <a:cs typeface="Simplified Arabic" pitchFamily="18" charset="-78"/>
              </a:rPr>
              <a:t>يعتمد انعدام </a:t>
            </a:r>
            <a:r>
              <a:rPr lang="ar-SA" sz="2800" b="1" dirty="0" smtClean="0">
                <a:latin typeface="Simplified Arabic" pitchFamily="18" charset="-78"/>
                <a:cs typeface="Simplified Arabic" pitchFamily="18" charset="-78"/>
              </a:rPr>
              <a:t>الشعور بالأمان</a:t>
            </a:r>
            <a:r>
              <a:rPr lang="ar-AE" sz="2800" b="1" dirty="0" smtClean="0">
                <a:latin typeface="Simplified Arabic" pitchFamily="18" charset="-78"/>
                <a:cs typeface="Simplified Arabic" pitchFamily="18" charset="-78"/>
              </a:rPr>
              <a:t> على:</a:t>
            </a:r>
          </a:p>
          <a:p>
            <a:pPr algn="just" rtl="1">
              <a:lnSpc>
                <a:spcPct val="150000"/>
              </a:lnSpc>
            </a:pPr>
            <a:r>
              <a:rPr lang="ar-AE" sz="2800" dirty="0" smtClean="0">
                <a:latin typeface="Simplified Arabic" pitchFamily="18" charset="-78"/>
                <a:cs typeface="Simplified Arabic" pitchFamily="18" charset="-78"/>
              </a:rPr>
              <a:t> الخوف من فقدان الأشياء.</a:t>
            </a:r>
          </a:p>
          <a:p>
            <a:pPr algn="just" rtl="1">
              <a:lnSpc>
                <a:spcPct val="150000"/>
              </a:lnSpc>
            </a:pPr>
            <a:r>
              <a:rPr lang="ar-AE" sz="2800" dirty="0" smtClean="0">
                <a:solidFill>
                  <a:srgbClr val="002060"/>
                </a:solidFill>
                <a:latin typeface="Simplified Arabic" pitchFamily="18" charset="-78"/>
                <a:cs typeface="Simplified Arabic" pitchFamily="18" charset="-78"/>
              </a:rPr>
              <a:t>الخوف من عدم القدرة على العثور على الأشياء. </a:t>
            </a:r>
          </a:p>
          <a:p>
            <a:pPr algn="just" rtl="1">
              <a:lnSpc>
                <a:spcPct val="150000"/>
              </a:lnSpc>
            </a:pPr>
            <a:r>
              <a:rPr lang="ar-AE" sz="2800" dirty="0" smtClean="0">
                <a:latin typeface="Simplified Arabic" pitchFamily="18" charset="-78"/>
                <a:cs typeface="Simplified Arabic" pitchFamily="18" charset="-78"/>
              </a:rPr>
              <a:t>الخوف من كل أنواع الأشياء. </a:t>
            </a:r>
          </a:p>
          <a:p>
            <a:pPr algn="just" rtl="1">
              <a:lnSpc>
                <a:spcPct val="150000"/>
              </a:lnSpc>
            </a:pPr>
            <a:r>
              <a:rPr lang="ar-AE" sz="2800" dirty="0" smtClean="0">
                <a:latin typeface="Simplified Arabic" pitchFamily="18" charset="-78"/>
                <a:cs typeface="Simplified Arabic" pitchFamily="18" charset="-78"/>
              </a:rPr>
              <a:t> </a:t>
            </a:r>
            <a:r>
              <a:rPr lang="ar-AE" sz="2800" dirty="0" smtClean="0">
                <a:solidFill>
                  <a:srgbClr val="002060"/>
                </a:solidFill>
                <a:latin typeface="Simplified Arabic" pitchFamily="18" charset="-78"/>
                <a:cs typeface="Simplified Arabic" pitchFamily="18" charset="-78"/>
              </a:rPr>
              <a:t>الخوف من عدم </a:t>
            </a:r>
            <a:r>
              <a:rPr lang="ar-SA" sz="2800" dirty="0" smtClean="0">
                <a:solidFill>
                  <a:srgbClr val="002060"/>
                </a:solidFill>
                <a:latin typeface="Simplified Arabic" pitchFamily="18" charset="-78"/>
                <a:cs typeface="Simplified Arabic" pitchFamily="18" charset="-78"/>
              </a:rPr>
              <a:t>كونك </a:t>
            </a:r>
            <a:r>
              <a:rPr lang="ar-AE" sz="2800" dirty="0" smtClean="0">
                <a:solidFill>
                  <a:srgbClr val="002060"/>
                </a:solidFill>
                <a:latin typeface="Simplified Arabic" pitchFamily="18" charset="-78"/>
                <a:cs typeface="Simplified Arabic" pitchFamily="18" charset="-78"/>
              </a:rPr>
              <a:t>مشغولا.</a:t>
            </a:r>
          </a:p>
          <a:p>
            <a:pPr algn="just" rtl="1">
              <a:lnSpc>
                <a:spcPct val="150000"/>
              </a:lnSpc>
            </a:pPr>
            <a:r>
              <a:rPr lang="ar-AE" sz="2800" dirty="0" smtClean="0">
                <a:latin typeface="Simplified Arabic" pitchFamily="18" charset="-78"/>
                <a:cs typeface="Simplified Arabic" pitchFamily="18" charset="-78"/>
              </a:rPr>
              <a:t> </a:t>
            </a:r>
            <a:r>
              <a:rPr lang="ar-SA" sz="2800" dirty="0" smtClean="0">
                <a:latin typeface="Simplified Arabic" pitchFamily="18" charset="-78"/>
                <a:cs typeface="Simplified Arabic" pitchFamily="18" charset="-78"/>
              </a:rPr>
              <a:t>لن</a:t>
            </a:r>
            <a:r>
              <a:rPr lang="ar-AE" sz="2800" dirty="0" smtClean="0">
                <a:latin typeface="Simplified Arabic" pitchFamily="18" charset="-78"/>
                <a:cs typeface="Simplified Arabic" pitchFamily="18" charset="-78"/>
              </a:rPr>
              <a:t> يجعلك المكتب المزدحم تبدو كفؤا أو مشغولًا</a:t>
            </a:r>
            <a:r>
              <a:rPr lang="ar-SA" sz="2800" dirty="0" smtClean="0">
                <a:latin typeface="Simplified Arabic" pitchFamily="18" charset="-78"/>
                <a:cs typeface="Simplified Arabic" pitchFamily="18" charset="-78"/>
              </a:rPr>
              <a:t>،</a:t>
            </a:r>
            <a:r>
              <a:rPr lang="ar-AE" sz="2800" dirty="0" smtClean="0">
                <a:latin typeface="Simplified Arabic" pitchFamily="18" charset="-78"/>
                <a:cs typeface="Simplified Arabic" pitchFamily="18" charset="-78"/>
              </a:rPr>
              <a:t> </a:t>
            </a:r>
            <a:r>
              <a:rPr lang="ar-SA" sz="2800" dirty="0" smtClean="0">
                <a:latin typeface="Simplified Arabic" pitchFamily="18" charset="-78"/>
                <a:cs typeface="Simplified Arabic" pitchFamily="18" charset="-78"/>
              </a:rPr>
              <a:t>ف</a:t>
            </a:r>
            <a:r>
              <a:rPr lang="ar-AE" sz="2800" dirty="0" smtClean="0">
                <a:latin typeface="Simplified Arabic" pitchFamily="18" charset="-78"/>
                <a:cs typeface="Simplified Arabic" pitchFamily="18" charset="-78"/>
              </a:rPr>
              <a:t>قد تبدو غير منظم أو غير فعال.</a:t>
            </a:r>
            <a:endParaRPr lang="ar-AE" dirty="0" smtClean="0">
              <a:latin typeface="Simplified Arabic" pitchFamily="18" charset="-78"/>
              <a:cs typeface="Simplified Arabic" pitchFamily="18" charset="-78"/>
            </a:endParaRPr>
          </a:p>
          <a:p>
            <a:pPr marL="0" indent="0">
              <a:buNone/>
            </a:pPr>
            <a:endParaRPr lang="en-US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D554D6-E5ED-4176-AB33-A8F2A32D5C58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5437520"/>
      </p:ext>
    </p:extLst>
  </p:cSld>
  <p:clrMapOvr>
    <a:masterClrMapping/>
  </p:clrMapOvr>
  <p:transition spd="med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 rtl="1"/>
            <a:r>
              <a:rPr lang="ar-AE" sz="4400" dirty="0">
                <a:latin typeface="Simplified Arabic" pitchFamily="18" charset="-78"/>
                <a:cs typeface="Simplified Arabic" pitchFamily="18" charset="-78"/>
              </a:rPr>
              <a:t>مشاكل عدم </a:t>
            </a:r>
            <a:r>
              <a:rPr lang="ar-SA" sz="4400" dirty="0">
                <a:latin typeface="Simplified Arabic" pitchFamily="18" charset="-78"/>
                <a:cs typeface="Simplified Arabic" pitchFamily="18" charset="-78"/>
              </a:rPr>
              <a:t>الشعور بالأمان</a:t>
            </a:r>
            <a:endParaRPr lang="en-US" sz="4400" dirty="0">
              <a:solidFill>
                <a:schemeClr val="tx2">
                  <a:lumMod val="75000"/>
                </a:schemeClr>
              </a:solidFill>
              <a:latin typeface="Simplified Arabic" pitchFamily="18" charset="-78"/>
              <a:cs typeface="Simplified Arabic" pitchFamily="18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 rtl="1">
              <a:lnSpc>
                <a:spcPct val="150000"/>
              </a:lnSpc>
            </a:pPr>
            <a:r>
              <a:rPr lang="ar-AE" sz="2800" dirty="0" smtClean="0">
                <a:latin typeface="Simplified Arabic" pitchFamily="18" charset="-78"/>
                <a:cs typeface="Simplified Arabic" pitchFamily="18" charset="-78"/>
              </a:rPr>
              <a:t>عدم </a:t>
            </a:r>
            <a:r>
              <a:rPr lang="ar-SA" sz="2800" dirty="0" smtClean="0">
                <a:latin typeface="Simplified Arabic" pitchFamily="18" charset="-78"/>
                <a:cs typeface="Simplified Arabic" pitchFamily="18" charset="-78"/>
              </a:rPr>
              <a:t>الشعور بالأمان</a:t>
            </a:r>
            <a:r>
              <a:rPr lang="ar-AE" sz="2800" dirty="0" smtClean="0">
                <a:latin typeface="Simplified Arabic" pitchFamily="18" charset="-78"/>
                <a:cs typeface="Simplified Arabic" pitchFamily="18" charset="-78"/>
              </a:rPr>
              <a:t> </a:t>
            </a:r>
            <a:r>
              <a:rPr lang="ar-AE" sz="2800" dirty="0">
                <a:latin typeface="Simplified Arabic" pitchFamily="18" charset="-78"/>
                <a:cs typeface="Simplified Arabic" pitchFamily="18" charset="-78"/>
              </a:rPr>
              <a:t>ي</a:t>
            </a:r>
            <a:r>
              <a:rPr lang="ar-AE" sz="2800" dirty="0" smtClean="0">
                <a:latin typeface="Simplified Arabic" pitchFamily="18" charset="-78"/>
                <a:cs typeface="Simplified Arabic" pitchFamily="18" charset="-78"/>
              </a:rPr>
              <a:t>جعلك تشعر</a:t>
            </a:r>
            <a:r>
              <a:rPr lang="ar-SA" sz="2800" dirty="0" smtClean="0">
                <a:latin typeface="Simplified Arabic" pitchFamily="18" charset="-78"/>
                <a:cs typeface="Simplified Arabic" pitchFamily="18" charset="-78"/>
              </a:rPr>
              <a:t> بالقلق</a:t>
            </a:r>
            <a:r>
              <a:rPr lang="ar-AE" sz="2800" dirty="0" smtClean="0">
                <a:latin typeface="Simplified Arabic" pitchFamily="18" charset="-78"/>
                <a:cs typeface="Simplified Arabic" pitchFamily="18" charset="-78"/>
              </a:rPr>
              <a:t> </a:t>
            </a:r>
            <a:r>
              <a:rPr lang="ar-SA" sz="2800" dirty="0" smtClean="0">
                <a:latin typeface="Simplified Arabic" pitchFamily="18" charset="-78"/>
                <a:cs typeface="Simplified Arabic" pitchFamily="18" charset="-78"/>
              </a:rPr>
              <a:t>و</a:t>
            </a:r>
            <a:r>
              <a:rPr lang="ar-AE" sz="2800" dirty="0" smtClean="0">
                <a:latin typeface="Simplified Arabic" pitchFamily="18" charset="-78"/>
                <a:cs typeface="Simplified Arabic" pitchFamily="18" charset="-78"/>
              </a:rPr>
              <a:t>عدم </a:t>
            </a:r>
            <a:r>
              <a:rPr lang="ar-AE" sz="2800" dirty="0">
                <a:latin typeface="Simplified Arabic" pitchFamily="18" charset="-78"/>
                <a:cs typeface="Simplified Arabic" pitchFamily="18" charset="-78"/>
              </a:rPr>
              <a:t>الراحة.</a:t>
            </a:r>
          </a:p>
          <a:p>
            <a:pPr algn="just" rtl="1">
              <a:lnSpc>
                <a:spcPct val="150000"/>
              </a:lnSpc>
              <a:buFontTx/>
              <a:buChar char="-"/>
            </a:pPr>
            <a:r>
              <a:rPr lang="ar-AE" sz="2800" dirty="0">
                <a:solidFill>
                  <a:srgbClr val="002060"/>
                </a:solidFill>
                <a:latin typeface="Simplified Arabic" pitchFamily="18" charset="-78"/>
                <a:cs typeface="Simplified Arabic" pitchFamily="18" charset="-78"/>
              </a:rPr>
              <a:t>مجرد الشعور بعدم الارتياح </a:t>
            </a:r>
            <a:r>
              <a:rPr lang="ar-SA" sz="2800" dirty="0" smtClean="0">
                <a:solidFill>
                  <a:srgbClr val="002060"/>
                </a:solidFill>
                <a:latin typeface="Simplified Arabic" pitchFamily="18" charset="-78"/>
                <a:cs typeface="Simplified Arabic" pitchFamily="18" charset="-78"/>
              </a:rPr>
              <a:t>؛</a:t>
            </a:r>
            <a:r>
              <a:rPr lang="ar-AE" sz="2800" dirty="0" smtClean="0">
                <a:solidFill>
                  <a:srgbClr val="002060"/>
                </a:solidFill>
                <a:latin typeface="Simplified Arabic" pitchFamily="18" charset="-78"/>
                <a:cs typeface="Simplified Arabic" pitchFamily="18" charset="-78"/>
              </a:rPr>
              <a:t> يمكن </a:t>
            </a:r>
            <a:r>
              <a:rPr lang="ar-AE" sz="2800" dirty="0">
                <a:solidFill>
                  <a:srgbClr val="002060"/>
                </a:solidFill>
                <a:latin typeface="Simplified Arabic" pitchFamily="18" charset="-78"/>
                <a:cs typeface="Simplified Arabic" pitchFamily="18" charset="-78"/>
              </a:rPr>
              <a:t>أن </a:t>
            </a:r>
            <a:r>
              <a:rPr lang="ar-AE" sz="2800" dirty="0" smtClean="0">
                <a:solidFill>
                  <a:srgbClr val="002060"/>
                </a:solidFill>
                <a:latin typeface="Simplified Arabic" pitchFamily="18" charset="-78"/>
                <a:cs typeface="Simplified Arabic" pitchFamily="18" charset="-78"/>
              </a:rPr>
              <a:t>يجعل</a:t>
            </a:r>
            <a:r>
              <a:rPr lang="ar-SA" sz="2800" dirty="0" smtClean="0">
                <a:solidFill>
                  <a:srgbClr val="002060"/>
                </a:solidFill>
                <a:latin typeface="Simplified Arabic" pitchFamily="18" charset="-78"/>
                <a:cs typeface="Simplified Arabic" pitchFamily="18" charset="-78"/>
              </a:rPr>
              <a:t>ك</a:t>
            </a:r>
            <a:r>
              <a:rPr lang="ar-AE" sz="2800" dirty="0" smtClean="0">
                <a:solidFill>
                  <a:srgbClr val="002060"/>
                </a:solidFill>
                <a:latin typeface="Simplified Arabic" pitchFamily="18" charset="-78"/>
                <a:cs typeface="Simplified Arabic" pitchFamily="18" charset="-78"/>
              </a:rPr>
              <a:t> </a:t>
            </a:r>
            <a:r>
              <a:rPr lang="ar-SA" sz="2800" dirty="0" smtClean="0">
                <a:solidFill>
                  <a:srgbClr val="002060"/>
                </a:solidFill>
                <a:latin typeface="Simplified Arabic" pitchFamily="18" charset="-78"/>
                <a:cs typeface="Simplified Arabic" pitchFamily="18" charset="-78"/>
              </a:rPr>
              <a:t>تعاني في عملك؛</a:t>
            </a:r>
            <a:r>
              <a:rPr lang="ar-AE" sz="2800" dirty="0" smtClean="0">
                <a:solidFill>
                  <a:srgbClr val="002060"/>
                </a:solidFill>
                <a:latin typeface="Simplified Arabic" pitchFamily="18" charset="-78"/>
                <a:cs typeface="Simplified Arabic" pitchFamily="18" charset="-78"/>
              </a:rPr>
              <a:t> </a:t>
            </a:r>
            <a:r>
              <a:rPr lang="ar-AE" sz="2800" dirty="0">
                <a:solidFill>
                  <a:srgbClr val="002060"/>
                </a:solidFill>
                <a:latin typeface="Simplified Arabic" pitchFamily="18" charset="-78"/>
                <a:cs typeface="Simplified Arabic" pitchFamily="18" charset="-78"/>
              </a:rPr>
              <a:t>الإجهاد يثبط (يمنع) وظائف دماغية معينة.</a:t>
            </a:r>
          </a:p>
          <a:p>
            <a:pPr algn="just" rtl="1">
              <a:lnSpc>
                <a:spcPct val="150000"/>
              </a:lnSpc>
              <a:buFontTx/>
              <a:buChar char="-"/>
            </a:pPr>
            <a:r>
              <a:rPr lang="ar-AE" sz="2800" dirty="0">
                <a:latin typeface="Simplified Arabic" pitchFamily="18" charset="-78"/>
                <a:cs typeface="Simplified Arabic" pitchFamily="18" charset="-78"/>
              </a:rPr>
              <a:t>في جميع </a:t>
            </a:r>
            <a:r>
              <a:rPr lang="ar-AE" sz="2800" dirty="0" smtClean="0">
                <a:latin typeface="Simplified Arabic" pitchFamily="18" charset="-78"/>
                <a:cs typeface="Simplified Arabic" pitchFamily="18" charset="-78"/>
              </a:rPr>
              <a:t>ال</a:t>
            </a:r>
            <a:r>
              <a:rPr lang="ar-SA" sz="2800" dirty="0" smtClean="0">
                <a:latin typeface="Simplified Arabic" pitchFamily="18" charset="-78"/>
                <a:cs typeface="Simplified Arabic" pitchFamily="18" charset="-78"/>
              </a:rPr>
              <a:t>أ</a:t>
            </a:r>
            <a:r>
              <a:rPr lang="ar-AE" sz="2800" dirty="0" smtClean="0">
                <a:latin typeface="Simplified Arabic" pitchFamily="18" charset="-78"/>
                <a:cs typeface="Simplified Arabic" pitchFamily="18" charset="-78"/>
              </a:rPr>
              <a:t>حوال</a:t>
            </a:r>
            <a:r>
              <a:rPr lang="ar-AE" sz="2800" dirty="0">
                <a:latin typeface="Simplified Arabic" pitchFamily="18" charset="-78"/>
                <a:cs typeface="Simplified Arabic" pitchFamily="18" charset="-78"/>
              </a:rPr>
              <a:t>، لا </a:t>
            </a:r>
            <a:r>
              <a:rPr lang="ar-AE" sz="2800" dirty="0" smtClean="0">
                <a:latin typeface="Simplified Arabic" pitchFamily="18" charset="-78"/>
                <a:cs typeface="Simplified Arabic" pitchFamily="18" charset="-78"/>
              </a:rPr>
              <a:t>تجعل </a:t>
            </a:r>
            <a:r>
              <a:rPr lang="ar-SA" sz="2800" dirty="0" smtClean="0">
                <a:latin typeface="Simplified Arabic" pitchFamily="18" charset="-78"/>
                <a:cs typeface="Simplified Arabic" pitchFamily="18" charset="-78"/>
              </a:rPr>
              <a:t>الخوف سببا </a:t>
            </a:r>
            <a:r>
              <a:rPr lang="ar-AE" sz="2800" dirty="0" smtClean="0">
                <a:latin typeface="Simplified Arabic" pitchFamily="18" charset="-78"/>
                <a:cs typeface="Simplified Arabic" pitchFamily="18" charset="-78"/>
              </a:rPr>
              <a:t>للعمل </a:t>
            </a:r>
            <a:r>
              <a:rPr lang="ar-AE" sz="2800" dirty="0">
                <a:latin typeface="Simplified Arabic" pitchFamily="18" charset="-78"/>
                <a:cs typeface="Simplified Arabic" pitchFamily="18" charset="-78"/>
              </a:rPr>
              <a:t>بطريقة معينة.</a:t>
            </a:r>
          </a:p>
          <a:p>
            <a:pPr algn="just" rtl="1">
              <a:lnSpc>
                <a:spcPct val="150000"/>
              </a:lnSpc>
              <a:buFontTx/>
              <a:buChar char="-"/>
            </a:pPr>
            <a:r>
              <a:rPr lang="ar-AE" sz="2800" dirty="0">
                <a:solidFill>
                  <a:srgbClr val="002060"/>
                </a:solidFill>
                <a:latin typeface="Simplified Arabic" pitchFamily="18" charset="-78"/>
                <a:cs typeface="Simplified Arabic" pitchFamily="18" charset="-78"/>
              </a:rPr>
              <a:t>الخوف من فقدان </a:t>
            </a:r>
            <a:r>
              <a:rPr lang="ar-SA" sz="2800" dirty="0" smtClean="0">
                <a:solidFill>
                  <a:srgbClr val="002060"/>
                </a:solidFill>
                <a:latin typeface="Simplified Arabic" pitchFamily="18" charset="-78"/>
                <a:cs typeface="Simplified Arabic" pitchFamily="18" charset="-78"/>
              </a:rPr>
              <a:t>أ</a:t>
            </a:r>
            <a:r>
              <a:rPr lang="ar-AE" sz="2800" dirty="0" smtClean="0">
                <a:solidFill>
                  <a:srgbClr val="002060"/>
                </a:solidFill>
                <a:latin typeface="Simplified Arabic" pitchFamily="18" charset="-78"/>
                <a:cs typeface="Simplified Arabic" pitchFamily="18" charset="-78"/>
              </a:rPr>
              <a:t>و </a:t>
            </a:r>
            <a:r>
              <a:rPr lang="ar-AE" sz="2800" dirty="0">
                <a:solidFill>
                  <a:srgbClr val="002060"/>
                </a:solidFill>
                <a:latin typeface="Simplified Arabic" pitchFamily="18" charset="-78"/>
                <a:cs typeface="Simplified Arabic" pitchFamily="18" charset="-78"/>
              </a:rPr>
              <a:t>عدم القدرة على الحصول على </a:t>
            </a:r>
            <a:r>
              <a:rPr lang="ar-AE" sz="2800" dirty="0" smtClean="0">
                <a:solidFill>
                  <a:srgbClr val="002060"/>
                </a:solidFill>
                <a:latin typeface="Simplified Arabic" pitchFamily="18" charset="-78"/>
                <a:cs typeface="Simplified Arabic" pitchFamily="18" charset="-78"/>
              </a:rPr>
              <a:t>ال</a:t>
            </a:r>
            <a:r>
              <a:rPr lang="ar-SA" sz="2800" dirty="0" smtClean="0">
                <a:solidFill>
                  <a:srgbClr val="002060"/>
                </a:solidFill>
                <a:latin typeface="Simplified Arabic" pitchFamily="18" charset="-78"/>
                <a:cs typeface="Simplified Arabic" pitchFamily="18" charset="-78"/>
              </a:rPr>
              <a:t>أ</a:t>
            </a:r>
            <a:r>
              <a:rPr lang="ar-AE" sz="2800" dirty="0" smtClean="0">
                <a:solidFill>
                  <a:srgbClr val="002060"/>
                </a:solidFill>
                <a:latin typeface="Simplified Arabic" pitchFamily="18" charset="-78"/>
                <a:cs typeface="Simplified Arabic" pitchFamily="18" charset="-78"/>
              </a:rPr>
              <a:t>شياء سيؤدي الى بقاء </a:t>
            </a:r>
            <a:r>
              <a:rPr lang="ar-AE" sz="2800" dirty="0">
                <a:solidFill>
                  <a:srgbClr val="002060"/>
                </a:solidFill>
                <a:latin typeface="Simplified Arabic" pitchFamily="18" charset="-78"/>
                <a:cs typeface="Simplified Arabic" pitchFamily="18" charset="-78"/>
              </a:rPr>
              <a:t>الكثير من الأوراق في نظام ملفات </a:t>
            </a:r>
            <a:r>
              <a:rPr lang="ar-AE" sz="2800" dirty="0" smtClean="0">
                <a:solidFill>
                  <a:srgbClr val="002060"/>
                </a:solidFill>
                <a:latin typeface="Simplified Arabic" pitchFamily="18" charset="-78"/>
                <a:cs typeface="Simplified Arabic" pitchFamily="18" charset="-78"/>
              </a:rPr>
              <a:t>معقد</a:t>
            </a:r>
            <a:r>
              <a:rPr lang="ar-SA" sz="2800" dirty="0" smtClean="0">
                <a:solidFill>
                  <a:srgbClr val="002060"/>
                </a:solidFill>
                <a:latin typeface="Simplified Arabic" pitchFamily="18" charset="-78"/>
                <a:cs typeface="Simplified Arabic" pitchFamily="18" charset="-78"/>
              </a:rPr>
              <a:t>،</a:t>
            </a:r>
            <a:r>
              <a:rPr lang="ar-AE" sz="2800" dirty="0" smtClean="0">
                <a:solidFill>
                  <a:srgbClr val="002060"/>
                </a:solidFill>
                <a:latin typeface="Simplified Arabic" pitchFamily="18" charset="-78"/>
                <a:cs typeface="Simplified Arabic" pitchFamily="18" charset="-78"/>
              </a:rPr>
              <a:t> بدون</a:t>
            </a:r>
            <a:r>
              <a:rPr lang="ar-SA" sz="2800" dirty="0" smtClean="0">
                <a:solidFill>
                  <a:srgbClr val="002060"/>
                </a:solidFill>
                <a:latin typeface="Simplified Arabic" pitchFamily="18" charset="-78"/>
                <a:cs typeface="Simplified Arabic" pitchFamily="18" charset="-78"/>
              </a:rPr>
              <a:t> استخدام</a:t>
            </a:r>
            <a:r>
              <a:rPr lang="ar-AE" sz="2800" dirty="0" smtClean="0">
                <a:solidFill>
                  <a:srgbClr val="002060"/>
                </a:solidFill>
                <a:latin typeface="Simplified Arabic" pitchFamily="18" charset="-78"/>
                <a:cs typeface="Simplified Arabic" pitchFamily="18" charset="-78"/>
              </a:rPr>
              <a:t> </a:t>
            </a:r>
            <a:r>
              <a:rPr lang="ar-AE" sz="2800" dirty="0">
                <a:solidFill>
                  <a:srgbClr val="002060"/>
                </a:solidFill>
                <a:latin typeface="Simplified Arabic" pitchFamily="18" charset="-78"/>
                <a:cs typeface="Simplified Arabic" pitchFamily="18" charset="-78"/>
              </a:rPr>
              <a:t>أو باستخدام </a:t>
            </a:r>
            <a:r>
              <a:rPr lang="ar-SA" sz="2800" dirty="0" smtClean="0">
                <a:solidFill>
                  <a:srgbClr val="002060"/>
                </a:solidFill>
                <a:latin typeface="Simplified Arabic" pitchFamily="18" charset="-78"/>
                <a:cs typeface="Simplified Arabic" pitchFamily="18" charset="-78"/>
              </a:rPr>
              <a:t>بسيط</a:t>
            </a:r>
            <a:r>
              <a:rPr lang="ar-AE" sz="2800" dirty="0" smtClean="0">
                <a:solidFill>
                  <a:srgbClr val="002060"/>
                </a:solidFill>
                <a:latin typeface="Simplified Arabic" pitchFamily="18" charset="-78"/>
                <a:cs typeface="Simplified Arabic" pitchFamily="18" charset="-78"/>
              </a:rPr>
              <a:t>.</a:t>
            </a:r>
            <a:endParaRPr lang="ar-AE" sz="2800" dirty="0">
              <a:solidFill>
                <a:srgbClr val="002060"/>
              </a:solidFill>
              <a:latin typeface="Simplified Arabic" pitchFamily="18" charset="-78"/>
              <a:cs typeface="Simplified Arabic" pitchFamily="18" charset="-78"/>
            </a:endParaRPr>
          </a:p>
          <a:p>
            <a:pPr algn="r" rtl="1"/>
            <a:endParaRPr lang="en-US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D554D6-E5ED-4176-AB33-A8F2A32D5C58}" type="slidenum">
              <a:rPr lang="en-US" smtClean="0"/>
              <a:pPr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956064"/>
      </p:ext>
    </p:extLst>
  </p:cSld>
  <p:clrMapOvr>
    <a:masterClrMapping/>
  </p:clrMapOvr>
  <p:transition spd="med">
    <p:cover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524000"/>
          </a:xfrm>
        </p:spPr>
        <p:txBody>
          <a:bodyPr>
            <a:noAutofit/>
          </a:bodyPr>
          <a:lstStyle/>
          <a:p>
            <a:pPr algn="ctr"/>
            <a:r>
              <a:rPr lang="ar-AE" dirty="0" smtClean="0">
                <a:solidFill>
                  <a:schemeClr val="tx1"/>
                </a:solidFill>
              </a:rPr>
              <a:t>تساعدك إدارة الوقت على إختيار المهمة التي يجب أن تعمل عليها و كيف تنفذها من أجل أن تنجز أكثر.</a:t>
            </a:r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" y="2133600"/>
            <a:ext cx="8077200" cy="4343400"/>
          </a:xfrm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D554D6-E5ED-4176-AB33-A8F2A32D5C58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029871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 rtl="1"/>
            <a:r>
              <a:rPr lang="ar-AE" dirty="0" smtClean="0">
                <a:latin typeface="Simplified Arabic" pitchFamily="18" charset="-78"/>
                <a:cs typeface="Simplified Arabic" pitchFamily="18" charset="-78"/>
              </a:rPr>
              <a:t>التغلب على صعوبات عدم</a:t>
            </a:r>
            <a:r>
              <a:rPr lang="ar-SA" dirty="0" smtClean="0">
                <a:latin typeface="Simplified Arabic" pitchFamily="18" charset="-78"/>
                <a:cs typeface="Simplified Arabic" pitchFamily="18" charset="-78"/>
              </a:rPr>
              <a:t> الشعور بالأمان</a:t>
            </a:r>
            <a:endParaRPr lang="en-US" dirty="0">
              <a:latin typeface="Simplified Arabic" pitchFamily="18" charset="-78"/>
              <a:cs typeface="Simplified Arabic" pitchFamily="18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r" rtl="1">
              <a:lnSpc>
                <a:spcPct val="170000"/>
              </a:lnSpc>
            </a:pPr>
            <a:r>
              <a:rPr lang="ar-AE" sz="2800" dirty="0" smtClean="0">
                <a:latin typeface="Simplified Arabic" pitchFamily="18" charset="-78"/>
                <a:cs typeface="Simplified Arabic" pitchFamily="18" charset="-78"/>
              </a:rPr>
              <a:t>انتبه </a:t>
            </a:r>
            <a:r>
              <a:rPr lang="ar-SA" sz="2800" dirty="0" smtClean="0">
                <a:latin typeface="Simplified Arabic" pitchFamily="18" charset="-78"/>
                <a:cs typeface="Simplified Arabic" pitchFamily="18" charset="-78"/>
              </a:rPr>
              <a:t>أ</a:t>
            </a:r>
            <a:r>
              <a:rPr lang="ar-AE" sz="2800" dirty="0" smtClean="0">
                <a:latin typeface="Simplified Arabic" pitchFamily="18" charset="-78"/>
                <a:cs typeface="Simplified Arabic" pitchFamily="18" charset="-78"/>
              </a:rPr>
              <a:t>كثر </a:t>
            </a:r>
            <a:r>
              <a:rPr lang="ar-SA" sz="2800" dirty="0" smtClean="0">
                <a:latin typeface="Simplified Arabic" pitchFamily="18" charset="-78"/>
                <a:cs typeface="Simplified Arabic" pitchFamily="18" charset="-78"/>
              </a:rPr>
              <a:t>إلى</a:t>
            </a:r>
            <a:r>
              <a:rPr lang="ar-AE" sz="2800" dirty="0" smtClean="0">
                <a:latin typeface="Simplified Arabic" pitchFamily="18" charset="-78"/>
                <a:cs typeface="Simplified Arabic" pitchFamily="18" charset="-78"/>
              </a:rPr>
              <a:t> ما ستنجزه، بدلا </a:t>
            </a:r>
            <a:r>
              <a:rPr lang="ar-SA" sz="2800" dirty="0" smtClean="0">
                <a:latin typeface="Simplified Arabic" pitchFamily="18" charset="-78"/>
                <a:cs typeface="Simplified Arabic" pitchFamily="18" charset="-78"/>
              </a:rPr>
              <a:t>من التفكير</a:t>
            </a:r>
            <a:r>
              <a:rPr lang="ar-AE" sz="2800" dirty="0" smtClean="0">
                <a:latin typeface="Simplified Arabic" pitchFamily="18" charset="-78"/>
                <a:cs typeface="Simplified Arabic" pitchFamily="18" charset="-78"/>
              </a:rPr>
              <a:t> </a:t>
            </a:r>
            <a:r>
              <a:rPr lang="ar-SA" sz="2800" dirty="0" smtClean="0">
                <a:latin typeface="Simplified Arabic" pitchFamily="18" charset="-78"/>
                <a:cs typeface="Simplified Arabic" pitchFamily="18" charset="-78"/>
              </a:rPr>
              <a:t>ب</a:t>
            </a:r>
            <a:r>
              <a:rPr lang="ar-AE" sz="2800" dirty="0" smtClean="0">
                <a:latin typeface="Simplified Arabic" pitchFamily="18" charset="-78"/>
                <a:cs typeface="Simplified Arabic" pitchFamily="18" charset="-78"/>
              </a:rPr>
              <a:t>كيفية انجازه.</a:t>
            </a:r>
          </a:p>
          <a:p>
            <a:pPr algn="r" rtl="1">
              <a:lnSpc>
                <a:spcPct val="170000"/>
              </a:lnSpc>
            </a:pPr>
            <a:r>
              <a:rPr lang="ar-AE" sz="2800" dirty="0" smtClean="0">
                <a:solidFill>
                  <a:srgbClr val="002060"/>
                </a:solidFill>
                <a:latin typeface="Simplified Arabic" pitchFamily="18" charset="-78"/>
                <a:cs typeface="Simplified Arabic" pitchFamily="18" charset="-78"/>
              </a:rPr>
              <a:t>قرر ما إذا كان يجب عليك تأجيل شيء ما، حتى توفر الوقت و الطاقة اللازمة لانجازه بشكل مرض</a:t>
            </a:r>
          </a:p>
          <a:p>
            <a:pPr algn="r" rtl="1">
              <a:lnSpc>
                <a:spcPct val="170000"/>
              </a:lnSpc>
            </a:pPr>
            <a:r>
              <a:rPr lang="ar-AE" sz="2800" dirty="0" smtClean="0">
                <a:latin typeface="Simplified Arabic" pitchFamily="18" charset="-78"/>
                <a:cs typeface="Simplified Arabic" pitchFamily="18" charset="-78"/>
              </a:rPr>
              <a:t>لا تخف من </a:t>
            </a:r>
            <a:r>
              <a:rPr lang="ar-SA" sz="2800" dirty="0" smtClean="0">
                <a:latin typeface="Simplified Arabic" pitchFamily="18" charset="-78"/>
                <a:cs typeface="Simplified Arabic" pitchFamily="18" charset="-78"/>
              </a:rPr>
              <a:t>إ</a:t>
            </a:r>
            <a:r>
              <a:rPr lang="ar-AE" sz="2800" dirty="0" smtClean="0">
                <a:latin typeface="Simplified Arabic" pitchFamily="18" charset="-78"/>
                <a:cs typeface="Simplified Arabic" pitchFamily="18" charset="-78"/>
              </a:rPr>
              <a:t>لقاء ال</a:t>
            </a:r>
            <a:r>
              <a:rPr lang="ar-SA" sz="2800" dirty="0" smtClean="0">
                <a:latin typeface="Simplified Arabic" pitchFamily="18" charset="-78"/>
                <a:cs typeface="Simplified Arabic" pitchFamily="18" charset="-78"/>
              </a:rPr>
              <a:t>أ</a:t>
            </a:r>
            <a:r>
              <a:rPr lang="ar-AE" sz="2800" dirty="0" smtClean="0">
                <a:latin typeface="Simplified Arabic" pitchFamily="18" charset="-78"/>
                <a:cs typeface="Simplified Arabic" pitchFamily="18" charset="-78"/>
              </a:rPr>
              <a:t>شياء بعيدا.</a:t>
            </a:r>
          </a:p>
          <a:p>
            <a:pPr algn="r" rtl="1">
              <a:lnSpc>
                <a:spcPct val="170000"/>
              </a:lnSpc>
            </a:pPr>
            <a:r>
              <a:rPr lang="ar-AE" sz="2800" dirty="0" smtClean="0">
                <a:solidFill>
                  <a:srgbClr val="002060"/>
                </a:solidFill>
                <a:latin typeface="Simplified Arabic" pitchFamily="18" charset="-78"/>
                <a:cs typeface="Simplified Arabic" pitchFamily="18" charset="-78"/>
              </a:rPr>
              <a:t>لا تحتفظ بالأشياء التي تريدها، احتفظ بالأشياء التي تحتاجها.</a:t>
            </a:r>
          </a:p>
          <a:p>
            <a:pPr algn="r" rtl="1">
              <a:lnSpc>
                <a:spcPct val="170000"/>
              </a:lnSpc>
            </a:pPr>
            <a:r>
              <a:rPr lang="ar-AE" sz="2800" dirty="0" smtClean="0">
                <a:latin typeface="Simplified Arabic" pitchFamily="18" charset="-78"/>
                <a:cs typeface="Simplified Arabic" pitchFamily="18" charset="-78"/>
              </a:rPr>
              <a:t>لا تحتفظ بالأشياء فقط لأنها مثيرة للاهتمام.</a:t>
            </a:r>
          </a:p>
          <a:p>
            <a:pPr algn="r" rtl="1">
              <a:lnSpc>
                <a:spcPct val="170000"/>
              </a:lnSpc>
            </a:pPr>
            <a:r>
              <a:rPr lang="ar-AE" sz="2800" dirty="0" smtClean="0">
                <a:solidFill>
                  <a:srgbClr val="002060"/>
                </a:solidFill>
                <a:latin typeface="Simplified Arabic" pitchFamily="18" charset="-78"/>
                <a:cs typeface="Simplified Arabic" pitchFamily="18" charset="-78"/>
              </a:rPr>
              <a:t>حاول أن تعمل بكفاءة بغض النظر عن كيفية ظهورها للآخرين.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D554D6-E5ED-4176-AB33-A8F2A32D5C58}" type="slidenum">
              <a:rPr lang="en-US" smtClean="0"/>
              <a:pPr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846541"/>
      </p:ext>
    </p:extLst>
  </p:cSld>
  <p:clrMapOvr>
    <a:masterClrMapping/>
  </p:clrMapOvr>
  <p:transition spd="med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r" rtl="1"/>
            <a:r>
              <a:rPr lang="ar-SA" dirty="0" smtClean="0">
                <a:latin typeface="Simplified Arabic" pitchFamily="18" charset="-78"/>
                <a:cs typeface="Simplified Arabic" pitchFamily="18" charset="-78"/>
              </a:rPr>
              <a:t>معوقات </a:t>
            </a:r>
            <a:r>
              <a:rPr lang="ar-AE" dirty="0" smtClean="0">
                <a:latin typeface="Simplified Arabic" pitchFamily="18" charset="-78"/>
                <a:cs typeface="Simplified Arabic" pitchFamily="18" charset="-78"/>
              </a:rPr>
              <a:t>ادارة الوقت المرتبطة بنمط الشخصية:</a:t>
            </a:r>
            <a:br>
              <a:rPr lang="ar-AE" dirty="0" smtClean="0">
                <a:latin typeface="Simplified Arabic" pitchFamily="18" charset="-78"/>
                <a:cs typeface="Simplified Arabic" pitchFamily="18" charset="-78"/>
              </a:rPr>
            </a:br>
            <a:r>
              <a:rPr lang="ar-AE" dirty="0" smtClean="0">
                <a:latin typeface="Simplified Arabic" pitchFamily="18" charset="-78"/>
                <a:cs typeface="Simplified Arabic" pitchFamily="18" charset="-78"/>
              </a:rPr>
              <a:t> </a:t>
            </a:r>
            <a:r>
              <a:rPr lang="ar-AE" sz="3100" dirty="0" smtClean="0">
                <a:solidFill>
                  <a:srgbClr val="7030A0"/>
                </a:solidFill>
                <a:latin typeface="Simplified Arabic" pitchFamily="18" charset="-78"/>
                <a:cs typeface="Simplified Arabic" pitchFamily="18" charset="-78"/>
              </a:rPr>
              <a:t>يمكن تصنيف سلوك الافراد الى نوعين</a:t>
            </a:r>
            <a:endParaRPr lang="en-US" sz="3100" dirty="0">
              <a:solidFill>
                <a:srgbClr val="7030A0"/>
              </a:solidFill>
              <a:latin typeface="Simplified Arabic" pitchFamily="18" charset="-78"/>
              <a:cs typeface="Simplified Arabic" pitchFamily="18" charset="-78"/>
            </a:endParaRPr>
          </a:p>
        </p:txBody>
      </p:sp>
      <p:sp>
        <p:nvSpPr>
          <p:cNvPr id="4" name="Rectangle 4"/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4114800" cy="4525963"/>
          </a:xfrm>
          <a:ln>
            <a:solidFill>
              <a:srgbClr val="C00000"/>
            </a:solidFill>
            <a:miter lim="800000"/>
            <a:headEnd/>
            <a:tailEnd/>
          </a:ln>
        </p:spPr>
        <p:txBody>
          <a:bodyPr>
            <a:normAutofit lnSpcReduction="10000"/>
          </a:bodyPr>
          <a:lstStyle/>
          <a:p>
            <a:pPr algn="ctr" eaLnBrk="1" hangingPunct="1">
              <a:buFontTx/>
              <a:buNone/>
            </a:pPr>
            <a:r>
              <a:rPr lang="ar-AE" sz="3200" b="1" u="sng" dirty="0" smtClean="0">
                <a:solidFill>
                  <a:srgbClr val="C00000"/>
                </a:solidFill>
                <a:latin typeface="Simplified Arabic" pitchFamily="18" charset="-78"/>
                <a:cs typeface="Simplified Arabic" pitchFamily="18" charset="-78"/>
              </a:rPr>
              <a:t>الاشخاص نوع ب</a:t>
            </a:r>
            <a:endParaRPr lang="en-US" sz="3200" b="1" u="sng" dirty="0" smtClean="0">
              <a:solidFill>
                <a:srgbClr val="C00000"/>
              </a:solidFill>
              <a:latin typeface="Simplified Arabic" pitchFamily="18" charset="-78"/>
              <a:cs typeface="Simplified Arabic" pitchFamily="18" charset="-78"/>
            </a:endParaRPr>
          </a:p>
          <a:p>
            <a:pPr algn="r" rtl="1" eaLnBrk="1" hangingPunct="1">
              <a:buFont typeface="Wingdings" pitchFamily="2" charset="2"/>
              <a:buChar char="Ø"/>
            </a:pPr>
            <a:r>
              <a:rPr lang="ar-AE" sz="2400" dirty="0" smtClean="0">
                <a:latin typeface="Simplified Arabic" pitchFamily="18" charset="-78"/>
                <a:cs typeface="Simplified Arabic" pitchFamily="18" charset="-78"/>
              </a:rPr>
              <a:t>هادئ</a:t>
            </a:r>
            <a:endParaRPr lang="en-US" sz="2400" dirty="0" smtClean="0">
              <a:latin typeface="Simplified Arabic" pitchFamily="18" charset="-78"/>
              <a:cs typeface="Simplified Arabic" pitchFamily="18" charset="-78"/>
            </a:endParaRPr>
          </a:p>
          <a:p>
            <a:pPr algn="r" rtl="1" eaLnBrk="1" hangingPunct="1">
              <a:buFont typeface="Wingdings" pitchFamily="2" charset="2"/>
              <a:buChar char="Ø"/>
            </a:pPr>
            <a:r>
              <a:rPr lang="ar-AE" sz="2400" dirty="0" smtClean="0">
                <a:latin typeface="Simplified Arabic" pitchFamily="18" charset="-78"/>
                <a:cs typeface="Simplified Arabic" pitchFamily="18" charset="-78"/>
              </a:rPr>
              <a:t>سهل</a:t>
            </a:r>
            <a:endParaRPr lang="en-US" sz="2400" dirty="0" smtClean="0">
              <a:latin typeface="Simplified Arabic" pitchFamily="18" charset="-78"/>
              <a:cs typeface="Simplified Arabic" pitchFamily="18" charset="-78"/>
            </a:endParaRPr>
          </a:p>
          <a:p>
            <a:pPr algn="r" rtl="1" eaLnBrk="1" hangingPunct="1">
              <a:buFont typeface="Wingdings" pitchFamily="2" charset="2"/>
              <a:buChar char="Ø"/>
            </a:pPr>
            <a:r>
              <a:rPr lang="ar-AE" sz="2400" dirty="0" smtClean="0">
                <a:latin typeface="Simplified Arabic" pitchFamily="18" charset="-78"/>
                <a:cs typeface="Simplified Arabic" pitchFamily="18" charset="-78"/>
              </a:rPr>
              <a:t>العمل بشكل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أ</a:t>
            </a:r>
            <a:r>
              <a:rPr lang="ar-AE" sz="2400" dirty="0" smtClean="0">
                <a:latin typeface="Simplified Arabic" pitchFamily="18" charset="-78"/>
                <a:cs typeface="Simplified Arabic" pitchFamily="18" charset="-78"/>
              </a:rPr>
              <a:t>كثر شمولا مع الاهتمام بالتفاصيل</a:t>
            </a:r>
          </a:p>
          <a:p>
            <a:pPr marL="0" indent="0" algn="r" rtl="1" eaLnBrk="1" hangingPunct="1">
              <a:buNone/>
            </a:pPr>
            <a:endParaRPr lang="en-US" sz="2400" dirty="0" smtClean="0">
              <a:latin typeface="Simplified Arabic" pitchFamily="18" charset="-78"/>
              <a:cs typeface="Simplified Arabic" pitchFamily="18" charset="-78"/>
            </a:endParaRPr>
          </a:p>
          <a:p>
            <a:pPr algn="r" rtl="1" eaLnBrk="1" hangingPunct="1">
              <a:buFont typeface="Wingdings" pitchFamily="2" charset="2"/>
              <a:buChar char="Ø"/>
            </a:pPr>
            <a:r>
              <a:rPr lang="ar-AE" sz="2400" b="1" dirty="0" smtClean="0">
                <a:latin typeface="Simplified Arabic" pitchFamily="18" charset="-78"/>
                <a:cs typeface="Simplified Arabic" pitchFamily="18" charset="-78"/>
              </a:rPr>
              <a:t>التركيز على الجودة</a:t>
            </a:r>
            <a:endParaRPr lang="en-US" sz="2400" b="1" dirty="0" smtClean="0">
              <a:latin typeface="Simplified Arabic" pitchFamily="18" charset="-78"/>
              <a:cs typeface="Simplified Arabic" pitchFamily="18" charset="-78"/>
            </a:endParaRPr>
          </a:p>
          <a:p>
            <a:pPr lvl="1" algn="r" rtl="1" eaLnBrk="1" hangingPunct="1">
              <a:buFont typeface="Wingdings" pitchFamily="2" charset="2"/>
              <a:buChar char="Ø"/>
            </a:pPr>
            <a:r>
              <a:rPr lang="ar-AE" sz="2000" dirty="0" smtClean="0">
                <a:latin typeface="Simplified Arabic" pitchFamily="18" charset="-78"/>
                <a:cs typeface="Simplified Arabic" pitchFamily="18" charset="-78"/>
              </a:rPr>
              <a:t>المعايير</a:t>
            </a:r>
            <a:endParaRPr lang="en-US" sz="2000" dirty="0" smtClean="0">
              <a:latin typeface="Simplified Arabic" pitchFamily="18" charset="-78"/>
              <a:cs typeface="Simplified Arabic" pitchFamily="18" charset="-78"/>
            </a:endParaRPr>
          </a:p>
          <a:p>
            <a:pPr lvl="1" algn="r" rtl="1" eaLnBrk="1" hangingPunct="1">
              <a:buFont typeface="Wingdings" pitchFamily="2" charset="2"/>
              <a:buChar char="Ø"/>
            </a:pPr>
            <a:r>
              <a:rPr lang="ar-AE" sz="2000" dirty="0" smtClean="0">
                <a:latin typeface="Simplified Arabic" pitchFamily="18" charset="-78"/>
                <a:cs typeface="Simplified Arabic" pitchFamily="18" charset="-78"/>
              </a:rPr>
              <a:t>الكمال</a:t>
            </a:r>
            <a:endParaRPr lang="en-US" sz="2000" dirty="0" smtClean="0">
              <a:latin typeface="Simplified Arabic" pitchFamily="18" charset="-78"/>
              <a:cs typeface="Simplified Arabic" pitchFamily="18" charset="-78"/>
            </a:endParaRPr>
          </a:p>
          <a:p>
            <a:pPr lvl="1" algn="r" rtl="1" eaLnBrk="1" hangingPunct="1">
              <a:buFont typeface="Wingdings" pitchFamily="2" charset="2"/>
              <a:buChar char="Ø"/>
            </a:pPr>
            <a:r>
              <a:rPr lang="ar-AE" sz="2000" dirty="0" smtClean="0">
                <a:latin typeface="Simplified Arabic" pitchFamily="18" charset="-78"/>
                <a:cs typeface="Simplified Arabic" pitchFamily="18" charset="-78"/>
              </a:rPr>
              <a:t>التفاصيل</a:t>
            </a:r>
            <a:endParaRPr lang="en-US" sz="2000" dirty="0" smtClean="0">
              <a:latin typeface="Simplified Arabic" pitchFamily="18" charset="-78"/>
              <a:cs typeface="Simplified Arabic" pitchFamily="18" charset="-78"/>
            </a:endParaRPr>
          </a:p>
          <a:p>
            <a:pPr lvl="1" algn="r" rtl="1" eaLnBrk="1" hangingPunct="1">
              <a:buFont typeface="Wingdings" pitchFamily="2" charset="2"/>
              <a:buChar char="Ø"/>
            </a:pPr>
            <a:r>
              <a:rPr lang="ar-AE" sz="2000" dirty="0" smtClean="0">
                <a:latin typeface="Simplified Arabic" pitchFamily="18" charset="-78"/>
                <a:cs typeface="Simplified Arabic" pitchFamily="18" charset="-78"/>
              </a:rPr>
              <a:t>العمل بشكل جيد</a:t>
            </a:r>
            <a:endParaRPr lang="en-US" sz="2000" dirty="0" smtClean="0">
              <a:latin typeface="Simplified Arabic" pitchFamily="18" charset="-78"/>
              <a:cs typeface="Simplified Arabic" pitchFamily="18" charset="-78"/>
            </a:endParaRPr>
          </a:p>
          <a:p>
            <a:pPr eaLnBrk="1" hangingPunct="1">
              <a:buFont typeface="Wingdings" pitchFamily="2" charset="2"/>
              <a:buChar char="Ø"/>
            </a:pP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buFont typeface="Wingdings" pitchFamily="2" charset="2"/>
              <a:buChar char="Ø"/>
            </a:pP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D554D6-E5ED-4176-AB33-A8F2A32D5C58}" type="slidenum">
              <a:rPr lang="en-US" smtClean="0"/>
              <a:pPr/>
              <a:t>21</a:t>
            </a:fld>
            <a:endParaRPr lang="en-US"/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4800600" y="1593271"/>
            <a:ext cx="4038600" cy="4525963"/>
          </a:xfrm>
          <a:prstGeom prst="rect">
            <a:avLst/>
          </a:prstGeom>
          <a:ln>
            <a:solidFill>
              <a:srgbClr val="C00000"/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buFontTx/>
              <a:buNone/>
              <a:defRPr/>
            </a:pPr>
            <a:r>
              <a:rPr lang="ar-AE" b="1" u="sng" dirty="0" smtClean="0">
                <a:solidFill>
                  <a:srgbClr val="C00000"/>
                </a:solidFill>
                <a:latin typeface="Simplified Arabic" pitchFamily="18" charset="-78"/>
                <a:cs typeface="Simplified Arabic" pitchFamily="18" charset="-78"/>
              </a:rPr>
              <a:t>ال</a:t>
            </a:r>
            <a:r>
              <a:rPr lang="ar-SA" b="1" u="sng" dirty="0" smtClean="0">
                <a:solidFill>
                  <a:srgbClr val="C00000"/>
                </a:solidFill>
                <a:latin typeface="Simplified Arabic" pitchFamily="18" charset="-78"/>
                <a:cs typeface="Simplified Arabic" pitchFamily="18" charset="-78"/>
              </a:rPr>
              <a:t>أ</a:t>
            </a:r>
            <a:r>
              <a:rPr lang="ar-AE" b="1" u="sng" dirty="0" smtClean="0">
                <a:solidFill>
                  <a:srgbClr val="C00000"/>
                </a:solidFill>
                <a:latin typeface="Simplified Arabic" pitchFamily="18" charset="-78"/>
                <a:cs typeface="Simplified Arabic" pitchFamily="18" charset="-78"/>
              </a:rPr>
              <a:t>شخاص نوع أ</a:t>
            </a:r>
            <a:endParaRPr lang="en-US" b="1" u="sng" dirty="0" smtClean="0">
              <a:solidFill>
                <a:srgbClr val="C00000"/>
              </a:solidFill>
              <a:latin typeface="Simplified Arabic" pitchFamily="18" charset="-78"/>
              <a:cs typeface="Simplified Arabic" pitchFamily="18" charset="-78"/>
            </a:endParaRPr>
          </a:p>
          <a:p>
            <a:pPr algn="r" rtl="1">
              <a:buFont typeface="Wingdings" pitchFamily="2" charset="2"/>
              <a:buChar char="Ø"/>
              <a:defRPr/>
            </a:pPr>
            <a:r>
              <a:rPr lang="ar-AE" sz="2400" dirty="0" smtClean="0">
                <a:latin typeface="Simplified Arabic" pitchFamily="18" charset="-78"/>
                <a:cs typeface="Simplified Arabic" pitchFamily="18" charset="-78"/>
              </a:rPr>
              <a:t>نشيط</a:t>
            </a:r>
            <a:endParaRPr lang="en-US" sz="2400" dirty="0" smtClean="0">
              <a:latin typeface="Simplified Arabic" pitchFamily="18" charset="-78"/>
              <a:cs typeface="Simplified Arabic" pitchFamily="18" charset="-78"/>
            </a:endParaRPr>
          </a:p>
          <a:p>
            <a:pPr algn="r" rtl="1">
              <a:buFont typeface="Wingdings" pitchFamily="2" charset="2"/>
              <a:buChar char="Ø"/>
              <a:defRPr/>
            </a:pPr>
            <a:r>
              <a:rPr lang="ar-AE" sz="2400" dirty="0" smtClean="0">
                <a:latin typeface="Simplified Arabic" pitchFamily="18" charset="-78"/>
                <a:cs typeface="Simplified Arabic" pitchFamily="18" charset="-78"/>
              </a:rPr>
              <a:t>طموح</a:t>
            </a:r>
            <a:endParaRPr lang="en-US" sz="2400" dirty="0" smtClean="0">
              <a:latin typeface="Simplified Arabic" pitchFamily="18" charset="-78"/>
              <a:cs typeface="Simplified Arabic" pitchFamily="18" charset="-78"/>
            </a:endParaRPr>
          </a:p>
          <a:p>
            <a:pPr algn="r" rtl="1">
              <a:buFont typeface="Wingdings" pitchFamily="2" charset="2"/>
              <a:buChar char="Ø"/>
              <a:defRPr/>
            </a:pPr>
            <a:r>
              <a:rPr lang="ar-AE" sz="2400" dirty="0" smtClean="0">
                <a:latin typeface="Simplified Arabic" pitchFamily="18" charset="-78"/>
                <a:cs typeface="Simplified Arabic" pitchFamily="18" charset="-78"/>
              </a:rPr>
              <a:t>لا يحبون التأخير او الانتظار</a:t>
            </a:r>
            <a:endParaRPr lang="en-US" sz="2400" dirty="0" smtClean="0">
              <a:latin typeface="Simplified Arabic" pitchFamily="18" charset="-78"/>
              <a:cs typeface="Simplified Arabic" pitchFamily="18" charset="-78"/>
            </a:endParaRPr>
          </a:p>
          <a:p>
            <a:pPr>
              <a:buNone/>
              <a:defRPr/>
            </a:pPr>
            <a:endParaRPr lang="en-US" sz="2400" dirty="0" smtClean="0">
              <a:latin typeface="Simplified Arabic" pitchFamily="18" charset="-78"/>
              <a:cs typeface="Simplified Arabic" pitchFamily="18" charset="-78"/>
            </a:endParaRPr>
          </a:p>
          <a:p>
            <a:pPr algn="r" rtl="1">
              <a:buFont typeface="Wingdings" pitchFamily="2" charset="2"/>
              <a:buChar char="Ø"/>
              <a:defRPr/>
            </a:pPr>
            <a:r>
              <a:rPr lang="ar-AE" sz="2400" b="1" dirty="0" smtClean="0">
                <a:latin typeface="Simplified Arabic" pitchFamily="18" charset="-78"/>
                <a:cs typeface="Simplified Arabic" pitchFamily="18" charset="-78"/>
              </a:rPr>
              <a:t>التركيز على الكمية</a:t>
            </a:r>
            <a:endParaRPr lang="en-US" sz="2400" b="1" dirty="0" smtClean="0">
              <a:latin typeface="Simplified Arabic" pitchFamily="18" charset="-78"/>
              <a:cs typeface="Simplified Arabic" pitchFamily="18" charset="-78"/>
            </a:endParaRPr>
          </a:p>
          <a:p>
            <a:pPr lvl="1" algn="r" rtl="1">
              <a:buFont typeface="Wingdings" pitchFamily="2" charset="2"/>
              <a:buChar char="Ø"/>
              <a:defRPr/>
            </a:pPr>
            <a:r>
              <a:rPr lang="ar-AE" sz="2000" dirty="0" smtClean="0">
                <a:latin typeface="Simplified Arabic" pitchFamily="18" charset="-78"/>
                <a:cs typeface="Simplified Arabic" pitchFamily="18" charset="-78"/>
              </a:rPr>
              <a:t>الزمن</a:t>
            </a:r>
            <a:endParaRPr lang="en-US" sz="2000" dirty="0" smtClean="0">
              <a:latin typeface="Simplified Arabic" pitchFamily="18" charset="-78"/>
              <a:cs typeface="Simplified Arabic" pitchFamily="18" charset="-78"/>
            </a:endParaRPr>
          </a:p>
          <a:p>
            <a:pPr lvl="1" algn="r" rtl="1">
              <a:buFont typeface="Wingdings" pitchFamily="2" charset="2"/>
              <a:buChar char="Ø"/>
              <a:defRPr/>
            </a:pPr>
            <a:r>
              <a:rPr lang="ar-AE" sz="2000" dirty="0" smtClean="0">
                <a:latin typeface="Simplified Arabic" pitchFamily="18" charset="-78"/>
                <a:cs typeface="Simplified Arabic" pitchFamily="18" charset="-78"/>
              </a:rPr>
              <a:t>المؤهلات</a:t>
            </a:r>
            <a:endParaRPr lang="en-US" sz="2000" dirty="0" smtClean="0">
              <a:latin typeface="Simplified Arabic" pitchFamily="18" charset="-78"/>
              <a:cs typeface="Simplified Arabic" pitchFamily="18" charset="-78"/>
            </a:endParaRPr>
          </a:p>
          <a:p>
            <a:pPr lvl="1" algn="r" rtl="1">
              <a:buFont typeface="Wingdings" pitchFamily="2" charset="2"/>
              <a:buChar char="Ø"/>
              <a:defRPr/>
            </a:pPr>
            <a:r>
              <a:rPr lang="ar-AE" sz="2000" dirty="0" smtClean="0">
                <a:latin typeface="Simplified Arabic" pitchFamily="18" charset="-78"/>
                <a:cs typeface="Simplified Arabic" pitchFamily="18" charset="-78"/>
              </a:rPr>
              <a:t>التقدم</a:t>
            </a:r>
            <a:endParaRPr lang="en-US" sz="2000" dirty="0" smtClean="0">
              <a:latin typeface="Simplified Arabic" pitchFamily="18" charset="-78"/>
              <a:cs typeface="Simplified Arabic" pitchFamily="18" charset="-78"/>
            </a:endParaRPr>
          </a:p>
          <a:p>
            <a:pPr lvl="1">
              <a:buFont typeface="Wingdings" pitchFamily="2" charset="2"/>
              <a:buChar char="Ø"/>
              <a:defRPr/>
            </a:pP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None/>
              <a:defRPr/>
            </a:pP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21419"/>
      </p:ext>
    </p:extLst>
  </p:cSld>
  <p:clrMapOvr>
    <a:masterClrMapping/>
  </p:clrMapOvr>
  <p:transition spd="med">
    <p:pull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build="p" animBg="1"/>
      <p:bldP spid="5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ar-AE" dirty="0" smtClean="0">
                <a:latin typeface="Simplified Arabic" pitchFamily="18" charset="-78"/>
                <a:cs typeface="Simplified Arabic" pitchFamily="18" charset="-78"/>
              </a:rPr>
              <a:t>سلوك</a:t>
            </a:r>
            <a:r>
              <a:rPr lang="ar-SA" dirty="0" smtClean="0">
                <a:latin typeface="Simplified Arabic" pitchFamily="18" charset="-78"/>
                <a:cs typeface="Simplified Arabic" pitchFamily="18" charset="-78"/>
              </a:rPr>
              <a:t> الأشخاص</a:t>
            </a:r>
            <a:r>
              <a:rPr lang="ar-AE" dirty="0" smtClean="0">
                <a:latin typeface="Simplified Arabic" pitchFamily="18" charset="-78"/>
                <a:cs typeface="Simplified Arabic" pitchFamily="18" charset="-78"/>
              </a:rPr>
              <a:t> نوع </a:t>
            </a:r>
            <a:r>
              <a:rPr lang="ar-SA" dirty="0" smtClean="0">
                <a:latin typeface="Simplified Arabic" pitchFamily="18" charset="-78"/>
                <a:cs typeface="Simplified Arabic" pitchFamily="18" charset="-78"/>
              </a:rPr>
              <a:t>(</a:t>
            </a:r>
            <a:r>
              <a:rPr lang="ar-AE" dirty="0" smtClean="0">
                <a:latin typeface="Simplified Arabic" pitchFamily="18" charset="-78"/>
                <a:cs typeface="Simplified Arabic" pitchFamily="18" charset="-78"/>
              </a:rPr>
              <a:t>أ</a:t>
            </a:r>
            <a:r>
              <a:rPr lang="ar-SA" dirty="0" smtClean="0">
                <a:latin typeface="Simplified Arabic" pitchFamily="18" charset="-78"/>
                <a:cs typeface="Simplified Arabic" pitchFamily="18" charset="-78"/>
              </a:rPr>
              <a:t>)</a:t>
            </a:r>
            <a:r>
              <a:rPr lang="ar-AE" dirty="0" smtClean="0">
                <a:latin typeface="Simplified Arabic" pitchFamily="18" charset="-78"/>
                <a:cs typeface="Simplified Arabic" pitchFamily="18" charset="-78"/>
              </a:rPr>
              <a:t> </a:t>
            </a:r>
            <a:r>
              <a:rPr lang="ar-SA" dirty="0" smtClean="0">
                <a:latin typeface="Simplified Arabic" pitchFamily="18" charset="-78"/>
                <a:cs typeface="Simplified Arabic" pitchFamily="18" charset="-78"/>
              </a:rPr>
              <a:t>أ</a:t>
            </a:r>
            <a:r>
              <a:rPr lang="ar-AE" dirty="0" smtClean="0">
                <a:latin typeface="Simplified Arabic" pitchFamily="18" charset="-78"/>
                <a:cs typeface="Simplified Arabic" pitchFamily="18" charset="-78"/>
              </a:rPr>
              <a:t>و نوع</a:t>
            </a:r>
            <a:r>
              <a:rPr lang="ar-SA" dirty="0" smtClean="0">
                <a:latin typeface="Simplified Arabic" pitchFamily="18" charset="-78"/>
                <a:cs typeface="Simplified Arabic" pitchFamily="18" charset="-78"/>
              </a:rPr>
              <a:t>(</a:t>
            </a:r>
            <a:r>
              <a:rPr lang="ar-AE" dirty="0" smtClean="0">
                <a:latin typeface="Simplified Arabic" pitchFamily="18" charset="-78"/>
                <a:cs typeface="Simplified Arabic" pitchFamily="18" charset="-78"/>
              </a:rPr>
              <a:t> ب</a:t>
            </a:r>
            <a:r>
              <a:rPr lang="ar-SA" dirty="0" smtClean="0">
                <a:latin typeface="Simplified Arabic" pitchFamily="18" charset="-78"/>
                <a:cs typeface="Simplified Arabic" pitchFamily="18" charset="-78"/>
              </a:rPr>
              <a:t>)</a:t>
            </a:r>
            <a:r>
              <a:rPr lang="ar-AE" dirty="0" smtClean="0">
                <a:latin typeface="Simplified Arabic" pitchFamily="18" charset="-78"/>
                <a:cs typeface="Simplified Arabic" pitchFamily="18" charset="-78"/>
              </a:rPr>
              <a:t> و</a:t>
            </a:r>
            <a:r>
              <a:rPr lang="ar-SA" dirty="0" smtClean="0">
                <a:latin typeface="Simplified Arabic" pitchFamily="18" charset="-78"/>
                <a:cs typeface="Simplified Arabic" pitchFamily="18" charset="-78"/>
              </a:rPr>
              <a:t>إ</a:t>
            </a:r>
            <a:r>
              <a:rPr lang="ar-AE" dirty="0" smtClean="0">
                <a:latin typeface="Simplified Arabic" pitchFamily="18" charset="-78"/>
                <a:cs typeface="Simplified Arabic" pitchFamily="18" charset="-78"/>
              </a:rPr>
              <a:t>دارة الوقت</a:t>
            </a:r>
            <a:endParaRPr lang="en-US" dirty="0">
              <a:latin typeface="Simplified Arabic" pitchFamily="18" charset="-78"/>
              <a:cs typeface="Simplified Arabic" pitchFamily="18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600200"/>
            <a:ext cx="7924800" cy="4648200"/>
          </a:xfrm>
        </p:spPr>
        <p:txBody>
          <a:bodyPr>
            <a:normAutofit fontScale="85000" lnSpcReduction="20000"/>
          </a:bodyPr>
          <a:lstStyle/>
          <a:p>
            <a:pPr algn="just" rtl="1">
              <a:lnSpc>
                <a:spcPct val="150000"/>
              </a:lnSpc>
            </a:pPr>
            <a:r>
              <a:rPr lang="ar-AE" sz="2600" b="1" dirty="0" smtClean="0">
                <a:latin typeface="Simplified Arabic" pitchFamily="18" charset="-78"/>
                <a:cs typeface="Simplified Arabic" pitchFamily="18" charset="-78"/>
              </a:rPr>
              <a:t>الى أي مدى يقترب سلوكك من النوع </a:t>
            </a:r>
            <a:r>
              <a:rPr lang="ar-SA" sz="2600" b="1" dirty="0" smtClean="0">
                <a:latin typeface="Simplified Arabic" pitchFamily="18" charset="-78"/>
                <a:cs typeface="Simplified Arabic" pitchFamily="18" charset="-78"/>
              </a:rPr>
              <a:t>(</a:t>
            </a:r>
            <a:r>
              <a:rPr lang="ar-AE" sz="2600" b="1" dirty="0" smtClean="0">
                <a:latin typeface="Simplified Arabic" pitchFamily="18" charset="-78"/>
                <a:cs typeface="Simplified Arabic" pitchFamily="18" charset="-78"/>
              </a:rPr>
              <a:t> أ </a:t>
            </a:r>
            <a:r>
              <a:rPr lang="ar-SA" sz="2600" b="1" dirty="0" smtClean="0">
                <a:latin typeface="Simplified Arabic" pitchFamily="18" charset="-78"/>
                <a:cs typeface="Simplified Arabic" pitchFamily="18" charset="-78"/>
              </a:rPr>
              <a:t>)</a:t>
            </a:r>
            <a:r>
              <a:rPr lang="ar-AE" sz="2600" b="1" dirty="0" smtClean="0">
                <a:latin typeface="Simplified Arabic" pitchFamily="18" charset="-78"/>
                <a:cs typeface="Simplified Arabic" pitchFamily="18" charset="-78"/>
              </a:rPr>
              <a:t> أو النوع </a:t>
            </a:r>
            <a:r>
              <a:rPr lang="ar-SA" sz="2600" b="1" dirty="0" smtClean="0">
                <a:latin typeface="Simplified Arabic" pitchFamily="18" charset="-78"/>
                <a:cs typeface="Simplified Arabic" pitchFamily="18" charset="-78"/>
              </a:rPr>
              <a:t>(</a:t>
            </a:r>
            <a:r>
              <a:rPr lang="ar-AE" sz="2600" b="1" dirty="0" smtClean="0">
                <a:latin typeface="Simplified Arabic" pitchFamily="18" charset="-78"/>
                <a:cs typeface="Simplified Arabic" pitchFamily="18" charset="-78"/>
              </a:rPr>
              <a:t>ب</a:t>
            </a:r>
            <a:r>
              <a:rPr lang="ar-SA" sz="2600" b="1" dirty="0" smtClean="0">
                <a:latin typeface="Simplified Arabic" pitchFamily="18" charset="-78"/>
                <a:cs typeface="Simplified Arabic" pitchFamily="18" charset="-78"/>
              </a:rPr>
              <a:t>)،</a:t>
            </a:r>
            <a:r>
              <a:rPr lang="ar-AE" sz="2600" b="1" dirty="0" smtClean="0">
                <a:latin typeface="Simplified Arabic" pitchFamily="18" charset="-78"/>
                <a:cs typeface="Simplified Arabic" pitchFamily="18" charset="-78"/>
              </a:rPr>
              <a:t> سيحدد كيف تعمل</a:t>
            </a:r>
            <a:r>
              <a:rPr lang="ar-SA" sz="2600" b="1" dirty="0" smtClean="0">
                <a:latin typeface="Simplified Arabic" pitchFamily="18" charset="-78"/>
                <a:cs typeface="Simplified Arabic" pitchFamily="18" charset="-78"/>
              </a:rPr>
              <a:t>؟</a:t>
            </a:r>
            <a:r>
              <a:rPr lang="ar-AE" sz="2600" b="1" dirty="0" smtClean="0">
                <a:latin typeface="Simplified Arabic" pitchFamily="18" charset="-78"/>
                <a:cs typeface="Simplified Arabic" pitchFamily="18" charset="-78"/>
              </a:rPr>
              <a:t> وكيف سيكون موقفك من إدارة الوقت</a:t>
            </a:r>
            <a:r>
              <a:rPr lang="ar-SA" sz="4000" b="1" dirty="0" smtClean="0">
                <a:latin typeface="Simplified Arabic" pitchFamily="18" charset="-78"/>
                <a:cs typeface="Simplified Arabic" pitchFamily="18" charset="-78"/>
              </a:rPr>
              <a:t>؟</a:t>
            </a:r>
          </a:p>
          <a:p>
            <a:pPr algn="just" rtl="1">
              <a:lnSpc>
                <a:spcPct val="150000"/>
              </a:lnSpc>
            </a:pPr>
            <a:r>
              <a:rPr lang="ar-AE" sz="2800" dirty="0" smtClean="0">
                <a:latin typeface="Simplified Arabic" pitchFamily="18" charset="-78"/>
                <a:cs typeface="Simplified Arabic" pitchFamily="18" charset="-78"/>
              </a:rPr>
              <a:t> </a:t>
            </a:r>
            <a:r>
              <a:rPr lang="ar-AE" sz="2800" dirty="0" smtClean="0">
                <a:solidFill>
                  <a:srgbClr val="7030A0"/>
                </a:solidFill>
                <a:latin typeface="Simplified Arabic" pitchFamily="18" charset="-78"/>
                <a:cs typeface="Simplified Arabic" pitchFamily="18" charset="-78"/>
              </a:rPr>
              <a:t>فيما يلي مشكلات ال</a:t>
            </a:r>
            <a:r>
              <a:rPr lang="ar-SA" sz="2800" dirty="0" smtClean="0">
                <a:solidFill>
                  <a:srgbClr val="7030A0"/>
                </a:solidFill>
                <a:latin typeface="Simplified Arabic" pitchFamily="18" charset="-78"/>
                <a:cs typeface="Simplified Arabic" pitchFamily="18" charset="-78"/>
              </a:rPr>
              <a:t>أ</a:t>
            </a:r>
            <a:r>
              <a:rPr lang="ar-AE" sz="2800" dirty="0" smtClean="0">
                <a:solidFill>
                  <a:srgbClr val="7030A0"/>
                </a:solidFill>
                <a:latin typeface="Simplified Arabic" pitchFamily="18" charset="-78"/>
                <a:cs typeface="Simplified Arabic" pitchFamily="18" charset="-78"/>
              </a:rPr>
              <a:t>شخاص الشائعة مع </a:t>
            </a:r>
            <a:r>
              <a:rPr lang="ar-SA" sz="2800" dirty="0" smtClean="0">
                <a:solidFill>
                  <a:srgbClr val="7030A0"/>
                </a:solidFill>
                <a:latin typeface="Simplified Arabic" pitchFamily="18" charset="-78"/>
                <a:cs typeface="Simplified Arabic" pitchFamily="18" charset="-78"/>
              </a:rPr>
              <a:t>إ</a:t>
            </a:r>
            <a:r>
              <a:rPr lang="ar-AE" sz="2800" dirty="0" smtClean="0">
                <a:solidFill>
                  <a:srgbClr val="7030A0"/>
                </a:solidFill>
                <a:latin typeface="Simplified Arabic" pitchFamily="18" charset="-78"/>
                <a:cs typeface="Simplified Arabic" pitchFamily="18" charset="-78"/>
              </a:rPr>
              <a:t>دارة الوقت:</a:t>
            </a:r>
          </a:p>
          <a:p>
            <a:pPr algn="just" rtl="1">
              <a:lnSpc>
                <a:spcPct val="150000"/>
              </a:lnSpc>
              <a:buFontTx/>
              <a:buChar char="-"/>
            </a:pPr>
            <a:r>
              <a:rPr lang="ar-AE" sz="2800" b="1" dirty="0" smtClean="0">
                <a:latin typeface="Simplified Arabic" pitchFamily="18" charset="-78"/>
                <a:cs typeface="Simplified Arabic" pitchFamily="18" charset="-78"/>
              </a:rPr>
              <a:t>المتفائل</a:t>
            </a:r>
          </a:p>
          <a:p>
            <a:pPr algn="just" rtl="1">
              <a:lnSpc>
                <a:spcPct val="150000"/>
              </a:lnSpc>
              <a:buFontTx/>
              <a:buChar char="-"/>
            </a:pPr>
            <a:r>
              <a:rPr lang="ar-AE" sz="2800" b="1" dirty="0" smtClean="0">
                <a:latin typeface="Simplified Arabic" pitchFamily="18" charset="-78"/>
                <a:cs typeface="Simplified Arabic" pitchFamily="18" charset="-78"/>
              </a:rPr>
              <a:t>الكمالي / المثالي</a:t>
            </a:r>
          </a:p>
          <a:p>
            <a:pPr algn="just" rtl="1">
              <a:lnSpc>
                <a:spcPct val="150000"/>
              </a:lnSpc>
              <a:buFontTx/>
              <a:buChar char="-"/>
            </a:pPr>
            <a:r>
              <a:rPr lang="ar-AE" sz="2800" b="1" dirty="0" smtClean="0">
                <a:latin typeface="Simplified Arabic" pitchFamily="18" charset="-78"/>
                <a:cs typeface="Simplified Arabic" pitchFamily="18" charset="-78"/>
              </a:rPr>
              <a:t>المتمرد</a:t>
            </a:r>
          </a:p>
          <a:p>
            <a:pPr algn="just" rtl="1">
              <a:lnSpc>
                <a:spcPct val="150000"/>
              </a:lnSpc>
              <a:buFontTx/>
              <a:buChar char="-"/>
            </a:pPr>
            <a:r>
              <a:rPr lang="ar-AE" sz="2800" b="1" dirty="0" smtClean="0">
                <a:latin typeface="Simplified Arabic" pitchFamily="18" charset="-78"/>
                <a:cs typeface="Simplified Arabic" pitchFamily="18" charset="-78"/>
              </a:rPr>
              <a:t>اجتماعي جدا</a:t>
            </a:r>
          </a:p>
          <a:p>
            <a:pPr algn="just" rtl="1">
              <a:lnSpc>
                <a:spcPct val="150000"/>
              </a:lnSpc>
              <a:buFontTx/>
              <a:buChar char="-"/>
            </a:pPr>
            <a:r>
              <a:rPr lang="ar-AE" sz="2800" b="1" dirty="0" smtClean="0">
                <a:latin typeface="Simplified Arabic" pitchFamily="18" charset="-78"/>
                <a:cs typeface="Simplified Arabic" pitchFamily="18" charset="-78"/>
              </a:rPr>
              <a:t>القلق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D554D6-E5ED-4176-AB33-A8F2A32D5C58}" type="slidenum">
              <a:rPr lang="en-US" smtClean="0"/>
              <a:pPr/>
              <a:t>22</a:t>
            </a:fld>
            <a:endParaRPr lang="en-US"/>
          </a:p>
        </p:txBody>
      </p:sp>
      <p:pic>
        <p:nvPicPr>
          <p:cNvPr id="2051" name="Picture 3" descr="C:\Users\rahhal\Desktop\جامعة العين\إدرة الوقت\صورة 3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9600" y="4343400"/>
            <a:ext cx="3371850" cy="168592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374860076"/>
      </p:ext>
    </p:extLst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90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blipFill>
            <a:blip r:embed="rId2"/>
            <a:tile tx="0" ty="0" sx="100000" sy="100000" flip="none" algn="tl"/>
          </a:blipFill>
        </p:spPr>
        <p:txBody>
          <a:bodyPr>
            <a:normAutofit fontScale="90000"/>
          </a:bodyPr>
          <a:lstStyle/>
          <a:p>
            <a:pPr algn="ctr"/>
            <a:r>
              <a:rPr lang="ar-AE" sz="6600" b="1" dirty="0">
                <a:solidFill>
                  <a:srgbClr val="C00000"/>
                </a:solidFill>
              </a:rPr>
              <a:t>أ</a:t>
            </a:r>
            <a:r>
              <a:rPr lang="ar-AE" sz="6600" b="1" dirty="0" smtClean="0">
                <a:solidFill>
                  <a:srgbClr val="C00000"/>
                </a:solidFill>
              </a:rPr>
              <a:t>سئلة للمناقشة</a:t>
            </a:r>
            <a:endParaRPr lang="en-US" sz="6600" b="1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blipFill>
            <a:blip r:embed="rId3"/>
            <a:tile tx="0" ty="0" sx="100000" sy="100000" flip="none" algn="tl"/>
          </a:blipFill>
        </p:spPr>
        <p:txBody>
          <a:bodyPr>
            <a:noAutofit/>
          </a:bodyPr>
          <a:lstStyle/>
          <a:p>
            <a:pPr marL="0" indent="0" algn="r" rtl="1">
              <a:buNone/>
            </a:pPr>
            <a:r>
              <a:rPr lang="ar-AE" sz="4800" dirty="0" smtClean="0"/>
              <a:t>يعمل زيد في قسم القروض / بنك أبو ظبي الاول، و يوصف بين زملاءه بأنه متفائل جدا لدرجة أنه حالم. (أ) حلّل </a:t>
            </a:r>
            <a:r>
              <a:rPr lang="ar-AE" sz="4800" dirty="0" smtClean="0">
                <a:solidFill>
                  <a:srgbClr val="C00000"/>
                </a:solidFill>
              </a:rPr>
              <a:t>مشكلات المتفائل </a:t>
            </a:r>
            <a:r>
              <a:rPr lang="ar-AE" sz="4800" dirty="0" smtClean="0"/>
              <a:t>في إدارة الوقت، (ب) و إقترح بعض الاساليب التي تساعده في </a:t>
            </a:r>
            <a:r>
              <a:rPr lang="ar-AE" sz="4800" dirty="0" smtClean="0">
                <a:solidFill>
                  <a:srgbClr val="C00000"/>
                </a:solidFill>
              </a:rPr>
              <a:t>تحسين أدائه </a:t>
            </a:r>
            <a:r>
              <a:rPr lang="ar-AE" sz="4800" dirty="0" smtClean="0"/>
              <a:t>في إدارة الوقت.</a:t>
            </a:r>
            <a:endParaRPr lang="en-US" sz="4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D554D6-E5ED-4176-AB33-A8F2A32D5C58}" type="slidenum">
              <a:rPr lang="en-US" smtClean="0"/>
              <a:pPr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086005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wind" invX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 rtl="1"/>
            <a:r>
              <a:rPr lang="ar-AE" dirty="0" smtClean="0">
                <a:latin typeface="Simplified Arabic" pitchFamily="18" charset="-78"/>
                <a:cs typeface="Simplified Arabic" pitchFamily="18" charset="-78"/>
              </a:rPr>
              <a:t>مشكلات الاشخاص الشائعة مع ادارة الوقت: المتفائل</a:t>
            </a:r>
            <a:endParaRPr lang="en-US" dirty="0">
              <a:latin typeface="Simplified Arabic" pitchFamily="18" charset="-78"/>
              <a:cs typeface="Simplified Arabic" pitchFamily="18" charset="-78"/>
            </a:endParaRPr>
          </a:p>
        </p:txBody>
      </p:sp>
      <p:sp>
        <p:nvSpPr>
          <p:cNvPr id="4" name="Rectangle 4"/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3962400" cy="4525963"/>
          </a:xfrm>
          <a:ln>
            <a:solidFill>
              <a:srgbClr val="C00000"/>
            </a:solidFill>
            <a:miter lim="800000"/>
            <a:headEnd/>
            <a:tailEnd/>
          </a:ln>
        </p:spPr>
        <p:txBody>
          <a:bodyPr>
            <a:normAutofit/>
          </a:bodyPr>
          <a:lstStyle/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ar-AE" sz="3200" b="1" u="sng" dirty="0" smtClean="0">
                <a:latin typeface="Simplified Arabic" pitchFamily="18" charset="-78"/>
                <a:cs typeface="Simplified Arabic" pitchFamily="18" charset="-78"/>
              </a:rPr>
              <a:t>تحسين المتفائل</a:t>
            </a:r>
            <a:endParaRPr lang="en-US" sz="3200" b="1" u="sng" dirty="0" smtClean="0">
              <a:latin typeface="Simplified Arabic" pitchFamily="18" charset="-78"/>
              <a:cs typeface="Simplified Arabic" pitchFamily="18" charset="-78"/>
            </a:endParaRPr>
          </a:p>
          <a:p>
            <a:pPr algn="just" rtl="1" eaLnBrk="1" hangingPunct="1">
              <a:lnSpc>
                <a:spcPct val="90000"/>
              </a:lnSpc>
            </a:pPr>
            <a:r>
              <a:rPr lang="ar-AE" sz="2400" dirty="0" smtClean="0">
                <a:latin typeface="Simplified Arabic" pitchFamily="18" charset="-78"/>
                <a:cs typeface="Simplified Arabic" pitchFamily="18" charset="-78"/>
              </a:rPr>
              <a:t>كن واقعي.</a:t>
            </a:r>
            <a:endParaRPr lang="en-US" sz="2400" dirty="0" smtClean="0">
              <a:latin typeface="Simplified Arabic" pitchFamily="18" charset="-78"/>
              <a:cs typeface="Simplified Arabic" pitchFamily="18" charset="-78"/>
            </a:endParaRPr>
          </a:p>
          <a:p>
            <a:pPr algn="r" rtl="1">
              <a:lnSpc>
                <a:spcPct val="90000"/>
              </a:lnSpc>
            </a:pPr>
            <a:r>
              <a:rPr lang="ar-AE" sz="2400" dirty="0" smtClean="0">
                <a:latin typeface="Simplified Arabic" pitchFamily="18" charset="-78"/>
                <a:cs typeface="Simplified Arabic" pitchFamily="18" charset="-78"/>
              </a:rPr>
              <a:t>لا تدع الأفكار الوردية تسيطر على حسك العام.</a:t>
            </a:r>
          </a:p>
          <a:p>
            <a:pPr algn="r" rtl="1">
              <a:lnSpc>
                <a:spcPct val="90000"/>
              </a:lnSpc>
            </a:pPr>
            <a:r>
              <a:rPr lang="ar-AE" sz="2400" dirty="0" smtClean="0">
                <a:latin typeface="Simplified Arabic" pitchFamily="18" charset="-78"/>
                <a:cs typeface="Simplified Arabic" pitchFamily="18" charset="-78"/>
              </a:rPr>
              <a:t>لا تأخذ أكثر مما يمكنك تحقيقه.</a:t>
            </a:r>
          </a:p>
          <a:p>
            <a:pPr algn="r" rtl="1">
              <a:lnSpc>
                <a:spcPct val="90000"/>
              </a:lnSpc>
            </a:pPr>
            <a:r>
              <a:rPr lang="ar-AE" sz="2400" dirty="0" smtClean="0">
                <a:latin typeface="Simplified Arabic" pitchFamily="18" charset="-78"/>
                <a:cs typeface="Simplified Arabic" pitchFamily="18" charset="-78"/>
              </a:rPr>
              <a:t>إذا لم تكن متأكدًا ، قلها ، لا تلتزم بشيء ما. </a:t>
            </a:r>
          </a:p>
          <a:p>
            <a:pPr algn="r" rtl="1">
              <a:lnSpc>
                <a:spcPct val="90000"/>
              </a:lnSpc>
            </a:pPr>
            <a:r>
              <a:rPr lang="ar-AE" sz="2400" dirty="0" smtClean="0">
                <a:latin typeface="Simplified Arabic" pitchFamily="18" charset="-78"/>
                <a:cs typeface="Simplified Arabic" pitchFamily="18" charset="-78"/>
              </a:rPr>
              <a:t>احتفظ ببعض من الوقت </a:t>
            </a:r>
            <a:r>
              <a:rPr lang="ar-AE" dirty="0" smtClean="0">
                <a:latin typeface="Simplified Arabic" pitchFamily="18" charset="-78"/>
                <a:cs typeface="Simplified Arabic" pitchFamily="18" charset="-78"/>
              </a:rPr>
              <a:t>لمواجهة حالات </a:t>
            </a:r>
            <a:r>
              <a:rPr lang="ar-AE" dirty="0">
                <a:latin typeface="Simplified Arabic" pitchFamily="18" charset="-78"/>
                <a:cs typeface="Simplified Arabic" pitchFamily="18" charset="-78"/>
              </a:rPr>
              <a:t>ا</a:t>
            </a:r>
            <a:r>
              <a:rPr lang="ar-AE" sz="2400" dirty="0" smtClean="0">
                <a:latin typeface="Simplified Arabic" pitchFamily="18" charset="-78"/>
                <a:cs typeface="Simplified Arabic" pitchFamily="18" charset="-78"/>
              </a:rPr>
              <a:t>لطوارئ.</a:t>
            </a:r>
          </a:p>
          <a:p>
            <a:pPr algn="r" rtl="1">
              <a:lnSpc>
                <a:spcPct val="90000"/>
              </a:lnSpc>
            </a:pPr>
            <a:r>
              <a:rPr lang="ar-AE" sz="2400" dirty="0" smtClean="0">
                <a:latin typeface="Simplified Arabic" pitchFamily="18" charset="-78"/>
                <a:cs typeface="Simplified Arabic" pitchFamily="18" charset="-78"/>
              </a:rPr>
              <a:t>جدولة </a:t>
            </a:r>
            <a:r>
              <a:rPr lang="ar-AE" sz="2400" dirty="0">
                <a:latin typeface="Simplified Arabic" pitchFamily="18" charset="-78"/>
                <a:cs typeface="Simplified Arabic" pitchFamily="18" charset="-78"/>
              </a:rPr>
              <a:t>أوقات الانتهاء ، أو المواعيد النهائية للمهام ، لا تبدأ </a:t>
            </a:r>
            <a:r>
              <a:rPr lang="ar-AE" sz="2400" dirty="0" smtClean="0">
                <a:latin typeface="Simplified Arabic" pitchFamily="18" charset="-78"/>
                <a:cs typeface="Simplified Arabic" pitchFamily="18" charset="-78"/>
              </a:rPr>
              <a:t>فقط.</a:t>
            </a:r>
            <a:endParaRPr lang="ar-AE" sz="2400" dirty="0">
              <a:latin typeface="Simplified Arabic" pitchFamily="18" charset="-78"/>
              <a:cs typeface="Simplified Arabic" pitchFamily="18" charset="-78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D554D6-E5ED-4176-AB33-A8F2A32D5C58}" type="slidenum">
              <a:rPr lang="en-US" smtClean="0"/>
              <a:pPr/>
              <a:t>24</a:t>
            </a:fld>
            <a:endParaRPr lang="en-US"/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4648200" y="1565564"/>
            <a:ext cx="4038600" cy="4525963"/>
          </a:xfrm>
          <a:prstGeom prst="rect">
            <a:avLst/>
          </a:prstGeom>
          <a:ln>
            <a:solidFill>
              <a:srgbClr val="C00000"/>
            </a:solidFill>
            <a:miter lim="800000"/>
            <a:headEnd/>
            <a:tailEnd/>
          </a:ln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90000"/>
              </a:lnSpc>
              <a:buFontTx/>
              <a:buNone/>
            </a:pPr>
            <a:r>
              <a:rPr lang="ar-AE" b="1" u="sng" dirty="0" smtClean="0">
                <a:latin typeface="Simplified Arabic" pitchFamily="18" charset="-78"/>
                <a:cs typeface="Simplified Arabic" pitchFamily="18" charset="-78"/>
              </a:rPr>
              <a:t>المتفائل</a:t>
            </a:r>
            <a:endParaRPr lang="en-US" b="1" u="sng" dirty="0" smtClean="0">
              <a:latin typeface="Simplified Arabic" pitchFamily="18" charset="-78"/>
              <a:cs typeface="Simplified Arabic" pitchFamily="18" charset="-78"/>
            </a:endParaRPr>
          </a:p>
          <a:p>
            <a:pPr algn="just" rtl="1">
              <a:lnSpc>
                <a:spcPct val="90000"/>
              </a:lnSpc>
            </a:pPr>
            <a:r>
              <a:rPr lang="ar-AE" sz="2400" dirty="0" smtClean="0">
                <a:latin typeface="Simplified Arabic" pitchFamily="18" charset="-78"/>
                <a:cs typeface="Simplified Arabic" pitchFamily="18" charset="-78"/>
              </a:rPr>
              <a:t>التفكير الإيجابي شيء جيد ، لكن من الصعب معرفة الناس بالنوايا الحسنة ، الذين يحبون أن يعتقدوا أنهم يستطيعون تحريك الجبال. </a:t>
            </a:r>
          </a:p>
          <a:p>
            <a:pPr algn="just" rtl="1">
              <a:lnSpc>
                <a:spcPct val="90000"/>
              </a:lnSpc>
            </a:pPr>
            <a:r>
              <a:rPr lang="ar-AE" sz="2400" dirty="0" smtClean="0">
                <a:latin typeface="Simplified Arabic" pitchFamily="18" charset="-78"/>
                <a:cs typeface="Simplified Arabic" pitchFamily="18" charset="-78"/>
              </a:rPr>
              <a:t>التفاؤل اكثر من اللازم يؤدي بك لان تكون غير واقعي.</a:t>
            </a:r>
          </a:p>
          <a:p>
            <a:pPr algn="just" rtl="1">
              <a:lnSpc>
                <a:spcPct val="90000"/>
              </a:lnSpc>
            </a:pPr>
            <a:r>
              <a:rPr lang="ar-AE" sz="2400" dirty="0" smtClean="0">
                <a:latin typeface="Simplified Arabic" pitchFamily="18" charset="-78"/>
                <a:cs typeface="Simplified Arabic" pitchFamily="18" charset="-78"/>
              </a:rPr>
              <a:t>قد يخذلك هؤلاء الناس. يعدونك بالقيام بأشياء ولا يستطيعون تحقيقها.</a:t>
            </a:r>
          </a:p>
          <a:p>
            <a:pPr algn="just" rtl="1">
              <a:lnSpc>
                <a:spcPct val="90000"/>
              </a:lnSpc>
            </a:pPr>
            <a:r>
              <a:rPr lang="ar-AE" sz="2400" smtClean="0">
                <a:latin typeface="Simplified Arabic" pitchFamily="18" charset="-78"/>
                <a:cs typeface="Simplified Arabic" pitchFamily="18" charset="-78"/>
              </a:rPr>
              <a:t>المتفائل </a:t>
            </a:r>
            <a:r>
              <a:rPr lang="ar-AE" sz="2400" dirty="0" smtClean="0">
                <a:latin typeface="Simplified Arabic" pitchFamily="18" charset="-78"/>
                <a:cs typeface="Simplified Arabic" pitchFamily="18" charset="-78"/>
              </a:rPr>
              <a:t>يبدأ المهة بسهولة و لكنه لا يستطيع انهائها. </a:t>
            </a:r>
          </a:p>
        </p:txBody>
      </p:sp>
    </p:spTree>
    <p:extLst>
      <p:ext uri="{BB962C8B-B14F-4D97-AF65-F5344CB8AC3E}">
        <p14:creationId xmlns:p14="http://schemas.microsoft.com/office/powerpoint/2010/main" val="454611105"/>
      </p:ext>
    </p:extLst>
  </p:cSld>
  <p:clrMapOvr>
    <a:masterClrMapping/>
  </p:clrMapOvr>
  <p:transition spd="med"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build="p" animBg="1"/>
      <p:bldP spid="5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r" rtl="1"/>
            <a:r>
              <a:rPr lang="ar-AE" dirty="0" smtClean="0">
                <a:latin typeface="Simplified Arabic" pitchFamily="18" charset="-78"/>
                <a:cs typeface="Simplified Arabic" pitchFamily="18" charset="-78"/>
              </a:rPr>
              <a:t>مشكلات ال</a:t>
            </a:r>
            <a:r>
              <a:rPr lang="ar-SA" dirty="0" smtClean="0">
                <a:latin typeface="Simplified Arabic" pitchFamily="18" charset="-78"/>
                <a:cs typeface="Simplified Arabic" pitchFamily="18" charset="-78"/>
              </a:rPr>
              <a:t>أ</a:t>
            </a:r>
            <a:r>
              <a:rPr lang="ar-AE" dirty="0" smtClean="0">
                <a:latin typeface="Simplified Arabic" pitchFamily="18" charset="-78"/>
                <a:cs typeface="Simplified Arabic" pitchFamily="18" charset="-78"/>
              </a:rPr>
              <a:t>شخاص الشائعة مع </a:t>
            </a:r>
            <a:r>
              <a:rPr lang="ar-SA" dirty="0" smtClean="0">
                <a:latin typeface="Simplified Arabic" pitchFamily="18" charset="-78"/>
                <a:cs typeface="Simplified Arabic" pitchFamily="18" charset="-78"/>
              </a:rPr>
              <a:t>إ</a:t>
            </a:r>
            <a:r>
              <a:rPr lang="ar-AE" dirty="0" smtClean="0">
                <a:latin typeface="Simplified Arabic" pitchFamily="18" charset="-78"/>
                <a:cs typeface="Simplified Arabic" pitchFamily="18" charset="-78"/>
              </a:rPr>
              <a:t>دارة الوقت: الكمالي/ المثالي</a:t>
            </a:r>
            <a:endParaRPr lang="en-US" b="1" u="sng" dirty="0">
              <a:latin typeface="Simplified Arabic" pitchFamily="18" charset="-78"/>
              <a:cs typeface="Simplified Arabic" pitchFamily="18" charset="-78"/>
            </a:endParaRPr>
          </a:p>
        </p:txBody>
      </p:sp>
      <p:sp>
        <p:nvSpPr>
          <p:cNvPr id="4" name="Rectangle 4"/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4191000" cy="4525963"/>
          </a:xfrm>
          <a:ln>
            <a:solidFill>
              <a:srgbClr val="C00000"/>
            </a:solidFill>
            <a:miter lim="800000"/>
            <a:headEnd/>
            <a:tailEnd/>
          </a:ln>
        </p:spPr>
        <p:txBody>
          <a:bodyPr>
            <a:normAutofit/>
          </a:bodyPr>
          <a:lstStyle/>
          <a:p>
            <a:pPr algn="ctr" rtl="1" eaLnBrk="1" hangingPunct="1">
              <a:lnSpc>
                <a:spcPct val="80000"/>
              </a:lnSpc>
              <a:buFontTx/>
              <a:buNone/>
            </a:pPr>
            <a:r>
              <a:rPr lang="ar-AE" sz="3200" b="1" u="sng" dirty="0" smtClean="0">
                <a:latin typeface="Simplified Arabic" pitchFamily="18" charset="-78"/>
                <a:cs typeface="Simplified Arabic" pitchFamily="18" charset="-78"/>
              </a:rPr>
              <a:t>تحسين الكمالي / المثالي</a:t>
            </a:r>
            <a:endParaRPr lang="en-US" sz="3200" b="1" u="sng" dirty="0" smtClean="0">
              <a:latin typeface="Simplified Arabic" pitchFamily="18" charset="-78"/>
              <a:cs typeface="Simplified Arabic" pitchFamily="18" charset="-78"/>
            </a:endParaRPr>
          </a:p>
          <a:p>
            <a:pPr eaLnBrk="1" hangingPunct="1">
              <a:lnSpc>
                <a:spcPct val="80000"/>
              </a:lnSpc>
            </a:pPr>
            <a:endParaRPr lang="en-US" sz="1800" dirty="0" smtClean="0">
              <a:latin typeface="Simplified Arabic" pitchFamily="18" charset="-78"/>
              <a:cs typeface="Simplified Arabic" pitchFamily="18" charset="-78"/>
            </a:endParaRPr>
          </a:p>
          <a:p>
            <a:pPr algn="r" rtl="1" eaLnBrk="1" hangingPunct="1">
              <a:lnSpc>
                <a:spcPct val="80000"/>
              </a:lnSpc>
            </a:pPr>
            <a:r>
              <a:rPr lang="ar-AE" sz="2400" dirty="0" smtClean="0">
                <a:latin typeface="Simplified Arabic" pitchFamily="18" charset="-78"/>
                <a:cs typeface="Simplified Arabic" pitchFamily="18" charset="-78"/>
              </a:rPr>
              <a:t>افعل ال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أ</a:t>
            </a:r>
            <a:r>
              <a:rPr lang="ar-AE" sz="2400" dirty="0" smtClean="0">
                <a:latin typeface="Simplified Arabic" pitchFamily="18" charset="-78"/>
                <a:cs typeface="Simplified Arabic" pitchFamily="18" charset="-78"/>
              </a:rPr>
              <a:t>شياء بشكل جيد بما فيه الكفاية.</a:t>
            </a:r>
          </a:p>
          <a:p>
            <a:pPr algn="r" rtl="1">
              <a:lnSpc>
                <a:spcPct val="80000"/>
              </a:lnSpc>
            </a:pPr>
            <a:r>
              <a:rPr lang="ar-AE" sz="2400" dirty="0" smtClean="0">
                <a:latin typeface="Simplified Arabic" pitchFamily="18" charset="-78"/>
                <a:cs typeface="Simplified Arabic" pitchFamily="18" charset="-78"/>
              </a:rPr>
              <a:t>لا تركز على الجودة على حساب الكمية.</a:t>
            </a:r>
          </a:p>
          <a:p>
            <a:pPr algn="r" rtl="1">
              <a:lnSpc>
                <a:spcPct val="80000"/>
              </a:lnSpc>
            </a:pPr>
            <a:r>
              <a:rPr lang="ar-AE" sz="2400" dirty="0" smtClean="0">
                <a:latin typeface="Simplified Arabic" pitchFamily="18" charset="-78"/>
                <a:cs typeface="Simplified Arabic" pitchFamily="18" charset="-78"/>
              </a:rPr>
              <a:t>لا تفوّت المواعيد النهائية للتنفيذ</a:t>
            </a:r>
          </a:p>
          <a:p>
            <a:pPr algn="r" rtl="1"/>
            <a:r>
              <a:rPr lang="ar-AE" sz="2400" dirty="0">
                <a:latin typeface="Simplified Arabic" pitchFamily="18" charset="-78"/>
                <a:cs typeface="Simplified Arabic" pitchFamily="18" charset="-78"/>
              </a:rPr>
              <a:t>لا تضع معايير أعلى من معايير الأشخاص الذين </a:t>
            </a:r>
            <a:r>
              <a:rPr lang="ar-AE" sz="2400" dirty="0" smtClean="0">
                <a:latin typeface="Simplified Arabic" pitchFamily="18" charset="-78"/>
                <a:cs typeface="Simplified Arabic" pitchFamily="18" charset="-78"/>
              </a:rPr>
              <a:t>اسندوا لك </a:t>
            </a:r>
            <a:r>
              <a:rPr lang="ar-AE" sz="2400" dirty="0">
                <a:latin typeface="Simplified Arabic" pitchFamily="18" charset="-78"/>
                <a:cs typeface="Simplified Arabic" pitchFamily="18" charset="-78"/>
              </a:rPr>
              <a:t>المهمة ما لم يكن بإمكانك توفير </a:t>
            </a:r>
            <a:r>
              <a:rPr lang="ar-AE" sz="2400" dirty="0" smtClean="0">
                <a:latin typeface="Simplified Arabic" pitchFamily="18" charset="-78"/>
                <a:cs typeface="Simplified Arabic" pitchFamily="18" charset="-78"/>
              </a:rPr>
              <a:t>الوقت. </a:t>
            </a:r>
            <a:endParaRPr lang="en-US" sz="2400" dirty="0" smtClean="0">
              <a:latin typeface="Simplified Arabic" pitchFamily="18" charset="-78"/>
              <a:cs typeface="Simplified Arabic" pitchFamily="18" charset="-78"/>
            </a:endParaRPr>
          </a:p>
          <a:p>
            <a:pPr algn="r" rtl="1">
              <a:lnSpc>
                <a:spcPct val="90000"/>
              </a:lnSpc>
            </a:pPr>
            <a:r>
              <a:rPr lang="ar-AE" sz="2400" dirty="0" smtClean="0">
                <a:latin typeface="Simplified Arabic" pitchFamily="18" charset="-78"/>
                <a:cs typeface="Simplified Arabic" pitchFamily="18" charset="-78"/>
              </a:rPr>
              <a:t>جدولة أوقات الانتهاء، أو المواعيد النهائية للمهام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(</a:t>
            </a:r>
            <a:r>
              <a:rPr lang="ar-AE" sz="2400" dirty="0" smtClean="0">
                <a:latin typeface="Simplified Arabic" pitchFamily="18" charset="-78"/>
                <a:cs typeface="Simplified Arabic" pitchFamily="18" charset="-78"/>
              </a:rPr>
              <a:t>لا تبدأ فقط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)</a:t>
            </a:r>
            <a:r>
              <a:rPr lang="ar-AE" sz="2400" dirty="0" smtClean="0">
                <a:latin typeface="Simplified Arabic" pitchFamily="18" charset="-78"/>
                <a:cs typeface="Simplified Arabic" pitchFamily="18" charset="-78"/>
              </a:rPr>
              <a:t>.</a:t>
            </a:r>
          </a:p>
          <a:p>
            <a:pPr marL="0" indent="0" algn="just" eaLnBrk="1" hangingPunct="1">
              <a:lnSpc>
                <a:spcPct val="80000"/>
              </a:lnSpc>
              <a:buNone/>
            </a:pP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lnSpc>
                <a:spcPct val="80000"/>
              </a:lnSpc>
            </a:pPr>
            <a:endParaRPr lang="en-US" sz="1800" dirty="0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D554D6-E5ED-4176-AB33-A8F2A32D5C58}" type="slidenum">
              <a:rPr lang="en-US" smtClean="0"/>
              <a:pPr/>
              <a:t>25</a:t>
            </a:fld>
            <a:endParaRPr lang="en-US"/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4800600" y="1607127"/>
            <a:ext cx="4114800" cy="4525963"/>
          </a:xfrm>
          <a:prstGeom prst="rect">
            <a:avLst/>
          </a:prstGeom>
          <a:ln>
            <a:solidFill>
              <a:srgbClr val="C00000"/>
            </a:solidFill>
            <a:miter lim="800000"/>
            <a:headEnd/>
            <a:tailEnd/>
          </a:ln>
        </p:spPr>
        <p:txBody>
          <a:bodyPr vert="horz" lIns="91440" tIns="45720" rIns="91440" bIns="45720" rtlCol="0">
            <a:normAutofit fontScale="925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rtl="1">
              <a:lnSpc>
                <a:spcPct val="80000"/>
              </a:lnSpc>
              <a:buFontTx/>
              <a:buNone/>
            </a:pPr>
            <a:r>
              <a:rPr lang="ar-AE" sz="3500" b="1" u="sng" dirty="0" smtClean="0">
                <a:latin typeface="Simplified Arabic" pitchFamily="18" charset="-78"/>
                <a:cs typeface="Simplified Arabic" pitchFamily="18" charset="-78"/>
              </a:rPr>
              <a:t> الكمالي / المثالي</a:t>
            </a:r>
            <a:endParaRPr lang="en-US" sz="3500" b="1" u="sng" dirty="0" smtClean="0">
              <a:latin typeface="Simplified Arabic" pitchFamily="18" charset="-78"/>
              <a:cs typeface="Simplified Arabic" pitchFamily="18" charset="-78"/>
            </a:endParaRPr>
          </a:p>
          <a:p>
            <a:pPr algn="ctr">
              <a:lnSpc>
                <a:spcPct val="80000"/>
              </a:lnSpc>
              <a:buFontTx/>
              <a:buNone/>
            </a:pPr>
            <a:endParaRPr lang="en-US" sz="2400" b="1" dirty="0" smtClean="0">
              <a:latin typeface="Simplified Arabic" pitchFamily="18" charset="-78"/>
              <a:cs typeface="Simplified Arabic" pitchFamily="18" charset="-78"/>
            </a:endParaRPr>
          </a:p>
          <a:p>
            <a:pPr algn="r" rtl="1">
              <a:lnSpc>
                <a:spcPct val="80000"/>
              </a:lnSpc>
            </a:pPr>
            <a:r>
              <a:rPr lang="ar-AE" sz="2400" dirty="0" smtClean="0">
                <a:latin typeface="Simplified Arabic" pitchFamily="18" charset="-78"/>
                <a:cs typeface="Simplified Arabic" pitchFamily="18" charset="-78"/>
              </a:rPr>
              <a:t>وضع معايير عالية مستحيلة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مما يحول دون</a:t>
            </a:r>
            <a:r>
              <a:rPr lang="ar-AE" sz="2400" dirty="0" smtClean="0">
                <a:latin typeface="Simplified Arabic" pitchFamily="18" charset="-78"/>
                <a:cs typeface="Simplified Arabic" pitchFamily="18" charset="-78"/>
              </a:rPr>
              <a:t> تحقيقها .</a:t>
            </a:r>
            <a:br>
              <a:rPr lang="ar-AE" sz="2400" dirty="0" smtClean="0">
                <a:latin typeface="Simplified Arabic" pitchFamily="18" charset="-78"/>
                <a:cs typeface="Simplified Arabic" pitchFamily="18" charset="-78"/>
              </a:rPr>
            </a:br>
            <a:endParaRPr lang="ar-AE" sz="2400" dirty="0" smtClean="0">
              <a:latin typeface="Simplified Arabic" pitchFamily="18" charset="-78"/>
              <a:cs typeface="Simplified Arabic" pitchFamily="18" charset="-78"/>
            </a:endParaRPr>
          </a:p>
          <a:p>
            <a:pPr algn="r" rtl="1">
              <a:lnSpc>
                <a:spcPct val="80000"/>
              </a:lnSpc>
            </a:pPr>
            <a:r>
              <a:rPr lang="ar-AE" sz="2400" dirty="0" smtClean="0">
                <a:latin typeface="Simplified Arabic" pitchFamily="18" charset="-78"/>
                <a:cs typeface="Simplified Arabic" pitchFamily="18" charset="-78"/>
              </a:rPr>
              <a:t>هناك دائما أكثر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م</a:t>
            </a:r>
            <a:r>
              <a:rPr lang="ar-AE" sz="2400" dirty="0" smtClean="0">
                <a:latin typeface="Simplified Arabic" pitchFamily="18" charset="-78"/>
                <a:cs typeface="Simplified Arabic" pitchFamily="18" charset="-78"/>
              </a:rPr>
              <a:t>ما يمكن القيام به. </a:t>
            </a:r>
            <a:br>
              <a:rPr lang="ar-AE" sz="2400" dirty="0" smtClean="0">
                <a:latin typeface="Simplified Arabic" pitchFamily="18" charset="-78"/>
                <a:cs typeface="Simplified Arabic" pitchFamily="18" charset="-78"/>
              </a:rPr>
            </a:br>
            <a:endParaRPr lang="ar-AE" sz="2400" dirty="0" smtClean="0">
              <a:latin typeface="Simplified Arabic" pitchFamily="18" charset="-78"/>
              <a:cs typeface="Simplified Arabic" pitchFamily="18" charset="-78"/>
            </a:endParaRPr>
          </a:p>
          <a:p>
            <a:pPr algn="r" rtl="1">
              <a:lnSpc>
                <a:spcPct val="80000"/>
              </a:lnSpc>
            </a:pPr>
            <a:r>
              <a:rPr lang="ar-AE" sz="2400" dirty="0" smtClean="0">
                <a:latin typeface="Simplified Arabic" pitchFamily="18" charset="-78"/>
                <a:cs typeface="Simplified Arabic" pitchFamily="18" charset="-78"/>
              </a:rPr>
              <a:t>يحب الحصول على مزيد م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ن</a:t>
            </a:r>
            <a:r>
              <a:rPr lang="ar-AE" sz="2400" dirty="0" smtClean="0">
                <a:latin typeface="Simplified Arabic" pitchFamily="18" charset="-78"/>
                <a:cs typeface="Simplified Arabic" pitchFamily="18" charset="-78"/>
              </a:rPr>
              <a:t> المعلومات. </a:t>
            </a:r>
          </a:p>
          <a:p>
            <a:pPr algn="r" rtl="1">
              <a:lnSpc>
                <a:spcPct val="80000"/>
              </a:lnSpc>
            </a:pPr>
            <a:r>
              <a:rPr lang="ar-AE" sz="2400" dirty="0" smtClean="0">
                <a:latin typeface="Simplified Arabic" pitchFamily="18" charset="-78"/>
                <a:cs typeface="Simplified Arabic" pitchFamily="18" charset="-78"/>
              </a:rPr>
              <a:t>مزيد من الأفكار للتفكير.</a:t>
            </a:r>
          </a:p>
          <a:p>
            <a:pPr algn="r" rtl="1">
              <a:lnSpc>
                <a:spcPct val="80000"/>
              </a:lnSpc>
            </a:pPr>
            <a:r>
              <a:rPr lang="ar-AE" sz="2400" dirty="0" smtClean="0">
                <a:latin typeface="Simplified Arabic" pitchFamily="18" charset="-78"/>
                <a:cs typeface="Simplified Arabic" pitchFamily="18" charset="-78"/>
              </a:rPr>
              <a:t>يحتاج لمزيد من ال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أ</a:t>
            </a:r>
            <a:r>
              <a:rPr lang="ar-AE" sz="2400" dirty="0" smtClean="0">
                <a:latin typeface="Simplified Arabic" pitchFamily="18" charset="-78"/>
                <a:cs typeface="Simplified Arabic" pitchFamily="18" charset="-78"/>
              </a:rPr>
              <a:t>شخاص للاستشارة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أ</a:t>
            </a:r>
            <a:r>
              <a:rPr lang="ar-AE" sz="2400" dirty="0" smtClean="0">
                <a:latin typeface="Simplified Arabic" pitchFamily="18" charset="-78"/>
                <a:cs typeface="Simplified Arabic" pitchFamily="18" charset="-78"/>
              </a:rPr>
              <a:t>و النقاش معهم.</a:t>
            </a:r>
          </a:p>
          <a:p>
            <a:pPr algn="r" rtl="1">
              <a:lnSpc>
                <a:spcPct val="80000"/>
              </a:lnSpc>
            </a:pPr>
            <a:r>
              <a:rPr lang="ar-AE" sz="2400" dirty="0" smtClean="0">
                <a:latin typeface="Simplified Arabic" pitchFamily="18" charset="-78"/>
                <a:cs typeface="Simplified Arabic" pitchFamily="18" charset="-78"/>
              </a:rPr>
              <a:t>يستغرقون وقتًا طويلاً لفعل شيء قيمته منخفض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ة</a:t>
            </a:r>
            <a:r>
              <a:rPr lang="ar-AE" sz="2400" dirty="0" smtClean="0">
                <a:latin typeface="Simplified Arabic" pitchFamily="18" charset="-78"/>
                <a:cs typeface="Simplified Arabic" pitchFamily="18" charset="-78"/>
              </a:rPr>
              <a:t>.</a:t>
            </a:r>
          </a:p>
          <a:p>
            <a:pPr algn="just" rtl="1">
              <a:lnSpc>
                <a:spcPct val="90000"/>
              </a:lnSpc>
            </a:pPr>
            <a:r>
              <a:rPr lang="ar-AE" sz="2400" dirty="0" smtClean="0">
                <a:latin typeface="Simplified Arabic" pitchFamily="18" charset="-78"/>
                <a:cs typeface="Simplified Arabic" pitchFamily="18" charset="-78"/>
              </a:rPr>
              <a:t>المثالي يبدأ </a:t>
            </a:r>
            <a:r>
              <a:rPr lang="ar-AE" sz="2400" dirty="0">
                <a:latin typeface="Simplified Arabic" pitchFamily="18" charset="-78"/>
                <a:cs typeface="Simplified Arabic" pitchFamily="18" charset="-78"/>
              </a:rPr>
              <a:t>المهة بسهولة و لكنه لا يستطيع انهائها. </a:t>
            </a:r>
          </a:p>
        </p:txBody>
      </p:sp>
    </p:spTree>
    <p:extLst>
      <p:ext uri="{BB962C8B-B14F-4D97-AF65-F5344CB8AC3E}">
        <p14:creationId xmlns:p14="http://schemas.microsoft.com/office/powerpoint/2010/main" val="121197110"/>
      </p:ext>
    </p:extLst>
  </p:cSld>
  <p:clrMapOvr>
    <a:masterClrMapping/>
  </p:clrMapOvr>
  <p:transition spd="med">
    <p:cover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build="p" animBg="1"/>
      <p:bldP spid="5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 rtl="1"/>
            <a:r>
              <a:rPr lang="ar-AE" dirty="0" smtClean="0">
                <a:latin typeface="Simplified Arabic" pitchFamily="18" charset="-78"/>
                <a:cs typeface="Simplified Arabic" pitchFamily="18" charset="-78"/>
              </a:rPr>
              <a:t>مشكلات ال</a:t>
            </a:r>
            <a:r>
              <a:rPr lang="ar-SA" dirty="0" smtClean="0">
                <a:latin typeface="Simplified Arabic" pitchFamily="18" charset="-78"/>
                <a:cs typeface="Simplified Arabic" pitchFamily="18" charset="-78"/>
              </a:rPr>
              <a:t>أ</a:t>
            </a:r>
            <a:r>
              <a:rPr lang="ar-AE" dirty="0" smtClean="0">
                <a:latin typeface="Simplified Arabic" pitchFamily="18" charset="-78"/>
                <a:cs typeface="Simplified Arabic" pitchFamily="18" charset="-78"/>
              </a:rPr>
              <a:t>شخاص الشائعة مع </a:t>
            </a:r>
            <a:r>
              <a:rPr lang="ar-SA" dirty="0" smtClean="0">
                <a:latin typeface="Simplified Arabic" pitchFamily="18" charset="-78"/>
                <a:cs typeface="Simplified Arabic" pitchFamily="18" charset="-78"/>
              </a:rPr>
              <a:t>إ</a:t>
            </a:r>
            <a:r>
              <a:rPr lang="ar-AE" dirty="0" smtClean="0">
                <a:latin typeface="Simplified Arabic" pitchFamily="18" charset="-78"/>
                <a:cs typeface="Simplified Arabic" pitchFamily="18" charset="-78"/>
              </a:rPr>
              <a:t>دارة الوقت: المتمرد</a:t>
            </a:r>
            <a:endParaRPr lang="en-US" dirty="0">
              <a:latin typeface="Simplified Arabic" pitchFamily="18" charset="-78"/>
              <a:cs typeface="Simplified Arabic" pitchFamily="18" charset="-78"/>
            </a:endParaRPr>
          </a:p>
        </p:txBody>
      </p:sp>
      <p:sp>
        <p:nvSpPr>
          <p:cNvPr id="4" name="Rectangle 4"/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4114800" cy="4525963"/>
          </a:xfrm>
          <a:ln>
            <a:solidFill>
              <a:srgbClr val="C00000"/>
            </a:solidFill>
          </a:ln>
        </p:spPr>
        <p:txBody>
          <a:bodyPr>
            <a:normAutofit lnSpcReduction="10000"/>
          </a:bodyPr>
          <a:lstStyle/>
          <a:p>
            <a:pPr algn="ctr" eaLnBrk="1" hangingPunct="1">
              <a:lnSpc>
                <a:spcPct val="80000"/>
              </a:lnSpc>
              <a:buFontTx/>
              <a:buNone/>
              <a:defRPr/>
            </a:pPr>
            <a:r>
              <a:rPr lang="ar-AE" sz="3200" b="1" u="sng" dirty="0" smtClean="0">
                <a:latin typeface="Simplified Arabic" pitchFamily="18" charset="-78"/>
                <a:cs typeface="Simplified Arabic" pitchFamily="18" charset="-78"/>
              </a:rPr>
              <a:t>تحسين المتمرد</a:t>
            </a:r>
            <a:endParaRPr lang="en-US" sz="3200" b="1" u="sng" dirty="0" smtClean="0">
              <a:latin typeface="Simplified Arabic" pitchFamily="18" charset="-78"/>
              <a:cs typeface="Simplified Arabic" pitchFamily="18" charset="-78"/>
            </a:endParaRPr>
          </a:p>
          <a:p>
            <a:pPr marL="0" indent="0" eaLnBrk="1" hangingPunct="1">
              <a:lnSpc>
                <a:spcPct val="80000"/>
              </a:lnSpc>
              <a:buFontTx/>
              <a:buNone/>
              <a:defRPr/>
            </a:pPr>
            <a:endParaRPr lang="en-US" sz="1000" dirty="0" smtClean="0">
              <a:latin typeface="Simplified Arabic" pitchFamily="18" charset="-78"/>
              <a:cs typeface="Simplified Arabic" pitchFamily="18" charset="-78"/>
            </a:endParaRPr>
          </a:p>
          <a:p>
            <a:pPr algn="r" rtl="1" eaLnBrk="1" hangingPunct="1">
              <a:lnSpc>
                <a:spcPct val="80000"/>
              </a:lnSpc>
              <a:defRPr/>
            </a:pPr>
            <a:r>
              <a:rPr lang="ar-AE" sz="2400" dirty="0" smtClean="0">
                <a:latin typeface="Simplified Arabic" pitchFamily="18" charset="-78"/>
                <a:cs typeface="Simplified Arabic" pitchFamily="18" charset="-78"/>
              </a:rPr>
              <a:t>لا تزعج ال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آ</a:t>
            </a:r>
            <a:r>
              <a:rPr lang="ar-AE" sz="2400" dirty="0" smtClean="0">
                <a:latin typeface="Simplified Arabic" pitchFamily="18" charset="-78"/>
                <a:cs typeface="Simplified Arabic" pitchFamily="18" charset="-78"/>
              </a:rPr>
              <a:t>خرين؛ اعمل على توفير ما قد يحتاجه الاخرين من متطلبات.</a:t>
            </a:r>
          </a:p>
          <a:p>
            <a:pPr algn="r" rtl="1">
              <a:lnSpc>
                <a:spcPct val="80000"/>
              </a:lnSpc>
              <a:defRPr/>
            </a:pPr>
            <a:r>
              <a:rPr lang="ar-AE" sz="2400" dirty="0" smtClean="0">
                <a:latin typeface="Simplified Arabic" pitchFamily="18" charset="-78"/>
                <a:cs typeface="Simplified Arabic" pitchFamily="18" charset="-78"/>
              </a:rPr>
              <a:t>لا </a:t>
            </a:r>
            <a:r>
              <a:rPr lang="ar-AE" sz="2400" dirty="0">
                <a:latin typeface="Simplified Arabic" pitchFamily="18" charset="-78"/>
                <a:cs typeface="Simplified Arabic" pitchFamily="18" charset="-78"/>
              </a:rPr>
              <a:t>تترك الأشياء في اللحظة الأخيرة لمجرد إثبات أنك مهم ؛ </a:t>
            </a:r>
            <a:r>
              <a:rPr lang="ar-AE" sz="2400" dirty="0" smtClean="0">
                <a:latin typeface="Simplified Arabic" pitchFamily="18" charset="-78"/>
                <a:cs typeface="Simplified Arabic" pitchFamily="18" charset="-78"/>
              </a:rPr>
              <a:t>ذلك محفوف </a:t>
            </a:r>
            <a:r>
              <a:rPr lang="ar-AE" sz="2400" dirty="0">
                <a:latin typeface="Simplified Arabic" pitchFamily="18" charset="-78"/>
                <a:cs typeface="Simplified Arabic" pitchFamily="18" charset="-78"/>
              </a:rPr>
              <a:t>بالمخاطر</a:t>
            </a:r>
            <a:r>
              <a:rPr lang="ar-AE" sz="2400" dirty="0" smtClean="0">
                <a:latin typeface="Simplified Arabic" pitchFamily="18" charset="-78"/>
                <a:cs typeface="Simplified Arabic" pitchFamily="18" charset="-78"/>
              </a:rPr>
              <a:t>.</a:t>
            </a:r>
          </a:p>
          <a:p>
            <a:pPr algn="r" rtl="1">
              <a:lnSpc>
                <a:spcPct val="80000"/>
              </a:lnSpc>
              <a:defRPr/>
            </a:pP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ابدأ</a:t>
            </a:r>
            <a:r>
              <a:rPr lang="ar-AE" sz="2400" dirty="0" smtClean="0">
                <a:latin typeface="Simplified Arabic" pitchFamily="18" charset="-78"/>
                <a:cs typeface="Simplified Arabic" pitchFamily="18" charset="-78"/>
              </a:rPr>
              <a:t> بالعمل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،</a:t>
            </a:r>
            <a:r>
              <a:rPr lang="ar-AE" sz="2400" dirty="0" smtClean="0">
                <a:latin typeface="Simplified Arabic" pitchFamily="18" charset="-78"/>
                <a:cs typeface="Simplified Arabic" pitchFamily="18" charset="-78"/>
              </a:rPr>
              <a:t> </a:t>
            </a:r>
            <a:r>
              <a:rPr lang="ar-AE" sz="2400" dirty="0">
                <a:latin typeface="Simplified Arabic" pitchFamily="18" charset="-78"/>
                <a:cs typeface="Simplified Arabic" pitchFamily="18" charset="-78"/>
              </a:rPr>
              <a:t>كما أن البدء هو أحد المناطق الضعيفة </a:t>
            </a:r>
            <a:r>
              <a:rPr lang="ar-AE" sz="2400" dirty="0" smtClean="0">
                <a:latin typeface="Simplified Arabic" pitchFamily="18" charset="-78"/>
                <a:cs typeface="Simplified Arabic" pitchFamily="18" charset="-78"/>
              </a:rPr>
              <a:t>للمتمردين.</a:t>
            </a:r>
          </a:p>
          <a:p>
            <a:pPr algn="r" rtl="1">
              <a:lnSpc>
                <a:spcPct val="80000"/>
              </a:lnSpc>
              <a:defRPr/>
            </a:pPr>
            <a:r>
              <a:rPr lang="ar-AE" sz="2400" dirty="0" smtClean="0">
                <a:latin typeface="Simplified Arabic" pitchFamily="18" charset="-78"/>
                <a:cs typeface="Simplified Arabic" pitchFamily="18" charset="-78"/>
              </a:rPr>
              <a:t>حاول الاخذ بالحسبان احتياجات الاشخاص الاخرين.</a:t>
            </a:r>
          </a:p>
          <a:p>
            <a:pPr algn="r" rtl="1"/>
            <a:r>
              <a:rPr lang="ar-AE" sz="2400" dirty="0" smtClean="0">
                <a:latin typeface="Simplified Arabic" pitchFamily="18" charset="-78"/>
                <a:cs typeface="Simplified Arabic" pitchFamily="18" charset="-78"/>
              </a:rPr>
              <a:t>ليس </a:t>
            </a:r>
            <a:r>
              <a:rPr lang="ar-AE" sz="2400" dirty="0">
                <a:latin typeface="Simplified Arabic" pitchFamily="18" charset="-78"/>
                <a:cs typeface="Simplified Arabic" pitchFamily="18" charset="-78"/>
              </a:rPr>
              <a:t>عليك إثبات نفسك طوال </a:t>
            </a:r>
            <a:r>
              <a:rPr lang="ar-AE" sz="2400" dirty="0" smtClean="0">
                <a:latin typeface="Simplified Arabic" pitchFamily="18" charset="-78"/>
                <a:cs typeface="Simplified Arabic" pitchFamily="18" charset="-78"/>
              </a:rPr>
              <a:t>الوقت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،</a:t>
            </a:r>
            <a:r>
              <a:rPr lang="ar-AE" sz="2400" dirty="0" smtClean="0">
                <a:latin typeface="Simplified Arabic" pitchFamily="18" charset="-78"/>
                <a:cs typeface="Simplified Arabic" pitchFamily="18" charset="-78"/>
              </a:rPr>
              <a:t>لا </a:t>
            </a:r>
            <a:r>
              <a:rPr lang="ar-AE" sz="2400" dirty="0">
                <a:latin typeface="Simplified Arabic" pitchFamily="18" charset="-78"/>
                <a:cs typeface="Simplified Arabic" pitchFamily="18" charset="-78"/>
              </a:rPr>
              <a:t>بأس أن تفشل مرة واحدة في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بعض الأحيان</a:t>
            </a:r>
            <a:r>
              <a:rPr lang="ar-AE" sz="2400" dirty="0" smtClean="0">
                <a:latin typeface="Simplified Arabic" pitchFamily="18" charset="-78"/>
                <a:cs typeface="Simplified Arabic" pitchFamily="18" charset="-78"/>
              </a:rPr>
              <a:t>.</a:t>
            </a:r>
            <a:endParaRPr lang="en-US" sz="2400" dirty="0" smtClean="0">
              <a:latin typeface="Simplified Arabic" pitchFamily="18" charset="-78"/>
              <a:cs typeface="Simplified Arabic" pitchFamily="18" charset="-78"/>
            </a:endParaRPr>
          </a:p>
          <a:p>
            <a:pPr eaLnBrk="1" hangingPunct="1">
              <a:lnSpc>
                <a:spcPct val="80000"/>
              </a:lnSpc>
              <a:defRPr/>
            </a:pPr>
            <a:endParaRPr lang="en-US" sz="1800" dirty="0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D554D6-E5ED-4176-AB33-A8F2A32D5C58}" type="slidenum">
              <a:rPr lang="en-US" smtClean="0"/>
              <a:pPr/>
              <a:t>26</a:t>
            </a:fld>
            <a:endParaRPr lang="en-US"/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4724400" y="1579418"/>
            <a:ext cx="4038600" cy="4525963"/>
          </a:xfrm>
          <a:prstGeom prst="rect">
            <a:avLst/>
          </a:prstGeom>
          <a:ln>
            <a:solidFill>
              <a:srgbClr val="C00000"/>
            </a:solidFill>
            <a:miter lim="800000"/>
            <a:headEnd/>
            <a:tailEnd/>
          </a:ln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80000"/>
              </a:lnSpc>
              <a:buFontTx/>
              <a:buNone/>
            </a:pPr>
            <a:r>
              <a:rPr lang="ar-AE" b="1" u="sng" dirty="0" smtClean="0">
                <a:latin typeface="Simplified Arabic" pitchFamily="18" charset="-78"/>
                <a:cs typeface="Simplified Arabic" pitchFamily="18" charset="-78"/>
              </a:rPr>
              <a:t>المتمرد</a:t>
            </a:r>
            <a:endParaRPr lang="en-US" b="1" u="sng" dirty="0" smtClean="0">
              <a:latin typeface="Simplified Arabic" pitchFamily="18" charset="-78"/>
              <a:cs typeface="Simplified Arabic" pitchFamily="18" charset="-78"/>
            </a:endParaRPr>
          </a:p>
          <a:p>
            <a:pPr algn="ctr">
              <a:lnSpc>
                <a:spcPct val="80000"/>
              </a:lnSpc>
              <a:buFontTx/>
              <a:buNone/>
            </a:pPr>
            <a:endParaRPr lang="en-US" sz="2400" b="1" dirty="0" smtClean="0">
              <a:latin typeface="Simplified Arabic" pitchFamily="18" charset="-78"/>
              <a:cs typeface="Simplified Arabic" pitchFamily="18" charset="-78"/>
            </a:endParaRPr>
          </a:p>
          <a:p>
            <a:pPr algn="r" rtl="1">
              <a:lnSpc>
                <a:spcPct val="80000"/>
              </a:lnSpc>
            </a:pPr>
            <a:r>
              <a:rPr lang="ar-AE" sz="2400" dirty="0" smtClean="0">
                <a:latin typeface="Simplified Arabic" pitchFamily="18" charset="-78"/>
                <a:cs typeface="Simplified Arabic" pitchFamily="18" charset="-78"/>
              </a:rPr>
              <a:t>يعاندوا كالاطفال.</a:t>
            </a:r>
            <a:endParaRPr lang="ar-AE" sz="2400" dirty="0">
              <a:latin typeface="Simplified Arabic" pitchFamily="18" charset="-78"/>
              <a:cs typeface="Simplified Arabic" pitchFamily="18" charset="-78"/>
            </a:endParaRPr>
          </a:p>
          <a:p>
            <a:pPr algn="r" rtl="1">
              <a:lnSpc>
                <a:spcPct val="80000"/>
              </a:lnSpc>
            </a:pPr>
            <a:r>
              <a:rPr lang="ar-AE" sz="2400" dirty="0" smtClean="0">
                <a:latin typeface="Simplified Arabic" pitchFamily="18" charset="-78"/>
                <a:cs typeface="Simplified Arabic" pitchFamily="18" charset="-78"/>
              </a:rPr>
              <a:t>يرغبوا بالسيطرة على الآخرين وبيئتهم.</a:t>
            </a:r>
          </a:p>
          <a:p>
            <a:pPr algn="r" rtl="1">
              <a:lnSpc>
                <a:spcPct val="80000"/>
              </a:lnSpc>
            </a:pPr>
            <a:r>
              <a:rPr lang="ar-AE" sz="2400" dirty="0" smtClean="0">
                <a:latin typeface="Simplified Arabic" pitchFamily="18" charset="-78"/>
                <a:cs typeface="Simplified Arabic" pitchFamily="18" charset="-78"/>
              </a:rPr>
              <a:t>يحددون مواعيدهم النهائية دون الرجوع إلى الآخرين أو النظر في الوقت أو المتطلبات الزمنية للآخرين.</a:t>
            </a:r>
          </a:p>
          <a:p>
            <a:pPr algn="r" rtl="1">
              <a:lnSpc>
                <a:spcPct val="80000"/>
              </a:lnSpc>
            </a:pPr>
            <a:r>
              <a:rPr lang="ar-AE" sz="2400" dirty="0" smtClean="0">
                <a:latin typeface="Simplified Arabic" pitchFamily="18" charset="-78"/>
                <a:cs typeface="Simplified Arabic" pitchFamily="18" charset="-78"/>
              </a:rPr>
              <a:t>إنهم يستمتعون  بالأزمات والمشاكل لأنه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بإمكانهم </a:t>
            </a:r>
            <a:r>
              <a:rPr lang="ar-AE" sz="2400" dirty="0" smtClean="0">
                <a:latin typeface="Simplified Arabic" pitchFamily="18" charset="-78"/>
                <a:cs typeface="Simplified Arabic" pitchFamily="18" charset="-78"/>
              </a:rPr>
              <a:t>التغلب عليها لإظهار أنهم يتحكمون. </a:t>
            </a:r>
            <a:endParaRPr lang="en-US" sz="2400" dirty="0" smtClean="0">
              <a:solidFill>
                <a:srgbClr val="C00000"/>
              </a:solidFill>
              <a:latin typeface="Simplified Arabic" pitchFamily="18" charset="-78"/>
              <a:cs typeface="Simplified Arabic" pitchFamily="18" charset="-78"/>
            </a:endParaRPr>
          </a:p>
          <a:p>
            <a:pPr algn="just" rtl="1">
              <a:lnSpc>
                <a:spcPct val="90000"/>
              </a:lnSpc>
            </a:pPr>
            <a:r>
              <a:rPr lang="ar-AE" sz="2400" dirty="0" smtClean="0">
                <a:latin typeface="Simplified Arabic" pitchFamily="18" charset="-78"/>
                <a:cs typeface="Simplified Arabic" pitchFamily="18" charset="-78"/>
              </a:rPr>
              <a:t>المتمرد يبدأ </a:t>
            </a:r>
            <a:r>
              <a:rPr lang="ar-AE" sz="2400" dirty="0">
                <a:latin typeface="Simplified Arabic" pitchFamily="18" charset="-78"/>
                <a:cs typeface="Simplified Arabic" pitchFamily="18" charset="-78"/>
              </a:rPr>
              <a:t>المهة </a:t>
            </a:r>
            <a:r>
              <a:rPr lang="ar-AE" sz="2400" dirty="0" smtClean="0">
                <a:latin typeface="Simplified Arabic" pitchFamily="18" charset="-78"/>
                <a:cs typeface="Simplified Arabic" pitchFamily="18" charset="-78"/>
              </a:rPr>
              <a:t>بصعوبة و </a:t>
            </a:r>
            <a:r>
              <a:rPr lang="ar-AE" sz="2400" dirty="0">
                <a:latin typeface="Simplified Arabic" pitchFamily="18" charset="-78"/>
                <a:cs typeface="Simplified Arabic" pitchFamily="18" charset="-78"/>
              </a:rPr>
              <a:t>لكنه </a:t>
            </a:r>
            <a:r>
              <a:rPr lang="ar-AE" sz="2400" dirty="0" smtClean="0">
                <a:latin typeface="Simplified Arabic" pitchFamily="18" charset="-78"/>
                <a:cs typeface="Simplified Arabic" pitchFamily="18" charset="-78"/>
              </a:rPr>
              <a:t>يستطيع </a:t>
            </a:r>
            <a:r>
              <a:rPr lang="ar-AE" sz="2400" dirty="0">
                <a:latin typeface="Simplified Arabic" pitchFamily="18" charset="-78"/>
                <a:cs typeface="Simplified Arabic" pitchFamily="18" charset="-78"/>
              </a:rPr>
              <a:t>انهائها. </a:t>
            </a:r>
          </a:p>
        </p:txBody>
      </p:sp>
    </p:spTree>
    <p:extLst>
      <p:ext uri="{BB962C8B-B14F-4D97-AF65-F5344CB8AC3E}">
        <p14:creationId xmlns:p14="http://schemas.microsoft.com/office/powerpoint/2010/main" val="3958085825"/>
      </p:ext>
    </p:extLst>
  </p:cSld>
  <p:clrMapOvr>
    <a:masterClrMapping/>
  </p:clrMapOvr>
  <p:transition spd="med">
    <p:cover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build="p" animBg="1"/>
      <p:bldP spid="5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r" rtl="1"/>
            <a:r>
              <a:rPr lang="ar-AE" dirty="0" smtClean="0">
                <a:latin typeface="Simplified Arabic" pitchFamily="18" charset="-78"/>
                <a:cs typeface="Simplified Arabic" pitchFamily="18" charset="-78"/>
              </a:rPr>
              <a:t>مشكلات الاشخاص الشائعة مع </a:t>
            </a:r>
            <a:r>
              <a:rPr lang="ar-SA" dirty="0" smtClean="0">
                <a:latin typeface="Simplified Arabic" pitchFamily="18" charset="-78"/>
                <a:cs typeface="Simplified Arabic" pitchFamily="18" charset="-78"/>
              </a:rPr>
              <a:t>إ</a:t>
            </a:r>
            <a:r>
              <a:rPr lang="ar-AE" dirty="0" smtClean="0">
                <a:latin typeface="Simplified Arabic" pitchFamily="18" charset="-78"/>
                <a:cs typeface="Simplified Arabic" pitchFamily="18" charset="-78"/>
              </a:rPr>
              <a:t>دارة الوقت: الاجتماعي جدا</a:t>
            </a:r>
            <a:endParaRPr lang="en-US" dirty="0">
              <a:latin typeface="Simplified Arabic" pitchFamily="18" charset="-78"/>
              <a:cs typeface="Simplified Arabic" pitchFamily="18" charset="-78"/>
            </a:endParaRPr>
          </a:p>
        </p:txBody>
      </p:sp>
      <p:sp>
        <p:nvSpPr>
          <p:cNvPr id="4" name="Rectangle 4"/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4191000" cy="4525963"/>
          </a:xfrm>
          <a:ln>
            <a:solidFill>
              <a:srgbClr val="C00000"/>
            </a:solidFill>
            <a:miter lim="800000"/>
            <a:headEnd/>
            <a:tailEnd/>
          </a:ln>
        </p:spPr>
        <p:txBody>
          <a:bodyPr>
            <a:normAutofit lnSpcReduction="10000"/>
          </a:bodyPr>
          <a:lstStyle/>
          <a:p>
            <a:pPr algn="ctr">
              <a:lnSpc>
                <a:spcPct val="80000"/>
              </a:lnSpc>
              <a:buNone/>
            </a:pPr>
            <a:r>
              <a:rPr lang="ar-AE" sz="2800" b="1" u="sng" dirty="0" smtClean="0">
                <a:latin typeface="Simplified Arabic" pitchFamily="18" charset="-78"/>
                <a:cs typeface="Simplified Arabic" pitchFamily="18" charset="-78"/>
              </a:rPr>
              <a:t>تحسين الاجتماعي جدا</a:t>
            </a:r>
            <a:endParaRPr lang="en-US" sz="2800" b="1" u="sng" dirty="0" smtClean="0">
              <a:latin typeface="Simplified Arabic" pitchFamily="18" charset="-78"/>
              <a:cs typeface="Simplified Arabic" pitchFamily="18" charset="-78"/>
            </a:endParaRPr>
          </a:p>
          <a:p>
            <a:pPr eaLnBrk="1" hangingPunct="1">
              <a:lnSpc>
                <a:spcPct val="80000"/>
              </a:lnSpc>
            </a:pPr>
            <a:endParaRPr lang="en-US" sz="1600" dirty="0" smtClean="0">
              <a:latin typeface="Simplified Arabic" pitchFamily="18" charset="-78"/>
              <a:cs typeface="Simplified Arabic" pitchFamily="18" charset="-78"/>
            </a:endParaRPr>
          </a:p>
          <a:p>
            <a:pPr algn="r" rtl="1">
              <a:lnSpc>
                <a:spcPct val="80000"/>
              </a:lnSpc>
            </a:pPr>
            <a:r>
              <a:rPr lang="ar-AE" sz="2400" dirty="0" smtClean="0">
                <a:latin typeface="Simplified Arabic" pitchFamily="18" charset="-78"/>
                <a:cs typeface="Simplified Arabic" pitchFamily="18" charset="-78"/>
              </a:rPr>
              <a:t>لا تشتت انتباه الآخرين. ابدأ المحادثة ب: "هل لديك دقيقة"؟ وتقبل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،</a:t>
            </a:r>
            <a:r>
              <a:rPr lang="ar-AE" sz="2400" dirty="0" smtClean="0">
                <a:latin typeface="Simplified Arabic" pitchFamily="18" charset="-78"/>
                <a:cs typeface="Simplified Arabic" pitchFamily="18" charset="-78"/>
              </a:rPr>
              <a:t> إذا قالوا لا. </a:t>
            </a:r>
          </a:p>
          <a:p>
            <a:pPr algn="r" rtl="1">
              <a:lnSpc>
                <a:spcPct val="80000"/>
              </a:lnSpc>
            </a:pPr>
            <a:r>
              <a:rPr lang="ar-AE" sz="2400" dirty="0" smtClean="0">
                <a:latin typeface="Simplified Arabic" pitchFamily="18" charset="-78"/>
                <a:cs typeface="Simplified Arabic" pitchFamily="18" charset="-78"/>
              </a:rPr>
              <a:t>لا تأخذ الرفض شخصيا. يعني ذلك أن الأشخاص مشغولون ، وليس لان الأشخاص لا يحبونك أو لا يحبون التحدث معك. </a:t>
            </a:r>
            <a:br>
              <a:rPr lang="ar-AE" sz="2400" dirty="0" smtClean="0">
                <a:latin typeface="Simplified Arabic" pitchFamily="18" charset="-78"/>
                <a:cs typeface="Simplified Arabic" pitchFamily="18" charset="-78"/>
              </a:rPr>
            </a:br>
            <a:endParaRPr lang="ar-AE" sz="2400" dirty="0" smtClean="0">
              <a:latin typeface="Simplified Arabic" pitchFamily="18" charset="-78"/>
              <a:cs typeface="Simplified Arabic" pitchFamily="18" charset="-78"/>
            </a:endParaRPr>
          </a:p>
          <a:p>
            <a:pPr algn="r" rtl="1">
              <a:lnSpc>
                <a:spcPct val="80000"/>
              </a:lnSpc>
            </a:pPr>
            <a:r>
              <a:rPr lang="ar-AE" sz="2400" dirty="0" smtClean="0">
                <a:latin typeface="Simplified Arabic" pitchFamily="18" charset="-78"/>
                <a:cs typeface="Simplified Arabic" pitchFamily="18" charset="-78"/>
              </a:rPr>
              <a:t>حاول الحفاظ على التواصل الاجتماعي إلى المستوى المطلوب لعلاقة عمل جيدة. </a:t>
            </a:r>
          </a:p>
          <a:p>
            <a:pPr algn="r" rtl="1"/>
            <a:r>
              <a:rPr lang="ar-AE" sz="2400" dirty="0">
                <a:latin typeface="Simplified Arabic" pitchFamily="18" charset="-78"/>
                <a:cs typeface="Simplified Arabic" pitchFamily="18" charset="-78"/>
              </a:rPr>
              <a:t>لا يجب عليك المشاركة في كل شيء</a:t>
            </a:r>
            <a:r>
              <a:rPr lang="ar-AE" sz="2400" dirty="0" smtClean="0">
                <a:latin typeface="Simplified Arabic" pitchFamily="18" charset="-78"/>
                <a:cs typeface="Simplified Arabic" pitchFamily="18" charset="-78"/>
              </a:rPr>
              <a:t>.</a:t>
            </a:r>
            <a:endParaRPr lang="en-US" sz="2400" dirty="0" smtClean="0">
              <a:latin typeface="Simplified Arabic" pitchFamily="18" charset="-78"/>
              <a:cs typeface="Simplified Arabic" pitchFamily="18" charset="-78"/>
            </a:endParaRPr>
          </a:p>
          <a:p>
            <a:pPr eaLnBrk="1" hangingPunct="1">
              <a:lnSpc>
                <a:spcPct val="80000"/>
              </a:lnSpc>
            </a:pPr>
            <a:endParaRPr lang="en-US" sz="1600" dirty="0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D554D6-E5ED-4176-AB33-A8F2A32D5C58}" type="slidenum">
              <a:rPr lang="en-US" smtClean="0"/>
              <a:pPr/>
              <a:t>27</a:t>
            </a:fld>
            <a:endParaRPr lang="en-US"/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4724400" y="1607127"/>
            <a:ext cx="4038600" cy="4525963"/>
          </a:xfrm>
          <a:prstGeom prst="rect">
            <a:avLst/>
          </a:prstGeom>
          <a:ln>
            <a:solidFill>
              <a:srgbClr val="C00000"/>
            </a:solidFill>
            <a:miter lim="800000"/>
            <a:headEnd/>
            <a:tailEnd/>
          </a:ln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80000"/>
              </a:lnSpc>
              <a:buFontTx/>
              <a:buNone/>
            </a:pPr>
            <a:r>
              <a:rPr lang="ar-AE" sz="3000" b="1" u="sng" dirty="0" smtClean="0">
                <a:latin typeface="Simplified Arabic" pitchFamily="18" charset="-78"/>
                <a:cs typeface="Simplified Arabic" pitchFamily="18" charset="-78"/>
              </a:rPr>
              <a:t>الاجتماعي جدا</a:t>
            </a:r>
            <a:endParaRPr lang="en-US" sz="3000" b="1" u="sng" dirty="0" smtClean="0">
              <a:latin typeface="Simplified Arabic" pitchFamily="18" charset="-78"/>
              <a:cs typeface="Simplified Arabic" pitchFamily="18" charset="-78"/>
            </a:endParaRPr>
          </a:p>
          <a:p>
            <a:pPr algn="ctr">
              <a:lnSpc>
                <a:spcPct val="80000"/>
              </a:lnSpc>
              <a:buFontTx/>
              <a:buNone/>
            </a:pPr>
            <a:endParaRPr lang="en-US" sz="1100" b="1" dirty="0" smtClean="0">
              <a:latin typeface="Simplified Arabic" pitchFamily="18" charset="-78"/>
              <a:cs typeface="Simplified Arabic" pitchFamily="18" charset="-78"/>
            </a:endParaRPr>
          </a:p>
          <a:p>
            <a:pPr algn="r" rtl="1">
              <a:lnSpc>
                <a:spcPct val="80000"/>
              </a:lnSpc>
            </a:pPr>
            <a:r>
              <a:rPr lang="ar-AE" sz="2400" dirty="0" smtClean="0">
                <a:latin typeface="Simplified Arabic" pitchFamily="18" charset="-78"/>
                <a:cs typeface="Simplified Arabic" pitchFamily="18" charset="-78"/>
              </a:rPr>
              <a:t>يحبون المشاركة مع ال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آ</a:t>
            </a:r>
            <a:r>
              <a:rPr lang="ar-AE" sz="2400" dirty="0" smtClean="0">
                <a:latin typeface="Simplified Arabic" pitchFamily="18" charset="-78"/>
                <a:cs typeface="Simplified Arabic" pitchFamily="18" charset="-78"/>
              </a:rPr>
              <a:t>خرين.</a:t>
            </a:r>
          </a:p>
          <a:p>
            <a:pPr algn="r" rtl="1">
              <a:lnSpc>
                <a:spcPct val="80000"/>
              </a:lnSpc>
            </a:pPr>
            <a:r>
              <a:rPr lang="ar-AE" sz="2400" dirty="0" smtClean="0">
                <a:latin typeface="Simplified Arabic" pitchFamily="18" charset="-78"/>
                <a:cs typeface="Simplified Arabic" pitchFamily="18" charset="-78"/>
              </a:rPr>
              <a:t>يحبون التحدث، المناقشة، معرفة ما يحصل حولهم و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يحبون </a:t>
            </a:r>
            <a:r>
              <a:rPr lang="ar-AE" sz="2400" dirty="0" smtClean="0">
                <a:latin typeface="Simplified Arabic" pitchFamily="18" charset="-78"/>
                <a:cs typeface="Simplified Arabic" pitchFamily="18" charset="-78"/>
              </a:rPr>
              <a:t>جمع المعلومات.</a:t>
            </a:r>
          </a:p>
          <a:p>
            <a:pPr algn="r" rtl="1">
              <a:lnSpc>
                <a:spcPct val="80000"/>
              </a:lnSpc>
            </a:pPr>
            <a:r>
              <a:rPr lang="ar-AE" sz="2400" dirty="0" smtClean="0">
                <a:latin typeface="Simplified Arabic" pitchFamily="18" charset="-78"/>
                <a:cs typeface="Simplified Arabic" pitchFamily="18" charset="-78"/>
              </a:rPr>
              <a:t>يمكن تشتيت انتباههم بسهولة وتشتيت انتباه الآخرين. </a:t>
            </a:r>
          </a:p>
          <a:p>
            <a:pPr algn="r" rtl="1">
              <a:lnSpc>
                <a:spcPct val="80000"/>
              </a:lnSpc>
            </a:pPr>
            <a:r>
              <a:rPr lang="ar-AE" sz="2400" dirty="0" smtClean="0">
                <a:latin typeface="Simplified Arabic" pitchFamily="18" charset="-78"/>
                <a:cs typeface="Simplified Arabic" pitchFamily="18" charset="-78"/>
              </a:rPr>
              <a:t>يمكن أن ينخرطوا بسهولة في تفاصيل غير مهمة على حساب العمل الهام. </a:t>
            </a:r>
          </a:p>
          <a:p>
            <a:pPr algn="r" rtl="1">
              <a:lnSpc>
                <a:spcPct val="80000"/>
              </a:lnSpc>
            </a:pPr>
            <a:r>
              <a:rPr lang="ar-AE" sz="2400" dirty="0" smtClean="0">
                <a:latin typeface="Simplified Arabic" pitchFamily="18" charset="-78"/>
                <a:cs typeface="Simplified Arabic" pitchFamily="18" charset="-78"/>
              </a:rPr>
              <a:t>يمكنهم سماع كل شيء والانضمام إليه. </a:t>
            </a:r>
          </a:p>
          <a:p>
            <a:pPr algn="r" rtl="1"/>
            <a:r>
              <a:rPr lang="ar-AE" sz="2400" dirty="0" smtClean="0">
                <a:latin typeface="Simplified Arabic" pitchFamily="18" charset="-78"/>
                <a:cs typeface="Simplified Arabic" pitchFamily="18" charset="-78"/>
              </a:rPr>
              <a:t>يمكن </a:t>
            </a:r>
            <a:r>
              <a:rPr lang="ar-AE" sz="2400" dirty="0">
                <a:latin typeface="Simplified Arabic" pitchFamily="18" charset="-78"/>
                <a:cs typeface="Simplified Arabic" pitchFamily="18" charset="-78"/>
              </a:rPr>
              <a:t>أن </a:t>
            </a:r>
            <a:r>
              <a:rPr lang="ar-AE" sz="2400" dirty="0" smtClean="0">
                <a:latin typeface="Simplified Arabic" pitchFamily="18" charset="-78"/>
                <a:cs typeface="Simplified Arabic" pitchFamily="18" charset="-78"/>
              </a:rPr>
              <a:t>يكون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وا</a:t>
            </a:r>
            <a:r>
              <a:rPr lang="ar-AE" sz="2400" dirty="0" smtClean="0">
                <a:latin typeface="Simplified Arabic" pitchFamily="18" charset="-78"/>
                <a:cs typeface="Simplified Arabic" pitchFamily="18" charset="-78"/>
              </a:rPr>
              <a:t> </a:t>
            </a:r>
            <a:r>
              <a:rPr lang="ar-AE" sz="2400" dirty="0">
                <a:latin typeface="Simplified Arabic" pitchFamily="18" charset="-78"/>
                <a:cs typeface="Simplified Arabic" pitchFamily="18" charset="-78"/>
              </a:rPr>
              <a:t>مصدرًا </a:t>
            </a:r>
            <a:r>
              <a:rPr lang="ar-AE" sz="2400" dirty="0" smtClean="0">
                <a:latin typeface="Simplified Arabic" pitchFamily="18" charset="-78"/>
                <a:cs typeface="Simplified Arabic" pitchFamily="18" charset="-78"/>
              </a:rPr>
              <a:t>لهدر الوقت الذي </a:t>
            </a:r>
            <a:r>
              <a:rPr lang="ar-AE" sz="2400" dirty="0">
                <a:latin typeface="Simplified Arabic" pitchFamily="18" charset="-78"/>
                <a:cs typeface="Simplified Arabic" pitchFamily="18" charset="-78"/>
              </a:rPr>
              <a:t>لا نهاية له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،</a:t>
            </a:r>
            <a:r>
              <a:rPr lang="ar-AE" sz="2400" dirty="0" smtClean="0">
                <a:latin typeface="Simplified Arabic" pitchFamily="18" charset="-78"/>
                <a:cs typeface="Simplified Arabic" pitchFamily="18" charset="-78"/>
              </a:rPr>
              <a:t>ومقاطعة الآخرين.</a:t>
            </a:r>
            <a:endParaRPr lang="ar-AE" sz="2400" dirty="0">
              <a:latin typeface="Simplified Arabic" pitchFamily="18" charset="-78"/>
              <a:cs typeface="Simplified Arabic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87131993"/>
      </p:ext>
    </p:extLst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build="p" animBg="1"/>
      <p:bldP spid="5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 rtl="1"/>
            <a:r>
              <a:rPr lang="ar-AE" dirty="0" smtClean="0">
                <a:latin typeface="Times New Roman" pitchFamily="18" charset="0"/>
                <a:cs typeface="Times New Roman" pitchFamily="18" charset="0"/>
              </a:rPr>
              <a:t>مشكلات ال</a:t>
            </a:r>
            <a:r>
              <a:rPr lang="ar-SA" dirty="0" smtClean="0">
                <a:latin typeface="Times New Roman" pitchFamily="18" charset="0"/>
                <a:cs typeface="Times New Roman" pitchFamily="18" charset="0"/>
              </a:rPr>
              <a:t>أ</a:t>
            </a:r>
            <a:r>
              <a:rPr lang="ar-AE" dirty="0" smtClean="0">
                <a:latin typeface="Times New Roman" pitchFamily="18" charset="0"/>
                <a:cs typeface="Times New Roman" pitchFamily="18" charset="0"/>
              </a:rPr>
              <a:t>شخاص الشائعة مع </a:t>
            </a:r>
            <a:r>
              <a:rPr lang="ar-SA" dirty="0" smtClean="0">
                <a:latin typeface="Times New Roman" pitchFamily="18" charset="0"/>
                <a:cs typeface="Times New Roman" pitchFamily="18" charset="0"/>
              </a:rPr>
              <a:t>إ</a:t>
            </a:r>
            <a:r>
              <a:rPr lang="ar-AE" dirty="0" smtClean="0">
                <a:latin typeface="Times New Roman" pitchFamily="18" charset="0"/>
                <a:cs typeface="Times New Roman" pitchFamily="18" charset="0"/>
              </a:rPr>
              <a:t>دارة الوقت: </a:t>
            </a:r>
            <a:r>
              <a:rPr lang="ar-SA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ar-AE" dirty="0" smtClean="0">
                <a:latin typeface="Times New Roman" pitchFamily="18" charset="0"/>
                <a:cs typeface="Times New Roman" pitchFamily="18" charset="0"/>
              </a:rPr>
              <a:t>القلق</a:t>
            </a:r>
            <a:r>
              <a:rPr lang="ar-SA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en-US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4114800" cy="4648200"/>
          </a:xfrm>
          <a:ln>
            <a:solidFill>
              <a:srgbClr val="C00000"/>
            </a:solidFill>
            <a:miter lim="800000"/>
            <a:headEnd/>
            <a:tailEnd/>
          </a:ln>
        </p:spPr>
        <p:txBody>
          <a:bodyPr>
            <a:normAutofit fontScale="55000" lnSpcReduction="20000"/>
          </a:bodyPr>
          <a:lstStyle/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ar-AE" sz="5100" b="1" u="sng" dirty="0" smtClean="0">
                <a:latin typeface="Simplified Arabic" pitchFamily="18" charset="-78"/>
                <a:cs typeface="Simplified Arabic" pitchFamily="18" charset="-78"/>
              </a:rPr>
              <a:t>تحسين القلق</a:t>
            </a:r>
          </a:p>
          <a:p>
            <a:pPr algn="r" rtl="1">
              <a:lnSpc>
                <a:spcPct val="120000"/>
              </a:lnSpc>
            </a:pPr>
            <a:r>
              <a:rPr lang="ar-AE" sz="3400" b="1" dirty="0" smtClean="0">
                <a:latin typeface="Simplified Arabic" pitchFamily="18" charset="-78"/>
                <a:cs typeface="Simplified Arabic" pitchFamily="18" charset="-78"/>
              </a:rPr>
              <a:t>طلب المساعدة عند الحاجة إليها. </a:t>
            </a:r>
          </a:p>
          <a:p>
            <a:pPr algn="r" rtl="1">
              <a:lnSpc>
                <a:spcPct val="120000"/>
              </a:lnSpc>
            </a:pPr>
            <a:r>
              <a:rPr lang="ar-AE" sz="3400" b="1" dirty="0" smtClean="0">
                <a:latin typeface="Simplified Arabic" pitchFamily="18" charset="-78"/>
                <a:cs typeface="Simplified Arabic" pitchFamily="18" charset="-78"/>
              </a:rPr>
              <a:t>لا تقضم أكثر مما تستطيع مضغه ، ولكن لا تخف من تجاوز الحد المعتاد لنفسك. </a:t>
            </a:r>
          </a:p>
          <a:p>
            <a:pPr algn="r" rtl="1">
              <a:lnSpc>
                <a:spcPct val="120000"/>
              </a:lnSpc>
            </a:pPr>
            <a:r>
              <a:rPr lang="ar-AE" sz="3400" b="1" dirty="0" smtClean="0">
                <a:latin typeface="Simplified Arabic" pitchFamily="18" charset="-78"/>
                <a:cs typeface="Simplified Arabic" pitchFamily="18" charset="-78"/>
              </a:rPr>
              <a:t>اطلب من شخص آخر التحقق من عملك</a:t>
            </a:r>
            <a:r>
              <a:rPr lang="ar-SA" sz="3400" b="1" dirty="0" smtClean="0">
                <a:latin typeface="Simplified Arabic" pitchFamily="18" charset="-78"/>
                <a:cs typeface="Simplified Arabic" pitchFamily="18" charset="-78"/>
              </a:rPr>
              <a:t> </a:t>
            </a:r>
            <a:r>
              <a:rPr lang="ar-AE" sz="3400" b="1" dirty="0" smtClean="0">
                <a:latin typeface="Simplified Arabic" pitchFamily="18" charset="-78"/>
                <a:cs typeface="Simplified Arabic" pitchFamily="18" charset="-78"/>
              </a:rPr>
              <a:t>بحثًا عن أخطاء. هذا يمكن أن يعزز ثقتك بنفسك. يمكن أن يكون لديك ترتيب مع صديق أو زميل لك</a:t>
            </a:r>
            <a:r>
              <a:rPr lang="ar-SA" sz="3400" b="1" dirty="0" smtClean="0">
                <a:latin typeface="Simplified Arabic" pitchFamily="18" charset="-78"/>
                <a:cs typeface="Simplified Arabic" pitchFamily="18" charset="-78"/>
              </a:rPr>
              <a:t>،</a:t>
            </a:r>
            <a:r>
              <a:rPr lang="ar-AE" sz="3400" b="1" dirty="0" smtClean="0">
                <a:latin typeface="Simplified Arabic" pitchFamily="18" charset="-78"/>
                <a:cs typeface="Simplified Arabic" pitchFamily="18" charset="-78"/>
              </a:rPr>
              <a:t> أن </a:t>
            </a:r>
            <a:r>
              <a:rPr lang="ar-AE" sz="3400" b="1" dirty="0">
                <a:latin typeface="Simplified Arabic" pitchFamily="18" charset="-78"/>
                <a:cs typeface="Simplified Arabic" pitchFamily="18" charset="-78"/>
              </a:rPr>
              <a:t>ي</a:t>
            </a:r>
            <a:r>
              <a:rPr lang="ar-AE" sz="3400" b="1" dirty="0" smtClean="0">
                <a:latin typeface="Simplified Arabic" pitchFamily="18" charset="-78"/>
                <a:cs typeface="Simplified Arabic" pitchFamily="18" charset="-78"/>
              </a:rPr>
              <a:t>حقق عمل بعضكما البعض. </a:t>
            </a:r>
          </a:p>
          <a:p>
            <a:pPr algn="r" rtl="1">
              <a:lnSpc>
                <a:spcPct val="120000"/>
              </a:lnSpc>
            </a:pPr>
            <a:r>
              <a:rPr lang="ar-AE" sz="3400" b="1" dirty="0" smtClean="0">
                <a:latin typeface="Simplified Arabic" pitchFamily="18" charset="-78"/>
                <a:cs typeface="Simplified Arabic" pitchFamily="18" charset="-78"/>
              </a:rPr>
              <a:t>يمكنك التفاوض بشأن المواعيد النهائية ، حتى تتمكن من تنفيذ او </a:t>
            </a:r>
            <a:r>
              <a:rPr lang="ar-SA" sz="3400" b="1" dirty="0" smtClean="0">
                <a:latin typeface="Simplified Arabic" pitchFamily="18" charset="-78"/>
                <a:cs typeface="Simplified Arabic" pitchFamily="18" charset="-78"/>
              </a:rPr>
              <a:t>إ</a:t>
            </a:r>
            <a:r>
              <a:rPr lang="ar-AE" sz="3400" b="1" dirty="0" smtClean="0">
                <a:latin typeface="Simplified Arabic" pitchFamily="18" charset="-78"/>
                <a:cs typeface="Simplified Arabic" pitchFamily="18" charset="-78"/>
              </a:rPr>
              <a:t>كمال عمل </a:t>
            </a:r>
            <a:r>
              <a:rPr lang="ar-AE" sz="3400" b="1" dirty="0">
                <a:latin typeface="Simplified Arabic" pitchFamily="18" charset="-78"/>
                <a:cs typeface="Simplified Arabic" pitchFamily="18" charset="-78"/>
              </a:rPr>
              <a:t>ي</a:t>
            </a:r>
            <a:r>
              <a:rPr lang="ar-AE" sz="3400" b="1" dirty="0" smtClean="0">
                <a:latin typeface="Simplified Arabic" pitchFamily="18" charset="-78"/>
                <a:cs typeface="Simplified Arabic" pitchFamily="18" charset="-78"/>
              </a:rPr>
              <a:t>ثير قلقك دون ضغوط زمنية. </a:t>
            </a:r>
          </a:p>
          <a:p>
            <a:pPr algn="r" rtl="1">
              <a:lnSpc>
                <a:spcPct val="120000"/>
              </a:lnSpc>
            </a:pPr>
            <a:r>
              <a:rPr lang="ar-AE" sz="3400" b="1" dirty="0" smtClean="0">
                <a:latin typeface="Simplified Arabic" pitchFamily="18" charset="-78"/>
                <a:cs typeface="Simplified Arabic" pitchFamily="18" charset="-78"/>
              </a:rPr>
              <a:t>تحدث </a:t>
            </a:r>
            <a:r>
              <a:rPr lang="ar-AE" sz="3400" b="1" dirty="0">
                <a:latin typeface="Simplified Arabic" pitchFamily="18" charset="-78"/>
                <a:cs typeface="Simplified Arabic" pitchFamily="18" charset="-78"/>
              </a:rPr>
              <a:t>عن </a:t>
            </a:r>
            <a:r>
              <a:rPr lang="ar-AE" sz="3400" b="1" dirty="0" smtClean="0">
                <a:latin typeface="Simplified Arabic" pitchFamily="18" charset="-78"/>
                <a:cs typeface="Simplified Arabic" pitchFamily="18" charset="-78"/>
              </a:rPr>
              <a:t>الأمور التي تقلقك </a:t>
            </a:r>
            <a:r>
              <a:rPr lang="ar-AE" sz="3400" b="1" dirty="0">
                <a:latin typeface="Simplified Arabic" pitchFamily="18" charset="-78"/>
                <a:cs typeface="Simplified Arabic" pitchFamily="18" charset="-78"/>
              </a:rPr>
              <a:t>مع رئيسك في العمل ، إذا كنت تستطيع ذلك. اشرح مخاوفك واطلب بعض المساعدة</a:t>
            </a:r>
            <a:r>
              <a:rPr lang="ar-AE" sz="2800" dirty="0" smtClean="0">
                <a:latin typeface="Simplified Arabic" pitchFamily="18" charset="-78"/>
                <a:cs typeface="Simplified Arabic" pitchFamily="18" charset="-78"/>
              </a:rPr>
              <a:t>.</a:t>
            </a:r>
            <a:endParaRPr lang="en-US" sz="2800" dirty="0" smtClean="0">
              <a:latin typeface="Simplified Arabic" pitchFamily="18" charset="-78"/>
              <a:cs typeface="Simplified Arabic" pitchFamily="18" charset="-78"/>
            </a:endParaRPr>
          </a:p>
          <a:p>
            <a:pPr eaLnBrk="1" hangingPunct="1">
              <a:lnSpc>
                <a:spcPct val="80000"/>
              </a:lnSpc>
            </a:pPr>
            <a:endParaRPr lang="en-US" sz="1600" dirty="0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D554D6-E5ED-4176-AB33-A8F2A32D5C58}" type="slidenum">
              <a:rPr lang="en-US" smtClean="0"/>
              <a:pPr/>
              <a:t>28</a:t>
            </a:fld>
            <a:endParaRPr lang="en-US"/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4724400" y="1600200"/>
            <a:ext cx="4038600" cy="4525963"/>
          </a:xfrm>
          <a:prstGeom prst="rect">
            <a:avLst/>
          </a:prstGeom>
          <a:ln>
            <a:solidFill>
              <a:srgbClr val="C00000"/>
            </a:solidFill>
          </a:ln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80000"/>
              </a:lnSpc>
              <a:buFontTx/>
              <a:buNone/>
              <a:defRPr/>
            </a:pPr>
            <a:r>
              <a:rPr lang="ar-AE" b="1" u="sng" dirty="0" smtClean="0">
                <a:latin typeface="Simplified Arabic" pitchFamily="18" charset="-78"/>
                <a:cs typeface="Simplified Arabic" pitchFamily="18" charset="-78"/>
              </a:rPr>
              <a:t>القلق</a:t>
            </a:r>
          </a:p>
          <a:p>
            <a:pPr algn="ctr">
              <a:lnSpc>
                <a:spcPct val="80000"/>
              </a:lnSpc>
              <a:buFontTx/>
              <a:buNone/>
              <a:defRPr/>
            </a:pPr>
            <a:endParaRPr lang="en-US" b="1" dirty="0" smtClean="0">
              <a:latin typeface="Simplified Arabic" pitchFamily="18" charset="-78"/>
              <a:cs typeface="Simplified Arabic" pitchFamily="18" charset="-78"/>
            </a:endParaRPr>
          </a:p>
          <a:p>
            <a:pPr algn="r" rtl="1">
              <a:lnSpc>
                <a:spcPct val="80000"/>
              </a:lnSpc>
              <a:defRPr/>
            </a:pPr>
            <a:r>
              <a:rPr lang="ar-AE" sz="2400" dirty="0">
                <a:latin typeface="Simplified Arabic" pitchFamily="18" charset="-78"/>
                <a:cs typeface="Simplified Arabic" pitchFamily="18" charset="-78"/>
              </a:rPr>
              <a:t>لا يبدو أنهم يطورون الثقة في قدراتهم الخاصة. </a:t>
            </a:r>
            <a:endParaRPr lang="ar-AE" sz="2400" dirty="0" smtClean="0">
              <a:latin typeface="Simplified Arabic" pitchFamily="18" charset="-78"/>
              <a:cs typeface="Simplified Arabic" pitchFamily="18" charset="-78"/>
            </a:endParaRPr>
          </a:p>
          <a:p>
            <a:pPr algn="r" rtl="1">
              <a:lnSpc>
                <a:spcPct val="80000"/>
              </a:lnSpc>
              <a:defRPr/>
            </a:pPr>
            <a:r>
              <a:rPr lang="ar-AE" sz="2400" dirty="0">
                <a:latin typeface="Simplified Arabic" pitchFamily="18" charset="-78"/>
                <a:cs typeface="Simplified Arabic" pitchFamily="18" charset="-78"/>
              </a:rPr>
              <a:t>إنهم يتجنبون نوعًا معينًا من العمل لأنهم قلقون من أنهم لن يتمكنوا من القيام به مما سيؤدي إلى الإضرار بتقديرهم لذاتهم </a:t>
            </a:r>
            <a:r>
              <a:rPr lang="ar-AE" sz="2400" dirty="0" smtClean="0">
                <a:latin typeface="Simplified Arabic" pitchFamily="18" charset="-78"/>
                <a:cs typeface="Simplified Arabic" pitchFamily="18" charset="-78"/>
              </a:rPr>
              <a:t>.</a:t>
            </a:r>
          </a:p>
          <a:p>
            <a:pPr algn="r" rtl="1"/>
            <a:r>
              <a:rPr lang="ar-AE" sz="2400" dirty="0" smtClean="0">
                <a:latin typeface="Simplified Arabic" pitchFamily="18" charset="-78"/>
                <a:cs typeface="Simplified Arabic" pitchFamily="18" charset="-78"/>
              </a:rPr>
              <a:t>يميلون </a:t>
            </a:r>
            <a:r>
              <a:rPr lang="ar-AE" sz="2400" dirty="0">
                <a:latin typeface="Simplified Arabic" pitchFamily="18" charset="-78"/>
                <a:cs typeface="Simplified Arabic" pitchFamily="18" charset="-78"/>
              </a:rPr>
              <a:t>إلى المماطلة - </a:t>
            </a:r>
            <a:r>
              <a:rPr lang="ar-AE" sz="2400" dirty="0" smtClean="0">
                <a:latin typeface="Simplified Arabic" pitchFamily="18" charset="-78"/>
                <a:cs typeface="Simplified Arabic" pitchFamily="18" charset="-78"/>
              </a:rPr>
              <a:t>لتأخير الأشياء </a:t>
            </a:r>
            <a:r>
              <a:rPr lang="ar-AE" sz="2400" dirty="0">
                <a:latin typeface="Simplified Arabic" pitchFamily="18" charset="-78"/>
                <a:cs typeface="Simplified Arabic" pitchFamily="18" charset="-78"/>
              </a:rPr>
              <a:t>أو </a:t>
            </a:r>
            <a:r>
              <a:rPr lang="ar-AE" sz="2400" dirty="0" smtClean="0">
                <a:latin typeface="Simplified Arabic" pitchFamily="18" charset="-78"/>
                <a:cs typeface="Simplified Arabic" pitchFamily="18" charset="-78"/>
              </a:rPr>
              <a:t>لتأجيلها إلى يوم </a:t>
            </a:r>
            <a:r>
              <a:rPr lang="ar-SA" sz="2400" dirty="0" smtClean="0">
                <a:latin typeface="Simplified Arabic" pitchFamily="18" charset="-78"/>
                <a:cs typeface="Simplified Arabic" pitchFamily="18" charset="-78"/>
              </a:rPr>
              <a:t>أ</a:t>
            </a:r>
            <a:r>
              <a:rPr lang="ar-AE" sz="2400" dirty="0" smtClean="0">
                <a:latin typeface="Simplified Arabic" pitchFamily="18" charset="-78"/>
                <a:cs typeface="Simplified Arabic" pitchFamily="18" charset="-78"/>
              </a:rPr>
              <a:t>و </a:t>
            </a:r>
            <a:r>
              <a:rPr lang="ar-AE" sz="2400" dirty="0">
                <a:latin typeface="Simplified Arabic" pitchFamily="18" charset="-78"/>
                <a:cs typeface="Simplified Arabic" pitchFamily="18" charset="-78"/>
              </a:rPr>
              <a:t>وقت </a:t>
            </a:r>
            <a:r>
              <a:rPr lang="ar-AE" sz="2400" dirty="0" smtClean="0">
                <a:latin typeface="Simplified Arabic" pitchFamily="18" charset="-78"/>
                <a:cs typeface="Simplified Arabic" pitchFamily="18" charset="-78"/>
              </a:rPr>
              <a:t>لاحق </a:t>
            </a:r>
            <a:r>
              <a:rPr lang="ar-AE" sz="2400" dirty="0">
                <a:latin typeface="Simplified Arabic" pitchFamily="18" charset="-78"/>
                <a:cs typeface="Simplified Arabic" pitchFamily="18" charset="-78"/>
              </a:rPr>
              <a:t>لأنهم يخافون من تجربتهم في حالة فشلهم</a:t>
            </a:r>
            <a:r>
              <a:rPr lang="ar-AE" sz="2400" dirty="0" smtClean="0">
                <a:latin typeface="Simplified Arabic" pitchFamily="18" charset="-78"/>
                <a:cs typeface="Simplified Arabic" pitchFamily="18" charset="-78"/>
              </a:rPr>
              <a:t>.</a:t>
            </a:r>
            <a:r>
              <a:rPr lang="ar-AE" sz="2000" dirty="0"/>
              <a:t/>
            </a:r>
            <a:br>
              <a:rPr lang="ar-AE" sz="2000" dirty="0"/>
            </a:br>
            <a:r>
              <a:rPr lang="ar-AE" sz="2000" dirty="0"/>
              <a:t/>
            </a:r>
            <a:br>
              <a:rPr lang="ar-AE" sz="2000" dirty="0"/>
            </a:br>
            <a:endParaRPr lang="en-US" sz="2000" b="1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lnSpc>
                <a:spcPct val="80000"/>
              </a:lnSpc>
              <a:buFontTx/>
              <a:buNone/>
              <a:defRPr/>
            </a:pPr>
            <a:endParaRPr lang="en-US" sz="1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5320488"/>
      </p:ext>
    </p:extLst>
  </p:cSld>
  <p:clrMapOvr>
    <a:masterClrMapping/>
  </p:clrMapOvr>
  <p:transition spd="med">
    <p:cut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build="p" animBg="1"/>
      <p:bldP spid="5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/>
          <p:cNvSpPr>
            <a:spLocks noGrp="1"/>
          </p:cNvSpPr>
          <p:nvPr>
            <p:ph type="title"/>
          </p:nvPr>
        </p:nvSpPr>
        <p:spPr>
          <a:blipFill dpi="0" rotWithShape="1">
            <a:blip r:embed="rId4"/>
            <a:srcRect/>
            <a:tile tx="0" ty="0" sx="100000" sy="100000" flip="none" algn="tl"/>
          </a:blipFill>
          <a:ln>
            <a:solidFill>
              <a:srgbClr val="C00000"/>
            </a:solidFill>
            <a:miter lim="800000"/>
            <a:headEnd/>
            <a:tailEnd/>
          </a:ln>
        </p:spPr>
        <p:txBody>
          <a:bodyPr>
            <a:normAutofit fontScale="90000"/>
          </a:bodyPr>
          <a:lstStyle/>
          <a:p>
            <a:pPr algn="ctr"/>
            <a:r>
              <a:rPr lang="ar-AE" sz="6600" dirty="0" smtClean="0">
                <a:solidFill>
                  <a:srgbClr val="C00000"/>
                </a:solidFill>
              </a:rPr>
              <a:t>مشكلات بحثية</a:t>
            </a:r>
            <a:endParaRPr lang="en-US" sz="6600" dirty="0" smtClean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bg1">
              <a:lumMod val="95000"/>
            </a:schemeClr>
          </a:solidFill>
          <a:ln>
            <a:solidFill>
              <a:srgbClr val="00B050"/>
            </a:solidFill>
          </a:ln>
        </p:spPr>
        <p:txBody>
          <a:bodyPr>
            <a:normAutofit fontScale="92500"/>
          </a:bodyPr>
          <a:lstStyle/>
          <a:p>
            <a:pPr marL="0" indent="0" algn="r" rtl="1">
              <a:lnSpc>
                <a:spcPct val="150000"/>
              </a:lnSpc>
              <a:buNone/>
            </a:pPr>
            <a:r>
              <a:rPr lang="ar-AE" sz="4400" dirty="0" smtClean="0">
                <a:latin typeface="Simplified Arabic" pitchFamily="18" charset="-78"/>
                <a:cs typeface="Simplified Arabic" pitchFamily="18" charset="-78"/>
              </a:rPr>
              <a:t>إقرأ </a:t>
            </a:r>
            <a:r>
              <a:rPr lang="ar-AE" sz="4400" dirty="0">
                <a:latin typeface="Simplified Arabic" pitchFamily="18" charset="-78"/>
                <a:cs typeface="Simplified Arabic" pitchFamily="18" charset="-78"/>
              </a:rPr>
              <a:t>الفصل </a:t>
            </a:r>
            <a:r>
              <a:rPr lang="ar-AE" sz="4400" dirty="0" smtClean="0">
                <a:latin typeface="Simplified Arabic" pitchFamily="18" charset="-78"/>
                <a:cs typeface="Simplified Arabic" pitchFamily="18" charset="-78"/>
              </a:rPr>
              <a:t>الثاني في إدارة الوقت، ثم اختر </a:t>
            </a:r>
            <a:r>
              <a:rPr lang="ar-AE" sz="4400" dirty="0">
                <a:latin typeface="Simplified Arabic" pitchFamily="18" charset="-78"/>
                <a:cs typeface="Simplified Arabic" pitchFamily="18" charset="-78"/>
              </a:rPr>
              <a:t>أحد أفضل أصدقائك. اسأله عن كيفية عمله</a:t>
            </a:r>
            <a:r>
              <a:rPr lang="ar-SA" sz="4400" dirty="0">
                <a:latin typeface="Simplified Arabic" pitchFamily="18" charset="-78"/>
                <a:cs typeface="Simplified Arabic" pitchFamily="18" charset="-78"/>
              </a:rPr>
              <a:t>،</a:t>
            </a:r>
            <a:r>
              <a:rPr lang="ar-AE" sz="4400" dirty="0">
                <a:latin typeface="Simplified Arabic" pitchFamily="18" charset="-78"/>
                <a:cs typeface="Simplified Arabic" pitchFamily="18" charset="-78"/>
              </a:rPr>
              <a:t> </a:t>
            </a:r>
            <a:r>
              <a:rPr lang="ar-AE" sz="4400" dirty="0" smtClean="0">
                <a:latin typeface="Simplified Arabic" pitchFamily="18" charset="-78"/>
                <a:cs typeface="Simplified Arabic" pitchFamily="18" charset="-78"/>
              </a:rPr>
              <a:t>و موقفه </a:t>
            </a:r>
            <a:r>
              <a:rPr lang="ar-AE" sz="4400" dirty="0">
                <a:latin typeface="Simplified Arabic" pitchFamily="18" charset="-78"/>
                <a:cs typeface="Simplified Arabic" pitchFamily="18" charset="-78"/>
              </a:rPr>
              <a:t>تجاه إدارة الوقت</a:t>
            </a:r>
            <a:r>
              <a:rPr lang="ar-SA" sz="4400" dirty="0">
                <a:latin typeface="Simplified Arabic" pitchFamily="18" charset="-78"/>
                <a:cs typeface="Simplified Arabic" pitchFamily="18" charset="-78"/>
              </a:rPr>
              <a:t>؟</a:t>
            </a:r>
            <a:r>
              <a:rPr lang="ar-AE" sz="4400" dirty="0">
                <a:latin typeface="Simplified Arabic" pitchFamily="18" charset="-78"/>
                <a:cs typeface="Simplified Arabic" pitchFamily="18" charset="-78"/>
              </a:rPr>
              <a:t> </a:t>
            </a:r>
            <a:r>
              <a:rPr lang="ar-SA" sz="4400" dirty="0" smtClean="0">
                <a:latin typeface="Simplified Arabic" pitchFamily="18" charset="-78"/>
                <a:cs typeface="Simplified Arabic" pitchFamily="18" charset="-78"/>
              </a:rPr>
              <a:t>حدد</a:t>
            </a:r>
            <a:r>
              <a:rPr lang="ar-AE" sz="4400" dirty="0" smtClean="0">
                <a:latin typeface="Simplified Arabic" pitchFamily="18" charset="-78"/>
                <a:cs typeface="Simplified Arabic" pitchFamily="18" charset="-78"/>
              </a:rPr>
              <a:t> </a:t>
            </a:r>
            <a:r>
              <a:rPr lang="ar-AE" sz="4400" dirty="0">
                <a:latin typeface="Simplified Arabic" pitchFamily="18" charset="-78"/>
                <a:cs typeface="Simplified Arabic" pitchFamily="18" charset="-78"/>
              </a:rPr>
              <a:t>المشكلات التي يعاني منها أثناء العمل والإنجاز وإدارة الوقت. </a:t>
            </a:r>
            <a:r>
              <a:rPr lang="ar-AE" sz="4400" dirty="0" smtClean="0">
                <a:latin typeface="Simplified Arabic" pitchFamily="18" charset="-78"/>
                <a:cs typeface="Simplified Arabic" pitchFamily="18" charset="-78"/>
              </a:rPr>
              <a:t>اقترح </a:t>
            </a:r>
            <a:r>
              <a:rPr lang="ar-SA" sz="4400" dirty="0">
                <a:latin typeface="Simplified Arabic" pitchFamily="18" charset="-78"/>
                <a:cs typeface="Simplified Arabic" pitchFamily="18" charset="-78"/>
              </a:rPr>
              <a:t>أفكارا</a:t>
            </a:r>
            <a:r>
              <a:rPr lang="ar-AE" sz="4400" dirty="0">
                <a:latin typeface="Simplified Arabic" pitchFamily="18" charset="-78"/>
                <a:cs typeface="Simplified Arabic" pitchFamily="18" charset="-78"/>
              </a:rPr>
              <a:t> لتحسين سلوك صديقك </a:t>
            </a:r>
            <a:r>
              <a:rPr lang="ar-SA" sz="4400" dirty="0">
                <a:latin typeface="Simplified Arabic" pitchFamily="18" charset="-78"/>
                <a:cs typeface="Simplified Arabic" pitchFamily="18" charset="-78"/>
              </a:rPr>
              <a:t>في </a:t>
            </a:r>
            <a:r>
              <a:rPr lang="ar-AE" sz="4400" dirty="0">
                <a:latin typeface="Simplified Arabic" pitchFamily="18" charset="-78"/>
                <a:cs typeface="Simplified Arabic" pitchFamily="18" charset="-78"/>
              </a:rPr>
              <a:t>إدارة الوقت.</a:t>
            </a:r>
            <a:endParaRPr lang="en-US" sz="4400" dirty="0">
              <a:latin typeface="Simplified Arabic" pitchFamily="18" charset="-78"/>
              <a:cs typeface="Simplified Arabic" pitchFamily="18" charset="-78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D554D6-E5ED-4176-AB33-A8F2A32D5C58}" type="slidenum">
              <a:rPr lang="en-US" smtClean="0"/>
              <a:pPr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41027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8229600" cy="990600"/>
          </a:xfrm>
        </p:spPr>
        <p:txBody>
          <a:bodyPr>
            <a:normAutofit fontScale="90000"/>
          </a:bodyPr>
          <a:lstStyle/>
          <a:p>
            <a:pPr algn="ctr" rtl="1"/>
            <a:r>
              <a:rPr lang="ar-AE" sz="4400" u="sng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ar-AE" sz="4400" u="sng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ar-AE" sz="67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الفصل </a:t>
            </a:r>
            <a:r>
              <a:rPr lang="ar-AE" sz="67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الثاني</a:t>
            </a:r>
            <a:r>
              <a:rPr lang="en-US" sz="6700" u="sng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6700" u="sng" dirty="0">
                <a:latin typeface="Times New Roman" pitchFamily="18" charset="0"/>
                <a:cs typeface="Times New Roman" pitchFamily="18" charset="0"/>
              </a:rPr>
            </a:br>
            <a:endParaRPr lang="en-US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752600"/>
            <a:ext cx="8229600" cy="1219200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ar-SA" sz="6600" b="1" dirty="0" smtClean="0">
                <a:latin typeface="Times New Roman" pitchFamily="18" charset="0"/>
                <a:cs typeface="Times New Roman" pitchFamily="18" charset="0"/>
              </a:rPr>
              <a:t>معوقات </a:t>
            </a:r>
            <a:r>
              <a:rPr lang="ar-AE" sz="6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ar-SA" sz="6600" b="1" dirty="0" smtClean="0">
                <a:latin typeface="Times New Roman" pitchFamily="18" charset="0"/>
                <a:cs typeface="Times New Roman" pitchFamily="18" charset="0"/>
              </a:rPr>
              <a:t>إ</a:t>
            </a:r>
            <a:r>
              <a:rPr lang="ar-AE" sz="6600" b="1" dirty="0" smtClean="0">
                <a:latin typeface="Times New Roman" pitchFamily="18" charset="0"/>
                <a:cs typeface="Times New Roman" pitchFamily="18" charset="0"/>
              </a:rPr>
              <a:t>دارة الوقت </a:t>
            </a:r>
            <a:r>
              <a:rPr lang="en-US" sz="66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6600" dirty="0">
                <a:latin typeface="Times New Roman" pitchFamily="18" charset="0"/>
                <a:cs typeface="Times New Roman" pitchFamily="18" charset="0"/>
              </a:rPr>
            </a:br>
            <a:endParaRPr lang="en-US" sz="6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D554D6-E5ED-4176-AB33-A8F2A32D5C58}" type="slidenum">
              <a:rPr lang="en-US" smtClean="0"/>
              <a:pPr/>
              <a:t>3</a:t>
            </a:fld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15000" y="4419600"/>
            <a:ext cx="2633471" cy="13716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81000" y="3276600"/>
            <a:ext cx="3838575" cy="327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3685731012"/>
      </p:ext>
    </p:extLst>
  </p:cSld>
  <p:clrMapOvr>
    <a:masterClrMapping/>
  </p:clrMapOvr>
  <p:transition spd="med"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 rtl="1"/>
            <a:r>
              <a:rPr lang="ar-SA" sz="4800" dirty="0" smtClean="0">
                <a:latin typeface="Adobe Naskh Medium" pitchFamily="50" charset="-78"/>
                <a:cs typeface="Adobe Naskh Medium" pitchFamily="50" charset="-78"/>
              </a:rPr>
              <a:t>معوقات</a:t>
            </a:r>
            <a:r>
              <a:rPr lang="ar-AE" sz="4800" dirty="0" smtClean="0">
                <a:latin typeface="Adobe Naskh Medium" pitchFamily="50" charset="-78"/>
                <a:cs typeface="Adobe Naskh Medium" pitchFamily="50" charset="-78"/>
              </a:rPr>
              <a:t> إدارة الوقت</a:t>
            </a:r>
            <a:endParaRPr lang="en-US" dirty="0">
              <a:latin typeface="Adobe Naskh Medium" pitchFamily="50" charset="-78"/>
              <a:cs typeface="Adobe Naskh Medium" pitchFamily="50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24400"/>
          </a:xfrm>
        </p:spPr>
        <p:txBody>
          <a:bodyPr>
            <a:normAutofit/>
          </a:bodyPr>
          <a:lstStyle/>
          <a:p>
            <a:pPr algn="r" rtl="1">
              <a:lnSpc>
                <a:spcPct val="150000"/>
              </a:lnSpc>
            </a:pPr>
            <a:r>
              <a:rPr lang="ar-AE" sz="2800" b="1" dirty="0" smtClean="0">
                <a:latin typeface="Simplified Arabic" pitchFamily="18" charset="-78"/>
                <a:cs typeface="Simplified Arabic" pitchFamily="18" charset="-78"/>
              </a:rPr>
              <a:t>هناك </a:t>
            </a:r>
            <a:r>
              <a:rPr lang="ar-SA" sz="2800" b="1" dirty="0" smtClean="0">
                <a:latin typeface="Simplified Arabic" pitchFamily="18" charset="-78"/>
                <a:cs typeface="Simplified Arabic" pitchFamily="18" charset="-78"/>
              </a:rPr>
              <a:t>معوقات</a:t>
            </a:r>
            <a:r>
              <a:rPr lang="ar-AE" sz="2800" b="1" dirty="0" smtClean="0">
                <a:latin typeface="Simplified Arabic" pitchFamily="18" charset="-78"/>
                <a:cs typeface="Simplified Arabic" pitchFamily="18" charset="-78"/>
              </a:rPr>
              <a:t> أمام إدارة الوقت الجيدة، كل منها يؤثر على قدرتك على إدارة وقتك بنجاح</a:t>
            </a:r>
            <a:r>
              <a:rPr lang="en-US" sz="2800" b="1" dirty="0" smtClean="0">
                <a:latin typeface="Simplified Arabic" pitchFamily="18" charset="-78"/>
                <a:cs typeface="Simplified Arabic" pitchFamily="18" charset="-78"/>
              </a:rPr>
              <a:t>:</a:t>
            </a:r>
            <a:endParaRPr lang="en-US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 lvl="1" algn="r" rtl="1">
              <a:lnSpc>
                <a:spcPct val="150000"/>
              </a:lnSpc>
              <a:buFont typeface="Wingdings" pitchFamily="2" charset="2"/>
              <a:buChar char="Ø"/>
            </a:pPr>
            <a:r>
              <a:rPr lang="ar-SA" sz="4000" dirty="0" smtClean="0">
                <a:latin typeface="Times New Roman" pitchFamily="18" charset="0"/>
                <a:cs typeface="Times New Roman" pitchFamily="18" charset="0"/>
              </a:rPr>
              <a:t>العائق ال</a:t>
            </a:r>
            <a:r>
              <a:rPr lang="ar-AE" sz="4000" dirty="0" smtClean="0">
                <a:latin typeface="Times New Roman" pitchFamily="18" charset="0"/>
                <a:cs typeface="Times New Roman" pitchFamily="18" charset="0"/>
              </a:rPr>
              <a:t>عقلي/ نمط التفكير</a:t>
            </a:r>
          </a:p>
          <a:p>
            <a:pPr lvl="1" algn="r" rtl="1">
              <a:lnSpc>
                <a:spcPct val="150000"/>
              </a:lnSpc>
              <a:buFont typeface="Wingdings" pitchFamily="2" charset="2"/>
              <a:buChar char="Ø"/>
            </a:pPr>
            <a:r>
              <a:rPr lang="ar-AE" sz="4000" dirty="0" smtClean="0">
                <a:latin typeface="Times New Roman" pitchFamily="18" charset="0"/>
                <a:cs typeface="Times New Roman" pitchFamily="18" charset="0"/>
              </a:rPr>
              <a:t>نمط الشخصية</a:t>
            </a:r>
          </a:p>
          <a:p>
            <a:pPr marL="457200" lvl="1" indent="0" algn="r" rtl="1">
              <a:buNone/>
            </a:pPr>
            <a:endParaRPr lang="ar-AE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D554D6-E5ED-4176-AB33-A8F2A32D5C58}" type="slidenum">
              <a:rPr lang="en-US" smtClean="0"/>
              <a:pPr/>
              <a:t>4</a:t>
            </a:fld>
            <a:endParaRPr lang="en-US"/>
          </a:p>
        </p:txBody>
      </p:sp>
      <p:pic>
        <p:nvPicPr>
          <p:cNvPr id="2050" name="Picture 2" descr="C:\Users\rahhal\Desktop\جامعة العين\ج6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85800" y="2514600"/>
            <a:ext cx="3276600" cy="32766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956089821"/>
      </p:ext>
    </p:extLst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ar-AE" dirty="0" smtClean="0">
                <a:latin typeface="Simplified Arabic" pitchFamily="18" charset="-78"/>
                <a:cs typeface="Simplified Arabic" pitchFamily="18" charset="-78"/>
              </a:rPr>
              <a:t>العائق العقلي / نمط التفكير</a:t>
            </a:r>
            <a:endParaRPr lang="en-US" dirty="0">
              <a:latin typeface="Simplified Arabic" pitchFamily="18" charset="-78"/>
              <a:cs typeface="Simplified Arabic" pitchFamily="18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3810000"/>
          </a:xfrm>
        </p:spPr>
        <p:txBody>
          <a:bodyPr>
            <a:normAutofit/>
          </a:bodyPr>
          <a:lstStyle/>
          <a:p>
            <a:pPr algn="just" rtl="1">
              <a:lnSpc>
                <a:spcPct val="150000"/>
              </a:lnSpc>
            </a:pPr>
            <a:r>
              <a:rPr lang="ar-AE" b="1" dirty="0" smtClean="0">
                <a:latin typeface="Simplified Arabic" pitchFamily="18" charset="-78"/>
                <a:cs typeface="Simplified Arabic" pitchFamily="18" charset="-78"/>
              </a:rPr>
              <a:t>كل شخص لديه عوائق عقلية. هذه العوائق تدفعك للقيام بالأشياء بالطريقة التي تقوم بها بسبب:</a:t>
            </a:r>
          </a:p>
          <a:p>
            <a:pPr algn="just" rtl="1">
              <a:lnSpc>
                <a:spcPct val="150000"/>
              </a:lnSpc>
              <a:buFontTx/>
              <a:buChar char="-"/>
            </a:pPr>
            <a:r>
              <a:rPr lang="ar-SA" dirty="0" smtClean="0">
                <a:latin typeface="Simplified Arabic" pitchFamily="18" charset="-78"/>
                <a:cs typeface="Simplified Arabic" pitchFamily="18" charset="-78"/>
              </a:rPr>
              <a:t>اعتقادك أن </a:t>
            </a:r>
            <a:r>
              <a:rPr lang="ar-AE" dirty="0" smtClean="0">
                <a:latin typeface="Simplified Arabic" pitchFamily="18" charset="-78"/>
                <a:cs typeface="Simplified Arabic" pitchFamily="18" charset="-78"/>
              </a:rPr>
              <a:t>من الصواب فعل ال</a:t>
            </a:r>
            <a:r>
              <a:rPr lang="ar-SA" dirty="0" smtClean="0">
                <a:latin typeface="Simplified Arabic" pitchFamily="18" charset="-78"/>
                <a:cs typeface="Simplified Arabic" pitchFamily="18" charset="-78"/>
              </a:rPr>
              <a:t>أ</a:t>
            </a:r>
            <a:r>
              <a:rPr lang="ar-AE" dirty="0" smtClean="0">
                <a:latin typeface="Simplified Arabic" pitchFamily="18" charset="-78"/>
                <a:cs typeface="Simplified Arabic" pitchFamily="18" charset="-78"/>
              </a:rPr>
              <a:t>شياء بالطريقة التي تقوم بها.</a:t>
            </a:r>
          </a:p>
          <a:p>
            <a:pPr algn="just" rtl="1">
              <a:lnSpc>
                <a:spcPct val="150000"/>
              </a:lnSpc>
              <a:buFontTx/>
              <a:buChar char="-"/>
            </a:pPr>
            <a:r>
              <a:rPr lang="ar-SA" dirty="0" smtClean="0">
                <a:latin typeface="Simplified Arabic" pitchFamily="18" charset="-78"/>
                <a:cs typeface="Simplified Arabic" pitchFamily="18" charset="-78"/>
              </a:rPr>
              <a:t>اعتقادك أن </a:t>
            </a:r>
            <a:r>
              <a:rPr lang="ar-AE" dirty="0" smtClean="0">
                <a:latin typeface="Simplified Arabic" pitchFamily="18" charset="-78"/>
                <a:cs typeface="Simplified Arabic" pitchFamily="18" charset="-78"/>
              </a:rPr>
              <a:t> من الصعب القيام بالأشياء بطريقة </a:t>
            </a:r>
            <a:r>
              <a:rPr lang="ar-SA" dirty="0" smtClean="0">
                <a:latin typeface="Simplified Arabic" pitchFamily="18" charset="-78"/>
                <a:cs typeface="Simplified Arabic" pitchFamily="18" charset="-78"/>
              </a:rPr>
              <a:t>أ</a:t>
            </a:r>
            <a:r>
              <a:rPr lang="ar-AE" dirty="0" smtClean="0">
                <a:latin typeface="Simplified Arabic" pitchFamily="18" charset="-78"/>
                <a:cs typeface="Simplified Arabic" pitchFamily="18" charset="-78"/>
              </a:rPr>
              <a:t>خرى.</a:t>
            </a:r>
          </a:p>
          <a:p>
            <a:pPr algn="just" rtl="1">
              <a:lnSpc>
                <a:spcPct val="150000"/>
              </a:lnSpc>
              <a:buFontTx/>
              <a:buChar char="-"/>
            </a:pPr>
            <a:r>
              <a:rPr lang="ar-SA" dirty="0" smtClean="0">
                <a:latin typeface="Simplified Arabic" pitchFamily="18" charset="-78"/>
                <a:cs typeface="Simplified Arabic" pitchFamily="18" charset="-78"/>
              </a:rPr>
              <a:t>اعتقادك أ</a:t>
            </a:r>
            <a:r>
              <a:rPr lang="ar-AE" dirty="0" smtClean="0">
                <a:latin typeface="Simplified Arabic" pitchFamily="18" charset="-78"/>
                <a:cs typeface="Simplified Arabic" pitchFamily="18" charset="-78"/>
              </a:rPr>
              <a:t>نه من ال</a:t>
            </a:r>
            <a:r>
              <a:rPr lang="ar-SA" dirty="0" smtClean="0">
                <a:latin typeface="Simplified Arabic" pitchFamily="18" charset="-78"/>
                <a:cs typeface="Simplified Arabic" pitchFamily="18" charset="-78"/>
              </a:rPr>
              <a:t>أ</a:t>
            </a:r>
            <a:r>
              <a:rPr lang="ar-AE" dirty="0" smtClean="0">
                <a:latin typeface="Simplified Arabic" pitchFamily="18" charset="-78"/>
                <a:cs typeface="Simplified Arabic" pitchFamily="18" charset="-78"/>
              </a:rPr>
              <a:t>فضل القيام بالأشياء بالطريقة الخاصة بك.</a:t>
            </a:r>
          </a:p>
          <a:p>
            <a:pPr algn="just" rtl="1">
              <a:lnSpc>
                <a:spcPct val="150000"/>
              </a:lnSpc>
              <a:buFontTx/>
              <a:buChar char="-"/>
            </a:pPr>
            <a:r>
              <a:rPr lang="ar-AE" dirty="0" smtClean="0">
                <a:latin typeface="Simplified Arabic" pitchFamily="18" charset="-78"/>
                <a:cs typeface="Simplified Arabic" pitchFamily="18" charset="-78"/>
              </a:rPr>
              <a:t>لم تفكر ابدا بتغيير طريقة القيام بالأشياء.</a:t>
            </a:r>
          </a:p>
          <a:p>
            <a:pPr marL="0" indent="0" algn="r" rtl="1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D554D6-E5ED-4176-AB33-A8F2A32D5C58}" type="slidenum">
              <a:rPr lang="en-US" smtClean="0"/>
              <a:pPr/>
              <a:t>5</a:t>
            </a:fld>
            <a:endParaRPr lang="en-US"/>
          </a:p>
        </p:txBody>
      </p:sp>
      <p:pic>
        <p:nvPicPr>
          <p:cNvPr id="3075" name="Picture 3" descr="C:\Users\rahhal\Desktop\جامعة العين\ج3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81000" y="4724400"/>
            <a:ext cx="2686050" cy="170497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624343627"/>
      </p:ext>
    </p:extLst>
  </p:cSld>
  <p:clrMapOvr>
    <a:masterClrMapping/>
  </p:clrMapOvr>
  <p:transition spd="med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ar-AE" dirty="0" smtClean="0">
                <a:latin typeface="Simplified Arabic" pitchFamily="18" charset="-78"/>
                <a:cs typeface="Simplified Arabic" pitchFamily="18" charset="-78"/>
              </a:rPr>
              <a:t>العوائق العقلية و ادارة الوقت الجيدة</a:t>
            </a:r>
            <a:endParaRPr lang="en-US" dirty="0">
              <a:latin typeface="Simplified Arabic" pitchFamily="18" charset="-78"/>
              <a:cs typeface="Simplified Arabic" pitchFamily="18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1600" y="1600200"/>
            <a:ext cx="3505200" cy="4724400"/>
          </a:xfrm>
        </p:spPr>
        <p:txBody>
          <a:bodyPr>
            <a:noAutofit/>
          </a:bodyPr>
          <a:lstStyle/>
          <a:p>
            <a:pPr algn="just" rtl="1">
              <a:lnSpc>
                <a:spcPct val="150000"/>
              </a:lnSpc>
              <a:buFont typeface="Wingdings" pitchFamily="2" charset="2"/>
              <a:buChar char="Ø"/>
            </a:pPr>
            <a:r>
              <a:rPr lang="ar-AE" sz="3600" dirty="0" smtClean="0">
                <a:latin typeface="Simplified Arabic" pitchFamily="18" charset="-78"/>
                <a:cs typeface="Simplified Arabic" pitchFamily="18" charset="-78"/>
              </a:rPr>
              <a:t>التحكم</a:t>
            </a:r>
          </a:p>
          <a:p>
            <a:pPr algn="just" rtl="1">
              <a:lnSpc>
                <a:spcPct val="150000"/>
              </a:lnSpc>
              <a:buFont typeface="Wingdings" pitchFamily="2" charset="2"/>
              <a:buChar char="Ø"/>
            </a:pPr>
            <a:r>
              <a:rPr lang="ar-AE" sz="3600" dirty="0" smtClean="0">
                <a:latin typeface="Simplified Arabic" pitchFamily="18" charset="-78"/>
                <a:cs typeface="Simplified Arabic" pitchFamily="18" charset="-78"/>
              </a:rPr>
              <a:t>التأجيل: التسويف/المماطلة</a:t>
            </a:r>
          </a:p>
          <a:p>
            <a:pPr algn="just" rtl="1">
              <a:lnSpc>
                <a:spcPct val="150000"/>
              </a:lnSpc>
              <a:buFont typeface="Wingdings" pitchFamily="2" charset="2"/>
              <a:buChar char="Ø"/>
            </a:pPr>
            <a:r>
              <a:rPr lang="ar-AE" sz="3600" dirty="0" smtClean="0">
                <a:latin typeface="Simplified Arabic" pitchFamily="18" charset="-78"/>
                <a:cs typeface="Simplified Arabic" pitchFamily="18" charset="-78"/>
              </a:rPr>
              <a:t>الفورية</a:t>
            </a:r>
          </a:p>
          <a:p>
            <a:pPr algn="just" rtl="1">
              <a:lnSpc>
                <a:spcPct val="150000"/>
              </a:lnSpc>
              <a:buFont typeface="Wingdings" pitchFamily="2" charset="2"/>
              <a:buChar char="Ø"/>
            </a:pPr>
            <a:r>
              <a:rPr lang="ar-AE" sz="3600" dirty="0" smtClean="0">
                <a:latin typeface="Simplified Arabic" pitchFamily="18" charset="-78"/>
                <a:cs typeface="Simplified Arabic" pitchFamily="18" charset="-78"/>
              </a:rPr>
              <a:t>انعدام ال</a:t>
            </a:r>
            <a:r>
              <a:rPr lang="ar-SA" sz="3600" dirty="0" smtClean="0">
                <a:latin typeface="Simplified Arabic" pitchFamily="18" charset="-78"/>
                <a:cs typeface="Simplified Arabic" pitchFamily="18" charset="-78"/>
              </a:rPr>
              <a:t>أ</a:t>
            </a:r>
            <a:r>
              <a:rPr lang="ar-AE" sz="3600" dirty="0" smtClean="0">
                <a:latin typeface="Simplified Arabic" pitchFamily="18" charset="-78"/>
                <a:cs typeface="Simplified Arabic" pitchFamily="18" charset="-78"/>
              </a:rPr>
              <a:t>من</a:t>
            </a:r>
          </a:p>
          <a:p>
            <a:pPr marL="0" indent="0" algn="r" rtl="1">
              <a:buNone/>
            </a:pPr>
            <a:endParaRPr lang="en-US" sz="3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D554D6-E5ED-4176-AB33-A8F2A32D5C58}" type="slidenum">
              <a:rPr lang="en-US" smtClean="0"/>
              <a:pPr/>
              <a:t>6</a:t>
            </a:fld>
            <a:endParaRPr lang="en-US"/>
          </a:p>
        </p:txBody>
      </p:sp>
      <p:pic>
        <p:nvPicPr>
          <p:cNvPr id="4098" name="Picture 2" descr="C:\Users\rahhal\Desktop\جامعة العين\ج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3400" y="2590800"/>
            <a:ext cx="4281488" cy="3386137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247043021"/>
      </p:ext>
    </p:extLst>
  </p:cSld>
  <p:clrMapOvr>
    <a:masterClrMapping/>
  </p:clrMapOvr>
  <p:transition spd="med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ar-AE" dirty="0" smtClean="0">
                <a:latin typeface="Simplified Arabic" pitchFamily="18" charset="-78"/>
                <a:cs typeface="Simplified Arabic" pitchFamily="18" charset="-78"/>
              </a:rPr>
              <a:t>التحكم</a:t>
            </a:r>
            <a:endParaRPr lang="en-US" dirty="0">
              <a:latin typeface="Simplified Arabic" pitchFamily="18" charset="-78"/>
              <a:cs typeface="Simplified Arabic" pitchFamily="18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077200" cy="2667000"/>
          </a:xfrm>
        </p:spPr>
        <p:txBody>
          <a:bodyPr>
            <a:normAutofit lnSpcReduction="10000"/>
          </a:bodyPr>
          <a:lstStyle/>
          <a:p>
            <a:pPr algn="r" rtl="1">
              <a:lnSpc>
                <a:spcPct val="150000"/>
              </a:lnSpc>
            </a:pPr>
            <a:r>
              <a:rPr lang="ar-AE" sz="2800" dirty="0" smtClean="0">
                <a:latin typeface="Simplified Arabic" pitchFamily="18" charset="-78"/>
                <a:cs typeface="Simplified Arabic" pitchFamily="18" charset="-78"/>
              </a:rPr>
              <a:t>من المعتقد </a:t>
            </a:r>
            <a:r>
              <a:rPr lang="ar-SA" sz="2800" dirty="0" smtClean="0">
                <a:latin typeface="Simplified Arabic" pitchFamily="18" charset="-78"/>
                <a:cs typeface="Simplified Arabic" pitchFamily="18" charset="-78"/>
              </a:rPr>
              <a:t>أ</a:t>
            </a:r>
            <a:r>
              <a:rPr lang="ar-AE" sz="2800" dirty="0" smtClean="0">
                <a:latin typeface="Simplified Arabic" pitchFamily="18" charset="-78"/>
                <a:cs typeface="Simplified Arabic" pitchFamily="18" charset="-78"/>
              </a:rPr>
              <a:t>ن الناس والظروف تتحكم بوقتنا. جزء من هذا المعتقد حقيقة ولكن بإمكانك السيطرة على وقتك الخاص. </a:t>
            </a:r>
          </a:p>
          <a:p>
            <a:pPr algn="r" rtl="1">
              <a:lnSpc>
                <a:spcPct val="150000"/>
              </a:lnSpc>
            </a:pPr>
            <a:r>
              <a:rPr lang="ar-SA" sz="2800" dirty="0" smtClean="0">
                <a:latin typeface="Simplified Arabic" pitchFamily="18" charset="-78"/>
                <a:cs typeface="Simplified Arabic" pitchFamily="18" charset="-78"/>
              </a:rPr>
              <a:t>إ</a:t>
            </a:r>
            <a:r>
              <a:rPr lang="ar-AE" sz="2800" dirty="0" smtClean="0">
                <a:latin typeface="Simplified Arabic" pitchFamily="18" charset="-78"/>
                <a:cs typeface="Simplified Arabic" pitchFamily="18" charset="-78"/>
              </a:rPr>
              <a:t>ذا لم تتحكم بجدولك الزمني</a:t>
            </a:r>
            <a:r>
              <a:rPr lang="ar-SA" sz="2800" dirty="0" smtClean="0">
                <a:latin typeface="Simplified Arabic" pitchFamily="18" charset="-78"/>
                <a:cs typeface="Simplified Arabic" pitchFamily="18" charset="-78"/>
              </a:rPr>
              <a:t>،</a:t>
            </a:r>
            <a:r>
              <a:rPr lang="ar-AE" sz="2800" dirty="0" smtClean="0">
                <a:latin typeface="Simplified Arabic" pitchFamily="18" charset="-78"/>
                <a:cs typeface="Simplified Arabic" pitchFamily="18" charset="-78"/>
              </a:rPr>
              <a:t> من الصعب عليك النجاح في التحكم بوقتك.</a:t>
            </a:r>
          </a:p>
          <a:p>
            <a:pPr marL="0" indent="0" algn="l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D554D6-E5ED-4176-AB33-A8F2A32D5C58}" type="slidenum">
              <a:rPr lang="en-US" smtClean="0"/>
              <a:pPr/>
              <a:t>7</a:t>
            </a:fld>
            <a:endParaRPr lang="en-US"/>
          </a:p>
        </p:txBody>
      </p:sp>
      <p:pic>
        <p:nvPicPr>
          <p:cNvPr id="5123" name="Picture 3" descr="C:\Users\rahhal\Desktop\جامعة العين\ج6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90600" y="3886200"/>
            <a:ext cx="3810000" cy="22098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878504610"/>
      </p:ext>
    </p:extLst>
  </p:cSld>
  <p:clrMapOvr>
    <a:masterClrMapping/>
  </p:clrMapOvr>
  <p:transition spd="med">
    <p:wipe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ar-AE" dirty="0" smtClean="0">
                <a:latin typeface="Simplified Arabic" pitchFamily="18" charset="-78"/>
                <a:cs typeface="Simplified Arabic" pitchFamily="18" charset="-78"/>
              </a:rPr>
              <a:t>مشاكل التحكم</a:t>
            </a:r>
            <a:endParaRPr lang="en-US" dirty="0">
              <a:latin typeface="Simplified Arabic" pitchFamily="18" charset="-78"/>
              <a:cs typeface="Simplified Arabic" pitchFamily="18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5105400"/>
          </a:xfrm>
        </p:spPr>
        <p:txBody>
          <a:bodyPr>
            <a:noAutofit/>
          </a:bodyPr>
          <a:lstStyle/>
          <a:p>
            <a:pPr algn="r" rtl="1">
              <a:lnSpc>
                <a:spcPct val="120000"/>
              </a:lnSpc>
            </a:pPr>
            <a:r>
              <a:rPr lang="ar-AE" sz="3200" dirty="0" smtClean="0">
                <a:latin typeface="Simplified Arabic" pitchFamily="18" charset="-78"/>
                <a:cs typeface="Simplified Arabic" pitchFamily="18" charset="-78"/>
              </a:rPr>
              <a:t>تعني السيطرة الصارمة على وقتك وجدولك أنك لست مرنا.</a:t>
            </a:r>
            <a:r>
              <a:rPr lang="ar-SA" sz="3200" dirty="0" smtClean="0">
                <a:latin typeface="Simplified Arabic" pitchFamily="18" charset="-78"/>
                <a:cs typeface="Simplified Arabic" pitchFamily="18" charset="-78"/>
              </a:rPr>
              <a:t>و</a:t>
            </a:r>
            <a:r>
              <a:rPr lang="ar-AE" sz="3200" dirty="0" smtClean="0">
                <a:latin typeface="Simplified Arabic" pitchFamily="18" charset="-78"/>
                <a:cs typeface="Simplified Arabic" pitchFamily="18" charset="-78"/>
              </a:rPr>
              <a:t> لن تتمكن بعد ذلك من التعامل مع </a:t>
            </a:r>
            <a:r>
              <a:rPr lang="ar-SA" sz="3200" dirty="0" smtClean="0">
                <a:latin typeface="Simplified Arabic" pitchFamily="18" charset="-78"/>
                <a:cs typeface="Simplified Arabic" pitchFamily="18" charset="-78"/>
              </a:rPr>
              <a:t>الحالات الطارئة</a:t>
            </a:r>
            <a:r>
              <a:rPr lang="ar-AE" sz="3200" dirty="0" smtClean="0">
                <a:latin typeface="Simplified Arabic" pitchFamily="18" charset="-78"/>
                <a:cs typeface="Simplified Arabic" pitchFamily="18" charset="-78"/>
              </a:rPr>
              <a:t>. </a:t>
            </a:r>
          </a:p>
          <a:p>
            <a:pPr algn="r" rtl="1">
              <a:lnSpc>
                <a:spcPct val="120000"/>
              </a:lnSpc>
            </a:pPr>
            <a:r>
              <a:rPr lang="ar-AE" sz="3200" dirty="0" smtClean="0">
                <a:solidFill>
                  <a:srgbClr val="0070C0"/>
                </a:solidFill>
                <a:latin typeface="Simplified Arabic" pitchFamily="18" charset="-78"/>
                <a:cs typeface="Simplified Arabic" pitchFamily="18" charset="-78"/>
              </a:rPr>
              <a:t>تخيل شخصًا لديه جدول زمني صارم (محجوز كل دقيقة وكل يوم) كيف ستتحدث معه / معها؟ </a:t>
            </a:r>
          </a:p>
          <a:p>
            <a:pPr algn="r" rtl="1">
              <a:lnSpc>
                <a:spcPct val="120000"/>
              </a:lnSpc>
            </a:pPr>
            <a:r>
              <a:rPr lang="ar-AE" sz="3200" dirty="0" smtClean="0">
                <a:latin typeface="Simplified Arabic" pitchFamily="18" charset="-78"/>
                <a:cs typeface="Simplified Arabic" pitchFamily="18" charset="-78"/>
              </a:rPr>
              <a:t>ماذا سيحدث في حالات الطوارئ؟ </a:t>
            </a:r>
          </a:p>
          <a:p>
            <a:pPr algn="r" rtl="1">
              <a:lnSpc>
                <a:spcPct val="120000"/>
              </a:lnSpc>
            </a:pPr>
            <a:r>
              <a:rPr lang="ar-AE" sz="3200" dirty="0" smtClean="0">
                <a:solidFill>
                  <a:srgbClr val="0070C0"/>
                </a:solidFill>
                <a:latin typeface="Simplified Arabic" pitchFamily="18" charset="-78"/>
                <a:cs typeface="Simplified Arabic" pitchFamily="18" charset="-78"/>
              </a:rPr>
              <a:t>إذا قمت بالتحكم بوقتك </a:t>
            </a:r>
            <a:r>
              <a:rPr lang="ar-SA" sz="3200" dirty="0" smtClean="0">
                <a:solidFill>
                  <a:srgbClr val="0070C0"/>
                </a:solidFill>
                <a:latin typeface="Simplified Arabic" pitchFamily="18" charset="-78"/>
                <a:cs typeface="Simplified Arabic" pitchFamily="18" charset="-78"/>
              </a:rPr>
              <a:t>أ</a:t>
            </a:r>
            <a:r>
              <a:rPr lang="ar-AE" sz="3200" dirty="0" smtClean="0">
                <a:solidFill>
                  <a:srgbClr val="0070C0"/>
                </a:solidFill>
                <a:latin typeface="Simplified Arabic" pitchFamily="18" charset="-78"/>
                <a:cs typeface="Simplified Arabic" pitchFamily="18" charset="-78"/>
              </a:rPr>
              <a:t>كثر من اللازم ، فإنك لا تشجع الآخرين لمقابلتك لأنهم لا يستطيعون الوصول </a:t>
            </a:r>
            <a:r>
              <a:rPr lang="ar-SA" sz="3200" dirty="0" smtClean="0">
                <a:solidFill>
                  <a:srgbClr val="0070C0"/>
                </a:solidFill>
                <a:latin typeface="Simplified Arabic" pitchFamily="18" charset="-78"/>
                <a:cs typeface="Simplified Arabic" pitchFamily="18" charset="-78"/>
              </a:rPr>
              <a:t>إ</a:t>
            </a:r>
            <a:r>
              <a:rPr lang="ar-AE" sz="3200" dirty="0" smtClean="0">
                <a:solidFill>
                  <a:srgbClr val="0070C0"/>
                </a:solidFill>
                <a:latin typeface="Simplified Arabic" pitchFamily="18" charset="-78"/>
                <a:cs typeface="Simplified Arabic" pitchFamily="18" charset="-78"/>
              </a:rPr>
              <a:t>ليك ولا يعرفون متى ستكون </a:t>
            </a:r>
            <a:r>
              <a:rPr lang="ar-SA" sz="3200" dirty="0" smtClean="0">
                <a:solidFill>
                  <a:srgbClr val="0070C0"/>
                </a:solidFill>
                <a:latin typeface="Simplified Arabic" pitchFamily="18" charset="-78"/>
                <a:cs typeface="Simplified Arabic" pitchFamily="18" charset="-78"/>
              </a:rPr>
              <a:t>مستعدًا لمقابلتهم </a:t>
            </a:r>
            <a:r>
              <a:rPr lang="ar-AE" sz="3200" dirty="0" smtClean="0">
                <a:solidFill>
                  <a:srgbClr val="0070C0"/>
                </a:solidFill>
                <a:latin typeface="Simplified Arabic" pitchFamily="18" charset="-78"/>
                <a:cs typeface="Simplified Arabic" pitchFamily="18" charset="-78"/>
              </a:rPr>
              <a:t>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D554D6-E5ED-4176-AB33-A8F2A32D5C58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4075725"/>
      </p:ext>
    </p:extLst>
  </p:cSld>
  <p:clrMapOvr>
    <a:masterClrMapping/>
  </p:clrMapOvr>
  <p:transition spd="med">
    <p:checke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ar-AE" dirty="0" smtClean="0">
                <a:latin typeface="Simplified Arabic" pitchFamily="18" charset="-78"/>
                <a:cs typeface="Simplified Arabic" pitchFamily="18" charset="-78"/>
              </a:rPr>
              <a:t>مشاكل التحكم</a:t>
            </a:r>
            <a:endParaRPr lang="en-US" dirty="0">
              <a:latin typeface="Simplified Arabic" pitchFamily="18" charset="-78"/>
              <a:cs typeface="Simplified Arabic" pitchFamily="18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r" rtl="1">
              <a:lnSpc>
                <a:spcPct val="120000"/>
              </a:lnSpc>
            </a:pPr>
            <a:r>
              <a:rPr lang="ar-AE" sz="3600" dirty="0" smtClean="0">
                <a:latin typeface="Simplified Arabic" pitchFamily="18" charset="-78"/>
                <a:cs typeface="Simplified Arabic" pitchFamily="18" charset="-78"/>
              </a:rPr>
              <a:t>من ناحية أخرى ، فإن السماح للآخرين بالسيطرة على وقتك يمكن أن يسبب صعوبات </a:t>
            </a:r>
            <a:r>
              <a:rPr lang="ar-SA" sz="3600" dirty="0" smtClean="0">
                <a:latin typeface="Simplified Arabic" pitchFamily="18" charset="-78"/>
                <a:cs typeface="Simplified Arabic" pitchFamily="18" charset="-78"/>
              </a:rPr>
              <a:t>كثيرة</a:t>
            </a:r>
            <a:r>
              <a:rPr lang="ar-AE" sz="3600" dirty="0" smtClean="0">
                <a:latin typeface="Simplified Arabic" pitchFamily="18" charset="-78"/>
                <a:cs typeface="Simplified Arabic" pitchFamily="18" charset="-78"/>
              </a:rPr>
              <a:t>. </a:t>
            </a:r>
          </a:p>
          <a:p>
            <a:pPr algn="r" rtl="1">
              <a:lnSpc>
                <a:spcPct val="120000"/>
              </a:lnSpc>
            </a:pPr>
            <a:r>
              <a:rPr lang="ar-AE" sz="3600" dirty="0" smtClean="0">
                <a:solidFill>
                  <a:srgbClr val="0070C0"/>
                </a:solidFill>
                <a:latin typeface="Simplified Arabic" pitchFamily="18" charset="-78"/>
                <a:cs typeface="Simplified Arabic" pitchFamily="18" charset="-78"/>
              </a:rPr>
              <a:t>إذا تمكن الجميع من الوصول إليك ، فأنت تفقد السيطرة على ما تريد القيام به. </a:t>
            </a:r>
          </a:p>
          <a:p>
            <a:pPr algn="r" rtl="1">
              <a:lnSpc>
                <a:spcPct val="120000"/>
              </a:lnSpc>
            </a:pPr>
            <a:r>
              <a:rPr lang="ar-AE" sz="3600" dirty="0" smtClean="0">
                <a:latin typeface="Simplified Arabic" pitchFamily="18" charset="-78"/>
                <a:cs typeface="Simplified Arabic" pitchFamily="18" charset="-78"/>
              </a:rPr>
              <a:t>قد ينتهي بك الأمر في نهاية المطاف بالشعور بالعجز والاكتئاب </a:t>
            </a:r>
            <a:r>
              <a:rPr lang="ar-SA" sz="3600" dirty="0" smtClean="0">
                <a:latin typeface="Simplified Arabic" pitchFamily="18" charset="-78"/>
                <a:cs typeface="Simplified Arabic" pitchFamily="18" charset="-78"/>
              </a:rPr>
              <a:t>إذا ماتم </a:t>
            </a:r>
            <a:r>
              <a:rPr lang="ar-AE" sz="3600" dirty="0" smtClean="0">
                <a:latin typeface="Simplified Arabic" pitchFamily="18" charset="-78"/>
                <a:cs typeface="Simplified Arabic" pitchFamily="18" charset="-78"/>
              </a:rPr>
              <a:t>التحكم بك من قبل الآخرين.</a:t>
            </a:r>
            <a:endParaRPr lang="en-US" sz="3600" dirty="0">
              <a:latin typeface="Simplified Arabic" pitchFamily="18" charset="-78"/>
              <a:cs typeface="Simplified Arabic" pitchFamily="18" charset="-78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D554D6-E5ED-4176-AB33-A8F2A32D5C58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8832264"/>
      </p:ext>
    </p:extLst>
  </p:cSld>
  <p:clrMapOvr>
    <a:masterClrMapping/>
  </p:clrMapOvr>
  <p:transition spd="med">
    <p:checke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ty">
  <a:themeElements>
    <a:clrScheme name="Clarity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1023</TotalTime>
  <Words>1973</Words>
  <Application>Microsoft Office PowerPoint</Application>
  <PresentationFormat>On-screen Show (4:3)</PresentationFormat>
  <Paragraphs>225</Paragraphs>
  <Slides>29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7" baseType="lpstr">
      <vt:lpstr>A Sardar Hoor</vt:lpstr>
      <vt:lpstr>Adobe Naskh Medium</vt:lpstr>
      <vt:lpstr>Arial</vt:lpstr>
      <vt:lpstr>Calibri</vt:lpstr>
      <vt:lpstr>Simplified Arabic</vt:lpstr>
      <vt:lpstr>Times New Roman</vt:lpstr>
      <vt:lpstr>Wingdings</vt:lpstr>
      <vt:lpstr>Clarity</vt:lpstr>
      <vt:lpstr>إدارة الوقت</vt:lpstr>
      <vt:lpstr>تساعدك إدارة الوقت على إختيار المهمة التي يجب أن تعمل عليها و كيف تنفذها من أجل أن تنجز أكثر.</vt:lpstr>
      <vt:lpstr> الفصل الثاني </vt:lpstr>
      <vt:lpstr>معوقات إدارة الوقت</vt:lpstr>
      <vt:lpstr>العائق العقلي / نمط التفكير</vt:lpstr>
      <vt:lpstr>العوائق العقلية و ادارة الوقت الجيدة</vt:lpstr>
      <vt:lpstr>التحكم</vt:lpstr>
      <vt:lpstr>مشاكل التحكم</vt:lpstr>
      <vt:lpstr>مشاكل التحكم</vt:lpstr>
      <vt:lpstr>كيف تتغلب على صعوبات التحكم؟</vt:lpstr>
      <vt:lpstr>التأجيل: المماطلة (التسويف)</vt:lpstr>
      <vt:lpstr>أسئلة للمناقشة</vt:lpstr>
      <vt:lpstr>المشاكل التي يسببها التأجيل / المماطلة</vt:lpstr>
      <vt:lpstr>المشاكل التي يسببها التأجيل / المماطلة</vt:lpstr>
      <vt:lpstr>التغلب على صعوبات التأجيل/ التسويف</vt:lpstr>
      <vt:lpstr>الفورية</vt:lpstr>
      <vt:lpstr>التغلب على صعوبات الفورية</vt:lpstr>
      <vt:lpstr>عدم الشعور بالأمان</vt:lpstr>
      <vt:lpstr>مشاكل عدم الشعور بالأمان</vt:lpstr>
      <vt:lpstr>التغلب على صعوبات عدم الشعور بالأمان</vt:lpstr>
      <vt:lpstr>معوقات ادارة الوقت المرتبطة بنمط الشخصية:  يمكن تصنيف سلوك الافراد الى نوعين</vt:lpstr>
      <vt:lpstr>سلوك الأشخاص نوع (أ) أو نوع( ب) وإدارة الوقت</vt:lpstr>
      <vt:lpstr>أسئلة للمناقشة</vt:lpstr>
      <vt:lpstr>مشكلات الاشخاص الشائعة مع ادارة الوقت: المتفائل</vt:lpstr>
      <vt:lpstr>مشكلات الأشخاص الشائعة مع إدارة الوقت: الكمالي/ المثالي</vt:lpstr>
      <vt:lpstr>مشكلات الأشخاص الشائعة مع إدارة الوقت: المتمرد</vt:lpstr>
      <vt:lpstr>مشكلات الاشخاص الشائعة مع إدارة الوقت: الاجتماعي جدا</vt:lpstr>
      <vt:lpstr>مشكلات الأشخاص الشائعة مع إدارة الوقت: (القلق)</vt:lpstr>
      <vt:lpstr>مشكلات بحثية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Salim Al Jundi </cp:lastModifiedBy>
  <cp:revision>270</cp:revision>
  <dcterms:created xsi:type="dcterms:W3CDTF">2018-09-13T14:10:58Z</dcterms:created>
  <dcterms:modified xsi:type="dcterms:W3CDTF">2019-02-04T11:44:18Z</dcterms:modified>
</cp:coreProperties>
</file>