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8"/>
  </p:notesMasterIdLst>
  <p:sldIdLst>
    <p:sldId id="350" r:id="rId3"/>
    <p:sldId id="417" r:id="rId4"/>
    <p:sldId id="351" r:id="rId5"/>
    <p:sldId id="418" r:id="rId6"/>
    <p:sldId id="399" r:id="rId7"/>
    <p:sldId id="301" r:id="rId8"/>
    <p:sldId id="362" r:id="rId9"/>
    <p:sldId id="400" r:id="rId10"/>
    <p:sldId id="401" r:id="rId11"/>
    <p:sldId id="402" r:id="rId12"/>
    <p:sldId id="403" r:id="rId13"/>
    <p:sldId id="404" r:id="rId14"/>
    <p:sldId id="405" r:id="rId15"/>
    <p:sldId id="406" r:id="rId16"/>
    <p:sldId id="407" r:id="rId17"/>
    <p:sldId id="377" r:id="rId18"/>
    <p:sldId id="408" r:id="rId19"/>
    <p:sldId id="409" r:id="rId20"/>
    <p:sldId id="410" r:id="rId21"/>
    <p:sldId id="411" r:id="rId22"/>
    <p:sldId id="412" r:id="rId23"/>
    <p:sldId id="413" r:id="rId24"/>
    <p:sldId id="414" r:id="rId25"/>
    <p:sldId id="415" r:id="rId26"/>
    <p:sldId id="4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4660"/>
  </p:normalViewPr>
  <p:slideViewPr>
    <p:cSldViewPr snapToGrid="0">
      <p:cViewPr varScale="1">
        <p:scale>
          <a:sx n="63" d="100"/>
          <a:sy n="63"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28/01/2024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344196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39913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1314264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271427731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nstle.com/general-learning/how-to-write-an-essay/" TargetMode="External"/><Relationship Id="rId2" Type="http://schemas.openxmlformats.org/officeDocument/2006/relationships/hyperlink" Target="https://www.youtube.com/@SalemAlJundi/videos" TargetMode="External"/><Relationship Id="rId1" Type="http://schemas.openxmlformats.org/officeDocument/2006/relationships/slideLayout" Target="../slideLayouts/slideLayout3.xml"/><Relationship Id="rId4" Type="http://schemas.openxmlformats.org/officeDocument/2006/relationships/hyperlink" Target="mailto:salem.aljundi@kunoozu.edu.i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a:t>
            </a:r>
            <a:r>
              <a:rPr lang="en-US" dirty="0">
                <a:latin typeface="+mn-lt"/>
                <a:cs typeface="+mn-cs"/>
              </a:rPr>
              <a:t> University College</a:t>
            </a:r>
          </a:p>
          <a:p>
            <a:pPr rtl="0"/>
            <a:r>
              <a:rPr lang="en-US" dirty="0">
                <a:latin typeface="+mn-lt"/>
                <a:cs typeface="+mn-cs"/>
              </a:rPr>
              <a:t>2024</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Miss Harmony knew that leading was not just about giving orders; it was about inspiring and motivating her team. She would often share stories about the joy of making people happy with delicious ice cream treats. She was like a storyteller, painting a picture of the wonderful experiences they could create together.</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129282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One sunny day, the ice cream machines unexpectedly stopped working. Instead of panicking, Miss Harmony gathered her team for a huddle. She assured them that challenges were like exciting plot twists in their ice cream adventure and that together, they could overcome anything.</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74683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With Miss Harmony leading the way, the team worked together to fix the machines. The kittens crafted new </a:t>
            </a:r>
            <a:r>
              <a:rPr lang="en-US" sz="4000" dirty="0" err="1"/>
              <a:t>flavours</a:t>
            </a:r>
            <a:r>
              <a:rPr lang="en-US" sz="4000" dirty="0"/>
              <a:t> using manual churns, the rabbits picked fresh toppings from the garden, and the robots assisted with the repairs. It was like a team of superheroes coming together to save the day.</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352259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t>As the day unfolded, Sweet Bliss was filled with laughter and joy. Customers appreciated the unique handmade </a:t>
            </a:r>
            <a:r>
              <a:rPr lang="en-US" sz="4000" dirty="0" err="1"/>
              <a:t>flavours</a:t>
            </a:r>
            <a:r>
              <a:rPr lang="en-US" sz="4000" dirty="0"/>
              <a:t>, and the toppings garden flourished with freshness. Miss Harmony's leadership not only turned a challenge into an opportunity but also strengthened the bond among her team members.</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411274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At the end of the day, Miss Harmony gathered her team and thanked each member for their hard work. She reminded them that their ability to adapt and work together was the true magic of Sweet Bliss. The kittens purred happily, the rabbits wiggled their noses in agreement, and the robots beeped with joy.</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122213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3200" dirty="0"/>
              <a:t>From that day forward, Sweet Bliss became even more beloved in </a:t>
            </a:r>
            <a:r>
              <a:rPr lang="en-US" sz="3200" dirty="0" err="1"/>
              <a:t>Harmonyville</a:t>
            </a:r>
            <a:r>
              <a:rPr lang="en-US" sz="3200" dirty="0"/>
              <a:t>. Miss Harmony's leadership style, filled with kindness and inspiration, turned the ice cream parlor into a magical haven where every scoop told a story of teamwork and joy. </a:t>
            </a:r>
          </a:p>
          <a:p>
            <a:r>
              <a:rPr lang="en-US" sz="3200" dirty="0"/>
              <a:t>And so, in the heart of </a:t>
            </a:r>
            <a:r>
              <a:rPr lang="en-US" sz="3200" dirty="0" err="1"/>
              <a:t>Harmonyville</a:t>
            </a:r>
            <a:r>
              <a:rPr lang="en-US" sz="3200" dirty="0"/>
              <a:t>, the tale of Sweet Bliss's sweet success continued, creating smiles and memories for everyone who stepped through its doors.</a:t>
            </a:r>
            <a:endParaRPr lang="en-AE" sz="32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Tree>
    <p:extLst>
      <p:ext uri="{BB962C8B-B14F-4D97-AF65-F5344CB8AC3E}">
        <p14:creationId xmlns:p14="http://schemas.microsoft.com/office/powerpoint/2010/main" val="310570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pPr marL="514350" indent="-514350">
              <a:buAutoNum type="arabicPeriod"/>
            </a:pPr>
            <a:r>
              <a:rPr lang="en-US" sz="4000" dirty="0"/>
              <a:t>Who is the owner of Sweet Bliss?</a:t>
            </a:r>
          </a:p>
          <a:p>
            <a:endParaRPr lang="en-US" sz="4000" dirty="0"/>
          </a:p>
          <a:p>
            <a:r>
              <a:rPr lang="en-US" sz="4000" dirty="0"/>
              <a:t>   A. Mr. Joyful</a:t>
            </a:r>
          </a:p>
          <a:p>
            <a:r>
              <a:rPr lang="en-US" sz="4000" dirty="0"/>
              <a:t>   B. Miss Harmony</a:t>
            </a:r>
          </a:p>
          <a:p>
            <a:r>
              <a:rPr lang="en-US" sz="4000" dirty="0"/>
              <a:t>   C. Professor Sweet</a:t>
            </a:r>
          </a:p>
          <a:p>
            <a:r>
              <a:rPr lang="en-US" sz="4000" dirty="0"/>
              <a:t>   D. Captain Ice Cream</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3593292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2. What kind of creatures work at Sweet Bliss?</a:t>
            </a:r>
          </a:p>
          <a:p>
            <a:r>
              <a:rPr lang="en-US" sz="4000" dirty="0"/>
              <a:t>	A. Dragons and elves</a:t>
            </a:r>
          </a:p>
          <a:p>
            <a:r>
              <a:rPr lang="en-US" sz="4000" dirty="0"/>
              <a:t>	B. Kittens, rabbits, and robots</a:t>
            </a:r>
          </a:p>
          <a:p>
            <a:r>
              <a:rPr lang="en-US" sz="4000" dirty="0"/>
              <a:t>	C. Fairies and talking trees</a:t>
            </a:r>
          </a:p>
          <a:p>
            <a:r>
              <a:rPr lang="en-US" sz="4000" dirty="0"/>
              <a:t>	D. Unicorns and mermaids</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Tree>
    <p:extLst>
      <p:ext uri="{BB962C8B-B14F-4D97-AF65-F5344CB8AC3E}">
        <p14:creationId xmlns:p14="http://schemas.microsoft.com/office/powerpoint/2010/main" val="2875276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lnSpcReduction="10000"/>
          </a:bodyPr>
          <a:lstStyle/>
          <a:p>
            <a:r>
              <a:rPr lang="en-US" sz="4000" dirty="0"/>
              <a:t>3. What does Miss Harmony believe is the secret ingredient to creating a sweet experience?</a:t>
            </a:r>
          </a:p>
          <a:p>
            <a:r>
              <a:rPr lang="en-US" sz="4000" dirty="0"/>
              <a:t>   A. Spicy flavors</a:t>
            </a:r>
          </a:p>
          <a:p>
            <a:r>
              <a:rPr lang="en-US" sz="4000" dirty="0"/>
              <a:t>   B. Leading with kindness and joy</a:t>
            </a:r>
          </a:p>
          <a:p>
            <a:r>
              <a:rPr lang="en-US" sz="4000" dirty="0"/>
              <a:t>   C. Ice cream machines</a:t>
            </a:r>
          </a:p>
          <a:p>
            <a:r>
              <a:rPr lang="en-US" sz="4000" dirty="0"/>
              <a:t>   D. Chocolate toppings</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Tree>
    <p:extLst>
      <p:ext uri="{BB962C8B-B14F-4D97-AF65-F5344CB8AC3E}">
        <p14:creationId xmlns:p14="http://schemas.microsoft.com/office/powerpoint/2010/main" val="1255844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4. Which animals were in charge of crafting delightful </a:t>
            </a:r>
            <a:r>
              <a:rPr lang="en-US" sz="4000" dirty="0" err="1"/>
              <a:t>flavours</a:t>
            </a:r>
            <a:r>
              <a:rPr lang="en-US" sz="4000" dirty="0"/>
              <a:t>?</a:t>
            </a:r>
          </a:p>
          <a:p>
            <a:r>
              <a:rPr lang="en-US" sz="4000" dirty="0"/>
              <a:t>   A. Kittens</a:t>
            </a:r>
          </a:p>
          <a:p>
            <a:r>
              <a:rPr lang="en-US" sz="4000" dirty="0"/>
              <a:t>   B. Rabbits</a:t>
            </a:r>
          </a:p>
          <a:p>
            <a:r>
              <a:rPr lang="en-US" sz="4000" dirty="0"/>
              <a:t>   C. Robots</a:t>
            </a:r>
          </a:p>
          <a:p>
            <a:r>
              <a:rPr lang="en-US" sz="4000" dirty="0"/>
              <a:t>   D. Kittens and rabbits</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2882645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00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0000" lnSpcReduction="20000"/>
          </a:bodyPr>
          <a:lstStyle/>
          <a:p>
            <a:pPr marL="514350" indent="-514350">
              <a:lnSpc>
                <a:spcPct val="150000"/>
              </a:lnSpc>
              <a:buFont typeface="+mj-lt"/>
              <a:buAutoNum type="arabicPeriod" startAt="6"/>
            </a:pPr>
            <a:r>
              <a:rPr lang="en-US" sz="3200" dirty="0"/>
              <a:t>Mr. </a:t>
            </a:r>
            <a:r>
              <a:rPr lang="en-US" sz="3200" dirty="0" err="1"/>
              <a:t>Playwell</a:t>
            </a:r>
            <a:r>
              <a:rPr lang="en-US" sz="3200" dirty="0"/>
              <a:t>, the owner of </a:t>
            </a:r>
            <a:r>
              <a:rPr lang="en-US" sz="3200" dirty="0" err="1"/>
              <a:t>Playtopia</a:t>
            </a:r>
            <a:endParaRPr lang="en-US" sz="3200" dirty="0"/>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solidFill>
                  <a:srgbClr val="FF0000"/>
                </a:solidFill>
              </a:rPr>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87538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5. What did the ice cream makers do when the machines stopped working?</a:t>
            </a:r>
          </a:p>
          <a:p>
            <a:r>
              <a:rPr lang="en-US" sz="4000" dirty="0"/>
              <a:t>   A. Panic</a:t>
            </a:r>
          </a:p>
          <a:p>
            <a:r>
              <a:rPr lang="en-US" sz="4000" dirty="0"/>
              <a:t>   B. Huddle and work together</a:t>
            </a:r>
          </a:p>
          <a:p>
            <a:r>
              <a:rPr lang="en-US" sz="4000" dirty="0"/>
              <a:t>   C. Leave the parlor</a:t>
            </a:r>
          </a:p>
          <a:p>
            <a:r>
              <a:rPr lang="en-US" sz="4000" dirty="0"/>
              <a:t>   D. Blame each other</a:t>
            </a:r>
          </a:p>
          <a:p>
            <a:endParaRPr lang="en-US" sz="40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391343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6. How did Miss Harmony describe challenges to her team?</a:t>
            </a:r>
          </a:p>
          <a:p>
            <a:r>
              <a:rPr lang="en-US" sz="4000" dirty="0"/>
              <a:t>   A. As boring tasks</a:t>
            </a:r>
          </a:p>
          <a:p>
            <a:r>
              <a:rPr lang="en-US" sz="4000" dirty="0"/>
              <a:t>   B. As exciting plot twists</a:t>
            </a:r>
          </a:p>
          <a:p>
            <a:r>
              <a:rPr lang="en-US" sz="4000" dirty="0"/>
              <a:t>   C. As unimportant problems</a:t>
            </a:r>
          </a:p>
          <a:p>
            <a:r>
              <a:rPr lang="en-US" sz="4000" dirty="0"/>
              <a:t>   D. As reasons to give up</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18449467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7. What did the rabbits take care of at Sweet Bliss?</a:t>
            </a:r>
          </a:p>
          <a:p>
            <a:r>
              <a:rPr lang="en-US" sz="4000" dirty="0"/>
              <a:t>   A. Fixing machines</a:t>
            </a:r>
          </a:p>
          <a:p>
            <a:r>
              <a:rPr lang="en-US" sz="4000" dirty="0"/>
              <a:t>   B. Crafting flavors</a:t>
            </a:r>
          </a:p>
          <a:p>
            <a:r>
              <a:rPr lang="en-US" sz="4000" dirty="0"/>
              <a:t>   C. The toppings garden</a:t>
            </a:r>
          </a:p>
          <a:p>
            <a:r>
              <a:rPr lang="en-US" sz="4000" dirty="0"/>
              <a:t>   D. Greeting customers</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1230655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8. What did Miss Harmony's leadership turn a challenge into?</a:t>
            </a:r>
          </a:p>
          <a:p>
            <a:r>
              <a:rPr lang="en-US" sz="4000" dirty="0"/>
              <a:t>   A. A disaster</a:t>
            </a:r>
          </a:p>
          <a:p>
            <a:r>
              <a:rPr lang="en-US" sz="4000" dirty="0"/>
              <a:t>   B. An opportunity</a:t>
            </a:r>
          </a:p>
          <a:p>
            <a:r>
              <a:rPr lang="en-US" sz="4000" dirty="0"/>
              <a:t>   C. A punishment</a:t>
            </a:r>
          </a:p>
          <a:p>
            <a:r>
              <a:rPr lang="en-US" sz="4000" dirty="0"/>
              <a:t>   D. A mystery</a:t>
            </a:r>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2584892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9. What strengthened the bond among the team members at Sweet Bliss?</a:t>
            </a:r>
          </a:p>
          <a:p>
            <a:r>
              <a:rPr lang="en-US" sz="4000" dirty="0"/>
              <a:t>   A. Arguments</a:t>
            </a:r>
          </a:p>
          <a:p>
            <a:r>
              <a:rPr lang="en-US" sz="4000" dirty="0"/>
              <a:t>   B. Fixing machines</a:t>
            </a:r>
          </a:p>
          <a:p>
            <a:r>
              <a:rPr lang="en-US" sz="4000" dirty="0"/>
              <a:t>   C. Complaining</a:t>
            </a:r>
          </a:p>
          <a:p>
            <a:r>
              <a:rPr lang="en-US" sz="4000" dirty="0"/>
              <a:t>   D. Adapting and working together</a:t>
            </a:r>
          </a:p>
          <a:p>
            <a:endParaRPr lang="en-US" sz="40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69310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a:solidFill>
              <a:schemeClr val="tx1"/>
            </a:solidFill>
            <a:extLst>
              <a:ext uri="{C807C97D-BFC1-408E-A445-0C87EB9F89A2}">
                <ask:lineSketchStyleProps xmlns:ask="http://schemas.microsoft.com/office/drawing/2018/sketchyshapes" sd="4132796738">
                  <ask:type>
                    <ask:lineSketchScribble/>
                  </ask:type>
                </ask:lineSketchStyleProps>
              </a:ext>
            </a:extLst>
          </a:ln>
          <a:effectLst>
            <a:glow rad="228600">
              <a:schemeClr val="accent6">
                <a:satMod val="175000"/>
                <a:alpha val="40000"/>
              </a:schemeClr>
            </a:glow>
          </a:effectLst>
        </p:spPr>
        <p:txBody>
          <a:bodyPr>
            <a:normAutofit/>
          </a:bodyPr>
          <a:lstStyle/>
          <a:p>
            <a:r>
              <a:rPr lang="en-US" sz="4000" dirty="0"/>
              <a:t>10. What did Miss Harmony remind her team of at the end of the day?</a:t>
            </a:r>
          </a:p>
          <a:p>
            <a:r>
              <a:rPr lang="en-US" sz="4000" dirty="0"/>
              <a:t>    A. To go home early</a:t>
            </a:r>
          </a:p>
          <a:p>
            <a:r>
              <a:rPr lang="en-US" sz="4000" dirty="0"/>
              <a:t>    B. The importance of teamwork</a:t>
            </a:r>
          </a:p>
          <a:p>
            <a:r>
              <a:rPr lang="en-US" sz="4000" dirty="0"/>
              <a:t>    C. To take a break</a:t>
            </a:r>
          </a:p>
          <a:p>
            <a:r>
              <a:rPr lang="en-US" sz="4000" dirty="0"/>
              <a:t>    D. To work harder</a:t>
            </a:r>
          </a:p>
          <a:p>
            <a:endParaRPr lang="en-US" sz="4000"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3680421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7E10A5-D6BE-49F1-B6B0-3994C46CDFDC}"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85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38200" y="1825625"/>
          <a:ext cx="10515597" cy="460248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algn="ctr"/>
                      <a:r>
                        <a:rPr lang="en-AE" sz="3200" dirty="0">
                          <a:solidFill>
                            <a:srgbClr val="FF0000"/>
                          </a:solidFill>
                        </a:rPr>
                        <a:t>√</a:t>
                      </a:r>
                    </a:p>
                  </a:txBody>
                  <a:tcPr/>
                </a:tc>
                <a:tc>
                  <a:txBody>
                    <a:bodyPr/>
                    <a:lstStyle/>
                    <a:p>
                      <a:pPr algn="ctr"/>
                      <a:r>
                        <a:rPr lang="en-AE" sz="3200" dirty="0">
                          <a:solidFill>
                            <a:srgbClr val="FF0000"/>
                          </a:solidFill>
                        </a:rPr>
                        <a:t>√</a:t>
                      </a:r>
                    </a:p>
                  </a:txBody>
                  <a:tcPr/>
                </a:tc>
                <a:tc>
                  <a:txBody>
                    <a:bodyPr/>
                    <a:lstStyle/>
                    <a:p>
                      <a:r>
                        <a:rPr lang="en-US" sz="3400" dirty="0"/>
                        <a:t>Match the terms to their explanations </a:t>
                      </a:r>
                      <a:endParaRPr lang="en-AE" sz="3400" dirty="0"/>
                    </a:p>
                  </a:txBody>
                  <a:tcPr/>
                </a:tc>
                <a:extLst>
                  <a:ext uri="{0D108BD9-81ED-4DB2-BD59-A6C34878D82A}">
                    <a16:rowId xmlns:a16="http://schemas.microsoft.com/office/drawing/2014/main" val="381960548"/>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Fill in the blanks </a:t>
                      </a:r>
                      <a:endParaRPr lang="en-AE" sz="3400" dirty="0"/>
                    </a:p>
                  </a:txBody>
                  <a:tcPr/>
                </a:tc>
                <a:extLst>
                  <a:ext uri="{0D108BD9-81ED-4DB2-BD59-A6C34878D82A}">
                    <a16:rowId xmlns:a16="http://schemas.microsoft.com/office/drawing/2014/main" val="2709157335"/>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Definitions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279961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fontScale="90000"/>
          </a:bodyPr>
          <a:lstStyle/>
          <a:p>
            <a:r>
              <a:rPr lang="en-AE" sz="5400" kern="100" dirty="0">
                <a:effectLst/>
                <a:latin typeface="Times New Roman" panose="02020603050405020304" pitchFamily="18" charset="0"/>
                <a:ea typeface="Calibri" panose="020F0502020204030204" pitchFamily="34" charset="0"/>
              </a:rPr>
              <a:t>How to write your assignment in Managerial Reading?</a:t>
            </a:r>
            <a:endParaRPr lang="en-AE"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marL="342900" lvl="0" indent="-342900" rtl="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Go to Salem Al-</a:t>
            </a:r>
            <a:r>
              <a:rPr lang="en-AE" sz="2400" kern="100" dirty="0" err="1">
                <a:effectLst/>
                <a:latin typeface="Times New Roman" panose="02020603050405020304" pitchFamily="18" charset="0"/>
                <a:ea typeface="Calibri" panose="020F0502020204030204" pitchFamily="34" charset="0"/>
              </a:rPr>
              <a:t>Jundi’s</a:t>
            </a:r>
            <a:r>
              <a:rPr lang="en-AE" sz="2400" kern="100" dirty="0">
                <a:effectLst/>
                <a:latin typeface="Times New Roman" panose="02020603050405020304" pitchFamily="18" charset="0"/>
                <a:ea typeface="Calibri" panose="020F0502020204030204" pitchFamily="34" charset="0"/>
              </a:rPr>
              <a:t> </a:t>
            </a:r>
            <a:r>
              <a:rPr lang="en-AE" sz="2400" u="sng" kern="100" dirty="0">
                <a:solidFill>
                  <a:srgbClr val="0563C1"/>
                </a:solidFill>
                <a:effectLst/>
                <a:latin typeface="Times New Roman" panose="02020603050405020304" pitchFamily="18" charset="0"/>
                <a:ea typeface="Calibri" panose="020F0502020204030204" pitchFamily="34" charset="0"/>
                <a:hlinkClick r:id="rId2"/>
              </a:rPr>
              <a:t>YouTube channel</a:t>
            </a:r>
            <a:r>
              <a:rPr lang="en-AE" sz="2400" kern="100" dirty="0">
                <a:effectLst/>
                <a:latin typeface="Times New Roman" panose="02020603050405020304" pitchFamily="18" charset="0"/>
                <a:ea typeface="Calibri" panose="020F0502020204030204" pitchFamily="34" charset="0"/>
              </a:rPr>
              <a:t>.</a:t>
            </a:r>
          </a:p>
          <a:p>
            <a:pPr lvl="0" rt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Select one video clip among 49 videos in Microeconomics and Macroeconomics.</a:t>
            </a: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Listen and then write an article of one page about the video you selected.</a:t>
            </a: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Write your full name and section (morning or evening) in the first line.</a:t>
            </a:r>
          </a:p>
          <a:p>
            <a:pPr lv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Write the video’s title in the second line.</a:t>
            </a:r>
          </a:p>
          <a:p>
            <a:pPr marL="342900" lvl="0" indent="-342900">
              <a:lnSpc>
                <a:spcPct val="107000"/>
              </a:lnSpc>
              <a:spcAft>
                <a:spcPts val="800"/>
              </a:spcAft>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The article should include </a:t>
            </a:r>
            <a:r>
              <a:rPr lang="en-AE" sz="2400" u="sng" kern="100" dirty="0">
                <a:solidFill>
                  <a:srgbClr val="0563C1"/>
                </a:solidFill>
                <a:effectLst/>
                <a:latin typeface="Times New Roman" panose="02020603050405020304" pitchFamily="18" charset="0"/>
                <a:ea typeface="Calibri" panose="020F0502020204030204" pitchFamily="34" charset="0"/>
                <a:hlinkClick r:id="rId3"/>
              </a:rPr>
              <a:t>an introduction, sections, and a conclusion</a:t>
            </a:r>
            <a:r>
              <a:rPr lang="en-AE" sz="2400" kern="100" dirty="0">
                <a:effectLst/>
                <a:latin typeface="Times New Roman" panose="02020603050405020304" pitchFamily="18" charset="0"/>
                <a:ea typeface="Calibri" panose="020F0502020204030204" pitchFamily="34" charset="0"/>
              </a:rPr>
              <a:t>.</a:t>
            </a: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marL="457200" lvl="0" indent="-457200" rtl="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Send a PDF file to </a:t>
            </a:r>
            <a:r>
              <a:rPr lang="en-AE" sz="2600" u="sng" kern="100" dirty="0">
                <a:solidFill>
                  <a:srgbClr val="0563C1"/>
                </a:solidFill>
                <a:effectLst/>
                <a:latin typeface="Times New Roman" panose="02020603050405020304" pitchFamily="18" charset="0"/>
                <a:ea typeface="Calibri" panose="020F0502020204030204" pitchFamily="34" charset="0"/>
                <a:hlinkClick r:id="rId4"/>
              </a:rPr>
              <a:t>salem.aljundi@kunoozu.edu.iq</a:t>
            </a:r>
            <a:r>
              <a:rPr lang="en-AE" sz="2600" kern="100" dirty="0">
                <a:effectLst/>
                <a:latin typeface="Times New Roman" panose="02020603050405020304" pitchFamily="18" charset="0"/>
                <a:ea typeface="Calibri" panose="020F0502020204030204" pitchFamily="34" charset="0"/>
              </a:rPr>
              <a:t>, and start your email with your name, section, and the video’s title. Moreover, wait to receive confirmation. </a:t>
            </a:r>
          </a:p>
          <a:p>
            <a:pPr marL="457200" lvl="0" indent="-457200">
              <a:lnSpc>
                <a:spcPct val="107000"/>
              </a:lnSpc>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Use Times New Roman as font, 12 as font size, Bold for subtitles, and Line spacing 1.</a:t>
            </a:r>
          </a:p>
          <a:p>
            <a:pPr marL="457200" lvl="0" indent="-45720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Name the PDF file with your full name in English. </a:t>
            </a:r>
          </a:p>
          <a:p>
            <a:pPr marL="457200" lvl="0" indent="-457200">
              <a:lnSpc>
                <a:spcPct val="107000"/>
              </a:lnSpc>
              <a:spcAft>
                <a:spcPts val="800"/>
              </a:spcAft>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Avoid similarities with articles of your classmates.</a:t>
            </a:r>
          </a:p>
          <a:p>
            <a:endParaRPr lang="en-AE" dirty="0"/>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519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fade">
                                      <p:cBhvr>
                                        <p:cTn id="35" dur="1000"/>
                                        <p:tgtEl>
                                          <p:spTgt spid="4">
                                            <p:bg/>
                                          </p:spTgt>
                                        </p:tgtEl>
                                      </p:cBhvr>
                                    </p:animEffect>
                                    <p:anim calcmode="lin" valueType="num">
                                      <p:cBhvr>
                                        <p:cTn id="36" dur="1000" fill="hold"/>
                                        <p:tgtEl>
                                          <p:spTgt spid="4">
                                            <p:bg/>
                                          </p:spTgt>
                                        </p:tgtEl>
                                        <p:attrNameLst>
                                          <p:attrName>ppt_x</p:attrName>
                                        </p:attrNameLst>
                                      </p:cBhvr>
                                      <p:tavLst>
                                        <p:tav tm="0">
                                          <p:val>
                                            <p:strVal val="#ppt_x"/>
                                          </p:val>
                                        </p:tav>
                                        <p:tav tm="100000">
                                          <p:val>
                                            <p:strVal val="#ppt_x"/>
                                          </p:val>
                                        </p:tav>
                                      </p:tavLst>
                                    </p:anim>
                                    <p:anim calcmode="lin" valueType="num">
                                      <p:cBhvr>
                                        <p:cTn id="3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sz="4600" dirty="0"/>
              <a:t>Chapter 8. </a:t>
            </a:r>
            <a:br>
              <a:rPr lang="en-US" sz="4600" dirty="0"/>
            </a:br>
            <a:r>
              <a:rPr lang="en-US" sz="4600" dirty="0"/>
              <a:t>Miss Harmony, the leader of Sweet Bliss</a:t>
            </a:r>
            <a:endParaRPr lang="en-AE" sz="46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01600">
              <a:schemeClr val="accent4">
                <a:satMod val="175000"/>
                <a:alpha val="40000"/>
              </a:schemeClr>
            </a:glow>
          </a:effectLst>
        </p:spPr>
        <p:txBody>
          <a:bodyPr>
            <a:normAutofit/>
          </a:bodyPr>
          <a:lstStyle/>
          <a:p>
            <a:pPr marL="685800" lvl="0" indent="-685800" algn="l">
              <a:lnSpc>
                <a:spcPct val="107000"/>
              </a:lnSpc>
              <a:spcAft>
                <a:spcPts val="800"/>
              </a:spcAft>
              <a:buFont typeface="Arial" panose="020B0604020202020204" pitchFamily="34" charset="0"/>
              <a:buChar char="•"/>
            </a:pPr>
            <a:r>
              <a:rPr lang="en-US" sz="5400" kern="100" dirty="0">
                <a:effectLst/>
                <a:latin typeface="Times New Roman" panose="02020603050405020304" pitchFamily="18" charset="0"/>
                <a:ea typeface="Calibri" panose="020F0502020204030204" pitchFamily="34" charset="0"/>
              </a:rPr>
              <a:t>Story</a:t>
            </a:r>
          </a:p>
          <a:p>
            <a:pPr marL="685800" lvl="0" indent="-685800" algn="l">
              <a:lnSpc>
                <a:spcPct val="107000"/>
              </a:lnSpc>
              <a:spcAft>
                <a:spcPts val="800"/>
              </a:spcAft>
              <a:buFont typeface="Arial" panose="020B0604020202020204" pitchFamily="34" charset="0"/>
              <a:buChar char="•"/>
            </a:pPr>
            <a:r>
              <a:rPr lang="en-US" sz="5400" kern="100" dirty="0">
                <a:latin typeface="Times New Roman" panose="02020603050405020304" pitchFamily="18" charset="0"/>
                <a:ea typeface="Calibri" panose="020F0502020204030204" pitchFamily="34" charset="0"/>
              </a:rPr>
              <a:t>Multiple-choice questions</a:t>
            </a:r>
          </a:p>
          <a:p>
            <a:pPr lvl="0" algn="l">
              <a:lnSpc>
                <a:spcPct val="107000"/>
              </a:lnSpc>
              <a:spcAft>
                <a:spcPts val="800"/>
              </a:spcAft>
            </a:pPr>
            <a:endParaRPr lang="en-US" sz="3200" kern="100" dirty="0">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lnSpcReduction="10000"/>
          </a:bodyPr>
          <a:lstStyle/>
          <a:p>
            <a:r>
              <a:rPr lang="en-US" sz="4000" dirty="0">
                <a:solidFill>
                  <a:schemeClr val="accent1"/>
                </a:solidFill>
              </a:rPr>
              <a:t>Read the passage and then answer the questions underneath. </a:t>
            </a:r>
          </a:p>
          <a:p>
            <a:r>
              <a:rPr lang="en-US" sz="4000" dirty="0"/>
              <a:t>Once upon a time in the lively town of </a:t>
            </a:r>
            <a:r>
              <a:rPr lang="en-US" sz="4000" dirty="0" err="1"/>
              <a:t>Harmonyville</a:t>
            </a:r>
            <a:r>
              <a:rPr lang="en-US" sz="4000" dirty="0"/>
              <a:t>, there was a fantastic ice cream store called Sweet Bliss. The owner, Miss Harmony, was not just a business owner; she was also a great leader who made Sweet Bliss a delightful place for everyone in town.</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8580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a:bodyPr>
          <a:lstStyle/>
          <a:p>
            <a:r>
              <a:rPr lang="en-US" sz="4000" dirty="0"/>
              <a:t>Miss Harmony believed that leading with kindness and joy was the secret ingredient to creating a sweet experience for her customers. She would greet each customer with a warm smile, just like a friendly guide welcoming guests to an enchanted castle.</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8</a:t>
            </a:fld>
            <a:endParaRPr lang="en-AE" dirty="0"/>
          </a:p>
        </p:txBody>
      </p:sp>
    </p:spTree>
    <p:extLst>
      <p:ext uri="{BB962C8B-B14F-4D97-AF65-F5344CB8AC3E}">
        <p14:creationId xmlns:p14="http://schemas.microsoft.com/office/powerpoint/2010/main" val="181351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fontScale="90000"/>
          </a:bodyPr>
          <a:lstStyle/>
          <a:p>
            <a:r>
              <a:rPr lang="en-US" sz="5400" dirty="0"/>
              <a:t>Miss Harmony, the leader of Sweet Bliss</a:t>
            </a:r>
            <a:endParaRPr lang="en-AE" sz="5400" dirty="0"/>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a:bodyPr>
          <a:lstStyle/>
          <a:p>
            <a:r>
              <a:rPr lang="en-US" sz="4000" dirty="0"/>
              <a:t>To make Sweet Bliss even more magical, Miss Harmony gathered a team of dedicated ice cream makers – a group of kittens, rabbits, and cheerful robots. Each member of the team had a unique role, just like characters in a story. The kittens were in charge of crafting delightful flavors, the rabbits took care of the toppings garden, and the robots managed the ice cream machines.</a:t>
            </a:r>
            <a:endParaRPr lang="en-AE" sz="4000" dirty="0"/>
          </a:p>
        </p:txBody>
      </p:sp>
      <p:sp>
        <p:nvSpPr>
          <p:cNvPr id="4" name="Slide Number Placeholder 3">
            <a:extLst>
              <a:ext uri="{FF2B5EF4-FFF2-40B4-BE49-F238E27FC236}">
                <a16:creationId xmlns:a16="http://schemas.microsoft.com/office/drawing/2014/main" id="{4779E3F5-36A7-371B-C31B-6CD0905182FA}"/>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354843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TotalTime>
  <Words>1484</Words>
  <Application>Microsoft Office PowerPoint</Application>
  <PresentationFormat>Widescreen</PresentationFormat>
  <Paragraphs>167</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How to write your assignment in Managerial Reading?</vt:lpstr>
      <vt:lpstr>Chapter 8.  Miss Harmony, the leader of Sweet Bliss</vt:lpstr>
      <vt:lpstr>Miss Harmony, the leader of Sweet Bliss</vt:lpstr>
      <vt:lpstr>Miss Harmony, the leader of Sweet Bliss</vt:lpstr>
      <vt:lpstr>Miss Harmony, the leader of Sweet Bliss</vt:lpstr>
      <vt:lpstr>Miss Harmony, the leader of Sweet Bliss</vt:lpstr>
      <vt:lpstr>Miss Harmony, the leader of Sweet Bliss</vt:lpstr>
      <vt:lpstr>Miss Harmony, the leader of Sweet Bliss</vt:lpstr>
      <vt:lpstr>Miss Harmony, the leader of Sweet Bliss</vt:lpstr>
      <vt:lpstr>Miss Harmony, the leader of Sweet Bliss</vt:lpstr>
      <vt:lpstr>Miss Harmony, the leader of Sweet Bliss</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105</cp:revision>
  <dcterms:created xsi:type="dcterms:W3CDTF">2023-10-15T14:15:01Z</dcterms:created>
  <dcterms:modified xsi:type="dcterms:W3CDTF">2024-01-28T16:13:13Z</dcterms:modified>
</cp:coreProperties>
</file>