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123" r:id="rId1"/>
  </p:sldMasterIdLst>
  <p:notesMasterIdLst>
    <p:notesMasterId r:id="rId35"/>
  </p:notesMasterIdLst>
  <p:sldIdLst>
    <p:sldId id="264" r:id="rId2"/>
    <p:sldId id="289" r:id="rId3"/>
    <p:sldId id="287" r:id="rId4"/>
    <p:sldId id="290" r:id="rId5"/>
    <p:sldId id="291" r:id="rId6"/>
    <p:sldId id="292" r:id="rId7"/>
    <p:sldId id="293" r:id="rId8"/>
    <p:sldId id="294" r:id="rId9"/>
    <p:sldId id="295" r:id="rId10"/>
    <p:sldId id="312" r:id="rId11"/>
    <p:sldId id="296" r:id="rId12"/>
    <p:sldId id="316" r:id="rId13"/>
    <p:sldId id="297" r:id="rId14"/>
    <p:sldId id="298" r:id="rId15"/>
    <p:sldId id="299" r:id="rId16"/>
    <p:sldId id="311" r:id="rId17"/>
    <p:sldId id="300" r:id="rId18"/>
    <p:sldId id="301" r:id="rId19"/>
    <p:sldId id="302" r:id="rId20"/>
    <p:sldId id="303" r:id="rId21"/>
    <p:sldId id="304" r:id="rId22"/>
    <p:sldId id="305" r:id="rId23"/>
    <p:sldId id="306" r:id="rId24"/>
    <p:sldId id="307" r:id="rId25"/>
    <p:sldId id="313" r:id="rId26"/>
    <p:sldId id="314" r:id="rId27"/>
    <p:sldId id="315" r:id="rId28"/>
    <p:sldId id="308" r:id="rId29"/>
    <p:sldId id="309" r:id="rId30"/>
    <p:sldId id="310" r:id="rId31"/>
    <p:sldId id="317" r:id="rId32"/>
    <p:sldId id="320" r:id="rId33"/>
    <p:sldId id="318" r:id="rId34"/>
  </p:sldIdLst>
  <p:sldSz cx="9144000" cy="6858000" type="screen4x3"/>
  <p:notesSz cx="6858000" cy="9144000"/>
  <p:defaultTextStyle>
    <a:defPPr>
      <a:defRPr lang="ar-SA"/>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000000"/>
    <a:srgbClr val="003399"/>
    <a:srgbClr val="F0E4C6"/>
    <a:srgbClr val="EDDEB7"/>
    <a:srgbClr val="F4EBD4"/>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647" autoAdjust="0"/>
    <p:restoredTop sz="94699" autoAdjust="0"/>
  </p:normalViewPr>
  <p:slideViewPr>
    <p:cSldViewPr>
      <p:cViewPr varScale="1">
        <p:scale>
          <a:sx n="74" d="100"/>
          <a:sy n="74" d="100"/>
        </p:scale>
        <p:origin x="119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7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F9398555-888A-4CE8-8FAA-68431631740C}" type="datetimeFigureOut">
              <a:rPr lang="en-US"/>
              <a:pPr>
                <a:defRPr/>
              </a:pPr>
              <a:t>09-Jun-20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A5666AB7-399A-4C23-A847-660208896DAF}" type="slidenum">
              <a:rPr lang="en-US"/>
              <a:pPr>
                <a:defRPr/>
              </a:pPr>
              <a:t>‹#›</a:t>
            </a:fld>
            <a:endParaRPr lang="en-US"/>
          </a:p>
        </p:txBody>
      </p:sp>
    </p:spTree>
    <p:extLst>
      <p:ext uri="{BB962C8B-B14F-4D97-AF65-F5344CB8AC3E}">
        <p14:creationId xmlns:p14="http://schemas.microsoft.com/office/powerpoint/2010/main" val="11035294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Reem</a:t>
            </a:r>
            <a:r>
              <a:rPr lang="en-US" dirty="0" smtClean="0"/>
              <a:t> Al </a:t>
            </a:r>
            <a:r>
              <a:rPr lang="en-US" smtClean="0"/>
              <a:t>Shamsi</a:t>
            </a:r>
            <a:endParaRPr lang="en-US" dirty="0"/>
          </a:p>
        </p:txBody>
      </p:sp>
      <p:sp>
        <p:nvSpPr>
          <p:cNvPr id="4" name="Slide Number Placeholder 3"/>
          <p:cNvSpPr>
            <a:spLocks noGrp="1"/>
          </p:cNvSpPr>
          <p:nvPr>
            <p:ph type="sldNum" sz="quarter" idx="10"/>
          </p:nvPr>
        </p:nvSpPr>
        <p:spPr/>
        <p:txBody>
          <a:bodyPr/>
          <a:lstStyle/>
          <a:p>
            <a:fld id="{AECD4EBA-F139-4A77-A3AA-3437EBEA0FF1}" type="slidenum">
              <a:rPr lang="en-US" smtClean="0"/>
              <a:t>1</a:t>
            </a:fld>
            <a:endParaRPr lang="en-US"/>
          </a:p>
        </p:txBody>
      </p:sp>
    </p:spTree>
    <p:extLst>
      <p:ext uri="{BB962C8B-B14F-4D97-AF65-F5344CB8AC3E}">
        <p14:creationId xmlns:p14="http://schemas.microsoft.com/office/powerpoint/2010/main" val="3768139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5666AB7-399A-4C23-A847-660208896DAF}" type="slidenum">
              <a:rPr lang="en-US" smtClean="0"/>
              <a:pPr>
                <a:defRPr/>
              </a:pPr>
              <a:t>30</a:t>
            </a:fld>
            <a:endParaRPr lang="en-US"/>
          </a:p>
        </p:txBody>
      </p:sp>
    </p:spTree>
    <p:extLst>
      <p:ext uri="{BB962C8B-B14F-4D97-AF65-F5344CB8AC3E}">
        <p14:creationId xmlns:p14="http://schemas.microsoft.com/office/powerpoint/2010/main" val="2058650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7164" y="1772817"/>
            <a:ext cx="7543800" cy="1512168"/>
          </a:xfrm>
        </p:spPr>
        <p:txBody>
          <a:bodyPr anchor="b">
            <a:normAutofit/>
          </a:bodyPr>
          <a:lstStyle>
            <a:lvl1pPr algn="l">
              <a:lnSpc>
                <a:spcPct val="85000"/>
              </a:lnSpc>
              <a:defRPr sz="3600" spc="-50" baseline="0">
                <a:solidFill>
                  <a:schemeClr val="tx1">
                    <a:lumMod val="85000"/>
                    <a:lumOff val="1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22961" y="3573016"/>
            <a:ext cx="7543800" cy="2186612"/>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FD8B95B3-824F-4C69-8C0E-4D450CAF13AB}" type="datetime2">
              <a:rPr lang="en-US" smtClean="0"/>
              <a:t>Tuesday, 9 June, 2020</a:t>
            </a:fld>
            <a:endParaRPr lang="en-US"/>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pPr>
              <a:defRPr/>
            </a:pPr>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244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7583AA1E-D3C6-4A64-8B5A-10FD7F02BA83}" type="datetime2">
              <a:rPr lang="en-US" smtClean="0"/>
              <a:t>Tuesday, 9 June, 2020</a:t>
            </a:fld>
            <a:endParaRPr lang="en-US"/>
          </a:p>
        </p:txBody>
      </p:sp>
      <p:sp>
        <p:nvSpPr>
          <p:cNvPr id="6" name="Footer Placeholder 5"/>
          <p:cNvSpPr>
            <a:spLocks noGrp="1"/>
          </p:cNvSpPr>
          <p:nvPr>
            <p:ph type="ftr" sz="quarter" idx="11"/>
          </p:nvPr>
        </p:nvSpPr>
        <p:spPr>
          <a:xfrm>
            <a:off x="3600450" y="6459786"/>
            <a:ext cx="3486150" cy="365125"/>
          </a:xfrm>
          <a:prstGeom prst="rect">
            <a:avLst/>
          </a:prstGeo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a:xfrm>
            <a:off x="6876256" y="6459786"/>
            <a:ext cx="1533107" cy="365125"/>
          </a:xfrm>
          <a:prstGeom prst="rect">
            <a:avLst/>
          </a:prstGeom>
        </p:spPr>
        <p:txBody>
          <a:bodyPr/>
          <a:lstStyle>
            <a:lvl1pPr>
              <a:defRPr>
                <a:solidFill>
                  <a:schemeClr val="tx2"/>
                </a:solidFill>
              </a:defRPr>
            </a:lvl1pPr>
          </a:lstStyle>
          <a:p>
            <a:pPr>
              <a:defRPr/>
            </a:pPr>
            <a:fld id="{B710DA4B-F2F4-4FDE-A3CF-8ECA077FBAA4}" type="slidenum">
              <a:rPr lang="ar-SA" altLang="en-US" smtClean="0"/>
              <a:pPr>
                <a:defRPr/>
              </a:pPr>
              <a:t>‹#›</a:t>
            </a:fld>
            <a:endParaRPr lang="en-US" altLang="en-US"/>
          </a:p>
        </p:txBody>
      </p:sp>
    </p:spTree>
    <p:extLst>
      <p:ext uri="{BB962C8B-B14F-4D97-AF65-F5344CB8AC3E}">
        <p14:creationId xmlns:p14="http://schemas.microsoft.com/office/powerpoint/2010/main" val="2185592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F482794-48BC-4831-959A-83A8B54F3175}" type="datetime2">
              <a:rPr lang="en-US" smtClean="0"/>
              <a:t>Tuesday, 9 June, 2020</a:t>
            </a:fld>
            <a:endParaRPr lang="en-US"/>
          </a:p>
        </p:txBody>
      </p:sp>
      <p:sp>
        <p:nvSpPr>
          <p:cNvPr id="6" name="Footer Placeholder 5"/>
          <p:cNvSpPr>
            <a:spLocks noGrp="1"/>
          </p:cNvSpPr>
          <p:nvPr>
            <p:ph type="ftr" sz="quarter" idx="11"/>
          </p:nvPr>
        </p:nvSpPr>
        <p:spPr>
          <a:xfrm>
            <a:off x="2764639" y="6459786"/>
            <a:ext cx="3617103"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6876256" y="6459786"/>
            <a:ext cx="1533107" cy="365125"/>
          </a:xfrm>
          <a:prstGeom prst="rect">
            <a:avLst/>
          </a:prstGeom>
        </p:spPr>
        <p:txBody>
          <a:bodyPr/>
          <a:lstStyle/>
          <a:p>
            <a:pPr>
              <a:defRPr/>
            </a:pPr>
            <a:fld id="{D11DBA1D-9D3A-4ECD-AC85-0C21198759BE}" type="slidenum">
              <a:rPr lang="ar-SA" altLang="en-US" smtClean="0"/>
              <a:pPr>
                <a:defRPr/>
              </a:pPr>
              <a:t>‹#›</a:t>
            </a:fld>
            <a:endParaRPr lang="en-US" altLang="en-US"/>
          </a:p>
        </p:txBody>
      </p:sp>
    </p:spTree>
    <p:extLst>
      <p:ext uri="{BB962C8B-B14F-4D97-AF65-F5344CB8AC3E}">
        <p14:creationId xmlns:p14="http://schemas.microsoft.com/office/powerpoint/2010/main" val="970401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03B2342C-3A7F-453D-B879-3D9E6B5A0036}" type="datetime2">
              <a:rPr lang="en-US" smtClean="0"/>
              <a:t>Tuesday, 9 June, 2020</a:t>
            </a:fld>
            <a:endParaRPr lang="en-US"/>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6876256" y="6459786"/>
            <a:ext cx="1533107" cy="365125"/>
          </a:xfrm>
          <a:prstGeom prst="rect">
            <a:avLst/>
          </a:prstGeom>
        </p:spPr>
        <p:txBody>
          <a:bodyPr/>
          <a:lstStyle/>
          <a:p>
            <a:pPr>
              <a:defRPr/>
            </a:pPr>
            <a:fld id="{8534E0AF-B60D-49A3-893D-9519279F3179}" type="slidenum">
              <a:rPr lang="ar-SA" altLang="en-US" smtClean="0"/>
              <a:pPr>
                <a:defRPr/>
              </a:pPr>
              <a:t>‹#›</a:t>
            </a:fld>
            <a:endParaRPr lang="en-US" altLang="en-US"/>
          </a:p>
        </p:txBody>
      </p:sp>
    </p:spTree>
    <p:extLst>
      <p:ext uri="{BB962C8B-B14F-4D97-AF65-F5344CB8AC3E}">
        <p14:creationId xmlns:p14="http://schemas.microsoft.com/office/powerpoint/2010/main" val="4161208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7B182D7C-117C-41B3-8595-7C7E4E4BFB2D}" type="datetime2">
              <a:rPr lang="en-US" smtClean="0"/>
              <a:t>Tuesday, 9 June, 2020</a:t>
            </a:fld>
            <a:endParaRPr lang="en-US"/>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6876256" y="6459786"/>
            <a:ext cx="1533107" cy="365125"/>
          </a:xfrm>
          <a:prstGeom prst="rect">
            <a:avLst/>
          </a:prstGeom>
        </p:spPr>
        <p:txBody>
          <a:bodyPr/>
          <a:lstStyle/>
          <a:p>
            <a:pPr>
              <a:defRPr/>
            </a:pPr>
            <a:fld id="{DAB66094-036A-4BF6-B0F6-BAAAC0C40089}" type="slidenum">
              <a:rPr lang="ar-SA" altLang="en-US" smtClean="0"/>
              <a:pPr>
                <a:defRPr/>
              </a:pPr>
              <a:t>‹#›</a:t>
            </a:fld>
            <a:endParaRPr lang="en-US" altLang="en-US"/>
          </a:p>
        </p:txBody>
      </p:sp>
    </p:spTree>
    <p:extLst>
      <p:ext uri="{BB962C8B-B14F-4D97-AF65-F5344CB8AC3E}">
        <p14:creationId xmlns:p14="http://schemas.microsoft.com/office/powerpoint/2010/main" val="1318825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gn="r" rtl="1">
              <a:defRPr/>
            </a:lvl1pPr>
            <a:lvl2pPr algn="r" rtl="1">
              <a:defRPr/>
            </a:lvl2pPr>
            <a:lvl3pPr algn="r" rtl="1">
              <a:defRPr/>
            </a:lvl3pPr>
            <a:lvl4pPr algn="r" rtl="1">
              <a:defRPr/>
            </a:lvl4pPr>
            <a:lvl5pPr algn="r" rtl="1">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a:defRPr/>
            </a:pPr>
            <a:fld id="{2AEBE39B-9729-4C2F-8C88-03ED7BAD34AF}" type="datetime2">
              <a:rPr lang="en-US" smtClean="0"/>
              <a:t>Tuesday, 9 June, 2020</a:t>
            </a:fld>
            <a:endParaRPr lang="en-US" dirty="0"/>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6876256" y="6459786"/>
            <a:ext cx="1533107" cy="365125"/>
          </a:xfrm>
          <a:prstGeom prst="rect">
            <a:avLst/>
          </a:prstGeom>
        </p:spPr>
        <p:txBody>
          <a:bodyPr/>
          <a:lstStyle>
            <a:lvl1pPr>
              <a:defRPr/>
            </a:lvl1pPr>
          </a:lstStyle>
          <a:p>
            <a:pPr>
              <a:defRPr/>
            </a:pPr>
            <a:fld id="{7452DDB9-8E8A-4CB0-8963-D138BD0E2C91}" type="slidenum">
              <a:rPr lang="ar-SA" altLang="en-US" smtClean="0"/>
              <a:pPr>
                <a:defRPr/>
              </a:pPr>
              <a:t>‹#›</a:t>
            </a:fld>
            <a:endParaRPr lang="en-US" altLang="en-US" dirty="0"/>
          </a:p>
        </p:txBody>
      </p:sp>
    </p:spTree>
    <p:extLst>
      <p:ext uri="{BB962C8B-B14F-4D97-AF65-F5344CB8AC3E}">
        <p14:creationId xmlns:p14="http://schemas.microsoft.com/office/powerpoint/2010/main" val="2483900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04202D0C-D479-473F-832E-EFA708A9D1CA}" type="datetime2">
              <a:rPr lang="en-US" smtClean="0"/>
              <a:t>Tuesday, 9 June, 2020</a:t>
            </a:fld>
            <a:endParaRPr lang="en-US" dirty="0"/>
          </a:p>
        </p:txBody>
      </p:sp>
      <p:sp>
        <p:nvSpPr>
          <p:cNvPr id="4" name="Footer Placeholder 3"/>
          <p:cNvSpPr>
            <a:spLocks noGrp="1"/>
          </p:cNvSpPr>
          <p:nvPr>
            <p:ph type="ftr" sz="quarter" idx="11"/>
          </p:nvPr>
        </p:nvSpPr>
        <p:spPr>
          <a:xfrm>
            <a:off x="2764639" y="6459786"/>
            <a:ext cx="3617103"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876256" y="6459786"/>
            <a:ext cx="1533107" cy="365125"/>
          </a:xfrm>
          <a:prstGeom prst="rect">
            <a:avLst/>
          </a:prstGeom>
        </p:spPr>
        <p:txBody>
          <a:bodyPr/>
          <a:lstStyle/>
          <a:p>
            <a:pPr>
              <a:defRPr/>
            </a:pPr>
            <a:fld id="{C303303D-DC0D-4F9C-A526-1487AEBF8EF1}" type="slidenum">
              <a:rPr lang="ar-SA" altLang="en-US" smtClean="0"/>
              <a:pPr>
                <a:defRPr/>
              </a:pPr>
              <a:t>‹#›</a:t>
            </a:fld>
            <a:endParaRPr lang="en-US" altLang="en-US" dirty="0"/>
          </a:p>
        </p:txBody>
      </p:sp>
    </p:spTree>
    <p:extLst>
      <p:ext uri="{BB962C8B-B14F-4D97-AF65-F5344CB8AC3E}">
        <p14:creationId xmlns:p14="http://schemas.microsoft.com/office/powerpoint/2010/main" val="2523032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rtl="1">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pPr>
              <a:defRPr/>
            </a:pPr>
            <a:fld id="{B438A562-75D7-44B4-8CC3-99D80792EAE7}" type="datetime2">
              <a:rPr lang="en-US" smtClean="0"/>
              <a:t>Tuesday, 9 June, 2020</a:t>
            </a:fld>
            <a:endParaRPr lang="en-US" dirty="0"/>
          </a:p>
        </p:txBody>
      </p:sp>
      <p:sp>
        <p:nvSpPr>
          <p:cNvPr id="4" name="Footer Placeholder 3"/>
          <p:cNvSpPr>
            <a:spLocks noGrp="1"/>
          </p:cNvSpPr>
          <p:nvPr>
            <p:ph type="ftr" sz="quarter" idx="11"/>
          </p:nvPr>
        </p:nvSpPr>
        <p:spPr>
          <a:xfrm>
            <a:off x="2764639" y="6459786"/>
            <a:ext cx="3617103"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876256" y="6459786"/>
            <a:ext cx="1533107" cy="365125"/>
          </a:xfrm>
          <a:prstGeom prst="rect">
            <a:avLst/>
          </a:prstGeom>
        </p:spPr>
        <p:txBody>
          <a:bodyPr/>
          <a:lstStyle/>
          <a:p>
            <a:pPr>
              <a:defRPr/>
            </a:pPr>
            <a:fld id="{C303303D-DC0D-4F9C-A526-1487AEBF8EF1}" type="slidenum">
              <a:rPr lang="ar-SA" altLang="en-US" smtClean="0"/>
              <a:pPr>
                <a:defRPr/>
              </a:pPr>
              <a:t>‹#›</a:t>
            </a:fld>
            <a:endParaRPr lang="en-US" altLang="en-US" dirty="0"/>
          </a:p>
        </p:txBody>
      </p:sp>
    </p:spTree>
    <p:extLst>
      <p:ext uri="{BB962C8B-B14F-4D97-AF65-F5344CB8AC3E}">
        <p14:creationId xmlns:p14="http://schemas.microsoft.com/office/powerpoint/2010/main" val="3357892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4A2FE56-8A48-44E4-AF1B-DC2EB2742BBA}" type="datetime2">
              <a:rPr lang="en-US" smtClean="0"/>
              <a:t>Tuesday, 9 June, 2020</a:t>
            </a:fld>
            <a:endParaRPr lang="en-US"/>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pPr>
              <a:defRPr/>
            </a:pPr>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Snip Diagonal Corner Rectangle 9"/>
          <p:cNvSpPr/>
          <p:nvPr userDrawn="1"/>
        </p:nvSpPr>
        <p:spPr>
          <a:xfrm>
            <a:off x="6948264" y="6334315"/>
            <a:ext cx="1872208" cy="490596"/>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  </a:t>
            </a:r>
            <a:fld id="{B7ECA675-CC61-486D-9FBB-B000A58CE3F0}" type="slidenum">
              <a:rPr lang="en-US" sz="2400" smtClean="0"/>
              <a:pPr algn="ctr"/>
              <a:t>‹#›</a:t>
            </a:fld>
            <a:r>
              <a:rPr lang="en-US" sz="2400" dirty="0" smtClean="0"/>
              <a:t> of 33</a:t>
            </a:r>
            <a:endParaRPr lang="en-US" sz="2400" dirty="0"/>
          </a:p>
        </p:txBody>
      </p:sp>
    </p:spTree>
    <p:extLst>
      <p:ext uri="{BB962C8B-B14F-4D97-AF65-F5344CB8AC3E}">
        <p14:creationId xmlns:p14="http://schemas.microsoft.com/office/powerpoint/2010/main" val="2704801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9D6395F5-742E-498F-881A-66042CD297DA}" type="datetime2">
              <a:rPr lang="en-US" smtClean="0"/>
              <a:t>Tuesday, 9 June, 2020</a:t>
            </a:fld>
            <a:endParaRPr lang="en-US"/>
          </a:p>
        </p:txBody>
      </p:sp>
      <p:sp>
        <p:nvSpPr>
          <p:cNvPr id="6" name="Footer Placeholder 5"/>
          <p:cNvSpPr>
            <a:spLocks noGrp="1"/>
          </p:cNvSpPr>
          <p:nvPr>
            <p:ph type="ftr" sz="quarter" idx="11"/>
          </p:nvPr>
        </p:nvSpPr>
        <p:spPr>
          <a:xfrm>
            <a:off x="2764639" y="6459786"/>
            <a:ext cx="3617103"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6876256" y="6459786"/>
            <a:ext cx="1533107" cy="365125"/>
          </a:xfrm>
          <a:prstGeom prst="rect">
            <a:avLst/>
          </a:prstGeom>
        </p:spPr>
        <p:txBody>
          <a:bodyPr/>
          <a:lstStyle/>
          <a:p>
            <a:pPr>
              <a:defRPr/>
            </a:pPr>
            <a:fld id="{58AC6EFD-5A04-4DF0-9BCB-9BF74B5EF542}" type="slidenum">
              <a:rPr lang="ar-SA" altLang="en-US" smtClean="0"/>
              <a:pPr>
                <a:defRPr/>
              </a:pPr>
              <a:t>‹#›</a:t>
            </a:fld>
            <a:endParaRPr lang="en-US" altLang="en-US"/>
          </a:p>
        </p:txBody>
      </p:sp>
    </p:spTree>
    <p:extLst>
      <p:ext uri="{BB962C8B-B14F-4D97-AF65-F5344CB8AC3E}">
        <p14:creationId xmlns:p14="http://schemas.microsoft.com/office/powerpoint/2010/main" val="4057453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A3C26F7E-2175-466C-9B9B-EA3037E983A0}" type="datetime2">
              <a:rPr lang="en-US" smtClean="0"/>
              <a:t>Tuesday, 9 June, 2020</a:t>
            </a:fld>
            <a:endParaRPr lang="en-US"/>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p>
            <a:pPr>
              <a:defRPr/>
            </a:pPr>
            <a:endParaRPr lang="en-US"/>
          </a:p>
        </p:txBody>
      </p:sp>
      <p:sp>
        <p:nvSpPr>
          <p:cNvPr id="9" name="Slide Number Placeholder 8"/>
          <p:cNvSpPr>
            <a:spLocks noGrp="1"/>
          </p:cNvSpPr>
          <p:nvPr>
            <p:ph type="sldNum" sz="quarter" idx="12"/>
          </p:nvPr>
        </p:nvSpPr>
        <p:spPr>
          <a:xfrm>
            <a:off x="6876256" y="6459786"/>
            <a:ext cx="1533107" cy="365125"/>
          </a:xfrm>
          <a:prstGeom prst="rect">
            <a:avLst/>
          </a:prstGeom>
        </p:spPr>
        <p:txBody>
          <a:bodyPr/>
          <a:lstStyle/>
          <a:p>
            <a:pPr>
              <a:defRPr/>
            </a:pPr>
            <a:fld id="{DBE7959C-C608-4E92-8FFB-BC3BC404BE03}" type="slidenum">
              <a:rPr lang="ar-SA" altLang="en-US" smtClean="0"/>
              <a:pPr>
                <a:defRPr/>
              </a:pPr>
              <a:t>‹#›</a:t>
            </a:fld>
            <a:endParaRPr lang="en-US" altLang="en-US"/>
          </a:p>
        </p:txBody>
      </p:sp>
    </p:spTree>
    <p:extLst>
      <p:ext uri="{BB962C8B-B14F-4D97-AF65-F5344CB8AC3E}">
        <p14:creationId xmlns:p14="http://schemas.microsoft.com/office/powerpoint/2010/main" val="16575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E07B2A78-1C67-4CAE-969B-7AC2787AEB1A}" type="datetime2">
              <a:rPr lang="en-US" smtClean="0"/>
              <a:t>Tuesday, 9 June, 2020</a:t>
            </a:fld>
            <a:endParaRPr lang="en-US"/>
          </a:p>
        </p:txBody>
      </p:sp>
      <p:sp>
        <p:nvSpPr>
          <p:cNvPr id="4" name="Footer Placeholder 3"/>
          <p:cNvSpPr>
            <a:spLocks noGrp="1"/>
          </p:cNvSpPr>
          <p:nvPr>
            <p:ph type="ftr" sz="quarter" idx="11"/>
          </p:nvPr>
        </p:nvSpPr>
        <p:spPr>
          <a:xfrm>
            <a:off x="2764639" y="6459786"/>
            <a:ext cx="3617103" cy="365125"/>
          </a:xfrm>
          <a:prstGeom prst="rect">
            <a:avLst/>
          </a:prstGeom>
        </p:spPr>
        <p:txBody>
          <a:bodyPr/>
          <a:lstStyle/>
          <a:p>
            <a:pPr>
              <a:defRPr/>
            </a:pPr>
            <a:endParaRPr lang="en-US"/>
          </a:p>
        </p:txBody>
      </p:sp>
      <p:sp>
        <p:nvSpPr>
          <p:cNvPr id="5" name="Slide Number Placeholder 4"/>
          <p:cNvSpPr>
            <a:spLocks noGrp="1"/>
          </p:cNvSpPr>
          <p:nvPr>
            <p:ph type="sldNum" sz="quarter" idx="12"/>
          </p:nvPr>
        </p:nvSpPr>
        <p:spPr>
          <a:xfrm>
            <a:off x="6876256" y="6459786"/>
            <a:ext cx="1533107" cy="365125"/>
          </a:xfrm>
          <a:prstGeom prst="rect">
            <a:avLst/>
          </a:prstGeom>
        </p:spPr>
        <p:txBody>
          <a:bodyPr/>
          <a:lstStyle/>
          <a:p>
            <a:pPr>
              <a:defRPr/>
            </a:pPr>
            <a:fld id="{DA1E9F71-C142-4115-8717-C0BDD17DEFC1}" type="slidenum">
              <a:rPr lang="ar-SA" altLang="en-US" smtClean="0"/>
              <a:pPr>
                <a:defRPr/>
              </a:pPr>
              <a:t>‹#›</a:t>
            </a:fld>
            <a:endParaRPr lang="en-US" altLang="en-US"/>
          </a:p>
        </p:txBody>
      </p:sp>
    </p:spTree>
    <p:extLst>
      <p:ext uri="{BB962C8B-B14F-4D97-AF65-F5344CB8AC3E}">
        <p14:creationId xmlns:p14="http://schemas.microsoft.com/office/powerpoint/2010/main" val="501109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A412D696-A887-412C-931A-CF2966B393E4}" type="datetime2">
              <a:rPr lang="en-US" smtClean="0"/>
              <a:t>Tuesday, 9 June, 2020</a:t>
            </a:fld>
            <a:endParaRPr lang="en-US"/>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lvl1pPr>
              <a:defRPr>
                <a:solidFill>
                  <a:srgbClr val="FFFFFF"/>
                </a:solidFill>
              </a:defRPr>
            </a:lvl1pPr>
          </a:lstStyle>
          <a:p>
            <a:pPr>
              <a:defRPr/>
            </a:pPr>
            <a:endParaRPr lang="en-US"/>
          </a:p>
        </p:txBody>
      </p:sp>
      <p:sp>
        <p:nvSpPr>
          <p:cNvPr id="10" name="Snip Diagonal Corner Rectangle 9"/>
          <p:cNvSpPr/>
          <p:nvPr userDrawn="1"/>
        </p:nvSpPr>
        <p:spPr>
          <a:xfrm>
            <a:off x="6948264" y="6334315"/>
            <a:ext cx="1872208" cy="490596"/>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  </a:t>
            </a:r>
            <a:fld id="{B7ECA675-CC61-486D-9FBB-B000A58CE3F0}" type="slidenum">
              <a:rPr lang="en-US" sz="2400" smtClean="0"/>
              <a:pPr algn="ctr"/>
              <a:t>‹#›</a:t>
            </a:fld>
            <a:r>
              <a:rPr lang="en-US" sz="2400" dirty="0" smtClean="0"/>
              <a:t> of 33</a:t>
            </a:r>
            <a:endParaRPr lang="en-US" sz="2400" dirty="0"/>
          </a:p>
        </p:txBody>
      </p:sp>
    </p:spTree>
    <p:extLst>
      <p:ext uri="{BB962C8B-B14F-4D97-AF65-F5344CB8AC3E}">
        <p14:creationId xmlns:p14="http://schemas.microsoft.com/office/powerpoint/2010/main" val="91471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000">
              <a:schemeClr val="bg1"/>
            </a:gs>
            <a:gs pos="71000">
              <a:schemeClr val="accent1">
                <a:lumMod val="0"/>
                <a:lumOff val="100000"/>
              </a:schemeClr>
            </a:gs>
            <a:gs pos="92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5"/>
            <a:ext cx="7543800" cy="119818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39552" y="1845734"/>
            <a:ext cx="8064895" cy="4235520"/>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22961" y="6459786"/>
            <a:ext cx="3172975" cy="365125"/>
          </a:xfrm>
          <a:prstGeom prst="rect">
            <a:avLst/>
          </a:prstGeom>
        </p:spPr>
        <p:txBody>
          <a:bodyPr vert="horz" lIns="91440" tIns="45720" rIns="91440" bIns="45720" rtlCol="0" anchor="ctr"/>
          <a:lstStyle>
            <a:lvl1pPr algn="l">
              <a:defRPr sz="1800">
                <a:solidFill>
                  <a:schemeClr val="tx1"/>
                </a:solidFill>
              </a:defRPr>
            </a:lvl1pPr>
          </a:lstStyle>
          <a:p>
            <a:pPr>
              <a:defRPr/>
            </a:pPr>
            <a:fld id="{75C88E3F-CD8C-4DEA-B789-4B939895B9F8}" type="datetime2">
              <a:rPr lang="en-US" smtClean="0"/>
              <a:t>Tuesday, 9 June, 2020</a:t>
            </a:fld>
            <a:endParaRPr lang="en-US" dirty="0"/>
          </a:p>
        </p:txBody>
      </p:sp>
      <p:cxnSp>
        <p:nvCxnSpPr>
          <p:cNvPr id="10" name="Straight Connector 9"/>
          <p:cNvCxnSpPr/>
          <p:nvPr/>
        </p:nvCxnSpPr>
        <p:spPr>
          <a:xfrm>
            <a:off x="891540" y="1628800"/>
            <a:ext cx="7475220" cy="0"/>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Snip Diagonal Corner Rectangle 6"/>
          <p:cNvSpPr/>
          <p:nvPr userDrawn="1"/>
        </p:nvSpPr>
        <p:spPr>
          <a:xfrm>
            <a:off x="6948264" y="6334315"/>
            <a:ext cx="1872208" cy="490596"/>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  </a:t>
            </a:r>
            <a:fld id="{B7ECA675-CC61-486D-9FBB-B000A58CE3F0}" type="slidenum">
              <a:rPr lang="en-US" sz="2400" smtClean="0"/>
              <a:pPr algn="ctr"/>
              <a:t>‹#›</a:t>
            </a:fld>
            <a:r>
              <a:rPr lang="en-US" sz="2400" dirty="0" smtClean="0"/>
              <a:t> of 33</a:t>
            </a:r>
            <a:endParaRPr lang="en-US" sz="2400" dirty="0"/>
          </a:p>
        </p:txBody>
      </p:sp>
    </p:spTree>
    <p:extLst>
      <p:ext uri="{BB962C8B-B14F-4D97-AF65-F5344CB8AC3E}">
        <p14:creationId xmlns:p14="http://schemas.microsoft.com/office/powerpoint/2010/main" val="2653518565"/>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35" r:id="rId3"/>
    <p:sldLayoutId id="2147484136" r:id="rId4"/>
    <p:sldLayoutId id="2147484126" r:id="rId5"/>
    <p:sldLayoutId id="2147484127" r:id="rId6"/>
    <p:sldLayoutId id="2147484128" r:id="rId7"/>
    <p:sldLayoutId id="2147484129" r:id="rId8"/>
    <p:sldLayoutId id="2147484130" r:id="rId9"/>
    <p:sldLayoutId id="2147484131" r:id="rId10"/>
    <p:sldLayoutId id="2147484132" r:id="rId11"/>
    <p:sldLayoutId id="2147484133" r:id="rId12"/>
    <p:sldLayoutId id="2147484134" r:id="rId13"/>
  </p:sldLayoutIdLst>
  <p:hf sldNum="0" hdr="0" ftr="0"/>
  <p:txStyles>
    <p:titleStyle>
      <a:lvl1pPr algn="ctr" defTabSz="914400" rtl="1" eaLnBrk="1" latinLnBrk="0" hangingPunct="1">
        <a:lnSpc>
          <a:spcPct val="85000"/>
        </a:lnSpc>
        <a:spcBef>
          <a:spcPct val="0"/>
        </a:spcBef>
        <a:buNone/>
        <a:defRPr sz="4800" kern="1200" spc="-50" baseline="0">
          <a:solidFill>
            <a:srgbClr val="C00000"/>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kern="1200">
          <a:solidFill>
            <a:schemeClr val="tx1"/>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2800" kern="1200">
          <a:solidFill>
            <a:schemeClr val="tx1"/>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3612" y="4077072"/>
            <a:ext cx="7274283" cy="1792243"/>
          </a:xfrm>
        </p:spPr>
        <p:txBody>
          <a:bodyPr>
            <a:noAutofit/>
          </a:bodyPr>
          <a:lstStyle/>
          <a:p>
            <a:pPr algn="ctr"/>
            <a:r>
              <a:rPr lang="ar-AE" sz="13800" dirty="0" smtClean="0">
                <a:solidFill>
                  <a:srgbClr val="002060"/>
                </a:solidFill>
                <a:effectLst/>
              </a:rPr>
              <a:t>التنظيم</a:t>
            </a:r>
            <a:endParaRPr lang="en-US" sz="9600" dirty="0">
              <a:solidFill>
                <a:srgbClr val="CC0000"/>
              </a:solidFill>
              <a:effectLst/>
            </a:endParaRPr>
          </a:p>
        </p:txBody>
      </p:sp>
      <p:sp>
        <p:nvSpPr>
          <p:cNvPr id="6" name="Date Placeholder 5"/>
          <p:cNvSpPr>
            <a:spLocks noGrp="1"/>
          </p:cNvSpPr>
          <p:nvPr>
            <p:ph type="dt" sz="half" idx="10"/>
          </p:nvPr>
        </p:nvSpPr>
        <p:spPr>
          <a:xfrm>
            <a:off x="457200" y="6278563"/>
            <a:ext cx="2962672" cy="457200"/>
          </a:xfrm>
        </p:spPr>
        <p:txBody>
          <a:bodyPr/>
          <a:lstStyle/>
          <a:p>
            <a:fld id="{B57CC973-969A-48E8-A77D-E577051DD4A7}" type="datetime2">
              <a:rPr lang="en-US" smtClean="0">
                <a:solidFill>
                  <a:srgbClr val="000000"/>
                </a:solidFill>
              </a:rPr>
              <a:t>Tuesday, 9 June, 2020</a:t>
            </a:fld>
            <a:endParaRPr lang="en-US" dirty="0">
              <a:solidFill>
                <a:srgbClr val="000000"/>
              </a:solidFill>
            </a:endParaRPr>
          </a:p>
        </p:txBody>
      </p:sp>
      <p:sp>
        <p:nvSpPr>
          <p:cNvPr id="3" name="TextBox 2"/>
          <p:cNvSpPr txBox="1"/>
          <p:nvPr/>
        </p:nvSpPr>
        <p:spPr>
          <a:xfrm>
            <a:off x="2390798" y="2252446"/>
            <a:ext cx="4057650" cy="1107996"/>
          </a:xfrm>
          <a:prstGeom prst="rect">
            <a:avLst/>
          </a:prstGeom>
          <a:noFill/>
        </p:spPr>
        <p:txBody>
          <a:bodyPr wrap="square" rtlCol="0">
            <a:spAutoFit/>
          </a:bodyPr>
          <a:lstStyle/>
          <a:p>
            <a:pPr algn="ctr"/>
            <a:r>
              <a:rPr lang="ar-AE" sz="6600" dirty="0">
                <a:solidFill>
                  <a:srgbClr val="C00000"/>
                </a:solidFill>
              </a:rPr>
              <a:t>الفصل </a:t>
            </a:r>
            <a:r>
              <a:rPr lang="ar-AE" sz="6600" dirty="0" smtClean="0">
                <a:solidFill>
                  <a:srgbClr val="C00000"/>
                </a:solidFill>
              </a:rPr>
              <a:t>الرابع</a:t>
            </a:r>
            <a:endParaRPr lang="en-US" sz="6600" dirty="0">
              <a:solidFill>
                <a:srgbClr val="C00000"/>
              </a:solidFill>
            </a:endParaRPr>
          </a:p>
        </p:txBody>
      </p:sp>
      <p:sp>
        <p:nvSpPr>
          <p:cNvPr id="5" name="TextBox 4"/>
          <p:cNvSpPr txBox="1"/>
          <p:nvPr/>
        </p:nvSpPr>
        <p:spPr>
          <a:xfrm>
            <a:off x="575280" y="764704"/>
            <a:ext cx="7688687" cy="715581"/>
          </a:xfrm>
          <a:prstGeom prst="rect">
            <a:avLst/>
          </a:prstGeom>
          <a:noFill/>
        </p:spPr>
        <p:txBody>
          <a:bodyPr wrap="square" rtlCol="0">
            <a:spAutoFit/>
          </a:bodyPr>
          <a:lstStyle/>
          <a:p>
            <a:pPr algn="ctr" rtl="1"/>
            <a:r>
              <a:rPr lang="ar-AE" sz="4050" dirty="0">
                <a:solidFill>
                  <a:srgbClr val="000000"/>
                </a:solidFill>
              </a:rPr>
              <a:t>د.سالم الجندي: مبادئ الإدارة </a:t>
            </a:r>
            <a:r>
              <a:rPr lang="en-US" sz="4050" dirty="0">
                <a:solidFill>
                  <a:srgbClr val="000000"/>
                </a:solidFill>
              </a:rPr>
              <a:t>0501200A</a:t>
            </a:r>
          </a:p>
        </p:txBody>
      </p:sp>
    </p:spTree>
    <p:extLst>
      <p:ext uri="{BB962C8B-B14F-4D97-AF65-F5344CB8AC3E}">
        <p14:creationId xmlns:p14="http://schemas.microsoft.com/office/powerpoint/2010/main" val="1907334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8"/>
            <a:ext cx="7886700" cy="1226848"/>
          </a:xfrm>
          <a:blipFill>
            <a:blip r:embed="rId2"/>
            <a:tile tx="0" ty="0" sx="100000" sy="100000" flip="none" algn="tl"/>
          </a:blipFill>
        </p:spPr>
        <p:txBody>
          <a:bodyPr>
            <a:normAutofit/>
          </a:bodyPr>
          <a:lstStyle/>
          <a:p>
            <a:pPr algn="ctr"/>
            <a:r>
              <a:rPr lang="ar-AE" sz="6000" b="1" dirty="0">
                <a:solidFill>
                  <a:srgbClr val="C00000"/>
                </a:solidFill>
                <a:effectLst/>
              </a:rPr>
              <a:t>أسئلة للمناقشة</a:t>
            </a:r>
            <a:endParaRPr lang="en-US" sz="6000" b="1" dirty="0">
              <a:solidFill>
                <a:srgbClr val="C00000"/>
              </a:solidFill>
              <a:effectLst/>
            </a:endParaRPr>
          </a:p>
        </p:txBody>
      </p:sp>
      <p:sp>
        <p:nvSpPr>
          <p:cNvPr id="3" name="Content Placeholder 2"/>
          <p:cNvSpPr>
            <a:spLocks noGrp="1"/>
          </p:cNvSpPr>
          <p:nvPr>
            <p:ph idx="1"/>
          </p:nvPr>
        </p:nvSpPr>
        <p:spPr>
          <a:xfrm>
            <a:off x="643234" y="2102100"/>
            <a:ext cx="7886700" cy="4176463"/>
          </a:xfrm>
          <a:blipFill>
            <a:blip r:embed="rId3"/>
            <a:tile tx="0" ty="0" sx="100000" sy="100000" flip="none" algn="tl"/>
          </a:blipFill>
        </p:spPr>
        <p:txBody>
          <a:bodyPr>
            <a:noAutofit/>
          </a:bodyPr>
          <a:lstStyle/>
          <a:p>
            <a:r>
              <a:rPr lang="ar-AE" sz="4000" dirty="0"/>
              <a:t>يساعد التنظيم في تحقيق الأهداف الرئيسية للمنظمة بأحسن كفاءة ممكنة عن طريق التنسيق وحسن الاستغلال للموارد المادية </a:t>
            </a:r>
            <a:r>
              <a:rPr lang="ar-AE" sz="4000" dirty="0" smtClean="0"/>
              <a:t>المتاحة، و يؤدي </a:t>
            </a:r>
            <a:r>
              <a:rPr lang="ar-AE" sz="4000" dirty="0"/>
              <a:t>إلى خلق الجو الملائم للعمل واستقرار العاملين وحثهم على زيادة جهودهم لبلوغ الهدف </a:t>
            </a:r>
            <a:r>
              <a:rPr lang="ar-AE" sz="4000" dirty="0" smtClean="0"/>
              <a:t>المشترك. إقترح </a:t>
            </a:r>
            <a:r>
              <a:rPr lang="ar-AE" sz="4000" dirty="0" smtClean="0">
                <a:solidFill>
                  <a:srgbClr val="C00000"/>
                </a:solidFill>
              </a:rPr>
              <a:t>خطوات ضرورية للتنظيم </a:t>
            </a:r>
            <a:r>
              <a:rPr lang="ar-AE" sz="4000" dirty="0" smtClean="0"/>
              <a:t>لمؤسسة جديدة تعمل في مدينة العين. </a:t>
            </a:r>
            <a:endParaRPr lang="ar-AE" sz="4000" dirty="0"/>
          </a:p>
          <a:p>
            <a:pPr marL="0" indent="0">
              <a:buNone/>
            </a:pPr>
            <a:endParaRPr lang="en-US" sz="3600" dirty="0"/>
          </a:p>
        </p:txBody>
      </p:sp>
      <p:sp>
        <p:nvSpPr>
          <p:cNvPr id="5" name="Date Placeholder 4"/>
          <p:cNvSpPr>
            <a:spLocks noGrp="1"/>
          </p:cNvSpPr>
          <p:nvPr>
            <p:ph type="dt" sz="half" idx="10"/>
          </p:nvPr>
        </p:nvSpPr>
        <p:spPr>
          <a:xfrm>
            <a:off x="457200" y="6278563"/>
            <a:ext cx="2674640" cy="457200"/>
          </a:xfrm>
        </p:spPr>
        <p:txBody>
          <a:bodyPr/>
          <a:lstStyle/>
          <a:p>
            <a:fld id="{6F6A19FA-7B67-4094-BAF0-F5CFB715E18A}" type="datetime2">
              <a:rPr lang="en-US" smtClean="0"/>
              <a:t>Tuesday, 9 June, 2020</a:t>
            </a:fld>
            <a:endParaRPr lang="en-US" dirty="0"/>
          </a:p>
        </p:txBody>
      </p:sp>
    </p:spTree>
    <p:extLst>
      <p:ext uri="{BB962C8B-B14F-4D97-AF65-F5344CB8AC3E}">
        <p14:creationId xmlns:p14="http://schemas.microsoft.com/office/powerpoint/2010/main" val="105449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a:t>خطوات التنظيم</a:t>
            </a:r>
            <a:endParaRPr lang="en-US" dirty="0"/>
          </a:p>
        </p:txBody>
      </p:sp>
      <p:sp>
        <p:nvSpPr>
          <p:cNvPr id="3" name="Content Placeholder 2"/>
          <p:cNvSpPr>
            <a:spLocks noGrp="1"/>
          </p:cNvSpPr>
          <p:nvPr>
            <p:ph idx="1"/>
          </p:nvPr>
        </p:nvSpPr>
        <p:spPr/>
        <p:txBody>
          <a:bodyPr>
            <a:normAutofit fontScale="85000" lnSpcReduction="20000"/>
          </a:bodyPr>
          <a:lstStyle/>
          <a:p>
            <a:r>
              <a:rPr lang="ar-AE" dirty="0" smtClean="0">
                <a:solidFill>
                  <a:schemeClr val="tx1"/>
                </a:solidFill>
              </a:rPr>
              <a:t>-</a:t>
            </a:r>
            <a:r>
              <a:rPr lang="ar-AE" dirty="0">
                <a:solidFill>
                  <a:schemeClr val="tx1"/>
                </a:solidFill>
              </a:rPr>
              <a:t>1 تحديد طبيعة النشاطات التي ينبغي القيام بها، بالاستناد </a:t>
            </a:r>
            <a:r>
              <a:rPr lang="ar-AE" dirty="0" smtClean="0">
                <a:solidFill>
                  <a:schemeClr val="tx1"/>
                </a:solidFill>
              </a:rPr>
              <a:t>الى أهداف </a:t>
            </a:r>
            <a:r>
              <a:rPr lang="ar-AE" dirty="0">
                <a:solidFill>
                  <a:schemeClr val="tx1"/>
                </a:solidFill>
              </a:rPr>
              <a:t>المنظمة.</a:t>
            </a:r>
          </a:p>
          <a:p>
            <a:r>
              <a:rPr lang="ar-AE" dirty="0">
                <a:solidFill>
                  <a:schemeClr val="tx1"/>
                </a:solidFill>
              </a:rPr>
              <a:t>-2 تحقيق هذه النشاطات لمواقع معينة (إدارات، أقسام، وحدات) وأفراد يكلفون </a:t>
            </a:r>
            <a:r>
              <a:rPr lang="ar-AE" dirty="0" smtClean="0">
                <a:solidFill>
                  <a:schemeClr val="tx1"/>
                </a:solidFill>
              </a:rPr>
              <a:t>بإنجاز المهمات </a:t>
            </a:r>
            <a:r>
              <a:rPr lang="ar-AE" dirty="0">
                <a:solidFill>
                  <a:schemeClr val="tx1"/>
                </a:solidFill>
              </a:rPr>
              <a:t>التي تتضمنها هذه النشاطات</a:t>
            </a:r>
            <a:r>
              <a:rPr lang="ar-AE" dirty="0" smtClean="0">
                <a:solidFill>
                  <a:schemeClr val="tx1"/>
                </a:solidFill>
              </a:rPr>
              <a:t>.</a:t>
            </a:r>
            <a:r>
              <a:rPr lang="en-US" dirty="0" smtClean="0">
                <a:solidFill>
                  <a:schemeClr val="tx1"/>
                </a:solidFill>
              </a:rPr>
              <a:t> </a:t>
            </a:r>
            <a:r>
              <a:rPr lang="ar-AE" dirty="0" smtClean="0">
                <a:solidFill>
                  <a:schemeClr val="tx1"/>
                </a:solidFill>
              </a:rPr>
              <a:t>بحيث يتم تجميع الانشطة المتشابهة بوحدة ادارية واحدة.</a:t>
            </a:r>
            <a:endParaRPr lang="ar-AE" dirty="0">
              <a:solidFill>
                <a:schemeClr val="tx1"/>
              </a:solidFill>
            </a:endParaRPr>
          </a:p>
          <a:p>
            <a:r>
              <a:rPr lang="ar-AE" dirty="0">
                <a:solidFill>
                  <a:schemeClr val="tx1"/>
                </a:solidFill>
              </a:rPr>
              <a:t>-3 تعيين مدير (</a:t>
            </a:r>
            <a:r>
              <a:rPr lang="ar-AE" dirty="0" smtClean="0">
                <a:solidFill>
                  <a:schemeClr val="tx1"/>
                </a:solidFill>
              </a:rPr>
              <a:t>مسئول</a:t>
            </a:r>
            <a:r>
              <a:rPr lang="ar-AE" dirty="0">
                <a:solidFill>
                  <a:schemeClr val="tx1"/>
                </a:solidFill>
              </a:rPr>
              <a:t>) عن كل نشاط وتخويله سلطات </a:t>
            </a:r>
            <a:r>
              <a:rPr lang="ar-AE" dirty="0" smtClean="0">
                <a:solidFill>
                  <a:schemeClr val="tx1"/>
                </a:solidFill>
              </a:rPr>
              <a:t>مناسبة </a:t>
            </a:r>
            <a:r>
              <a:rPr lang="ar-AE" dirty="0">
                <a:solidFill>
                  <a:schemeClr val="tx1"/>
                </a:solidFill>
              </a:rPr>
              <a:t>للإشراف </a:t>
            </a:r>
            <a:r>
              <a:rPr lang="ar-AE" dirty="0" smtClean="0">
                <a:solidFill>
                  <a:schemeClr val="tx1"/>
                </a:solidFill>
              </a:rPr>
              <a:t>على مرؤوسين </a:t>
            </a:r>
            <a:r>
              <a:rPr lang="ar-AE" dirty="0">
                <a:solidFill>
                  <a:schemeClr val="tx1"/>
                </a:solidFill>
              </a:rPr>
              <a:t>وانجاز المطلوب.</a:t>
            </a:r>
          </a:p>
          <a:p>
            <a:r>
              <a:rPr lang="ar-AE" dirty="0">
                <a:solidFill>
                  <a:schemeClr val="tx1"/>
                </a:solidFill>
              </a:rPr>
              <a:t>-4 الربط والتنسيق بين الإدارات والأقسام وتحديد أسس العلاقات الرسمية فيما بينها.</a:t>
            </a:r>
          </a:p>
          <a:p>
            <a:r>
              <a:rPr lang="ar-AE" dirty="0">
                <a:solidFill>
                  <a:schemeClr val="tx1"/>
                </a:solidFill>
              </a:rPr>
              <a:t>-5 توفير الوسائل والموارد </a:t>
            </a:r>
            <a:r>
              <a:rPr lang="ar-AE" dirty="0" smtClean="0">
                <a:solidFill>
                  <a:schemeClr val="tx1"/>
                </a:solidFill>
              </a:rPr>
              <a:t>المناسبة </a:t>
            </a:r>
            <a:r>
              <a:rPr lang="ar-AE" dirty="0">
                <a:solidFill>
                  <a:schemeClr val="tx1"/>
                </a:solidFill>
              </a:rPr>
              <a:t>للقيام بالعمل في أفضل صورة ممكنة</a:t>
            </a:r>
            <a:r>
              <a:rPr lang="ar-AE" dirty="0" smtClean="0">
                <a:solidFill>
                  <a:schemeClr val="tx1"/>
                </a:solidFill>
              </a:rPr>
              <a:t>. و تعيين الافراد المؤهلين لكل وحدة ادارية.</a:t>
            </a:r>
            <a:endParaRPr lang="en-US" dirty="0">
              <a:solidFill>
                <a:schemeClr val="tx1"/>
              </a:solidFill>
            </a:endParaRPr>
          </a:p>
        </p:txBody>
      </p:sp>
      <p:sp>
        <p:nvSpPr>
          <p:cNvPr id="4" name="Date Placeholder 3"/>
          <p:cNvSpPr>
            <a:spLocks noGrp="1"/>
          </p:cNvSpPr>
          <p:nvPr>
            <p:ph type="dt" sz="half" idx="10"/>
          </p:nvPr>
        </p:nvSpPr>
        <p:spPr/>
        <p:txBody>
          <a:bodyPr/>
          <a:lstStyle/>
          <a:p>
            <a:pPr>
              <a:defRPr/>
            </a:pPr>
            <a:fld id="{F51093BC-DDC9-4DB8-966D-98573E30C901}" type="datetime2">
              <a:rPr lang="en-US" smtClean="0"/>
              <a:t>Tuesday, 9 June, 2020</a:t>
            </a:fld>
            <a:endParaRPr lang="en-US" dirty="0"/>
          </a:p>
        </p:txBody>
      </p:sp>
    </p:spTree>
    <p:extLst>
      <p:ext uri="{BB962C8B-B14F-4D97-AF65-F5344CB8AC3E}">
        <p14:creationId xmlns:p14="http://schemas.microsoft.com/office/powerpoint/2010/main" val="2139007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AE" sz="7200" dirty="0" smtClean="0"/>
              <a:t>مبادئ و أسس التنظيم</a:t>
            </a:r>
            <a:endParaRPr lang="en-US" sz="7200" dirty="0"/>
          </a:p>
        </p:txBody>
      </p:sp>
      <p:sp>
        <p:nvSpPr>
          <p:cNvPr id="3" name="Content Placeholder 2"/>
          <p:cNvSpPr>
            <a:spLocks noGrp="1"/>
          </p:cNvSpPr>
          <p:nvPr>
            <p:ph idx="1"/>
          </p:nvPr>
        </p:nvSpPr>
        <p:spPr/>
        <p:txBody>
          <a:bodyPr>
            <a:noAutofit/>
          </a:bodyPr>
          <a:lstStyle/>
          <a:p>
            <a:r>
              <a:rPr lang="ar-AE" dirty="0" smtClean="0">
                <a:solidFill>
                  <a:srgbClr val="000066"/>
                </a:solidFill>
              </a:rPr>
              <a:t>1. نطاق الاشراف</a:t>
            </a:r>
            <a:endParaRPr lang="en-US" dirty="0" smtClean="0">
              <a:solidFill>
                <a:srgbClr val="000066"/>
              </a:solidFill>
            </a:endParaRPr>
          </a:p>
          <a:p>
            <a:r>
              <a:rPr lang="en-US" dirty="0" smtClean="0">
                <a:solidFill>
                  <a:srgbClr val="000066"/>
                </a:solidFill>
              </a:rPr>
              <a:t>2</a:t>
            </a:r>
            <a:r>
              <a:rPr lang="ar-AE" dirty="0" smtClean="0">
                <a:solidFill>
                  <a:srgbClr val="000066"/>
                </a:solidFill>
              </a:rPr>
              <a:t>. </a:t>
            </a:r>
            <a:r>
              <a:rPr lang="ar-AE" dirty="0">
                <a:solidFill>
                  <a:srgbClr val="000066"/>
                </a:solidFill>
              </a:rPr>
              <a:t>وحدة الأمر (وحدة القيادة</a:t>
            </a:r>
            <a:r>
              <a:rPr lang="ar-AE" dirty="0" smtClean="0">
                <a:solidFill>
                  <a:srgbClr val="000066"/>
                </a:solidFill>
              </a:rPr>
              <a:t>)</a:t>
            </a:r>
            <a:endParaRPr lang="en-US" dirty="0" smtClean="0">
              <a:solidFill>
                <a:srgbClr val="000066"/>
              </a:solidFill>
            </a:endParaRPr>
          </a:p>
          <a:p>
            <a:r>
              <a:rPr lang="en-US" dirty="0" smtClean="0">
                <a:solidFill>
                  <a:srgbClr val="000066"/>
                </a:solidFill>
              </a:rPr>
              <a:t>3</a:t>
            </a:r>
            <a:r>
              <a:rPr lang="ar-AE" dirty="0" smtClean="0">
                <a:solidFill>
                  <a:srgbClr val="000066"/>
                </a:solidFill>
              </a:rPr>
              <a:t>. </a:t>
            </a:r>
            <a:r>
              <a:rPr lang="ar-AE" dirty="0">
                <a:solidFill>
                  <a:srgbClr val="000066"/>
                </a:solidFill>
              </a:rPr>
              <a:t>مركزية او لا </a:t>
            </a:r>
            <a:r>
              <a:rPr lang="ar-AE" dirty="0" smtClean="0">
                <a:solidFill>
                  <a:srgbClr val="000066"/>
                </a:solidFill>
              </a:rPr>
              <a:t>مركزية</a:t>
            </a:r>
          </a:p>
          <a:p>
            <a:r>
              <a:rPr lang="ar-AE" dirty="0" smtClean="0">
                <a:solidFill>
                  <a:srgbClr val="000066"/>
                </a:solidFill>
              </a:rPr>
              <a:t>4. </a:t>
            </a:r>
            <a:r>
              <a:rPr lang="ar-AE" dirty="0">
                <a:solidFill>
                  <a:srgbClr val="000066"/>
                </a:solidFill>
              </a:rPr>
              <a:t>تفويض </a:t>
            </a:r>
            <a:r>
              <a:rPr lang="ar-AE" dirty="0" smtClean="0">
                <a:solidFill>
                  <a:srgbClr val="000066"/>
                </a:solidFill>
              </a:rPr>
              <a:t>السلطة</a:t>
            </a:r>
          </a:p>
          <a:p>
            <a:r>
              <a:rPr lang="ar-AE" dirty="0">
                <a:solidFill>
                  <a:srgbClr val="000066"/>
                </a:solidFill>
              </a:rPr>
              <a:t>5. </a:t>
            </a:r>
            <a:r>
              <a:rPr lang="ar-AE" dirty="0" smtClean="0">
                <a:solidFill>
                  <a:srgbClr val="000066"/>
                </a:solidFill>
              </a:rPr>
              <a:t>التنسيق</a:t>
            </a:r>
          </a:p>
          <a:p>
            <a:r>
              <a:rPr lang="ar-AE" dirty="0" smtClean="0">
                <a:solidFill>
                  <a:srgbClr val="000066"/>
                </a:solidFill>
              </a:rPr>
              <a:t>6. </a:t>
            </a:r>
            <a:r>
              <a:rPr lang="ar-AE" dirty="0">
                <a:solidFill>
                  <a:srgbClr val="000066"/>
                </a:solidFill>
              </a:rPr>
              <a:t>السلطة و </a:t>
            </a:r>
            <a:r>
              <a:rPr lang="ar-AE" dirty="0" smtClean="0">
                <a:solidFill>
                  <a:srgbClr val="000066"/>
                </a:solidFill>
              </a:rPr>
              <a:t>المسؤولية</a:t>
            </a:r>
          </a:p>
          <a:p>
            <a:r>
              <a:rPr lang="ar-AE" dirty="0" smtClean="0">
                <a:solidFill>
                  <a:srgbClr val="000066"/>
                </a:solidFill>
              </a:rPr>
              <a:t>7. </a:t>
            </a:r>
            <a:r>
              <a:rPr lang="ar-AE" dirty="0">
                <a:solidFill>
                  <a:srgbClr val="000066"/>
                </a:solidFill>
              </a:rPr>
              <a:t>التماثل الوظيفي</a:t>
            </a:r>
          </a:p>
          <a:p>
            <a:endParaRPr lang="ar-AE" dirty="0" smtClean="0">
              <a:solidFill>
                <a:srgbClr val="000066"/>
              </a:solidFill>
            </a:endParaRPr>
          </a:p>
          <a:p>
            <a:endParaRPr lang="ar-AE" dirty="0">
              <a:solidFill>
                <a:srgbClr val="000066"/>
              </a:solidFill>
            </a:endParaRPr>
          </a:p>
          <a:p>
            <a:endParaRPr lang="ar-AE" dirty="0">
              <a:solidFill>
                <a:srgbClr val="000066"/>
              </a:solidFill>
            </a:endParaRPr>
          </a:p>
          <a:p>
            <a:endParaRPr lang="ar-AE" dirty="0">
              <a:solidFill>
                <a:srgbClr val="000066"/>
              </a:solidFill>
            </a:endParaRPr>
          </a:p>
          <a:p>
            <a:endParaRPr lang="ar-AE" dirty="0">
              <a:solidFill>
                <a:srgbClr val="000066"/>
              </a:solidFill>
            </a:endParaRPr>
          </a:p>
          <a:p>
            <a:endParaRPr lang="en-US" dirty="0" smtClean="0">
              <a:solidFill>
                <a:srgbClr val="000066"/>
              </a:solidFill>
            </a:endParaRPr>
          </a:p>
          <a:p>
            <a:endParaRPr lang="ar-AE" dirty="0" smtClean="0">
              <a:solidFill>
                <a:srgbClr val="000066"/>
              </a:solidFill>
            </a:endParaRPr>
          </a:p>
        </p:txBody>
      </p:sp>
      <p:sp>
        <p:nvSpPr>
          <p:cNvPr id="4" name="Date Placeholder 3"/>
          <p:cNvSpPr>
            <a:spLocks noGrp="1"/>
          </p:cNvSpPr>
          <p:nvPr>
            <p:ph type="dt" sz="half" idx="10"/>
          </p:nvPr>
        </p:nvSpPr>
        <p:spPr/>
        <p:txBody>
          <a:bodyPr/>
          <a:lstStyle/>
          <a:p>
            <a:pPr>
              <a:defRPr/>
            </a:pPr>
            <a:fld id="{83D864E7-62B3-4115-A968-087294B3918E}" type="datetime2">
              <a:rPr lang="en-US" smtClean="0"/>
              <a:t>Tuesday, 9 June, 2020</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0768"/>
            <a:ext cx="4716016" cy="5040560"/>
          </a:xfrm>
          <a:prstGeom prst="rect">
            <a:avLst/>
          </a:prstGeom>
        </p:spPr>
      </p:pic>
    </p:spTree>
    <p:extLst>
      <p:ext uri="{BB962C8B-B14F-4D97-AF65-F5344CB8AC3E}">
        <p14:creationId xmlns:p14="http://schemas.microsoft.com/office/powerpoint/2010/main" val="4155730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AE" sz="7200" dirty="0" smtClean="0"/>
              <a:t>مبادئ و أسس التنظيم</a:t>
            </a:r>
            <a:endParaRPr lang="en-US" sz="7200" dirty="0"/>
          </a:p>
        </p:txBody>
      </p:sp>
      <p:sp>
        <p:nvSpPr>
          <p:cNvPr id="3" name="Content Placeholder 2"/>
          <p:cNvSpPr>
            <a:spLocks noGrp="1"/>
          </p:cNvSpPr>
          <p:nvPr>
            <p:ph idx="1"/>
          </p:nvPr>
        </p:nvSpPr>
        <p:spPr/>
        <p:txBody>
          <a:bodyPr>
            <a:noAutofit/>
          </a:bodyPr>
          <a:lstStyle/>
          <a:p>
            <a:r>
              <a:rPr lang="ar-AE" sz="3600" dirty="0" smtClean="0">
                <a:solidFill>
                  <a:srgbClr val="000066"/>
                </a:solidFill>
              </a:rPr>
              <a:t>1. نطاق الاشراف:</a:t>
            </a:r>
          </a:p>
          <a:p>
            <a:r>
              <a:rPr lang="ar-AE" sz="3600" dirty="0">
                <a:solidFill>
                  <a:schemeClr val="tx1"/>
                </a:solidFill>
              </a:rPr>
              <a:t>يقصد بنطاق الإشراف عدد الأشخاص الذين يستطيع المدير الإشراف عليه </a:t>
            </a:r>
            <a:r>
              <a:rPr lang="ar-AE" sz="3600" dirty="0" smtClean="0">
                <a:solidFill>
                  <a:schemeClr val="tx1"/>
                </a:solidFill>
              </a:rPr>
              <a:t>شخصيا بكفاءة </a:t>
            </a:r>
            <a:r>
              <a:rPr lang="ar-AE" sz="3600" dirty="0">
                <a:solidFill>
                  <a:schemeClr val="tx1"/>
                </a:solidFill>
              </a:rPr>
              <a:t>وفعالية، ولا يستطيع احد الجزم بعدد معين للمرؤوسين التابعين لمدير أو </a:t>
            </a:r>
            <a:r>
              <a:rPr lang="ar-AE" sz="3600" dirty="0" smtClean="0">
                <a:solidFill>
                  <a:schemeClr val="tx1"/>
                </a:solidFill>
              </a:rPr>
              <a:t>مشرف واحد</a:t>
            </a:r>
            <a:r>
              <a:rPr lang="ar-AE" sz="3600" dirty="0">
                <a:solidFill>
                  <a:schemeClr val="tx1"/>
                </a:solidFill>
              </a:rPr>
              <a:t>، ولكن بصفة عامة يحدد نطاق ( 10 ) إلى ( 30 ) بالنسبة للعاملين الموظفين، و( 3) </a:t>
            </a:r>
            <a:r>
              <a:rPr lang="ar-AE" sz="3600" dirty="0" smtClean="0">
                <a:solidFill>
                  <a:schemeClr val="tx1"/>
                </a:solidFill>
              </a:rPr>
              <a:t>إلى (8) </a:t>
            </a:r>
            <a:r>
              <a:rPr lang="ar-AE" sz="3600" dirty="0">
                <a:solidFill>
                  <a:schemeClr val="tx1"/>
                </a:solidFill>
              </a:rPr>
              <a:t>بالنسبة للعاملين الإداريين</a:t>
            </a:r>
            <a:endParaRPr lang="en-US" sz="3600" dirty="0">
              <a:solidFill>
                <a:schemeClr val="tx1"/>
              </a:solidFill>
            </a:endParaRPr>
          </a:p>
        </p:txBody>
      </p:sp>
      <p:sp>
        <p:nvSpPr>
          <p:cNvPr id="4" name="Date Placeholder 3"/>
          <p:cNvSpPr>
            <a:spLocks noGrp="1"/>
          </p:cNvSpPr>
          <p:nvPr>
            <p:ph type="dt" sz="half" idx="10"/>
          </p:nvPr>
        </p:nvSpPr>
        <p:spPr/>
        <p:txBody>
          <a:bodyPr/>
          <a:lstStyle/>
          <a:p>
            <a:pPr>
              <a:defRPr/>
            </a:pPr>
            <a:fld id="{5563F0C9-FDBD-451F-882C-471CB1252683}" type="datetime2">
              <a:rPr lang="en-US" smtClean="0"/>
              <a:t>Tuesday, 9 June, 2020</a:t>
            </a:fld>
            <a:endParaRPr lang="en-US" dirty="0"/>
          </a:p>
        </p:txBody>
      </p:sp>
    </p:spTree>
    <p:extLst>
      <p:ext uri="{BB962C8B-B14F-4D97-AF65-F5344CB8AC3E}">
        <p14:creationId xmlns:p14="http://schemas.microsoft.com/office/powerpoint/2010/main" val="1155931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AE" sz="7200" dirty="0" smtClean="0"/>
              <a:t>مبادئ و أسس التنظيم</a:t>
            </a:r>
            <a:endParaRPr lang="en-US" sz="7200" dirty="0"/>
          </a:p>
        </p:txBody>
      </p:sp>
      <p:sp>
        <p:nvSpPr>
          <p:cNvPr id="3" name="Content Placeholder 2"/>
          <p:cNvSpPr>
            <a:spLocks noGrp="1"/>
          </p:cNvSpPr>
          <p:nvPr>
            <p:ph idx="1"/>
          </p:nvPr>
        </p:nvSpPr>
        <p:spPr/>
        <p:txBody>
          <a:bodyPr>
            <a:noAutofit/>
          </a:bodyPr>
          <a:lstStyle/>
          <a:p>
            <a:r>
              <a:rPr lang="ar-AE" sz="3600" dirty="0" smtClean="0">
                <a:solidFill>
                  <a:srgbClr val="000066"/>
                </a:solidFill>
              </a:rPr>
              <a:t>2. وحدة الأمر (وحدة القيادة):</a:t>
            </a:r>
          </a:p>
          <a:p>
            <a:r>
              <a:rPr lang="ar-AE" dirty="0">
                <a:solidFill>
                  <a:schemeClr val="tx1"/>
                </a:solidFill>
              </a:rPr>
              <a:t>يوضح هذا المبدأ ضرورة خضوع كل مرؤوس </a:t>
            </a:r>
            <a:r>
              <a:rPr lang="ar-AE" dirty="0" smtClean="0">
                <a:solidFill>
                  <a:schemeClr val="tx1"/>
                </a:solidFill>
              </a:rPr>
              <a:t>لرئيس </a:t>
            </a:r>
            <a:r>
              <a:rPr lang="ar-AE" dirty="0">
                <a:solidFill>
                  <a:schemeClr val="tx1"/>
                </a:solidFill>
              </a:rPr>
              <a:t>واحد وليس </a:t>
            </a:r>
            <a:r>
              <a:rPr lang="ar-AE" dirty="0" smtClean="0">
                <a:solidFill>
                  <a:schemeClr val="tx1"/>
                </a:solidFill>
              </a:rPr>
              <a:t>لرئيسين </a:t>
            </a:r>
            <a:r>
              <a:rPr lang="ar-AE" dirty="0">
                <a:solidFill>
                  <a:schemeClr val="tx1"/>
                </a:solidFill>
              </a:rPr>
              <a:t>أو </a:t>
            </a:r>
            <a:r>
              <a:rPr lang="ar-AE" dirty="0" smtClean="0">
                <a:solidFill>
                  <a:schemeClr val="tx1"/>
                </a:solidFill>
              </a:rPr>
              <a:t>أكثر، فالشخص </a:t>
            </a:r>
            <a:r>
              <a:rPr lang="ar-AE" dirty="0">
                <a:solidFill>
                  <a:schemeClr val="tx1"/>
                </a:solidFill>
              </a:rPr>
              <a:t>الذي يجبر على إرضاء رئيسين </a:t>
            </a:r>
            <a:r>
              <a:rPr lang="ar-AE" dirty="0" smtClean="0">
                <a:solidFill>
                  <a:schemeClr val="tx1"/>
                </a:solidFill>
              </a:rPr>
              <a:t>في ذات </a:t>
            </a:r>
            <a:r>
              <a:rPr lang="ar-AE" dirty="0">
                <a:solidFill>
                  <a:schemeClr val="tx1"/>
                </a:solidFill>
              </a:rPr>
              <a:t>الوقت بالنسبة لنفس الوظيفة، لا </a:t>
            </a:r>
            <a:r>
              <a:rPr lang="ar-AE" dirty="0" smtClean="0">
                <a:solidFill>
                  <a:schemeClr val="tx1"/>
                </a:solidFill>
              </a:rPr>
              <a:t>يستطيع في </a:t>
            </a:r>
            <a:r>
              <a:rPr lang="ar-AE" dirty="0">
                <a:solidFill>
                  <a:schemeClr val="tx1"/>
                </a:solidFill>
              </a:rPr>
              <a:t>الحقيقة أن يبذل كل جهده، وإذ يصبح الأمر مختلفا عليه، ويحاول المماطلة ومعرفة </a:t>
            </a:r>
            <a:r>
              <a:rPr lang="ar-AE" dirty="0" smtClean="0">
                <a:solidFill>
                  <a:schemeClr val="tx1"/>
                </a:solidFill>
              </a:rPr>
              <a:t>أيهما أعظم </a:t>
            </a:r>
            <a:r>
              <a:rPr lang="ar-AE" dirty="0">
                <a:solidFill>
                  <a:schemeClr val="tx1"/>
                </a:solidFill>
              </a:rPr>
              <a:t>تأثيرا وربما يقوم بالوظيفة بطريقة تجعل الرئيس الآخر غاضبا لعدم إتباع أوامره </a:t>
            </a:r>
            <a:r>
              <a:rPr lang="ar-AE" dirty="0" smtClean="0">
                <a:solidFill>
                  <a:schemeClr val="tx1"/>
                </a:solidFill>
              </a:rPr>
              <a:t>كما ينبغي</a:t>
            </a:r>
            <a:r>
              <a:rPr lang="ar-AE" dirty="0">
                <a:solidFill>
                  <a:schemeClr val="tx1"/>
                </a:solidFill>
              </a:rPr>
              <a:t>، مما </a:t>
            </a:r>
            <a:r>
              <a:rPr lang="ar-AE" dirty="0" smtClean="0">
                <a:solidFill>
                  <a:schemeClr val="tx1"/>
                </a:solidFill>
              </a:rPr>
              <a:t>يؤدي الى الفوضى </a:t>
            </a:r>
            <a:r>
              <a:rPr lang="ar-AE" dirty="0">
                <a:solidFill>
                  <a:schemeClr val="tx1"/>
                </a:solidFill>
              </a:rPr>
              <a:t>وتشيع </a:t>
            </a:r>
            <a:r>
              <a:rPr lang="ar-AE" dirty="0" smtClean="0">
                <a:solidFill>
                  <a:schemeClr val="tx1"/>
                </a:solidFill>
              </a:rPr>
              <a:t>الازدواجية </a:t>
            </a:r>
            <a:r>
              <a:rPr lang="ar-AE" dirty="0">
                <a:solidFill>
                  <a:schemeClr val="tx1"/>
                </a:solidFill>
              </a:rPr>
              <a:t>والتعارض داخل التنظيم.</a:t>
            </a:r>
            <a:endParaRPr lang="ar-AE" dirty="0" smtClean="0">
              <a:solidFill>
                <a:schemeClr val="tx1"/>
              </a:solidFill>
            </a:endParaRPr>
          </a:p>
        </p:txBody>
      </p:sp>
      <p:sp>
        <p:nvSpPr>
          <p:cNvPr id="4" name="Date Placeholder 3"/>
          <p:cNvSpPr>
            <a:spLocks noGrp="1"/>
          </p:cNvSpPr>
          <p:nvPr>
            <p:ph type="dt" sz="half" idx="10"/>
          </p:nvPr>
        </p:nvSpPr>
        <p:spPr/>
        <p:txBody>
          <a:bodyPr/>
          <a:lstStyle/>
          <a:p>
            <a:pPr>
              <a:defRPr/>
            </a:pPr>
            <a:fld id="{339A7A3B-A233-4F52-AC6A-14E565EFF3AA}" type="datetime2">
              <a:rPr lang="en-US" smtClean="0"/>
              <a:t>Tuesday, 9 June, 2020</a:t>
            </a:fld>
            <a:endParaRPr lang="en-US" dirty="0"/>
          </a:p>
        </p:txBody>
      </p:sp>
    </p:spTree>
    <p:extLst>
      <p:ext uri="{BB962C8B-B14F-4D97-AF65-F5344CB8AC3E}">
        <p14:creationId xmlns:p14="http://schemas.microsoft.com/office/powerpoint/2010/main" val="3487129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AE" sz="7200" dirty="0" smtClean="0"/>
              <a:t>مبادئ و أسس التنظيم</a:t>
            </a:r>
            <a:endParaRPr lang="en-US" sz="7200" dirty="0"/>
          </a:p>
        </p:txBody>
      </p:sp>
      <p:sp>
        <p:nvSpPr>
          <p:cNvPr id="3" name="Content Placeholder 2"/>
          <p:cNvSpPr>
            <a:spLocks noGrp="1"/>
          </p:cNvSpPr>
          <p:nvPr>
            <p:ph idx="1"/>
          </p:nvPr>
        </p:nvSpPr>
        <p:spPr/>
        <p:txBody>
          <a:bodyPr>
            <a:noAutofit/>
          </a:bodyPr>
          <a:lstStyle/>
          <a:p>
            <a:r>
              <a:rPr lang="ar-AE" sz="3600" dirty="0" smtClean="0">
                <a:solidFill>
                  <a:srgbClr val="000066"/>
                </a:solidFill>
              </a:rPr>
              <a:t>3. مركزية او لا مركزية</a:t>
            </a:r>
          </a:p>
          <a:p>
            <a:r>
              <a:rPr lang="ar-AE" sz="2800" b="1" dirty="0"/>
              <a:t>يتحقق توزيع السلطة الإدارية في المنظمات عن طريقتين، الطريقة الأولى يتمثل </a:t>
            </a:r>
            <a:r>
              <a:rPr lang="ar-AE" sz="2800" b="1" dirty="0" smtClean="0"/>
              <a:t>في المركزية </a:t>
            </a:r>
            <a:r>
              <a:rPr lang="ar-AE" sz="2800" b="1" dirty="0"/>
              <a:t>والطريقة الثانية هي اللامركزية، وتعني </a:t>
            </a:r>
            <a:r>
              <a:rPr lang="ar-AE" sz="2800" b="1" dirty="0">
                <a:solidFill>
                  <a:srgbClr val="C00000"/>
                </a:solidFill>
              </a:rPr>
              <a:t>المركزية</a:t>
            </a:r>
            <a:r>
              <a:rPr lang="ar-AE" sz="2800" b="1" dirty="0"/>
              <a:t> تركيز السلطة في المستوى </a:t>
            </a:r>
            <a:r>
              <a:rPr lang="ar-AE" sz="2800" b="1" dirty="0" smtClean="0"/>
              <a:t>الإداري الأعلى </a:t>
            </a:r>
            <a:r>
              <a:rPr lang="ar-AE" sz="2800" b="1" dirty="0"/>
              <a:t>ويتم اللجوء إليها بقصد تدعيم السلطة الإدارية وتقويتها مع بسط النفوذ </a:t>
            </a:r>
            <a:r>
              <a:rPr lang="ar-AE" sz="2800" b="1" dirty="0" smtClean="0"/>
              <a:t>والرقابة، وتوحيد </a:t>
            </a:r>
            <a:r>
              <a:rPr lang="ar-AE" sz="2800" b="1" dirty="0"/>
              <a:t>الجهة التي لها سلطة الأمر، في حين تعني </a:t>
            </a:r>
            <a:r>
              <a:rPr lang="ar-AE" sz="2800" b="1" dirty="0">
                <a:solidFill>
                  <a:srgbClr val="C00000"/>
                </a:solidFill>
              </a:rPr>
              <a:t>اللامركزية</a:t>
            </a:r>
            <a:r>
              <a:rPr lang="ar-AE" sz="2800" b="1" dirty="0"/>
              <a:t> </a:t>
            </a:r>
            <a:r>
              <a:rPr lang="ar-AE" sz="2800" b="1" dirty="0" smtClean="0"/>
              <a:t>تقسيم </a:t>
            </a:r>
            <a:r>
              <a:rPr lang="ar-AE" sz="2800" b="1" dirty="0"/>
              <a:t>السلطة </a:t>
            </a:r>
            <a:r>
              <a:rPr lang="ar-AE" sz="2800" b="1" dirty="0" smtClean="0"/>
              <a:t>الإدارية وتوزيعها </a:t>
            </a:r>
            <a:r>
              <a:rPr lang="ar-AE" sz="2800" b="1" dirty="0"/>
              <a:t>من الهيئة المركزية الممثلة في المستوى الإداري الأعلى </a:t>
            </a:r>
            <a:r>
              <a:rPr lang="ar-AE" sz="2800" b="1" dirty="0" smtClean="0"/>
              <a:t>على الوحدات الادارية الادنى حيث </a:t>
            </a:r>
            <a:r>
              <a:rPr lang="ar-AE" sz="2800" b="1" dirty="0"/>
              <a:t>تقوم الأخيرة بممارسة سلطتها الإدارية تحت إشراف ورقابة الأولى.</a:t>
            </a:r>
            <a:endParaRPr lang="ar-AE" sz="2800" b="1" dirty="0" smtClean="0">
              <a:solidFill>
                <a:schemeClr val="tx1"/>
              </a:solidFill>
            </a:endParaRPr>
          </a:p>
        </p:txBody>
      </p:sp>
      <p:sp>
        <p:nvSpPr>
          <p:cNvPr id="4" name="Date Placeholder 3"/>
          <p:cNvSpPr>
            <a:spLocks noGrp="1"/>
          </p:cNvSpPr>
          <p:nvPr>
            <p:ph type="dt" sz="half" idx="10"/>
          </p:nvPr>
        </p:nvSpPr>
        <p:spPr/>
        <p:txBody>
          <a:bodyPr/>
          <a:lstStyle/>
          <a:p>
            <a:pPr>
              <a:defRPr/>
            </a:pPr>
            <a:fld id="{FAE5EF9D-6E38-480F-ACB9-BE0A7947E949}" type="datetime2">
              <a:rPr lang="en-US" smtClean="0"/>
              <a:t>Tuesday, 9 June, 2020</a:t>
            </a:fld>
            <a:endParaRPr lang="en-US" dirty="0"/>
          </a:p>
        </p:txBody>
      </p:sp>
    </p:spTree>
    <p:extLst>
      <p:ext uri="{BB962C8B-B14F-4D97-AF65-F5344CB8AC3E}">
        <p14:creationId xmlns:p14="http://schemas.microsoft.com/office/powerpoint/2010/main" val="3561707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485"/>
            <a:ext cx="7886700" cy="1226848"/>
          </a:xfrm>
          <a:blipFill>
            <a:blip r:embed="rId2"/>
            <a:tile tx="0" ty="0" sx="100000" sy="100000" flip="none" algn="tl"/>
          </a:blipFill>
        </p:spPr>
        <p:txBody>
          <a:bodyPr>
            <a:normAutofit/>
          </a:bodyPr>
          <a:lstStyle/>
          <a:p>
            <a:pPr algn="ctr"/>
            <a:r>
              <a:rPr lang="ar-AE" sz="6000" b="1" dirty="0">
                <a:solidFill>
                  <a:srgbClr val="C00000"/>
                </a:solidFill>
                <a:effectLst/>
              </a:rPr>
              <a:t>أسئلة للمناقشة</a:t>
            </a:r>
            <a:endParaRPr lang="en-US" sz="6000" b="1" dirty="0">
              <a:solidFill>
                <a:srgbClr val="C00000"/>
              </a:solidFill>
              <a:effectLst/>
            </a:endParaRPr>
          </a:p>
        </p:txBody>
      </p:sp>
      <p:sp>
        <p:nvSpPr>
          <p:cNvPr id="3" name="Content Placeholder 2"/>
          <p:cNvSpPr>
            <a:spLocks noGrp="1"/>
          </p:cNvSpPr>
          <p:nvPr>
            <p:ph idx="1"/>
          </p:nvPr>
        </p:nvSpPr>
        <p:spPr>
          <a:xfrm>
            <a:off x="628650" y="1682204"/>
            <a:ext cx="8219256" cy="4392487"/>
          </a:xfrm>
          <a:blipFill>
            <a:blip r:embed="rId3"/>
            <a:tile tx="0" ty="0" sx="100000" sy="100000" flip="none" algn="tl"/>
          </a:blipFill>
        </p:spPr>
        <p:txBody>
          <a:bodyPr>
            <a:noAutofit/>
          </a:bodyPr>
          <a:lstStyle/>
          <a:p>
            <a:pPr marL="292608" lvl="1" indent="0">
              <a:buNone/>
            </a:pPr>
            <a:r>
              <a:rPr lang="ar-AE" sz="3600" dirty="0" smtClean="0"/>
              <a:t>يتحقق </a:t>
            </a:r>
            <a:r>
              <a:rPr lang="ar-AE" sz="3600" dirty="0"/>
              <a:t>توزيع السلطة الإدارية في المنظمات عن طريقتين، الطريقة الأولى </a:t>
            </a:r>
            <a:r>
              <a:rPr lang="ar-AE" sz="3600" dirty="0" smtClean="0"/>
              <a:t>تتمثل </a:t>
            </a:r>
            <a:r>
              <a:rPr lang="ar-AE" sz="3600" dirty="0"/>
              <a:t>في المركزية والطريقة الثانية هي اللامركزية، وتعني المركزية تركيز السلطة في المستوى الإداري الأعلى، في حين تعني اللامركزية تقسيم السلطة الإدارية </a:t>
            </a:r>
            <a:r>
              <a:rPr lang="ar-AE" sz="3600" dirty="0" smtClean="0"/>
              <a:t>وتوزيعها بين الوحدات الادارية الادنى. </a:t>
            </a:r>
            <a:r>
              <a:rPr lang="ar-AE" sz="3600" dirty="0"/>
              <a:t>قيّم المحددات الواجب مراعاتها في </a:t>
            </a:r>
            <a:r>
              <a:rPr lang="ar-AE" sz="3600" dirty="0" smtClean="0"/>
              <a:t>إختيار </a:t>
            </a:r>
            <a:r>
              <a:rPr lang="ar-AE" sz="3600" dirty="0"/>
              <a:t>المنظمة </a:t>
            </a:r>
            <a:r>
              <a:rPr lang="ar-AE" sz="3600" dirty="0" smtClean="0"/>
              <a:t>إتباع</a:t>
            </a:r>
            <a:r>
              <a:rPr lang="ar-AE" sz="3600" dirty="0"/>
              <a:t> </a:t>
            </a:r>
            <a:r>
              <a:rPr lang="ar-AE" sz="3600" dirty="0" smtClean="0"/>
              <a:t>المركزية </a:t>
            </a:r>
            <a:r>
              <a:rPr lang="ar-AE" sz="3600" dirty="0"/>
              <a:t>أو </a:t>
            </a:r>
            <a:r>
              <a:rPr lang="ar-AE" sz="3600" dirty="0" smtClean="0"/>
              <a:t>اللامركزية، </a:t>
            </a:r>
            <a:r>
              <a:rPr lang="ar-AE" sz="3600" dirty="0"/>
              <a:t>و معززا إجابتك بأمثلة لمنظمة تعمل في اسواق الامارات العربية المتحدة.</a:t>
            </a:r>
            <a:endParaRPr lang="en-US" sz="3600" dirty="0"/>
          </a:p>
        </p:txBody>
      </p:sp>
      <p:sp>
        <p:nvSpPr>
          <p:cNvPr id="5" name="Date Placeholder 4"/>
          <p:cNvSpPr>
            <a:spLocks noGrp="1"/>
          </p:cNvSpPr>
          <p:nvPr>
            <p:ph type="dt" sz="half" idx="10"/>
          </p:nvPr>
        </p:nvSpPr>
        <p:spPr>
          <a:xfrm>
            <a:off x="457200" y="6278563"/>
            <a:ext cx="2674640" cy="457200"/>
          </a:xfrm>
        </p:spPr>
        <p:txBody>
          <a:bodyPr/>
          <a:lstStyle/>
          <a:p>
            <a:fld id="{DBE7F134-F416-46FA-9E9B-157C1D3BDB8C}" type="datetime2">
              <a:rPr lang="en-US" smtClean="0"/>
              <a:t>Tuesday, 9 June, 2020</a:t>
            </a:fld>
            <a:endParaRPr lang="en-US" dirty="0"/>
          </a:p>
        </p:txBody>
      </p:sp>
    </p:spTree>
    <p:extLst>
      <p:ext uri="{BB962C8B-B14F-4D97-AF65-F5344CB8AC3E}">
        <p14:creationId xmlns:p14="http://schemas.microsoft.com/office/powerpoint/2010/main" val="3609339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AE" sz="3600" dirty="0"/>
              <a:t>المحددات الواجب مراعاتها </a:t>
            </a:r>
            <a:r>
              <a:rPr lang="ar-AE" sz="3600" dirty="0" smtClean="0"/>
              <a:t>في اختيار </a:t>
            </a:r>
            <a:r>
              <a:rPr lang="ar-AE" sz="3600" dirty="0"/>
              <a:t>المنظمة إتباع</a:t>
            </a:r>
            <a:br>
              <a:rPr lang="ar-AE" sz="3600" dirty="0"/>
            </a:br>
            <a:r>
              <a:rPr lang="ar-AE" sz="3600" dirty="0"/>
              <a:t>المركزية أو </a:t>
            </a:r>
            <a:r>
              <a:rPr lang="ar-AE" sz="3600" dirty="0" smtClean="0"/>
              <a:t>اللامركزية</a:t>
            </a:r>
            <a:endParaRPr lang="en-US" sz="3600" dirty="0"/>
          </a:p>
        </p:txBody>
      </p:sp>
      <p:sp>
        <p:nvSpPr>
          <p:cNvPr id="3" name="Content Placeholder 2"/>
          <p:cNvSpPr>
            <a:spLocks noGrp="1"/>
          </p:cNvSpPr>
          <p:nvPr>
            <p:ph idx="1"/>
          </p:nvPr>
        </p:nvSpPr>
        <p:spPr/>
        <p:txBody>
          <a:bodyPr>
            <a:normAutofit fontScale="77500" lnSpcReduction="20000"/>
          </a:bodyPr>
          <a:lstStyle/>
          <a:p>
            <a:r>
              <a:rPr lang="ar-AE" dirty="0" smtClean="0"/>
              <a:t>أ </a:t>
            </a:r>
            <a:r>
              <a:rPr lang="ar-AE" dirty="0"/>
              <a:t>- </a:t>
            </a:r>
            <a:r>
              <a:rPr lang="ar-AE" b="1" dirty="0"/>
              <a:t>حجم المنظمة</a:t>
            </a:r>
            <a:r>
              <a:rPr lang="ar-AE" dirty="0"/>
              <a:t>: فكلما زاد حجم المنظمة واتسع نشاطها، كلما كانت حاجتها إلى </a:t>
            </a:r>
            <a:r>
              <a:rPr lang="ar-AE" dirty="0" smtClean="0"/>
              <a:t>إتباع سياسة </a:t>
            </a:r>
            <a:r>
              <a:rPr lang="ar-AE" dirty="0"/>
              <a:t>اللامركزية أكثر.</a:t>
            </a:r>
          </a:p>
          <a:p>
            <a:r>
              <a:rPr lang="ar-AE" dirty="0"/>
              <a:t>ب- </a:t>
            </a:r>
            <a:r>
              <a:rPr lang="ar-AE" b="1" dirty="0"/>
              <a:t>فلسفة الإدارة: </a:t>
            </a:r>
            <a:r>
              <a:rPr lang="ar-AE" dirty="0"/>
              <a:t>ما يعتقد ويؤمن به المديرون في الإدارة العليا يؤثر تأثير كبيرا </a:t>
            </a:r>
            <a:r>
              <a:rPr lang="ar-AE" dirty="0" smtClean="0"/>
              <a:t>في اختيار </a:t>
            </a:r>
            <a:r>
              <a:rPr lang="ar-AE" dirty="0"/>
              <a:t>المنظمة </a:t>
            </a:r>
            <a:r>
              <a:rPr lang="ar-AE" dirty="0" smtClean="0"/>
              <a:t>للسياسة المناسبة، </a:t>
            </a:r>
            <a:r>
              <a:rPr lang="ar-AE" dirty="0"/>
              <a:t>فإذا اعتقد هؤلاء أن اللامركزية تزيد من </a:t>
            </a:r>
            <a:r>
              <a:rPr lang="ar-AE" dirty="0" smtClean="0"/>
              <a:t>فاعلية المنظمة </a:t>
            </a:r>
            <a:r>
              <a:rPr lang="ar-AE" dirty="0"/>
              <a:t>فإن ذلك يزيد من اتجاه المنظمة نحو إتباعها</a:t>
            </a:r>
            <a:r>
              <a:rPr lang="ar-AE" dirty="0" smtClean="0"/>
              <a:t>.</a:t>
            </a:r>
          </a:p>
          <a:p>
            <a:endParaRPr lang="ar-AE" dirty="0"/>
          </a:p>
          <a:p>
            <a:r>
              <a:rPr lang="ar-AE" dirty="0"/>
              <a:t>ج- </a:t>
            </a:r>
            <a:r>
              <a:rPr lang="ar-AE" b="1" dirty="0"/>
              <a:t>مدى أهمية القرارات</a:t>
            </a:r>
            <a:r>
              <a:rPr lang="ar-AE" dirty="0"/>
              <a:t>: إذا تميزت بعض القرارات التي تريد المنظمة اتخاذها </a:t>
            </a:r>
            <a:r>
              <a:rPr lang="ar-AE" dirty="0" smtClean="0"/>
              <a:t>بالخطورة والأهمية </a:t>
            </a:r>
            <a:r>
              <a:rPr lang="ar-AE" dirty="0"/>
              <a:t>فإن ذلك يتطلب غالبا أن تتجه المنظمة إلى اتخاذها من مستوى </a:t>
            </a:r>
            <a:r>
              <a:rPr lang="ar-AE" dirty="0" smtClean="0"/>
              <a:t>إداري اعلى، وعلى </a:t>
            </a:r>
            <a:r>
              <a:rPr lang="ar-AE" dirty="0"/>
              <a:t>العكس من ذلك القرارات العادية </a:t>
            </a:r>
            <a:r>
              <a:rPr lang="ar-AE" dirty="0" smtClean="0"/>
              <a:t>يمكن أن </a:t>
            </a:r>
            <a:r>
              <a:rPr lang="ar-AE" dirty="0"/>
              <a:t>تقوم بها مستويات إدارية اقل، وبالتالي يكون الاتجاه لإتباع اللامركزية </a:t>
            </a:r>
            <a:r>
              <a:rPr lang="ar-AE" dirty="0" smtClean="0"/>
              <a:t>أكثر احتمالا</a:t>
            </a:r>
            <a:r>
              <a:rPr lang="ar-AE" dirty="0"/>
              <a:t>.</a:t>
            </a:r>
          </a:p>
          <a:p>
            <a:r>
              <a:rPr lang="ar-AE" dirty="0"/>
              <a:t>د- </a:t>
            </a:r>
            <a:r>
              <a:rPr lang="ar-AE" b="1" dirty="0"/>
              <a:t>توافر الرقابة الفعالة من عدمه</a:t>
            </a:r>
            <a:r>
              <a:rPr lang="ar-AE" dirty="0"/>
              <a:t>: لا تتجه المنظمة نحو اللامركزية إلا إذا كان </a:t>
            </a:r>
            <a:r>
              <a:rPr lang="ar-AE" dirty="0" smtClean="0"/>
              <a:t>لديها نظاما </a:t>
            </a:r>
            <a:r>
              <a:rPr lang="ar-AE" dirty="0"/>
              <a:t>رقابيا فعالا على فروعها وأقسامها والإدارات التابعة لها.</a:t>
            </a:r>
            <a:endParaRPr lang="en-US" dirty="0"/>
          </a:p>
        </p:txBody>
      </p:sp>
      <p:sp>
        <p:nvSpPr>
          <p:cNvPr id="4" name="Date Placeholder 3"/>
          <p:cNvSpPr>
            <a:spLocks noGrp="1"/>
          </p:cNvSpPr>
          <p:nvPr>
            <p:ph type="dt" sz="half" idx="10"/>
          </p:nvPr>
        </p:nvSpPr>
        <p:spPr/>
        <p:txBody>
          <a:bodyPr/>
          <a:lstStyle/>
          <a:p>
            <a:pPr>
              <a:defRPr/>
            </a:pPr>
            <a:fld id="{9D99BC92-EB92-49F8-9C77-76186F4C0AA8}" type="datetime2">
              <a:rPr lang="en-US" smtClean="0"/>
              <a:t>Tuesday, 9 June, 2020</a:t>
            </a:fld>
            <a:endParaRPr lang="en-US" dirty="0"/>
          </a:p>
        </p:txBody>
      </p:sp>
    </p:spTree>
    <p:extLst>
      <p:ext uri="{BB962C8B-B14F-4D97-AF65-F5344CB8AC3E}">
        <p14:creationId xmlns:p14="http://schemas.microsoft.com/office/powerpoint/2010/main" val="2023547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AE" sz="7200" dirty="0" smtClean="0"/>
              <a:t>مبادئ و أسس التنظيم</a:t>
            </a:r>
            <a:endParaRPr lang="en-US" sz="7200" dirty="0"/>
          </a:p>
        </p:txBody>
      </p:sp>
      <p:sp>
        <p:nvSpPr>
          <p:cNvPr id="3" name="Content Placeholder 2"/>
          <p:cNvSpPr>
            <a:spLocks noGrp="1"/>
          </p:cNvSpPr>
          <p:nvPr>
            <p:ph idx="1"/>
          </p:nvPr>
        </p:nvSpPr>
        <p:spPr/>
        <p:txBody>
          <a:bodyPr>
            <a:noAutofit/>
          </a:bodyPr>
          <a:lstStyle/>
          <a:p>
            <a:r>
              <a:rPr lang="ar-AE" sz="3600" dirty="0" smtClean="0">
                <a:solidFill>
                  <a:srgbClr val="000066"/>
                </a:solidFill>
              </a:rPr>
              <a:t>4. تفويض السلطة</a:t>
            </a:r>
          </a:p>
          <a:p>
            <a:r>
              <a:rPr lang="ar-AE" dirty="0"/>
              <a:t>يقصد بالسلطة الحق في توجيه جهود الآخرين، أو الحق في اتخاذ القرارات </a:t>
            </a:r>
            <a:r>
              <a:rPr lang="ar-AE" dirty="0" smtClean="0"/>
              <a:t>وإصدار الأوامر والتوجيهات.</a:t>
            </a:r>
            <a:r>
              <a:rPr lang="ar-AE" dirty="0"/>
              <a:t> وفي الحقيقة لا يمكن لأي قائد إداري أن يفوض </a:t>
            </a:r>
            <a:r>
              <a:rPr lang="ar-AE" dirty="0" smtClean="0"/>
              <a:t>جميع سلطاته</a:t>
            </a:r>
            <a:r>
              <a:rPr lang="ar-AE" dirty="0"/>
              <a:t>، لان ذلك يمثل </a:t>
            </a:r>
            <a:r>
              <a:rPr lang="ar-AE" dirty="0" smtClean="0"/>
              <a:t>نوع من </a:t>
            </a:r>
            <a:r>
              <a:rPr lang="ar-AE" dirty="0"/>
              <a:t>التنازل عن المركز الذي يشغله ذلك القائد، وكذلك يكون </a:t>
            </a:r>
            <a:r>
              <a:rPr lang="ar-AE" dirty="0" smtClean="0"/>
              <a:t>بمقدور </a:t>
            </a:r>
            <a:r>
              <a:rPr lang="ar-AE" dirty="0"/>
              <a:t>القائم بالتفويض </a:t>
            </a:r>
            <a:r>
              <a:rPr lang="ar-AE" dirty="0" smtClean="0"/>
              <a:t>أن يسترد </a:t>
            </a:r>
            <a:r>
              <a:rPr lang="ar-AE" dirty="0"/>
              <a:t>السلطة عندما تقتضي المصلحة </a:t>
            </a:r>
            <a:r>
              <a:rPr lang="ar-AE" dirty="0" smtClean="0"/>
              <a:t>ذلك</a:t>
            </a:r>
            <a:r>
              <a:rPr lang="ar-AE" dirty="0"/>
              <a:t>،</a:t>
            </a:r>
            <a:r>
              <a:rPr lang="ar-AE" dirty="0" smtClean="0"/>
              <a:t> وأيضا </a:t>
            </a:r>
            <a:r>
              <a:rPr lang="ar-AE" dirty="0"/>
              <a:t>فإن تفويض السلطة للغير لا </a:t>
            </a:r>
            <a:r>
              <a:rPr lang="ar-AE" dirty="0" smtClean="0"/>
              <a:t>يعني ذلك </a:t>
            </a:r>
            <a:r>
              <a:rPr lang="ar-AE" dirty="0"/>
              <a:t>تفويض المسئولية بمعنى إعفاء المفوض (القائد الإداري) من التزاماته الأصلية، </a:t>
            </a:r>
            <a:r>
              <a:rPr lang="ar-AE" dirty="0" smtClean="0"/>
              <a:t>أو هروبه </a:t>
            </a:r>
            <a:r>
              <a:rPr lang="ar-AE" dirty="0"/>
              <a:t>من المسئولية أو تجنب آثارها.</a:t>
            </a:r>
            <a:endParaRPr lang="ar-AE" dirty="0" smtClean="0">
              <a:solidFill>
                <a:srgbClr val="000066"/>
              </a:solidFill>
            </a:endParaRPr>
          </a:p>
        </p:txBody>
      </p:sp>
      <p:sp>
        <p:nvSpPr>
          <p:cNvPr id="4" name="Date Placeholder 3"/>
          <p:cNvSpPr>
            <a:spLocks noGrp="1"/>
          </p:cNvSpPr>
          <p:nvPr>
            <p:ph type="dt" sz="half" idx="10"/>
          </p:nvPr>
        </p:nvSpPr>
        <p:spPr/>
        <p:txBody>
          <a:bodyPr/>
          <a:lstStyle/>
          <a:p>
            <a:pPr>
              <a:defRPr/>
            </a:pPr>
            <a:fld id="{F1C89EF6-FB2C-4C52-B37E-217CF60610C1}" type="datetime2">
              <a:rPr lang="en-US" smtClean="0"/>
              <a:t>Tuesday, 9 June, 2020</a:t>
            </a:fld>
            <a:endParaRPr lang="en-US" dirty="0"/>
          </a:p>
        </p:txBody>
      </p:sp>
    </p:spTree>
    <p:extLst>
      <p:ext uri="{BB962C8B-B14F-4D97-AF65-F5344CB8AC3E}">
        <p14:creationId xmlns:p14="http://schemas.microsoft.com/office/powerpoint/2010/main" val="3456417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AE" sz="7200" dirty="0" smtClean="0"/>
              <a:t>مبادئ و أسس التنظيم</a:t>
            </a:r>
            <a:endParaRPr lang="en-US" sz="7200" dirty="0"/>
          </a:p>
        </p:txBody>
      </p:sp>
      <p:sp>
        <p:nvSpPr>
          <p:cNvPr id="3" name="Content Placeholder 2"/>
          <p:cNvSpPr>
            <a:spLocks noGrp="1"/>
          </p:cNvSpPr>
          <p:nvPr>
            <p:ph idx="1"/>
          </p:nvPr>
        </p:nvSpPr>
        <p:spPr>
          <a:xfrm>
            <a:off x="539552" y="1628800"/>
            <a:ext cx="8064895" cy="4752528"/>
          </a:xfrm>
        </p:spPr>
        <p:txBody>
          <a:bodyPr>
            <a:noAutofit/>
          </a:bodyPr>
          <a:lstStyle/>
          <a:p>
            <a:r>
              <a:rPr lang="ar-AE" sz="3600" dirty="0" smtClean="0">
                <a:solidFill>
                  <a:srgbClr val="000066"/>
                </a:solidFill>
              </a:rPr>
              <a:t>5. التنسيق</a:t>
            </a:r>
          </a:p>
          <a:p>
            <a:r>
              <a:rPr lang="ar-AE" sz="2800" dirty="0"/>
              <a:t>عند تجميع الهيكل التنظيمي في وحدات إدارية وأقسام معينة، تأتي خطوة تالية، </a:t>
            </a:r>
            <a:r>
              <a:rPr lang="ar-AE" sz="2800" dirty="0" smtClean="0"/>
              <a:t>تضمن تعاون </a:t>
            </a:r>
            <a:r>
              <a:rPr lang="ar-AE" sz="2800" dirty="0"/>
              <a:t>الوحدات والأقسام مع بعضها وعدم تعارضها فيما بينها، بحيث تسعى </a:t>
            </a:r>
            <a:r>
              <a:rPr lang="ar-AE" sz="2800" dirty="0" smtClean="0"/>
              <a:t>جميعها لتحقيق </a:t>
            </a:r>
            <a:r>
              <a:rPr lang="ar-AE" sz="2800" dirty="0"/>
              <a:t>هدف واحد مشترك، وتلك الخطوة تتمثل في التنسيق ضمانا لتجميع الجهود </a:t>
            </a:r>
            <a:r>
              <a:rPr lang="ar-AE" sz="2800" dirty="0" smtClean="0"/>
              <a:t>وتوفير التكلفة </a:t>
            </a:r>
            <a:r>
              <a:rPr lang="ar-AE" sz="2800" dirty="0"/>
              <a:t>وعدم ضياع الوقت.</a:t>
            </a:r>
          </a:p>
          <a:p>
            <a:r>
              <a:rPr lang="ar-AE" sz="2800" dirty="0"/>
              <a:t>وبالتالي فإن التنسيق هو ترتيب جميع جهود الأفراد داخل المنظمة بهدف الوصول </a:t>
            </a:r>
            <a:r>
              <a:rPr lang="ar-AE" sz="2800" dirty="0" smtClean="0"/>
              <a:t>إلى وحدة </a:t>
            </a:r>
            <a:r>
              <a:rPr lang="ar-AE" sz="2800" dirty="0"/>
              <a:t>العمل تحقيقا </a:t>
            </a:r>
            <a:r>
              <a:rPr lang="ar-AE" sz="2800" dirty="0" smtClean="0"/>
              <a:t>لأهداف المنظمة، وهذا الترتيب يأخذ حدود شكلية وإجرائية للحيلولة دون حدوث أي تضارب أو تعارض بين الاختصاصات الإدارية وصولا </a:t>
            </a:r>
            <a:r>
              <a:rPr lang="ar-AE" sz="2800" dirty="0"/>
              <a:t>لقدر </a:t>
            </a:r>
            <a:r>
              <a:rPr lang="ar-AE" sz="2800" dirty="0" smtClean="0"/>
              <a:t>من التوافق </a:t>
            </a:r>
            <a:r>
              <a:rPr lang="ar-AE" sz="2800" dirty="0"/>
              <a:t>والانسجام داخل المنظمة.</a:t>
            </a:r>
            <a:endParaRPr lang="ar-AE" sz="2800" dirty="0" smtClean="0">
              <a:solidFill>
                <a:srgbClr val="000066"/>
              </a:solidFill>
            </a:endParaRPr>
          </a:p>
        </p:txBody>
      </p:sp>
      <p:sp>
        <p:nvSpPr>
          <p:cNvPr id="4" name="Date Placeholder 3"/>
          <p:cNvSpPr>
            <a:spLocks noGrp="1"/>
          </p:cNvSpPr>
          <p:nvPr>
            <p:ph type="dt" sz="half" idx="10"/>
          </p:nvPr>
        </p:nvSpPr>
        <p:spPr/>
        <p:txBody>
          <a:bodyPr/>
          <a:lstStyle/>
          <a:p>
            <a:pPr>
              <a:defRPr/>
            </a:pPr>
            <a:fld id="{E4DB4E77-3B74-4B4C-8AAC-94B86B9E9C13}" type="datetime2">
              <a:rPr lang="en-US" smtClean="0"/>
              <a:t>Tuesday, 9 June, 2020</a:t>
            </a:fld>
            <a:endParaRPr lang="en-US" dirty="0"/>
          </a:p>
        </p:txBody>
      </p:sp>
    </p:spTree>
    <p:extLst>
      <p:ext uri="{BB962C8B-B14F-4D97-AF65-F5344CB8AC3E}">
        <p14:creationId xmlns:p14="http://schemas.microsoft.com/office/powerpoint/2010/main" val="911003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190F8E-1293-4A96-B37B-76F35BBB957A}" type="datetime2">
              <a:rPr lang="en-US" smtClean="0"/>
              <a:t>Tuesday, 9 June, 2020</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303" y="260648"/>
            <a:ext cx="8776714" cy="6048672"/>
          </a:xfrm>
          <a:prstGeom prst="rect">
            <a:avLst/>
          </a:prstGeom>
        </p:spPr>
      </p:pic>
    </p:spTree>
    <p:extLst>
      <p:ext uri="{BB962C8B-B14F-4D97-AF65-F5344CB8AC3E}">
        <p14:creationId xmlns:p14="http://schemas.microsoft.com/office/powerpoint/2010/main" val="5432684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AE" sz="7200" dirty="0" smtClean="0"/>
              <a:t>مبادئ و أسس التنظيم</a:t>
            </a:r>
            <a:endParaRPr lang="en-US" sz="7200" dirty="0"/>
          </a:p>
        </p:txBody>
      </p:sp>
      <p:sp>
        <p:nvSpPr>
          <p:cNvPr id="3" name="Content Placeholder 2"/>
          <p:cNvSpPr>
            <a:spLocks noGrp="1"/>
          </p:cNvSpPr>
          <p:nvPr>
            <p:ph idx="1"/>
          </p:nvPr>
        </p:nvSpPr>
        <p:spPr>
          <a:xfrm>
            <a:off x="539552" y="1628800"/>
            <a:ext cx="8064895" cy="4752528"/>
          </a:xfrm>
        </p:spPr>
        <p:txBody>
          <a:bodyPr>
            <a:noAutofit/>
          </a:bodyPr>
          <a:lstStyle/>
          <a:p>
            <a:r>
              <a:rPr lang="ar-AE" sz="3600" dirty="0" smtClean="0">
                <a:solidFill>
                  <a:srgbClr val="000066"/>
                </a:solidFill>
              </a:rPr>
              <a:t>6. السلطة و المسؤولية</a:t>
            </a:r>
          </a:p>
          <a:p>
            <a:r>
              <a:rPr lang="ar-AE" dirty="0"/>
              <a:t>السلطة هي حق إصدار الأوامر إلى </a:t>
            </a:r>
            <a:r>
              <a:rPr lang="ar-AE" dirty="0" smtClean="0"/>
              <a:t>الآخرين. والسلطة في المنظمة </a:t>
            </a:r>
            <a:r>
              <a:rPr lang="ar-AE" dirty="0"/>
              <a:t>أو ما يسمى بالسلطة التنظيمية </a:t>
            </a:r>
            <a:r>
              <a:rPr lang="ar-AE" dirty="0" smtClean="0"/>
              <a:t>تجعل صاحبها </a:t>
            </a:r>
            <a:r>
              <a:rPr lang="ar-AE" dirty="0"/>
              <a:t>يمارس </a:t>
            </a:r>
            <a:r>
              <a:rPr lang="ar-AE" dirty="0" smtClean="0"/>
              <a:t>دورا </a:t>
            </a:r>
            <a:r>
              <a:rPr lang="ar-AE" dirty="0"/>
              <a:t>انطلاقا من الوظيفة </a:t>
            </a:r>
            <a:r>
              <a:rPr lang="ar-AE" dirty="0" smtClean="0"/>
              <a:t>التي يشغلها </a:t>
            </a:r>
            <a:r>
              <a:rPr lang="ar-AE" dirty="0"/>
              <a:t>في المنظمة، وبالتالي فتلك السلطة ليست مطلقة وإنما هي مقيدة بهدف </a:t>
            </a:r>
            <a:r>
              <a:rPr lang="ar-AE" dirty="0" smtClean="0"/>
              <a:t>يرجى تحقيقه </a:t>
            </a:r>
            <a:r>
              <a:rPr lang="ar-AE" dirty="0"/>
              <a:t>من وراء ممارستها، فهي سلطة مشروطة بالموقع التنظيمي التي حددتها </a:t>
            </a:r>
            <a:r>
              <a:rPr lang="ar-AE" dirty="0" smtClean="0"/>
              <a:t>الوظيفة، وتعطي </a:t>
            </a:r>
            <a:r>
              <a:rPr lang="ar-AE" dirty="0"/>
              <a:t>السلطة لصاحبها حق الإشراف بقصد التوجيه قبل التنفيذ، وأيضا حق </a:t>
            </a:r>
            <a:r>
              <a:rPr lang="ar-AE" dirty="0" smtClean="0"/>
              <a:t>تقييم العمل </a:t>
            </a:r>
            <a:r>
              <a:rPr lang="ar-AE" dirty="0"/>
              <a:t>بعد تنفيذه ومن ثم إقراره أو تعديله أو إلغائه، علاوة على حق القيام بنفس </a:t>
            </a:r>
            <a:r>
              <a:rPr lang="ar-AE" dirty="0" smtClean="0"/>
              <a:t>العمل الذي </a:t>
            </a:r>
            <a:r>
              <a:rPr lang="ar-AE" dirty="0"/>
              <a:t>اسند من قبل إلى احد المرؤوسين.</a:t>
            </a:r>
            <a:endParaRPr lang="ar-AE" dirty="0" smtClean="0">
              <a:solidFill>
                <a:srgbClr val="000066"/>
              </a:solidFill>
            </a:endParaRPr>
          </a:p>
        </p:txBody>
      </p:sp>
      <p:sp>
        <p:nvSpPr>
          <p:cNvPr id="4" name="Date Placeholder 3"/>
          <p:cNvSpPr>
            <a:spLocks noGrp="1"/>
          </p:cNvSpPr>
          <p:nvPr>
            <p:ph type="dt" sz="half" idx="10"/>
          </p:nvPr>
        </p:nvSpPr>
        <p:spPr/>
        <p:txBody>
          <a:bodyPr/>
          <a:lstStyle/>
          <a:p>
            <a:pPr>
              <a:defRPr/>
            </a:pPr>
            <a:fld id="{A7516D79-9519-4377-9AB0-EAD655CCA3F6}" type="datetime2">
              <a:rPr lang="en-US" smtClean="0"/>
              <a:t>Tuesday, 9 June, 2020</a:t>
            </a:fld>
            <a:endParaRPr lang="en-US" dirty="0"/>
          </a:p>
        </p:txBody>
      </p:sp>
    </p:spTree>
    <p:extLst>
      <p:ext uri="{BB962C8B-B14F-4D97-AF65-F5344CB8AC3E}">
        <p14:creationId xmlns:p14="http://schemas.microsoft.com/office/powerpoint/2010/main" val="1750418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sz="6600" dirty="0">
                <a:solidFill>
                  <a:srgbClr val="000066"/>
                </a:solidFill>
              </a:rPr>
              <a:t>المسؤولية</a:t>
            </a:r>
            <a:endParaRPr lang="en-US" dirty="0"/>
          </a:p>
        </p:txBody>
      </p:sp>
      <p:sp>
        <p:nvSpPr>
          <p:cNvPr id="3" name="Content Placeholder 2"/>
          <p:cNvSpPr>
            <a:spLocks noGrp="1"/>
          </p:cNvSpPr>
          <p:nvPr>
            <p:ph idx="1"/>
          </p:nvPr>
        </p:nvSpPr>
        <p:spPr/>
        <p:txBody>
          <a:bodyPr>
            <a:normAutofit/>
          </a:bodyPr>
          <a:lstStyle/>
          <a:p>
            <a:r>
              <a:rPr lang="ar-AE" dirty="0" smtClean="0"/>
              <a:t>المسئولية هي </a:t>
            </a:r>
            <a:r>
              <a:rPr lang="ar-AE" dirty="0"/>
              <a:t>التزام المرؤوس بأداء بعض الواجبات، طبقا لإرادة </a:t>
            </a:r>
            <a:r>
              <a:rPr lang="ar-AE" dirty="0" smtClean="0"/>
              <a:t>الرئيس، فهي </a:t>
            </a:r>
            <a:r>
              <a:rPr lang="ar-AE" dirty="0"/>
              <a:t>اتفاقي تعاقدي </a:t>
            </a:r>
            <a:r>
              <a:rPr lang="ar-AE" dirty="0" smtClean="0"/>
              <a:t>يقوم فيه </a:t>
            </a:r>
            <a:r>
              <a:rPr lang="ar-AE" dirty="0"/>
              <a:t>الموظف بأداء واجب أو عمل معين </a:t>
            </a:r>
            <a:r>
              <a:rPr lang="ar-AE" dirty="0" smtClean="0"/>
              <a:t>مقابل </a:t>
            </a:r>
            <a:r>
              <a:rPr lang="ar-AE" dirty="0"/>
              <a:t>مكافأة أو </a:t>
            </a:r>
            <a:r>
              <a:rPr lang="ar-AE" dirty="0" smtClean="0"/>
              <a:t>اجر يتقاضاه </a:t>
            </a:r>
            <a:r>
              <a:rPr lang="ar-AE" dirty="0"/>
              <a:t>نظير </a:t>
            </a:r>
            <a:r>
              <a:rPr lang="ar-AE" dirty="0" smtClean="0"/>
              <a:t>قيامه </a:t>
            </a:r>
            <a:r>
              <a:rPr lang="ar-AE" dirty="0"/>
              <a:t>بأداء ذلك العمل، فهو مدين بأداء ما التزم به.</a:t>
            </a:r>
          </a:p>
          <a:p>
            <a:r>
              <a:rPr lang="ar-AE" dirty="0"/>
              <a:t>فالسلطة يمكن تفويضها، في حين لا يستطيع الرئيس في أي منظمة أن يفوض </a:t>
            </a:r>
            <a:r>
              <a:rPr lang="ar-AE" dirty="0" smtClean="0"/>
              <a:t>المسؤولية التي </a:t>
            </a:r>
            <a:r>
              <a:rPr lang="ar-AE" dirty="0"/>
              <a:t>يتحملها، فالمسئولية لا تفوض، </a:t>
            </a:r>
            <a:r>
              <a:rPr lang="ar-AE" dirty="0" smtClean="0"/>
              <a:t>وهكذا تكون </a:t>
            </a:r>
            <a:r>
              <a:rPr lang="ar-AE" dirty="0"/>
              <a:t>المسئولية رهينة بالسلطة وقرينة لها، وفي كل تنظيم جديد، نجد تناسبا </a:t>
            </a:r>
            <a:r>
              <a:rPr lang="ar-AE" dirty="0" smtClean="0"/>
              <a:t>للسلطة والمسئولية</a:t>
            </a:r>
            <a:r>
              <a:rPr lang="ar-AE" dirty="0"/>
              <a:t>.</a:t>
            </a:r>
            <a:endParaRPr lang="en-US" dirty="0"/>
          </a:p>
        </p:txBody>
      </p:sp>
      <p:sp>
        <p:nvSpPr>
          <p:cNvPr id="4" name="Date Placeholder 3"/>
          <p:cNvSpPr>
            <a:spLocks noGrp="1"/>
          </p:cNvSpPr>
          <p:nvPr>
            <p:ph type="dt" sz="half" idx="10"/>
          </p:nvPr>
        </p:nvSpPr>
        <p:spPr/>
        <p:txBody>
          <a:bodyPr/>
          <a:lstStyle/>
          <a:p>
            <a:pPr>
              <a:defRPr/>
            </a:pPr>
            <a:fld id="{D51C8C40-F987-4F33-BE83-3721D468B006}" type="datetime2">
              <a:rPr lang="en-US" smtClean="0"/>
              <a:t>Tuesday, 9 June, 2020</a:t>
            </a:fld>
            <a:endParaRPr lang="en-US" dirty="0"/>
          </a:p>
        </p:txBody>
      </p:sp>
    </p:spTree>
    <p:extLst>
      <p:ext uri="{BB962C8B-B14F-4D97-AF65-F5344CB8AC3E}">
        <p14:creationId xmlns:p14="http://schemas.microsoft.com/office/powerpoint/2010/main" val="1621751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AE" sz="7200" dirty="0" smtClean="0"/>
              <a:t>مبادئ و أسس التنظيم</a:t>
            </a:r>
            <a:endParaRPr lang="en-US" sz="7200" dirty="0"/>
          </a:p>
        </p:txBody>
      </p:sp>
      <p:sp>
        <p:nvSpPr>
          <p:cNvPr id="3" name="Content Placeholder 2"/>
          <p:cNvSpPr>
            <a:spLocks noGrp="1"/>
          </p:cNvSpPr>
          <p:nvPr>
            <p:ph idx="1"/>
          </p:nvPr>
        </p:nvSpPr>
        <p:spPr>
          <a:xfrm>
            <a:off x="539552" y="1628800"/>
            <a:ext cx="8064895" cy="4752528"/>
          </a:xfrm>
        </p:spPr>
        <p:txBody>
          <a:bodyPr>
            <a:noAutofit/>
          </a:bodyPr>
          <a:lstStyle/>
          <a:p>
            <a:r>
              <a:rPr lang="ar-AE" dirty="0" smtClean="0">
                <a:solidFill>
                  <a:srgbClr val="000066"/>
                </a:solidFill>
              </a:rPr>
              <a:t>7. التماثل الوظيفي</a:t>
            </a:r>
          </a:p>
          <a:p>
            <a:r>
              <a:rPr lang="ar-AE" sz="2800" b="1" dirty="0"/>
              <a:t>تصبح المنظمة أكثر فاعلية وتماسكا إذا كانت الوظائف مجموعة مرئية وفقا </a:t>
            </a:r>
            <a:r>
              <a:rPr lang="ar-AE" sz="2800" b="1" dirty="0" smtClean="0"/>
              <a:t>لتماثلها الوظيفي</a:t>
            </a:r>
            <a:r>
              <a:rPr lang="ar-AE" sz="2800" b="1" dirty="0"/>
              <a:t>، وذلك عند ترتيب الوظائف تقسيمها إلى مجموعات مختلفة تبعا </a:t>
            </a:r>
            <a:r>
              <a:rPr lang="ar-AE" sz="2800" b="1" dirty="0" smtClean="0"/>
              <a:t>لاختلاف خصائصها </a:t>
            </a:r>
            <a:r>
              <a:rPr lang="ar-AE" sz="2800" b="1" dirty="0"/>
              <a:t>وطبيعتها وبحسب التشابه والاختلاف في المهام وواجباتها والمؤهلات </a:t>
            </a:r>
            <a:r>
              <a:rPr lang="ar-AE" sz="2800" b="1" dirty="0" smtClean="0"/>
              <a:t>المطلوبة لشغله</a:t>
            </a:r>
            <a:r>
              <a:rPr lang="ar-AE" sz="2800" b="1" dirty="0"/>
              <a:t>، ويتم ترتيب </a:t>
            </a:r>
            <a:r>
              <a:rPr lang="ar-AE" sz="2800" b="1" dirty="0" smtClean="0"/>
              <a:t>الوظائف على طريقة تركز </a:t>
            </a:r>
            <a:r>
              <a:rPr lang="ar-AE" sz="2800" b="1" dirty="0"/>
              <a:t>على الموظف وليس </a:t>
            </a:r>
            <a:r>
              <a:rPr lang="ar-AE" sz="2800" b="1" dirty="0" smtClean="0"/>
              <a:t>الوظيفة، ويتحدد </a:t>
            </a:r>
            <a:r>
              <a:rPr lang="ar-AE" sz="2800" b="1" dirty="0"/>
              <a:t>المركز القانوني للموظف في ضوء خبرة الموظف ومؤهلاته </a:t>
            </a:r>
            <a:r>
              <a:rPr lang="ar-AE" sz="2800" b="1" dirty="0" smtClean="0"/>
              <a:t>الدراسية وتعتمد</a:t>
            </a:r>
            <a:r>
              <a:rPr lang="ar-AE" sz="2800" b="1" dirty="0"/>
              <a:t> </a:t>
            </a:r>
            <a:r>
              <a:rPr lang="ar-AE" sz="2800" b="1" dirty="0" smtClean="0"/>
              <a:t>الترقية </a:t>
            </a:r>
            <a:r>
              <a:rPr lang="ar-AE" sz="2800" b="1" dirty="0"/>
              <a:t>في تلك الطريقة على </a:t>
            </a:r>
            <a:r>
              <a:rPr lang="ar-AE" sz="2800" b="1" dirty="0" smtClean="0"/>
              <a:t>الأقدمية </a:t>
            </a:r>
            <a:r>
              <a:rPr lang="ar-AE" sz="2800" b="1" dirty="0"/>
              <a:t>ومدة الخدمة، ويرتبط الأجر بالمؤهل </a:t>
            </a:r>
            <a:r>
              <a:rPr lang="ar-AE" sz="2800" b="1" dirty="0" smtClean="0"/>
              <a:t>الدراسي للفرد</a:t>
            </a:r>
            <a:r>
              <a:rPr lang="ar-AE" sz="2800" b="1" dirty="0"/>
              <a:t>، ويقسم الكادر الوظيفي في تلك الطريقة إلى درجات </a:t>
            </a:r>
            <a:r>
              <a:rPr lang="ar-AE" sz="2800" b="1" dirty="0" smtClean="0"/>
              <a:t>وظيفية.</a:t>
            </a:r>
            <a:endParaRPr lang="ar-AE" sz="2800" b="1" dirty="0" smtClean="0">
              <a:solidFill>
                <a:srgbClr val="000066"/>
              </a:solidFill>
            </a:endParaRPr>
          </a:p>
        </p:txBody>
      </p:sp>
      <p:sp>
        <p:nvSpPr>
          <p:cNvPr id="4" name="Date Placeholder 3"/>
          <p:cNvSpPr>
            <a:spLocks noGrp="1"/>
          </p:cNvSpPr>
          <p:nvPr>
            <p:ph type="dt" sz="half" idx="10"/>
          </p:nvPr>
        </p:nvSpPr>
        <p:spPr/>
        <p:txBody>
          <a:bodyPr/>
          <a:lstStyle/>
          <a:p>
            <a:pPr>
              <a:defRPr/>
            </a:pPr>
            <a:fld id="{5CC13A85-4149-4F17-8D20-E8F81D53C51A}" type="datetime2">
              <a:rPr lang="en-US" smtClean="0"/>
              <a:t>Tuesday, 9 June, 2020</a:t>
            </a:fld>
            <a:endParaRPr lang="en-US" dirty="0"/>
          </a:p>
        </p:txBody>
      </p:sp>
    </p:spTree>
    <p:extLst>
      <p:ext uri="{BB962C8B-B14F-4D97-AF65-F5344CB8AC3E}">
        <p14:creationId xmlns:p14="http://schemas.microsoft.com/office/powerpoint/2010/main" val="3213201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smtClean="0"/>
              <a:t>أنواع التنظيم</a:t>
            </a:r>
            <a:endParaRPr lang="en-US" dirty="0"/>
          </a:p>
        </p:txBody>
      </p:sp>
      <p:sp>
        <p:nvSpPr>
          <p:cNvPr id="3" name="Content Placeholder 2"/>
          <p:cNvSpPr>
            <a:spLocks noGrp="1"/>
          </p:cNvSpPr>
          <p:nvPr>
            <p:ph idx="1"/>
          </p:nvPr>
        </p:nvSpPr>
        <p:spPr/>
        <p:txBody>
          <a:bodyPr>
            <a:normAutofit/>
          </a:bodyPr>
          <a:lstStyle/>
          <a:p>
            <a:r>
              <a:rPr lang="ar-AE" sz="4000" dirty="0" smtClean="0"/>
              <a:t>1</a:t>
            </a:r>
            <a:r>
              <a:rPr lang="ar-AE" sz="4000" dirty="0" smtClean="0">
                <a:solidFill>
                  <a:srgbClr val="000066"/>
                </a:solidFill>
              </a:rPr>
              <a:t>. التنظيم الرسمي</a:t>
            </a:r>
          </a:p>
          <a:p>
            <a:r>
              <a:rPr lang="ar-AE" sz="4000" dirty="0"/>
              <a:t>يطلق على عملية تجميع الأعمال في وظائف والوظائف في وحدات والوحدات </a:t>
            </a:r>
            <a:r>
              <a:rPr lang="ar-AE" sz="4000" dirty="0" smtClean="0"/>
              <a:t>في أقسام </a:t>
            </a:r>
            <a:r>
              <a:rPr lang="ar-AE" sz="4000" dirty="0"/>
              <a:t>والأقسام في إدارات بالتنظيم الرسمي، نسبة إلى أن عملية التجميع تتم </a:t>
            </a:r>
            <a:r>
              <a:rPr lang="ar-AE" sz="4000" dirty="0" smtClean="0"/>
              <a:t>بواسطة إدارة </a:t>
            </a:r>
            <a:r>
              <a:rPr lang="ar-AE" sz="4000" dirty="0"/>
              <a:t>المشروع دون النظر إلى الأشخاص أو العلاقات القائمة بينهم</a:t>
            </a:r>
            <a:endParaRPr lang="en-US" sz="4000" dirty="0"/>
          </a:p>
        </p:txBody>
      </p:sp>
      <p:sp>
        <p:nvSpPr>
          <p:cNvPr id="4" name="Date Placeholder 3"/>
          <p:cNvSpPr>
            <a:spLocks noGrp="1"/>
          </p:cNvSpPr>
          <p:nvPr>
            <p:ph type="dt" sz="half" idx="10"/>
          </p:nvPr>
        </p:nvSpPr>
        <p:spPr/>
        <p:txBody>
          <a:bodyPr/>
          <a:lstStyle/>
          <a:p>
            <a:pPr>
              <a:defRPr/>
            </a:pPr>
            <a:fld id="{60AB08F1-2A30-4732-A75B-30F174540E17}" type="datetime2">
              <a:rPr lang="en-US" smtClean="0"/>
              <a:t>Tuesday, 9 June, 2020</a:t>
            </a:fld>
            <a:endParaRPr lang="en-US" dirty="0"/>
          </a:p>
        </p:txBody>
      </p:sp>
    </p:spTree>
    <p:extLst>
      <p:ext uri="{BB962C8B-B14F-4D97-AF65-F5344CB8AC3E}">
        <p14:creationId xmlns:p14="http://schemas.microsoft.com/office/powerpoint/2010/main" val="1106190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smtClean="0"/>
              <a:t>أنواع التنظيم</a:t>
            </a:r>
            <a:endParaRPr lang="en-US" dirty="0"/>
          </a:p>
        </p:txBody>
      </p:sp>
      <p:sp>
        <p:nvSpPr>
          <p:cNvPr id="3" name="Content Placeholder 2"/>
          <p:cNvSpPr>
            <a:spLocks noGrp="1"/>
          </p:cNvSpPr>
          <p:nvPr>
            <p:ph idx="1"/>
          </p:nvPr>
        </p:nvSpPr>
        <p:spPr/>
        <p:txBody>
          <a:bodyPr>
            <a:normAutofit lnSpcReduction="10000"/>
          </a:bodyPr>
          <a:lstStyle/>
          <a:p>
            <a:r>
              <a:rPr lang="ar-AE" sz="4000" dirty="0" smtClean="0"/>
              <a:t>1</a:t>
            </a:r>
            <a:r>
              <a:rPr lang="ar-AE" sz="4000" dirty="0" smtClean="0">
                <a:solidFill>
                  <a:srgbClr val="000066"/>
                </a:solidFill>
              </a:rPr>
              <a:t>. التنظيم غير الرسمي</a:t>
            </a:r>
          </a:p>
          <a:p>
            <a:r>
              <a:rPr lang="ar-AE" sz="4000" dirty="0"/>
              <a:t>حيث ينظم العاملون أنفسهم في شكل تجمعات وبالتالي بوجود نوع </a:t>
            </a:r>
            <a:r>
              <a:rPr lang="ar-AE" sz="4000" dirty="0" smtClean="0"/>
              <a:t>من التنظيم غير الرسمي.</a:t>
            </a:r>
          </a:p>
          <a:p>
            <a:r>
              <a:rPr lang="ar-AE" sz="4000" dirty="0"/>
              <a:t>أن التنظيمات غير الرسمية محدودة العضوية حيث أن عدد الأعضاء ب</a:t>
            </a:r>
            <a:r>
              <a:rPr lang="ar-AE" sz="4000" dirty="0" smtClean="0"/>
              <a:t>ها يتم </a:t>
            </a:r>
            <a:r>
              <a:rPr lang="ar-AE" sz="4000" dirty="0"/>
              <a:t>على </a:t>
            </a:r>
            <a:r>
              <a:rPr lang="ar-AE" sz="4000" dirty="0" smtClean="0"/>
              <a:t>أساس التجمع الاختياري </a:t>
            </a:r>
            <a:r>
              <a:rPr lang="ar-AE" sz="4000" dirty="0"/>
              <a:t>بين </a:t>
            </a:r>
            <a:r>
              <a:rPr lang="ar-AE" sz="4000" dirty="0" smtClean="0"/>
              <a:t>أعضاء ذوي </a:t>
            </a:r>
            <a:r>
              <a:rPr lang="ar-AE" sz="4000" dirty="0"/>
              <a:t>مصلحة مشتركة واتجاهات </a:t>
            </a:r>
            <a:r>
              <a:rPr lang="ar-AE" sz="4000" dirty="0" smtClean="0"/>
              <a:t>وميول متقاربة.</a:t>
            </a:r>
            <a:endParaRPr lang="ar-AE" sz="4000" dirty="0" smtClean="0">
              <a:solidFill>
                <a:srgbClr val="000066"/>
              </a:solidFill>
            </a:endParaRPr>
          </a:p>
        </p:txBody>
      </p:sp>
      <p:sp>
        <p:nvSpPr>
          <p:cNvPr id="4" name="Date Placeholder 3"/>
          <p:cNvSpPr>
            <a:spLocks noGrp="1"/>
          </p:cNvSpPr>
          <p:nvPr>
            <p:ph type="dt" sz="half" idx="10"/>
          </p:nvPr>
        </p:nvSpPr>
        <p:spPr/>
        <p:txBody>
          <a:bodyPr/>
          <a:lstStyle/>
          <a:p>
            <a:pPr>
              <a:defRPr/>
            </a:pPr>
            <a:fld id="{0FCEFA36-62C9-428C-A77A-DAD9623006F8}" type="datetime2">
              <a:rPr lang="en-US" smtClean="0"/>
              <a:t>Tuesday, 9 June, 2020</a:t>
            </a:fld>
            <a:endParaRPr lang="en-US" dirty="0"/>
          </a:p>
        </p:txBody>
      </p:sp>
    </p:spTree>
    <p:extLst>
      <p:ext uri="{BB962C8B-B14F-4D97-AF65-F5344CB8AC3E}">
        <p14:creationId xmlns:p14="http://schemas.microsoft.com/office/powerpoint/2010/main" val="1027994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E166B36-C0F8-4936-9D9F-74987539DC78}" type="datetime2">
              <a:rPr lang="en-US" smtClean="0"/>
              <a:t>Tuesday, 9 June, 2020</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8640"/>
            <a:ext cx="9144000" cy="6120680"/>
          </a:xfrm>
          <a:prstGeom prst="rect">
            <a:avLst/>
          </a:prstGeom>
        </p:spPr>
      </p:pic>
    </p:spTree>
    <p:extLst>
      <p:ext uri="{BB962C8B-B14F-4D97-AF65-F5344CB8AC3E}">
        <p14:creationId xmlns:p14="http://schemas.microsoft.com/office/powerpoint/2010/main" val="4024155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E95962F-FE3A-4534-AA15-CEF18BAABF6B}" type="datetime2">
              <a:rPr lang="en-US" smtClean="0"/>
              <a:t>Tuesday, 9 June, 2020</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632"/>
            <a:ext cx="9144000" cy="6264695"/>
          </a:xfrm>
          <a:prstGeom prst="rect">
            <a:avLst/>
          </a:prstGeom>
        </p:spPr>
      </p:pic>
    </p:spTree>
    <p:extLst>
      <p:ext uri="{BB962C8B-B14F-4D97-AF65-F5344CB8AC3E}">
        <p14:creationId xmlns:p14="http://schemas.microsoft.com/office/powerpoint/2010/main" val="1166362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2B47952-B7BB-4B48-BF55-4455661ED07D}" type="datetime2">
              <a:rPr lang="en-US" smtClean="0"/>
              <a:t>Tuesday, 9 June, 2020</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632"/>
            <a:ext cx="9143999" cy="6192688"/>
          </a:xfrm>
          <a:prstGeom prst="rect">
            <a:avLst/>
          </a:prstGeom>
        </p:spPr>
      </p:pic>
    </p:spTree>
    <p:extLst>
      <p:ext uri="{BB962C8B-B14F-4D97-AF65-F5344CB8AC3E}">
        <p14:creationId xmlns:p14="http://schemas.microsoft.com/office/powerpoint/2010/main" val="1072949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AE" sz="6600" dirty="0" smtClean="0"/>
              <a:t>الهيكل التنظيمي</a:t>
            </a:r>
            <a:endParaRPr lang="en-US" sz="6600" dirty="0"/>
          </a:p>
        </p:txBody>
      </p:sp>
      <p:sp>
        <p:nvSpPr>
          <p:cNvPr id="3" name="Content Placeholder 2"/>
          <p:cNvSpPr>
            <a:spLocks noGrp="1"/>
          </p:cNvSpPr>
          <p:nvPr>
            <p:ph idx="1"/>
          </p:nvPr>
        </p:nvSpPr>
        <p:spPr/>
        <p:txBody>
          <a:bodyPr>
            <a:normAutofit/>
          </a:bodyPr>
          <a:lstStyle/>
          <a:p>
            <a:r>
              <a:rPr lang="ar-AE" dirty="0"/>
              <a:t>هو نظام من الجهات والتقارير وعلاقات في السلطة التي تجري من داخل </a:t>
            </a:r>
            <a:r>
              <a:rPr lang="ar-AE" dirty="0" smtClean="0"/>
              <a:t>المنظمة وهو </a:t>
            </a:r>
            <a:r>
              <a:rPr lang="ar-AE" dirty="0"/>
              <a:t>رسم بياني توضيحي بين الدوائر والأقسام الرئيسية للمنظمة. ويمكن رسم </a:t>
            </a:r>
            <a:r>
              <a:rPr lang="ar-AE" dirty="0" smtClean="0"/>
              <a:t>الهيكل التنظيمي </a:t>
            </a:r>
            <a:r>
              <a:rPr lang="ar-AE" dirty="0"/>
              <a:t>على النحو </a:t>
            </a:r>
            <a:r>
              <a:rPr lang="ar-AE" dirty="0" smtClean="0"/>
              <a:t>التالي: </a:t>
            </a:r>
          </a:p>
          <a:p>
            <a:r>
              <a:rPr lang="ar-AE" dirty="0" smtClean="0"/>
              <a:t>1. توضيح </a:t>
            </a:r>
            <a:r>
              <a:rPr lang="ar-AE" dirty="0"/>
              <a:t>الوظائف والإدارات العليا في أعلى الخريطة كمجلس الإدارة </a:t>
            </a:r>
            <a:r>
              <a:rPr lang="ar-AE" dirty="0" smtClean="0"/>
              <a:t>ثم المدير العام </a:t>
            </a:r>
            <a:r>
              <a:rPr lang="ar-AE" dirty="0"/>
              <a:t>ثم مدير الإدارات ثم رؤساء الأقسام ثم الوحدات الأصغر حتى قاعدة </a:t>
            </a:r>
            <a:r>
              <a:rPr lang="ar-AE" dirty="0" smtClean="0"/>
              <a:t>الخريطة التي </a:t>
            </a:r>
            <a:r>
              <a:rPr lang="ar-AE" dirty="0"/>
              <a:t>توجد فيها الوظائف العمالية.</a:t>
            </a:r>
            <a:endParaRPr lang="en-US" dirty="0"/>
          </a:p>
        </p:txBody>
      </p:sp>
      <p:sp>
        <p:nvSpPr>
          <p:cNvPr id="4" name="Date Placeholder 3"/>
          <p:cNvSpPr>
            <a:spLocks noGrp="1"/>
          </p:cNvSpPr>
          <p:nvPr>
            <p:ph type="dt" sz="half" idx="10"/>
          </p:nvPr>
        </p:nvSpPr>
        <p:spPr/>
        <p:txBody>
          <a:bodyPr/>
          <a:lstStyle/>
          <a:p>
            <a:pPr>
              <a:defRPr/>
            </a:pPr>
            <a:fld id="{B2B3CC20-127C-4CE2-915E-F0BA799387D5}" type="datetime2">
              <a:rPr lang="en-US" smtClean="0"/>
              <a:t>Tuesday, 9 June, 2020</a:t>
            </a:fld>
            <a:endParaRPr lang="en-US" dirty="0"/>
          </a:p>
        </p:txBody>
      </p:sp>
    </p:spTree>
    <p:extLst>
      <p:ext uri="{BB962C8B-B14F-4D97-AF65-F5344CB8AC3E}">
        <p14:creationId xmlns:p14="http://schemas.microsoft.com/office/powerpoint/2010/main" val="1164173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AE" sz="6600" dirty="0" smtClean="0"/>
              <a:t>الهيكل التنظيمي</a:t>
            </a:r>
            <a:endParaRPr lang="en-US" sz="6600" dirty="0"/>
          </a:p>
        </p:txBody>
      </p:sp>
      <p:sp>
        <p:nvSpPr>
          <p:cNvPr id="3" name="Content Placeholder 2"/>
          <p:cNvSpPr>
            <a:spLocks noGrp="1"/>
          </p:cNvSpPr>
          <p:nvPr>
            <p:ph idx="1"/>
          </p:nvPr>
        </p:nvSpPr>
        <p:spPr/>
        <p:txBody>
          <a:bodyPr>
            <a:normAutofit/>
          </a:bodyPr>
          <a:lstStyle/>
          <a:p>
            <a:r>
              <a:rPr lang="ar-AE" dirty="0" smtClean="0"/>
              <a:t>2. تشير </a:t>
            </a:r>
            <a:r>
              <a:rPr lang="ar-AE" dirty="0"/>
              <a:t>الأسهم الهابطة إلى انسياب خطوط الاتصال من أعلى إلى أسفل لتنتقل </a:t>
            </a:r>
            <a:r>
              <a:rPr lang="ar-AE" dirty="0" smtClean="0"/>
              <a:t>الأوامر و القرارات </a:t>
            </a:r>
            <a:r>
              <a:rPr lang="ar-AE" dirty="0"/>
              <a:t>من أعلى التنظيم إلى الإدارات </a:t>
            </a:r>
            <a:r>
              <a:rPr lang="ar-AE" dirty="0" smtClean="0"/>
              <a:t>والأقسام في المستويات الادارية الادنى</a:t>
            </a:r>
          </a:p>
          <a:p>
            <a:endParaRPr lang="ar-AE" dirty="0"/>
          </a:p>
          <a:p>
            <a:r>
              <a:rPr lang="ar-AE" dirty="0" smtClean="0"/>
              <a:t>3. </a:t>
            </a:r>
            <a:r>
              <a:rPr lang="ar-AE" dirty="0"/>
              <a:t>الخطوط الصاعدة من أسفل إلى أعلى توضح خطوط الاتصال بين الأجزاء </a:t>
            </a:r>
            <a:r>
              <a:rPr lang="ar-AE" dirty="0" smtClean="0"/>
              <a:t>الأدنى والمستويات </a:t>
            </a:r>
            <a:r>
              <a:rPr lang="ar-AE" dirty="0"/>
              <a:t>الأعلى وهي تقوم بإيصال التقارير والمقترحات والاستفسارات </a:t>
            </a:r>
            <a:r>
              <a:rPr lang="ar-AE" dirty="0" smtClean="0"/>
              <a:t>والشكاوي والتوصيات</a:t>
            </a:r>
            <a:endParaRPr lang="en-US" dirty="0"/>
          </a:p>
        </p:txBody>
      </p:sp>
      <p:sp>
        <p:nvSpPr>
          <p:cNvPr id="4" name="Date Placeholder 3"/>
          <p:cNvSpPr>
            <a:spLocks noGrp="1"/>
          </p:cNvSpPr>
          <p:nvPr>
            <p:ph type="dt" sz="half" idx="10"/>
          </p:nvPr>
        </p:nvSpPr>
        <p:spPr/>
        <p:txBody>
          <a:bodyPr/>
          <a:lstStyle/>
          <a:p>
            <a:pPr>
              <a:defRPr/>
            </a:pPr>
            <a:fld id="{748D2C84-4269-4C96-A068-7D7FE046EC85}" type="datetime2">
              <a:rPr lang="en-US" smtClean="0"/>
              <a:t>Tuesday, 9 June, 2020</a:t>
            </a:fld>
            <a:endParaRPr lang="en-US" dirty="0"/>
          </a:p>
        </p:txBody>
      </p:sp>
    </p:spTree>
    <p:extLst>
      <p:ext uri="{BB962C8B-B14F-4D97-AF65-F5344CB8AC3E}">
        <p14:creationId xmlns:p14="http://schemas.microsoft.com/office/powerpoint/2010/main" val="4225070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AE" sz="7200" dirty="0" smtClean="0">
                <a:effectLst/>
              </a:rPr>
              <a:t>التنظيم</a:t>
            </a:r>
            <a:endParaRPr lang="en-US" sz="6000" dirty="0"/>
          </a:p>
        </p:txBody>
      </p:sp>
      <p:sp>
        <p:nvSpPr>
          <p:cNvPr id="3" name="Content Placeholder 2"/>
          <p:cNvSpPr>
            <a:spLocks noGrp="1"/>
          </p:cNvSpPr>
          <p:nvPr>
            <p:ph idx="1"/>
          </p:nvPr>
        </p:nvSpPr>
        <p:spPr/>
        <p:txBody>
          <a:bodyPr>
            <a:normAutofit/>
          </a:bodyPr>
          <a:lstStyle/>
          <a:p>
            <a:r>
              <a:rPr lang="ar-AE" sz="3600" dirty="0"/>
              <a:t>تعريف </a:t>
            </a:r>
            <a:r>
              <a:rPr lang="ar-AE" sz="3600" dirty="0" smtClean="0"/>
              <a:t>التنظيم و المنظمة</a:t>
            </a:r>
          </a:p>
          <a:p>
            <a:r>
              <a:rPr lang="ar-AE" sz="3600" dirty="0"/>
              <a:t>أهمية </a:t>
            </a:r>
            <a:r>
              <a:rPr lang="ar-AE" sz="3600" dirty="0" smtClean="0"/>
              <a:t>التنظيم</a:t>
            </a:r>
          </a:p>
          <a:p>
            <a:r>
              <a:rPr lang="ar-AE" sz="3600" dirty="0"/>
              <a:t>خطوات </a:t>
            </a:r>
            <a:r>
              <a:rPr lang="ar-AE" sz="3600" dirty="0" smtClean="0"/>
              <a:t>التنظيم</a:t>
            </a:r>
          </a:p>
          <a:p>
            <a:r>
              <a:rPr lang="ar-AE" sz="3600" dirty="0"/>
              <a:t>مبادئ و أسس </a:t>
            </a:r>
            <a:r>
              <a:rPr lang="ar-AE" sz="3600" dirty="0" smtClean="0"/>
              <a:t>التنظيم</a:t>
            </a:r>
          </a:p>
          <a:p>
            <a:r>
              <a:rPr lang="ar-AE" sz="3600" dirty="0"/>
              <a:t>أنواع </a:t>
            </a:r>
            <a:r>
              <a:rPr lang="ar-AE" sz="3600" dirty="0" smtClean="0"/>
              <a:t>التنظيم</a:t>
            </a:r>
          </a:p>
          <a:p>
            <a:r>
              <a:rPr lang="ar-AE" sz="3600" dirty="0"/>
              <a:t>الهيكل التنظيمي</a:t>
            </a:r>
            <a:endParaRPr lang="ar-AE" sz="3600" dirty="0" smtClean="0"/>
          </a:p>
          <a:p>
            <a:endParaRPr lang="ar-AE" dirty="0" smtClean="0"/>
          </a:p>
          <a:p>
            <a:endParaRPr lang="ar-AE" sz="3200" b="1" dirty="0" smtClean="0">
              <a:solidFill>
                <a:srgbClr val="000000"/>
              </a:solidFill>
              <a:effectLst/>
            </a:endParaRPr>
          </a:p>
        </p:txBody>
      </p:sp>
      <p:sp>
        <p:nvSpPr>
          <p:cNvPr id="4" name="Date Placeholder 3"/>
          <p:cNvSpPr>
            <a:spLocks noGrp="1"/>
          </p:cNvSpPr>
          <p:nvPr>
            <p:ph type="dt" sz="half" idx="10"/>
          </p:nvPr>
        </p:nvSpPr>
        <p:spPr>
          <a:xfrm>
            <a:off x="457200" y="6278563"/>
            <a:ext cx="2746648" cy="457200"/>
          </a:xfrm>
        </p:spPr>
        <p:txBody>
          <a:bodyPr/>
          <a:lstStyle/>
          <a:p>
            <a:pPr>
              <a:defRPr/>
            </a:pPr>
            <a:fld id="{A71442AE-5764-4926-A1FA-4803861415B4}" type="datetime2">
              <a:rPr lang="en-US" smtClean="0"/>
              <a:t>Tuesday, 9 June, 2020</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4" y="1340768"/>
            <a:ext cx="4759450" cy="4937795"/>
          </a:xfrm>
          <a:prstGeom prst="rect">
            <a:avLst/>
          </a:prstGeom>
        </p:spPr>
      </p:pic>
    </p:spTree>
    <p:extLst>
      <p:ext uri="{BB962C8B-B14F-4D97-AF65-F5344CB8AC3E}">
        <p14:creationId xmlns:p14="http://schemas.microsoft.com/office/powerpoint/2010/main" val="1149765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AE" sz="6600" dirty="0" smtClean="0"/>
              <a:t>الهيكل التنظيمي</a:t>
            </a:r>
            <a:endParaRPr lang="en-US" sz="6600" dirty="0"/>
          </a:p>
        </p:txBody>
      </p:sp>
      <p:sp>
        <p:nvSpPr>
          <p:cNvPr id="3" name="Content Placeholder 2"/>
          <p:cNvSpPr>
            <a:spLocks noGrp="1"/>
          </p:cNvSpPr>
          <p:nvPr>
            <p:ph idx="1"/>
          </p:nvPr>
        </p:nvSpPr>
        <p:spPr>
          <a:xfrm>
            <a:off x="363973" y="1843235"/>
            <a:ext cx="8064895" cy="4235520"/>
          </a:xfrm>
        </p:spPr>
        <p:txBody>
          <a:bodyPr>
            <a:noAutofit/>
          </a:bodyPr>
          <a:lstStyle/>
          <a:p>
            <a:r>
              <a:rPr lang="ar-AE" sz="2800" dirty="0" smtClean="0"/>
              <a:t>4. </a:t>
            </a:r>
            <a:r>
              <a:rPr lang="ar-AE" sz="2800" dirty="0"/>
              <a:t>الخطوط المتقطعة (----- ) توصل بين </a:t>
            </a:r>
            <a:r>
              <a:rPr lang="ar-AE" sz="2800" dirty="0" smtClean="0"/>
              <a:t>الوحدات الادارية والأجهزة الاستشارية</a:t>
            </a:r>
          </a:p>
          <a:p>
            <a:r>
              <a:rPr lang="ar-AE" sz="2800" dirty="0" smtClean="0">
                <a:solidFill>
                  <a:srgbClr val="000066"/>
                </a:solidFill>
              </a:rPr>
              <a:t>5. تأخذ </a:t>
            </a:r>
            <a:r>
              <a:rPr lang="ar-AE" sz="2800" dirty="0">
                <a:solidFill>
                  <a:srgbClr val="000066"/>
                </a:solidFill>
              </a:rPr>
              <a:t>الإدارات التي في مستوى واحد شكلا موحدا (مربعات أو مستطيلات) كما </a:t>
            </a:r>
            <a:r>
              <a:rPr lang="ar-AE" sz="2800" dirty="0" smtClean="0">
                <a:solidFill>
                  <a:srgbClr val="000066"/>
                </a:solidFill>
              </a:rPr>
              <a:t>تتضح على </a:t>
            </a:r>
            <a:r>
              <a:rPr lang="ar-AE" sz="2800" dirty="0">
                <a:solidFill>
                  <a:srgbClr val="000066"/>
                </a:solidFill>
              </a:rPr>
              <a:t>مستوى واحد من أعلى إلى أسفل بحيث توجد الإدارات الأكبر أعلى الخريطة </a:t>
            </a:r>
            <a:r>
              <a:rPr lang="ar-AE" sz="2800" dirty="0" smtClean="0">
                <a:solidFill>
                  <a:srgbClr val="000066"/>
                </a:solidFill>
              </a:rPr>
              <a:t>ثم تليها </a:t>
            </a:r>
            <a:r>
              <a:rPr lang="ar-AE" sz="2800" dirty="0">
                <a:solidFill>
                  <a:srgbClr val="000066"/>
                </a:solidFill>
              </a:rPr>
              <a:t>الأقل مستوى فيها </a:t>
            </a:r>
            <a:r>
              <a:rPr lang="ar-AE" sz="2800" dirty="0" smtClean="0">
                <a:solidFill>
                  <a:srgbClr val="000066"/>
                </a:solidFill>
              </a:rPr>
              <a:t>وهكذا، ويراعى </a:t>
            </a:r>
            <a:r>
              <a:rPr lang="ar-AE" sz="2800" dirty="0">
                <a:solidFill>
                  <a:srgbClr val="000066"/>
                </a:solidFill>
              </a:rPr>
              <a:t>عدم تضارب خطوط الاتصال</a:t>
            </a:r>
            <a:r>
              <a:rPr lang="ar-AE" sz="2800" dirty="0" smtClean="0">
                <a:solidFill>
                  <a:srgbClr val="000066"/>
                </a:solidFill>
              </a:rPr>
              <a:t>.</a:t>
            </a:r>
          </a:p>
          <a:p>
            <a:r>
              <a:rPr lang="ar-AE" sz="2800" dirty="0" smtClean="0"/>
              <a:t>6. هنالك </a:t>
            </a:r>
            <a:r>
              <a:rPr lang="ar-AE" sz="2800" dirty="0"/>
              <a:t>أقسام صغيرة تجدها تتبع مباشرة للمدير العام لأهميتها كالسكرتارية أو </a:t>
            </a:r>
            <a:r>
              <a:rPr lang="ar-AE" sz="2800" dirty="0" smtClean="0"/>
              <a:t>العلاقات العامة </a:t>
            </a:r>
            <a:r>
              <a:rPr lang="ar-AE" sz="2800" dirty="0"/>
              <a:t>والأمن والمستشار القانوني وقسم البحوث والتطوير وأحيانا المراجعة الداخلية</a:t>
            </a:r>
            <a:endParaRPr lang="en-US" sz="2800" dirty="0"/>
          </a:p>
        </p:txBody>
      </p:sp>
      <p:sp>
        <p:nvSpPr>
          <p:cNvPr id="4" name="Date Placeholder 3"/>
          <p:cNvSpPr>
            <a:spLocks noGrp="1"/>
          </p:cNvSpPr>
          <p:nvPr>
            <p:ph type="dt" sz="half" idx="10"/>
          </p:nvPr>
        </p:nvSpPr>
        <p:spPr/>
        <p:txBody>
          <a:bodyPr/>
          <a:lstStyle/>
          <a:p>
            <a:pPr>
              <a:defRPr/>
            </a:pPr>
            <a:fld id="{914FEFC7-0B69-4CB2-92E1-DF76AB05AAF2}" type="datetime2">
              <a:rPr lang="en-US" smtClean="0"/>
              <a:t>Tuesday, 9 June, 2020</a:t>
            </a:fld>
            <a:endParaRPr lang="en-US" dirty="0"/>
          </a:p>
        </p:txBody>
      </p:sp>
    </p:spTree>
    <p:extLst>
      <p:ext uri="{BB962C8B-B14F-4D97-AF65-F5344CB8AC3E}">
        <p14:creationId xmlns:p14="http://schemas.microsoft.com/office/powerpoint/2010/main" val="3784601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AE" sz="6000" dirty="0">
                <a:solidFill>
                  <a:srgbClr val="FF0000"/>
                </a:solidFill>
              </a:rPr>
              <a:t>مشكلات إدارية معاصرة</a:t>
            </a:r>
            <a:endParaRPr lang="en-US" sz="6000" dirty="0"/>
          </a:p>
        </p:txBody>
      </p:sp>
      <p:sp>
        <p:nvSpPr>
          <p:cNvPr id="3" name="Content Placeholder 2"/>
          <p:cNvSpPr>
            <a:spLocks noGrp="1"/>
          </p:cNvSpPr>
          <p:nvPr>
            <p:ph idx="1"/>
          </p:nvPr>
        </p:nvSpPr>
        <p:spPr>
          <a:xfrm>
            <a:off x="562412" y="1700808"/>
            <a:ext cx="8064895" cy="4464496"/>
          </a:xfrm>
        </p:spPr>
        <p:txBody>
          <a:bodyPr>
            <a:noAutofit/>
          </a:bodyPr>
          <a:lstStyle/>
          <a:p>
            <a:r>
              <a:rPr lang="ar-AE" sz="4000" dirty="0"/>
              <a:t>وكالة الإمارت للفضاء هي هيئة اتحادية عامة تعمل على تنظيم وتطوير قطاع الفضاء في دولة الإمارات العربية المتحدة، وذلك من خلال التركيز على تنمية المقدرات الوطنية في تكنولوجيا الفضاء. وتساهم الوكالة في وصول الدولة إلى أهدافها نحو التنويع الاقتصادي وترسيخ الاقتصاد المبني على المعرفة</a:t>
            </a:r>
            <a:r>
              <a:rPr lang="ar-AE" sz="4000" dirty="0" smtClean="0"/>
              <a:t>. حلّل الهيكل التنظيمي لوكالة الامارات للفضاء.</a:t>
            </a:r>
            <a:endParaRPr lang="en-US" sz="4000" dirty="0"/>
          </a:p>
        </p:txBody>
      </p:sp>
      <p:sp>
        <p:nvSpPr>
          <p:cNvPr id="4" name="Date Placeholder 3"/>
          <p:cNvSpPr>
            <a:spLocks noGrp="1"/>
          </p:cNvSpPr>
          <p:nvPr>
            <p:ph type="dt" sz="half" idx="10"/>
          </p:nvPr>
        </p:nvSpPr>
        <p:spPr/>
        <p:txBody>
          <a:bodyPr/>
          <a:lstStyle/>
          <a:p>
            <a:pPr>
              <a:defRPr/>
            </a:pPr>
            <a:fld id="{2AEBE39B-9729-4C2F-8C88-03ED7BAD34AF}" type="datetime2">
              <a:rPr lang="en-US" smtClean="0"/>
              <a:t>Tuesday, 9 June, 2020</a:t>
            </a:fld>
            <a:endParaRPr lang="en-US" dirty="0"/>
          </a:p>
        </p:txBody>
      </p:sp>
    </p:spTree>
    <p:extLst>
      <p:ext uri="{BB962C8B-B14F-4D97-AF65-F5344CB8AC3E}">
        <p14:creationId xmlns:p14="http://schemas.microsoft.com/office/powerpoint/2010/main" val="24028511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AE" dirty="0" smtClean="0"/>
              <a:t>هزاع المنصوري: أول رائد فضاء إماراتي الى محطة الفضاء الدولية</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750" y="1853777"/>
            <a:ext cx="8064500" cy="4220421"/>
          </a:xfrm>
        </p:spPr>
      </p:pic>
      <p:sp>
        <p:nvSpPr>
          <p:cNvPr id="4" name="Date Placeholder 3"/>
          <p:cNvSpPr>
            <a:spLocks noGrp="1"/>
          </p:cNvSpPr>
          <p:nvPr>
            <p:ph type="dt" sz="half" idx="10"/>
          </p:nvPr>
        </p:nvSpPr>
        <p:spPr/>
        <p:txBody>
          <a:bodyPr/>
          <a:lstStyle/>
          <a:p>
            <a:pPr>
              <a:defRPr/>
            </a:pPr>
            <a:fld id="{2AEBE39B-9729-4C2F-8C88-03ED7BAD34AF}" type="datetime2">
              <a:rPr lang="en-US" smtClean="0"/>
              <a:t>Tuesday, 9 June, 2020</a:t>
            </a:fld>
            <a:endParaRPr lang="en-US" dirty="0"/>
          </a:p>
        </p:txBody>
      </p:sp>
    </p:spTree>
    <p:extLst>
      <p:ext uri="{BB962C8B-B14F-4D97-AF65-F5344CB8AC3E}">
        <p14:creationId xmlns:p14="http://schemas.microsoft.com/office/powerpoint/2010/main" val="16314284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AE" sz="4400" dirty="0"/>
              <a:t>الهيكل التنظيمي لوكالة الامارات للفضاء</a:t>
            </a:r>
            <a:endParaRPr lang="en-US" sz="44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1" y="1628800"/>
            <a:ext cx="8730562" cy="4466160"/>
          </a:xfrm>
        </p:spPr>
      </p:pic>
      <p:sp>
        <p:nvSpPr>
          <p:cNvPr id="4" name="Date Placeholder 3"/>
          <p:cNvSpPr>
            <a:spLocks noGrp="1"/>
          </p:cNvSpPr>
          <p:nvPr>
            <p:ph type="dt" sz="half" idx="10"/>
          </p:nvPr>
        </p:nvSpPr>
        <p:spPr/>
        <p:txBody>
          <a:bodyPr/>
          <a:lstStyle/>
          <a:p>
            <a:pPr>
              <a:defRPr/>
            </a:pPr>
            <a:fld id="{2AEBE39B-9729-4C2F-8C88-03ED7BAD34AF}" type="datetime2">
              <a:rPr lang="en-US" smtClean="0"/>
              <a:t>Tuesday, 9 June, 2020</a:t>
            </a:fld>
            <a:endParaRPr lang="en-US" dirty="0"/>
          </a:p>
        </p:txBody>
      </p:sp>
    </p:spTree>
    <p:extLst>
      <p:ext uri="{BB962C8B-B14F-4D97-AF65-F5344CB8AC3E}">
        <p14:creationId xmlns:p14="http://schemas.microsoft.com/office/powerpoint/2010/main" val="3413891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AE" sz="6000" dirty="0" smtClean="0"/>
              <a:t>التنظيم </a:t>
            </a:r>
            <a:endParaRPr lang="en-US" sz="6000" dirty="0"/>
          </a:p>
        </p:txBody>
      </p:sp>
      <p:sp>
        <p:nvSpPr>
          <p:cNvPr id="3" name="Content Placeholder 2"/>
          <p:cNvSpPr>
            <a:spLocks noGrp="1"/>
          </p:cNvSpPr>
          <p:nvPr>
            <p:ph idx="1"/>
          </p:nvPr>
        </p:nvSpPr>
        <p:spPr/>
        <p:txBody>
          <a:bodyPr>
            <a:normAutofit/>
          </a:bodyPr>
          <a:lstStyle/>
          <a:p>
            <a:r>
              <a:rPr lang="ar-AE" sz="3200" dirty="0">
                <a:solidFill>
                  <a:schemeClr val="tx1"/>
                </a:solidFill>
              </a:rPr>
              <a:t>التنظيم هو عملية مستمرة ومتحركة وليست عملية ثابتة أو </a:t>
            </a:r>
            <a:r>
              <a:rPr lang="ar-AE" sz="3200" dirty="0" smtClean="0">
                <a:solidFill>
                  <a:schemeClr val="tx1"/>
                </a:solidFill>
              </a:rPr>
              <a:t>جامدة</a:t>
            </a:r>
            <a:r>
              <a:rPr lang="ar-AE" dirty="0" smtClean="0"/>
              <a:t>، و</a:t>
            </a:r>
            <a:r>
              <a:rPr lang="ar-AE" sz="3200" dirty="0" smtClean="0">
                <a:solidFill>
                  <a:schemeClr val="tx1"/>
                </a:solidFill>
              </a:rPr>
              <a:t> </a:t>
            </a:r>
            <a:r>
              <a:rPr lang="ar-AE" sz="3200" dirty="0">
                <a:solidFill>
                  <a:schemeClr val="tx1"/>
                </a:solidFill>
              </a:rPr>
              <a:t>تهتم </a:t>
            </a:r>
            <a:r>
              <a:rPr lang="ar-AE" sz="3200" dirty="0" smtClean="0">
                <a:solidFill>
                  <a:schemeClr val="tx1"/>
                </a:solidFill>
              </a:rPr>
              <a:t>بتفويض السلطات </a:t>
            </a:r>
            <a:r>
              <a:rPr lang="ar-AE" sz="3200" dirty="0">
                <a:solidFill>
                  <a:schemeClr val="tx1"/>
                </a:solidFill>
              </a:rPr>
              <a:t>ورسم الهيكل التنظيمي، ووصف </a:t>
            </a:r>
            <a:r>
              <a:rPr lang="ar-AE" sz="3200" dirty="0" smtClean="0">
                <a:solidFill>
                  <a:schemeClr val="tx1"/>
                </a:solidFill>
              </a:rPr>
              <a:t>الوظائف؛ </a:t>
            </a:r>
            <a:r>
              <a:rPr lang="ar-AE" sz="3200" dirty="0">
                <a:solidFill>
                  <a:schemeClr val="tx1"/>
                </a:solidFill>
              </a:rPr>
              <a:t>حيث يتركز الاهتمام في </a:t>
            </a:r>
            <a:r>
              <a:rPr lang="ar-AE" sz="3200" dirty="0" smtClean="0">
                <a:solidFill>
                  <a:schemeClr val="tx1"/>
                </a:solidFill>
              </a:rPr>
              <a:t>تصميم هيكل </a:t>
            </a:r>
            <a:r>
              <a:rPr lang="ar-AE" sz="3200" dirty="0">
                <a:solidFill>
                  <a:schemeClr val="tx1"/>
                </a:solidFill>
              </a:rPr>
              <a:t>تنظيمي ما على رسم السياسات وتنفيذ الخطط والبرامج واتخاذ القرارات </a:t>
            </a:r>
            <a:r>
              <a:rPr lang="ar-AE" sz="3200" dirty="0" smtClean="0">
                <a:solidFill>
                  <a:schemeClr val="tx1"/>
                </a:solidFill>
              </a:rPr>
              <a:t>الإدارية المعقدة </a:t>
            </a:r>
            <a:r>
              <a:rPr lang="ar-AE" sz="3200" dirty="0">
                <a:solidFill>
                  <a:schemeClr val="tx1"/>
                </a:solidFill>
              </a:rPr>
              <a:t>والمهمة بالسرعة المطلوبة والوقت المناسب ، وإن يعمل هذا الهيكل التنظيمي </a:t>
            </a:r>
            <a:r>
              <a:rPr lang="ar-AE" sz="3200" dirty="0" smtClean="0">
                <a:solidFill>
                  <a:schemeClr val="tx1"/>
                </a:solidFill>
              </a:rPr>
              <a:t>في بيئة </a:t>
            </a:r>
            <a:r>
              <a:rPr lang="ar-AE" sz="3200" dirty="0">
                <a:solidFill>
                  <a:schemeClr val="tx1"/>
                </a:solidFill>
              </a:rPr>
              <a:t>عمل سريعة الحركة والتقلبات والتغيير هذا بالإضافة إلى ضمان وجود عامل </a:t>
            </a:r>
            <a:r>
              <a:rPr lang="ar-AE" sz="3200" dirty="0" smtClean="0">
                <a:solidFill>
                  <a:schemeClr val="tx1"/>
                </a:solidFill>
              </a:rPr>
              <a:t>الكفاءة والفاعلية </a:t>
            </a:r>
            <a:r>
              <a:rPr lang="ar-AE" sz="3200" dirty="0">
                <a:solidFill>
                  <a:schemeClr val="tx1"/>
                </a:solidFill>
              </a:rPr>
              <a:t>الإدارية ورضا العاملين والموظفين في الجهاز الإداري.</a:t>
            </a:r>
            <a:endParaRPr lang="en-US" sz="3200" dirty="0">
              <a:solidFill>
                <a:schemeClr val="tx1"/>
              </a:solidFill>
            </a:endParaRPr>
          </a:p>
        </p:txBody>
      </p:sp>
      <p:sp>
        <p:nvSpPr>
          <p:cNvPr id="4" name="Date Placeholder 3"/>
          <p:cNvSpPr>
            <a:spLocks noGrp="1"/>
          </p:cNvSpPr>
          <p:nvPr>
            <p:ph type="dt" sz="half" idx="10"/>
          </p:nvPr>
        </p:nvSpPr>
        <p:spPr/>
        <p:txBody>
          <a:bodyPr/>
          <a:lstStyle/>
          <a:p>
            <a:pPr>
              <a:defRPr/>
            </a:pPr>
            <a:fld id="{BC5B91C2-3228-4B6C-A9FE-7E7A09473141}" type="datetime2">
              <a:rPr lang="en-US" smtClean="0"/>
              <a:t>Tuesday, 9 June, 2020</a:t>
            </a:fld>
            <a:endParaRPr lang="en-US" dirty="0"/>
          </a:p>
        </p:txBody>
      </p:sp>
    </p:spTree>
    <p:extLst>
      <p:ext uri="{BB962C8B-B14F-4D97-AF65-F5344CB8AC3E}">
        <p14:creationId xmlns:p14="http://schemas.microsoft.com/office/powerpoint/2010/main" val="900009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smtClean="0"/>
              <a:t>تعريف التنظيم</a:t>
            </a:r>
            <a:endParaRPr lang="en-US" dirty="0"/>
          </a:p>
        </p:txBody>
      </p:sp>
      <p:sp>
        <p:nvSpPr>
          <p:cNvPr id="3" name="Content Placeholder 2"/>
          <p:cNvSpPr>
            <a:spLocks noGrp="1"/>
          </p:cNvSpPr>
          <p:nvPr>
            <p:ph idx="1"/>
          </p:nvPr>
        </p:nvSpPr>
        <p:spPr/>
        <p:txBody>
          <a:bodyPr>
            <a:normAutofit/>
          </a:bodyPr>
          <a:lstStyle/>
          <a:p>
            <a:r>
              <a:rPr lang="ar-AE" sz="3600" dirty="0">
                <a:solidFill>
                  <a:srgbClr val="C00000"/>
                </a:solidFill>
              </a:rPr>
              <a:t>التنظيم</a:t>
            </a:r>
            <a:r>
              <a:rPr lang="ar-AE" sz="3600" dirty="0"/>
              <a:t> هو عملية إدارية تهتم بتجميع المهام والأنشطة</a:t>
            </a:r>
          </a:p>
          <a:p>
            <a:r>
              <a:rPr lang="ar-AE" sz="3600" dirty="0"/>
              <a:t>المراد القيام بها في وظائف أو أقسام وتحديد </a:t>
            </a:r>
            <a:r>
              <a:rPr lang="ar-AE" sz="3600" dirty="0" smtClean="0"/>
              <a:t>السلطات والصلاحيات </a:t>
            </a:r>
            <a:r>
              <a:rPr lang="ar-AE" sz="3600" dirty="0"/>
              <a:t>والتنسيق </a:t>
            </a:r>
            <a:r>
              <a:rPr lang="ar-AE" sz="3600" dirty="0" smtClean="0"/>
              <a:t>بين الأنشطة </a:t>
            </a:r>
            <a:r>
              <a:rPr lang="ar-AE" sz="3600" dirty="0"/>
              <a:t>والأقسام من أجل تحقيق الأهداف بأفضل كفاءة ممكنة.</a:t>
            </a:r>
            <a:endParaRPr lang="en-US" sz="3600" dirty="0"/>
          </a:p>
        </p:txBody>
      </p:sp>
      <p:sp>
        <p:nvSpPr>
          <p:cNvPr id="4" name="Date Placeholder 3"/>
          <p:cNvSpPr>
            <a:spLocks noGrp="1"/>
          </p:cNvSpPr>
          <p:nvPr>
            <p:ph type="dt" sz="half" idx="10"/>
          </p:nvPr>
        </p:nvSpPr>
        <p:spPr/>
        <p:txBody>
          <a:bodyPr/>
          <a:lstStyle/>
          <a:p>
            <a:pPr>
              <a:defRPr/>
            </a:pPr>
            <a:fld id="{90B2A401-651E-42D5-A883-6DD9EF19314A}" type="datetime2">
              <a:rPr lang="en-US" smtClean="0"/>
              <a:t>Tuesday, 9 June, 2020</a:t>
            </a:fld>
            <a:endParaRPr lang="en-US" dirty="0"/>
          </a:p>
        </p:txBody>
      </p:sp>
    </p:spTree>
    <p:extLst>
      <p:ext uri="{BB962C8B-B14F-4D97-AF65-F5344CB8AC3E}">
        <p14:creationId xmlns:p14="http://schemas.microsoft.com/office/powerpoint/2010/main" val="3682299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a:t>المنظمة</a:t>
            </a:r>
            <a:endParaRPr lang="en-US" dirty="0"/>
          </a:p>
        </p:txBody>
      </p:sp>
      <p:pic>
        <p:nvPicPr>
          <p:cNvPr id="10"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628800"/>
            <a:ext cx="4788024" cy="4680520"/>
          </a:xfrm>
        </p:spPr>
      </p:pic>
      <p:sp>
        <p:nvSpPr>
          <p:cNvPr id="9" name="Content Placeholder 8"/>
          <p:cNvSpPr>
            <a:spLocks noGrp="1"/>
          </p:cNvSpPr>
          <p:nvPr>
            <p:ph sz="half" idx="2"/>
          </p:nvPr>
        </p:nvSpPr>
        <p:spPr/>
        <p:txBody>
          <a:bodyPr>
            <a:normAutofit/>
          </a:bodyPr>
          <a:lstStyle/>
          <a:p>
            <a:r>
              <a:rPr lang="ar-AE" dirty="0">
                <a:solidFill>
                  <a:srgbClr val="C00000"/>
                </a:solidFill>
              </a:rPr>
              <a:t>المنظمة</a:t>
            </a:r>
            <a:r>
              <a:rPr lang="ar-AE" dirty="0"/>
              <a:t> هي مجموعة من العاملين (رؤساء ومرؤوسين) قادرين على التواصل فيما بينهم، وراغبين في المشاركة بالعمل معا لتحقيق أهداف محدده مشتركة ومخطط لها مسبقا</a:t>
            </a:r>
            <a:endParaRPr lang="en-US" dirty="0"/>
          </a:p>
          <a:p>
            <a:endParaRPr lang="en-US" dirty="0"/>
          </a:p>
        </p:txBody>
      </p:sp>
      <p:sp>
        <p:nvSpPr>
          <p:cNvPr id="4" name="Date Placeholder 3"/>
          <p:cNvSpPr>
            <a:spLocks noGrp="1"/>
          </p:cNvSpPr>
          <p:nvPr>
            <p:ph type="dt" sz="half" idx="10"/>
          </p:nvPr>
        </p:nvSpPr>
        <p:spPr/>
        <p:txBody>
          <a:bodyPr/>
          <a:lstStyle/>
          <a:p>
            <a:pPr>
              <a:defRPr/>
            </a:pPr>
            <a:fld id="{1BD91FF5-B36E-4B5F-B032-07444DE0BB6B}" type="datetime2">
              <a:rPr lang="en-US" smtClean="0"/>
              <a:t>Tuesday, 9 June, 2020</a:t>
            </a:fld>
            <a:endParaRPr lang="en-US" dirty="0"/>
          </a:p>
        </p:txBody>
      </p:sp>
    </p:spTree>
    <p:extLst>
      <p:ext uri="{BB962C8B-B14F-4D97-AF65-F5344CB8AC3E}">
        <p14:creationId xmlns:p14="http://schemas.microsoft.com/office/powerpoint/2010/main" val="2015039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AE" sz="5400" dirty="0"/>
              <a:t>أ</a:t>
            </a:r>
            <a:r>
              <a:rPr lang="ar-AE" sz="5400" dirty="0" smtClean="0"/>
              <a:t>همية التنظيم</a:t>
            </a:r>
            <a:endParaRPr lang="en-US" sz="5400" dirty="0"/>
          </a:p>
        </p:txBody>
      </p:sp>
      <p:sp>
        <p:nvSpPr>
          <p:cNvPr id="3" name="Content Placeholder 2"/>
          <p:cNvSpPr>
            <a:spLocks noGrp="1"/>
          </p:cNvSpPr>
          <p:nvPr>
            <p:ph idx="1"/>
          </p:nvPr>
        </p:nvSpPr>
        <p:spPr>
          <a:xfrm>
            <a:off x="539552" y="1700808"/>
            <a:ext cx="8064895" cy="4380446"/>
          </a:xfrm>
        </p:spPr>
        <p:txBody>
          <a:bodyPr>
            <a:noAutofit/>
          </a:bodyPr>
          <a:lstStyle/>
          <a:p>
            <a:r>
              <a:rPr lang="ar-AE" sz="2800" dirty="0">
                <a:solidFill>
                  <a:schemeClr val="tx1"/>
                </a:solidFill>
              </a:rPr>
              <a:t>تتمثل أهمية التنظيم فيما يلي:</a:t>
            </a:r>
          </a:p>
          <a:p>
            <a:r>
              <a:rPr lang="ar-AE" sz="2800" dirty="0">
                <a:solidFill>
                  <a:schemeClr val="tx1"/>
                </a:solidFill>
              </a:rPr>
              <a:t>-1 يساعد التنظيم في تحقيق الأهداف الرئيسية </a:t>
            </a:r>
            <a:r>
              <a:rPr lang="ar-AE" sz="2800" dirty="0" smtClean="0">
                <a:solidFill>
                  <a:schemeClr val="tx1"/>
                </a:solidFill>
              </a:rPr>
              <a:t>للمنظمة بأحسن </a:t>
            </a:r>
            <a:r>
              <a:rPr lang="ar-AE" sz="2800" dirty="0">
                <a:solidFill>
                  <a:schemeClr val="tx1"/>
                </a:solidFill>
              </a:rPr>
              <a:t>كفاءة ممكنة عن </a:t>
            </a:r>
            <a:r>
              <a:rPr lang="ar-AE" sz="2800" dirty="0" smtClean="0">
                <a:solidFill>
                  <a:schemeClr val="tx1"/>
                </a:solidFill>
              </a:rPr>
              <a:t>طريق التنسيق </a:t>
            </a:r>
            <a:r>
              <a:rPr lang="ar-AE" sz="2800" dirty="0">
                <a:solidFill>
                  <a:schemeClr val="tx1"/>
                </a:solidFill>
              </a:rPr>
              <a:t>وحسن الاستغلال للموارد المادية المتاحة</a:t>
            </a:r>
            <a:r>
              <a:rPr lang="ar-AE" sz="2800" dirty="0" smtClean="0">
                <a:solidFill>
                  <a:schemeClr val="tx1"/>
                </a:solidFill>
              </a:rPr>
              <a:t>.</a:t>
            </a:r>
          </a:p>
          <a:p>
            <a:endParaRPr lang="ar-AE" sz="2800" dirty="0">
              <a:solidFill>
                <a:schemeClr val="tx1"/>
              </a:solidFill>
            </a:endParaRPr>
          </a:p>
          <a:p>
            <a:r>
              <a:rPr lang="ar-AE" sz="2800" dirty="0">
                <a:solidFill>
                  <a:schemeClr val="tx1"/>
                </a:solidFill>
              </a:rPr>
              <a:t>-2 يؤدي إلى خلق الجو الملائم للعمل واستقرار العاملين وحثهم على زيادة </a:t>
            </a:r>
            <a:r>
              <a:rPr lang="ar-AE" sz="2800" dirty="0" smtClean="0">
                <a:solidFill>
                  <a:schemeClr val="tx1"/>
                </a:solidFill>
              </a:rPr>
              <a:t>جهودهم لبلوغ </a:t>
            </a:r>
            <a:r>
              <a:rPr lang="ar-AE" sz="2800" dirty="0">
                <a:solidFill>
                  <a:schemeClr val="tx1"/>
                </a:solidFill>
              </a:rPr>
              <a:t>الهدف </a:t>
            </a:r>
            <a:r>
              <a:rPr lang="ar-AE" sz="2800" dirty="0" smtClean="0">
                <a:solidFill>
                  <a:schemeClr val="tx1"/>
                </a:solidFill>
              </a:rPr>
              <a:t>المشترك.</a:t>
            </a:r>
            <a:endParaRPr lang="ar-AE" sz="2800" dirty="0">
              <a:solidFill>
                <a:schemeClr val="tx1"/>
              </a:solidFill>
            </a:endParaRPr>
          </a:p>
          <a:p>
            <a:r>
              <a:rPr lang="ar-AE" sz="2800" dirty="0">
                <a:solidFill>
                  <a:schemeClr val="tx1"/>
                </a:solidFill>
              </a:rPr>
              <a:t>-3 يسهم التنظيم السليم في تسهيل عملية الاتصال بين الأفراد ومجموعات العمل </a:t>
            </a:r>
            <a:r>
              <a:rPr lang="ar-AE" sz="2800" dirty="0" smtClean="0">
                <a:solidFill>
                  <a:schemeClr val="tx1"/>
                </a:solidFill>
              </a:rPr>
              <a:t>مما يؤدي </a:t>
            </a:r>
            <a:r>
              <a:rPr lang="ar-AE" sz="2800" dirty="0">
                <a:solidFill>
                  <a:schemeClr val="tx1"/>
                </a:solidFill>
              </a:rPr>
              <a:t>إلى انسياب المعلومات بين أرجاء التنظيم وتحقيق التناسق بين مجموعات </a:t>
            </a:r>
            <a:r>
              <a:rPr lang="ar-AE" sz="2800" dirty="0" smtClean="0">
                <a:solidFill>
                  <a:schemeClr val="tx1"/>
                </a:solidFill>
              </a:rPr>
              <a:t>العمل في </a:t>
            </a:r>
            <a:r>
              <a:rPr lang="ar-AE" sz="2800" dirty="0">
                <a:solidFill>
                  <a:schemeClr val="tx1"/>
                </a:solidFill>
              </a:rPr>
              <a:t>الإدارة</a:t>
            </a:r>
            <a:r>
              <a:rPr lang="ar-AE" sz="2800" dirty="0" smtClean="0">
                <a:solidFill>
                  <a:schemeClr val="tx1"/>
                </a:solidFill>
              </a:rPr>
              <a:t>.</a:t>
            </a:r>
            <a:endParaRPr lang="ar-AE" sz="2800" dirty="0">
              <a:solidFill>
                <a:schemeClr val="tx1"/>
              </a:solidFill>
            </a:endParaRPr>
          </a:p>
        </p:txBody>
      </p:sp>
      <p:sp>
        <p:nvSpPr>
          <p:cNvPr id="4" name="Date Placeholder 3"/>
          <p:cNvSpPr>
            <a:spLocks noGrp="1"/>
          </p:cNvSpPr>
          <p:nvPr>
            <p:ph type="dt" sz="half" idx="10"/>
          </p:nvPr>
        </p:nvSpPr>
        <p:spPr/>
        <p:txBody>
          <a:bodyPr/>
          <a:lstStyle/>
          <a:p>
            <a:pPr>
              <a:defRPr/>
            </a:pPr>
            <a:fld id="{AD77FB1F-4EEA-4501-8E26-DEFF2900CE98}" type="datetime2">
              <a:rPr lang="en-US" smtClean="0"/>
              <a:t>Tuesday, 9 June, 2020</a:t>
            </a:fld>
            <a:endParaRPr lang="en-US" dirty="0"/>
          </a:p>
        </p:txBody>
      </p:sp>
    </p:spTree>
    <p:extLst>
      <p:ext uri="{BB962C8B-B14F-4D97-AF65-F5344CB8AC3E}">
        <p14:creationId xmlns:p14="http://schemas.microsoft.com/office/powerpoint/2010/main" val="1327186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AE" sz="5400" dirty="0"/>
              <a:t>أ</a:t>
            </a:r>
            <a:r>
              <a:rPr lang="ar-AE" sz="5400" dirty="0" smtClean="0"/>
              <a:t>همية التنظيم</a:t>
            </a:r>
            <a:endParaRPr lang="en-US" sz="5400" dirty="0"/>
          </a:p>
        </p:txBody>
      </p:sp>
      <p:sp>
        <p:nvSpPr>
          <p:cNvPr id="3" name="Content Placeholder 2"/>
          <p:cNvSpPr>
            <a:spLocks noGrp="1"/>
          </p:cNvSpPr>
          <p:nvPr>
            <p:ph idx="1"/>
          </p:nvPr>
        </p:nvSpPr>
        <p:spPr/>
        <p:txBody>
          <a:bodyPr>
            <a:normAutofit/>
          </a:bodyPr>
          <a:lstStyle/>
          <a:p>
            <a:r>
              <a:rPr lang="ar-AE" dirty="0">
                <a:solidFill>
                  <a:schemeClr val="tx1"/>
                </a:solidFill>
              </a:rPr>
              <a:t>تتمثل أهمية التنظيم فيما يلي:</a:t>
            </a:r>
          </a:p>
          <a:p>
            <a:r>
              <a:rPr lang="ar-AE" dirty="0" smtClean="0">
                <a:solidFill>
                  <a:schemeClr val="tx1"/>
                </a:solidFill>
              </a:rPr>
              <a:t>-</a:t>
            </a:r>
            <a:r>
              <a:rPr lang="ar-AE" dirty="0">
                <a:solidFill>
                  <a:schemeClr val="tx1"/>
                </a:solidFill>
              </a:rPr>
              <a:t>4 يساعد على خلق روح التعاون والتضامن بين الأفراد لبلوغ الأهداف المحددة.</a:t>
            </a:r>
          </a:p>
          <a:p>
            <a:r>
              <a:rPr lang="ar-AE" dirty="0">
                <a:solidFill>
                  <a:schemeClr val="tx1"/>
                </a:solidFill>
              </a:rPr>
              <a:t>-5 يساعد على الاستفادة من الأساليب المتطورة في أداء العمل بما ينفع من كفاءة </a:t>
            </a:r>
            <a:r>
              <a:rPr lang="ar-AE" dirty="0" smtClean="0">
                <a:solidFill>
                  <a:schemeClr val="tx1"/>
                </a:solidFill>
              </a:rPr>
              <a:t>الإدارة في </a:t>
            </a:r>
            <a:r>
              <a:rPr lang="ar-AE" dirty="0">
                <a:solidFill>
                  <a:schemeClr val="tx1"/>
                </a:solidFill>
              </a:rPr>
              <a:t>تحقيق </a:t>
            </a:r>
            <a:r>
              <a:rPr lang="ar-AE" dirty="0" smtClean="0"/>
              <a:t>الاهداف</a:t>
            </a:r>
            <a:r>
              <a:rPr lang="ar-AE" dirty="0" smtClean="0">
                <a:solidFill>
                  <a:schemeClr val="tx1"/>
                </a:solidFill>
              </a:rPr>
              <a:t>.</a:t>
            </a:r>
            <a:endParaRPr lang="ar-AE" dirty="0">
              <a:solidFill>
                <a:schemeClr val="tx1"/>
              </a:solidFill>
            </a:endParaRPr>
          </a:p>
          <a:p>
            <a:r>
              <a:rPr lang="ar-AE" dirty="0">
                <a:solidFill>
                  <a:schemeClr val="tx1"/>
                </a:solidFill>
              </a:rPr>
              <a:t>-6 يؤدي إلى الاتصال بشكل واضح ومحدد بما يحقق استمرار </a:t>
            </a:r>
            <a:r>
              <a:rPr lang="ar-AE" dirty="0" smtClean="0">
                <a:solidFill>
                  <a:schemeClr val="tx1"/>
                </a:solidFill>
              </a:rPr>
              <a:t>نظام </a:t>
            </a:r>
            <a:r>
              <a:rPr lang="ar-AE" dirty="0">
                <a:solidFill>
                  <a:schemeClr val="tx1"/>
                </a:solidFill>
              </a:rPr>
              <a:t>العمل داخل </a:t>
            </a:r>
            <a:r>
              <a:rPr lang="ar-AE" dirty="0" smtClean="0">
                <a:solidFill>
                  <a:schemeClr val="tx1"/>
                </a:solidFill>
              </a:rPr>
              <a:t>الجماعات الرئيسية </a:t>
            </a:r>
            <a:r>
              <a:rPr lang="ar-AE" dirty="0">
                <a:solidFill>
                  <a:schemeClr val="tx1"/>
                </a:solidFill>
              </a:rPr>
              <a:t>المختلفة</a:t>
            </a:r>
            <a:r>
              <a:rPr lang="ar-AE" dirty="0" smtClean="0">
                <a:solidFill>
                  <a:schemeClr val="tx1"/>
                </a:solidFill>
              </a:rPr>
              <a:t>.</a:t>
            </a:r>
            <a:endParaRPr lang="ar-AE" dirty="0">
              <a:solidFill>
                <a:schemeClr val="tx1"/>
              </a:solidFill>
            </a:endParaRPr>
          </a:p>
        </p:txBody>
      </p:sp>
      <p:sp>
        <p:nvSpPr>
          <p:cNvPr id="4" name="Date Placeholder 3"/>
          <p:cNvSpPr>
            <a:spLocks noGrp="1"/>
          </p:cNvSpPr>
          <p:nvPr>
            <p:ph type="dt" sz="half" idx="10"/>
          </p:nvPr>
        </p:nvSpPr>
        <p:spPr/>
        <p:txBody>
          <a:bodyPr/>
          <a:lstStyle/>
          <a:p>
            <a:pPr>
              <a:defRPr/>
            </a:pPr>
            <a:fld id="{862DF963-88B1-433C-AE8D-85596E6EFB95}" type="datetime2">
              <a:rPr lang="en-US" smtClean="0"/>
              <a:t>Tuesday, 9 June, 2020</a:t>
            </a:fld>
            <a:endParaRPr lang="en-US" dirty="0"/>
          </a:p>
        </p:txBody>
      </p:sp>
    </p:spTree>
    <p:extLst>
      <p:ext uri="{BB962C8B-B14F-4D97-AF65-F5344CB8AC3E}">
        <p14:creationId xmlns:p14="http://schemas.microsoft.com/office/powerpoint/2010/main" val="3829157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AE" sz="5400" dirty="0"/>
              <a:t>أ</a:t>
            </a:r>
            <a:r>
              <a:rPr lang="ar-AE" sz="5400" dirty="0" smtClean="0"/>
              <a:t>همية التنظيم</a:t>
            </a:r>
            <a:endParaRPr lang="en-US" sz="5400" dirty="0"/>
          </a:p>
        </p:txBody>
      </p:sp>
      <p:sp>
        <p:nvSpPr>
          <p:cNvPr id="3" name="Content Placeholder 2"/>
          <p:cNvSpPr>
            <a:spLocks noGrp="1"/>
          </p:cNvSpPr>
          <p:nvPr>
            <p:ph idx="1"/>
          </p:nvPr>
        </p:nvSpPr>
        <p:spPr/>
        <p:txBody>
          <a:bodyPr>
            <a:normAutofit fontScale="92500" lnSpcReduction="10000"/>
          </a:bodyPr>
          <a:lstStyle/>
          <a:p>
            <a:r>
              <a:rPr lang="ar-AE" dirty="0">
                <a:solidFill>
                  <a:schemeClr val="tx1"/>
                </a:solidFill>
              </a:rPr>
              <a:t>تتمثل أهمية التنظيم فيما يلي:</a:t>
            </a:r>
          </a:p>
          <a:p>
            <a:r>
              <a:rPr lang="ar-AE" dirty="0" smtClean="0">
                <a:solidFill>
                  <a:schemeClr val="tx1"/>
                </a:solidFill>
              </a:rPr>
              <a:t>-</a:t>
            </a:r>
            <a:r>
              <a:rPr lang="ar-AE" dirty="0">
                <a:solidFill>
                  <a:schemeClr val="tx1"/>
                </a:solidFill>
              </a:rPr>
              <a:t>7 تأكيد أولوية العمل </a:t>
            </a:r>
            <a:r>
              <a:rPr lang="ar-AE" dirty="0" smtClean="0">
                <a:solidFill>
                  <a:schemeClr val="tx1"/>
                </a:solidFill>
              </a:rPr>
              <a:t>المنظم </a:t>
            </a:r>
            <a:r>
              <a:rPr lang="ar-AE" dirty="0">
                <a:solidFill>
                  <a:schemeClr val="tx1"/>
                </a:solidFill>
              </a:rPr>
              <a:t>والدقيق فيما بين الأفراد والجماعات وفق أسس </a:t>
            </a:r>
            <a:r>
              <a:rPr lang="ar-AE" dirty="0" smtClean="0">
                <a:solidFill>
                  <a:schemeClr val="tx1"/>
                </a:solidFill>
              </a:rPr>
              <a:t>موضوعية تستند </a:t>
            </a:r>
            <a:r>
              <a:rPr lang="ar-AE" dirty="0">
                <a:solidFill>
                  <a:schemeClr val="tx1"/>
                </a:solidFill>
              </a:rPr>
              <a:t>إلى القوانين والأنظمة والتعليمات النافذة، منعا للاجتهادات الشخصية </a:t>
            </a:r>
            <a:r>
              <a:rPr lang="ar-AE" dirty="0" smtClean="0">
                <a:solidFill>
                  <a:schemeClr val="tx1"/>
                </a:solidFill>
              </a:rPr>
              <a:t>الارتجالية غير </a:t>
            </a:r>
            <a:r>
              <a:rPr lang="ar-AE" dirty="0">
                <a:solidFill>
                  <a:schemeClr val="tx1"/>
                </a:solidFill>
              </a:rPr>
              <a:t>المدروسة.</a:t>
            </a:r>
          </a:p>
          <a:p>
            <a:r>
              <a:rPr lang="ar-AE" dirty="0">
                <a:solidFill>
                  <a:schemeClr val="tx1"/>
                </a:solidFill>
              </a:rPr>
              <a:t>-8 توزيع وتخصيص موارد المنظمة وفق أسبقيات وأهمية الأهداف المطلوب انجازها.</a:t>
            </a:r>
          </a:p>
          <a:p>
            <a:r>
              <a:rPr lang="ar-AE" dirty="0">
                <a:solidFill>
                  <a:schemeClr val="tx1"/>
                </a:solidFill>
              </a:rPr>
              <a:t>-9 منح السلطات والصلاحيات بالشكل الذي يناسب الواجبات والمهمات المطلوب </a:t>
            </a:r>
            <a:r>
              <a:rPr lang="ar-AE" dirty="0" smtClean="0">
                <a:solidFill>
                  <a:schemeClr val="tx1"/>
                </a:solidFill>
              </a:rPr>
              <a:t>أداؤها من </a:t>
            </a:r>
            <a:r>
              <a:rPr lang="ar-AE" dirty="0">
                <a:solidFill>
                  <a:schemeClr val="tx1"/>
                </a:solidFill>
              </a:rPr>
              <a:t>قبل الوحدات التنظيمية والأفراد في المستويات الإدارية المختلفة.</a:t>
            </a:r>
            <a:endParaRPr lang="en-US" dirty="0">
              <a:solidFill>
                <a:schemeClr val="tx1"/>
              </a:solidFill>
            </a:endParaRPr>
          </a:p>
        </p:txBody>
      </p:sp>
      <p:sp>
        <p:nvSpPr>
          <p:cNvPr id="4" name="Date Placeholder 3"/>
          <p:cNvSpPr>
            <a:spLocks noGrp="1"/>
          </p:cNvSpPr>
          <p:nvPr>
            <p:ph type="dt" sz="half" idx="10"/>
          </p:nvPr>
        </p:nvSpPr>
        <p:spPr/>
        <p:txBody>
          <a:bodyPr/>
          <a:lstStyle/>
          <a:p>
            <a:pPr>
              <a:defRPr/>
            </a:pPr>
            <a:fld id="{CFB15D71-459E-40BD-AB83-DD54133905BF}" type="datetime2">
              <a:rPr lang="en-US" smtClean="0"/>
              <a:t>Tuesday, 9 June, 2020</a:t>
            </a:fld>
            <a:endParaRPr lang="en-US" dirty="0"/>
          </a:p>
        </p:txBody>
      </p:sp>
    </p:spTree>
    <p:extLst>
      <p:ext uri="{BB962C8B-B14F-4D97-AF65-F5344CB8AC3E}">
        <p14:creationId xmlns:p14="http://schemas.microsoft.com/office/powerpoint/2010/main" val="3556483408"/>
      </p:ext>
    </p:extLst>
  </p:cSld>
  <p:clrMapOvr>
    <a:masterClrMapping/>
  </p:clrMapOvr>
</p:sld>
</file>

<file path=ppt/theme/theme1.xml><?xml version="1.0" encoding="utf-8"?>
<a:theme xmlns:a="http://schemas.openxmlformats.org/drawingml/2006/main" name="Retrospec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ustom 1">
      <a:majorFont>
        <a:latin typeface="Simplified Arabic"/>
        <a:ea typeface=""/>
        <a:cs typeface=""/>
      </a:majorFont>
      <a:minorFont>
        <a:latin typeface="Simplified Arab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24698</TotalTime>
  <Words>1864</Words>
  <Application>Microsoft Office PowerPoint</Application>
  <PresentationFormat>On-screen Show (4:3)</PresentationFormat>
  <Paragraphs>145</Paragraphs>
  <Slides>33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Simplified Arabic</vt:lpstr>
      <vt:lpstr>Tahoma</vt:lpstr>
      <vt:lpstr>Retrospect</vt:lpstr>
      <vt:lpstr>التنظيم</vt:lpstr>
      <vt:lpstr>PowerPoint Presentation</vt:lpstr>
      <vt:lpstr>التنظيم</vt:lpstr>
      <vt:lpstr>التنظيم </vt:lpstr>
      <vt:lpstr>تعريف التنظيم</vt:lpstr>
      <vt:lpstr>المنظمة</vt:lpstr>
      <vt:lpstr>أهمية التنظيم</vt:lpstr>
      <vt:lpstr>أهمية التنظيم</vt:lpstr>
      <vt:lpstr>أهمية التنظيم</vt:lpstr>
      <vt:lpstr>أسئلة للمناقشة</vt:lpstr>
      <vt:lpstr>خطوات التنظيم</vt:lpstr>
      <vt:lpstr>مبادئ و أسس التنظيم</vt:lpstr>
      <vt:lpstr>مبادئ و أسس التنظيم</vt:lpstr>
      <vt:lpstr>مبادئ و أسس التنظيم</vt:lpstr>
      <vt:lpstr>مبادئ و أسس التنظيم</vt:lpstr>
      <vt:lpstr>أسئلة للمناقشة</vt:lpstr>
      <vt:lpstr>المحددات الواجب مراعاتها في اختيار المنظمة إتباع المركزية أو اللامركزية</vt:lpstr>
      <vt:lpstr>مبادئ و أسس التنظيم</vt:lpstr>
      <vt:lpstr>مبادئ و أسس التنظيم</vt:lpstr>
      <vt:lpstr>مبادئ و أسس التنظيم</vt:lpstr>
      <vt:lpstr>المسؤولية</vt:lpstr>
      <vt:lpstr>مبادئ و أسس التنظيم</vt:lpstr>
      <vt:lpstr>أنواع التنظيم</vt:lpstr>
      <vt:lpstr>أنواع التنظيم</vt:lpstr>
      <vt:lpstr>PowerPoint Presentation</vt:lpstr>
      <vt:lpstr>PowerPoint Presentation</vt:lpstr>
      <vt:lpstr>PowerPoint Presentation</vt:lpstr>
      <vt:lpstr>الهيكل التنظيمي</vt:lpstr>
      <vt:lpstr>الهيكل التنظيمي</vt:lpstr>
      <vt:lpstr>الهيكل التنظيمي</vt:lpstr>
      <vt:lpstr>مشكلات إدارية معاصرة</vt:lpstr>
      <vt:lpstr>هزاع المنصوري: أول رائد فضاء إماراتي الى محطة الفضاء الدولية</vt:lpstr>
      <vt:lpstr>الهيكل التنظيمي لوكالة الامارات للفضاء</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مبادئ الإدارة</dc:title>
  <dc:creator>*************</dc:creator>
  <cp:lastModifiedBy>Salim Al Jundi </cp:lastModifiedBy>
  <cp:revision>170</cp:revision>
  <dcterms:created xsi:type="dcterms:W3CDTF">2005-09-22T08:54:26Z</dcterms:created>
  <dcterms:modified xsi:type="dcterms:W3CDTF">2020-06-09T07:45:47Z</dcterms:modified>
</cp:coreProperties>
</file>