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9" r:id="rId1"/>
  </p:sldMasterIdLst>
  <p:notesMasterIdLst>
    <p:notesMasterId r:id="rId32"/>
  </p:notesMasterIdLst>
  <p:sldIdLst>
    <p:sldId id="264" r:id="rId2"/>
    <p:sldId id="287" r:id="rId3"/>
    <p:sldId id="290" r:id="rId4"/>
    <p:sldId id="266" r:id="rId5"/>
    <p:sldId id="267" r:id="rId6"/>
    <p:sldId id="268" r:id="rId7"/>
    <p:sldId id="269" r:id="rId8"/>
    <p:sldId id="270" r:id="rId9"/>
    <p:sldId id="271" r:id="rId10"/>
    <p:sldId id="272" r:id="rId11"/>
    <p:sldId id="288" r:id="rId12"/>
    <p:sldId id="286" r:id="rId13"/>
    <p:sldId id="273" r:id="rId14"/>
    <p:sldId id="275" r:id="rId15"/>
    <p:sldId id="274" r:id="rId16"/>
    <p:sldId id="263" r:id="rId17"/>
    <p:sldId id="276" r:id="rId18"/>
    <p:sldId id="277" r:id="rId19"/>
    <p:sldId id="278" r:id="rId20"/>
    <p:sldId id="279" r:id="rId21"/>
    <p:sldId id="280" r:id="rId22"/>
    <p:sldId id="281" r:id="rId23"/>
    <p:sldId id="282" r:id="rId24"/>
    <p:sldId id="291" r:id="rId25"/>
    <p:sldId id="289" r:id="rId26"/>
    <p:sldId id="261" r:id="rId27"/>
    <p:sldId id="285" r:id="rId28"/>
    <p:sldId id="283" r:id="rId29"/>
    <p:sldId id="284" r:id="rId30"/>
    <p:sldId id="292" r:id="rId31"/>
  </p:sldIdLst>
  <p:sldSz cx="9144000" cy="6858000" type="screen4x3"/>
  <p:notesSz cx="6858000" cy="9144000"/>
  <p:defaultTextStyle>
    <a:defPPr>
      <a:defRPr lang="ar-SA"/>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399"/>
    <a:srgbClr val="000000"/>
    <a:srgbClr val="000066"/>
    <a:srgbClr val="F0E4C6"/>
    <a:srgbClr val="EDDEB7"/>
    <a:srgbClr val="F4EBD4"/>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966" autoAdjust="0"/>
    <p:restoredTop sz="94699" autoAdjust="0"/>
  </p:normalViewPr>
  <p:slideViewPr>
    <p:cSldViewPr>
      <p:cViewPr varScale="1">
        <p:scale>
          <a:sx n="74" d="100"/>
          <a:sy n="74" d="100"/>
        </p:scale>
        <p:origin x="112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978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smtClean="0"/>
            </a:lvl1pPr>
          </a:lstStyle>
          <a:p>
            <a:pPr>
              <a:defRPr/>
            </a:pPr>
            <a:fld id="{F9398555-888A-4CE8-8FAA-68431631740C}" type="datetimeFigureOut">
              <a:rPr lang="en-US"/>
              <a:pPr>
                <a:defRPr/>
              </a:pPr>
              <a:t>02-Jun-20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smtClean="0"/>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smtClean="0"/>
            </a:lvl1pPr>
          </a:lstStyle>
          <a:p>
            <a:pPr>
              <a:defRPr/>
            </a:pPr>
            <a:fld id="{A5666AB7-399A-4C23-A847-660208896DAF}" type="slidenum">
              <a:rPr lang="en-US"/>
              <a:pPr>
                <a:defRPr/>
              </a:pPr>
              <a:t>‹#›</a:t>
            </a:fld>
            <a:endParaRPr lang="en-US"/>
          </a:p>
        </p:txBody>
      </p:sp>
    </p:spTree>
    <p:extLst>
      <p:ext uri="{BB962C8B-B14F-4D97-AF65-F5344CB8AC3E}">
        <p14:creationId xmlns:p14="http://schemas.microsoft.com/office/powerpoint/2010/main" val="110352945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Reem</a:t>
            </a:r>
            <a:r>
              <a:rPr lang="en-US" dirty="0" smtClean="0"/>
              <a:t> Al </a:t>
            </a:r>
            <a:r>
              <a:rPr lang="en-US" smtClean="0"/>
              <a:t>Shamsi</a:t>
            </a:r>
            <a:endParaRPr lang="en-US" dirty="0"/>
          </a:p>
        </p:txBody>
      </p:sp>
      <p:sp>
        <p:nvSpPr>
          <p:cNvPr id="4" name="Slide Number Placeholder 3"/>
          <p:cNvSpPr>
            <a:spLocks noGrp="1"/>
          </p:cNvSpPr>
          <p:nvPr>
            <p:ph type="sldNum" sz="quarter" idx="10"/>
          </p:nvPr>
        </p:nvSpPr>
        <p:spPr/>
        <p:txBody>
          <a:bodyPr/>
          <a:lstStyle/>
          <a:p>
            <a:fld id="{AECD4EBA-F139-4A77-A3AA-3437EBEA0FF1}" type="slidenum">
              <a:rPr lang="en-US" smtClean="0"/>
              <a:t>1</a:t>
            </a:fld>
            <a:endParaRPr lang="en-US"/>
          </a:p>
        </p:txBody>
      </p:sp>
    </p:spTree>
    <p:extLst>
      <p:ext uri="{BB962C8B-B14F-4D97-AF65-F5344CB8AC3E}">
        <p14:creationId xmlns:p14="http://schemas.microsoft.com/office/powerpoint/2010/main" val="37681390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800475" y="1789113"/>
            <a:ext cx="5340350" cy="5056187"/>
            <a:chOff x="2394" y="1127"/>
            <a:chExt cx="3364" cy="3185"/>
          </a:xfrm>
        </p:grpSpPr>
        <p:sp>
          <p:nvSpPr>
            <p:cNvPr id="5" name="Rectangle 3"/>
            <p:cNvSpPr>
              <a:spLocks noChangeArrowheads="1"/>
            </p:cNvSpPr>
            <p:nvPr/>
          </p:nvSpPr>
          <p:spPr bwMode="ltGray">
            <a:xfrm>
              <a:off x="4230" y="1365"/>
              <a:ext cx="197" cy="102"/>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rtl="1" eaLnBrk="1" hangingPunct="1">
                <a:defRPr/>
              </a:pPr>
              <a:endParaRPr lang="ar-SA"/>
            </a:p>
          </p:txBody>
        </p:sp>
        <p:sp>
          <p:nvSpPr>
            <p:cNvPr id="6" name="Oval 4"/>
            <p:cNvSpPr>
              <a:spLocks noChangeArrowheads="1"/>
            </p:cNvSpPr>
            <p:nvPr/>
          </p:nvSpPr>
          <p:spPr bwMode="ltGray">
            <a:xfrm>
              <a:off x="4299" y="1185"/>
              <a:ext cx="47" cy="47"/>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rtl="1" eaLnBrk="1" hangingPunct="1">
                <a:defRPr/>
              </a:pPr>
              <a:endParaRPr lang="ar-SA"/>
            </a:p>
          </p:txBody>
        </p:sp>
        <p:sp>
          <p:nvSpPr>
            <p:cNvPr id="7" name="Rectangle 5"/>
            <p:cNvSpPr>
              <a:spLocks noChangeArrowheads="1"/>
            </p:cNvSpPr>
            <p:nvPr/>
          </p:nvSpPr>
          <p:spPr bwMode="ltGray">
            <a:xfrm rot="995337">
              <a:off x="5205" y="1495"/>
              <a:ext cx="6" cy="207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rtl="1" eaLnBrk="1" hangingPunct="1">
                <a:defRPr/>
              </a:pPr>
              <a:endParaRPr lang="ar-SA"/>
            </a:p>
          </p:txBody>
        </p:sp>
        <p:sp>
          <p:nvSpPr>
            <p:cNvPr id="8" name="Freeform 6"/>
            <p:cNvSpPr>
              <a:spLocks noEditPoints="1"/>
            </p:cNvSpPr>
            <p:nvPr/>
          </p:nvSpPr>
          <p:spPr bwMode="ltGray">
            <a:xfrm>
              <a:off x="4871" y="3508"/>
              <a:ext cx="66" cy="96"/>
            </a:xfrm>
            <a:custGeom>
              <a:avLst/>
              <a:gdLst/>
              <a:ahLst/>
              <a:cxnLst>
                <a:cxn ang="0">
                  <a:pos x="18" y="96"/>
                </a:cxn>
                <a:cxn ang="0">
                  <a:pos x="42" y="78"/>
                </a:cxn>
                <a:cxn ang="0">
                  <a:pos x="60" y="60"/>
                </a:cxn>
                <a:cxn ang="0">
                  <a:pos x="66" y="36"/>
                </a:cxn>
                <a:cxn ang="0">
                  <a:pos x="60" y="12"/>
                </a:cxn>
                <a:cxn ang="0">
                  <a:pos x="36" y="0"/>
                </a:cxn>
                <a:cxn ang="0">
                  <a:pos x="24" y="6"/>
                </a:cxn>
                <a:cxn ang="0">
                  <a:pos x="12" y="12"/>
                </a:cxn>
                <a:cxn ang="0">
                  <a:pos x="0" y="36"/>
                </a:cxn>
                <a:cxn ang="0">
                  <a:pos x="0" y="60"/>
                </a:cxn>
                <a:cxn ang="0">
                  <a:pos x="12" y="84"/>
                </a:cxn>
                <a:cxn ang="0">
                  <a:pos x="18" y="96"/>
                </a:cxn>
                <a:cxn ang="0">
                  <a:pos x="18" y="96"/>
                </a:cxn>
                <a:cxn ang="0">
                  <a:pos x="42" y="18"/>
                </a:cxn>
                <a:cxn ang="0">
                  <a:pos x="54" y="24"/>
                </a:cxn>
                <a:cxn ang="0">
                  <a:pos x="60" y="36"/>
                </a:cxn>
                <a:cxn ang="0">
                  <a:pos x="60" y="48"/>
                </a:cxn>
                <a:cxn ang="0">
                  <a:pos x="54" y="54"/>
                </a:cxn>
                <a:cxn ang="0">
                  <a:pos x="36" y="72"/>
                </a:cxn>
                <a:cxn ang="0">
                  <a:pos x="24" y="78"/>
                </a:cxn>
                <a:cxn ang="0">
                  <a:pos x="24" y="78"/>
                </a:cxn>
                <a:cxn ang="0">
                  <a:pos x="12" y="48"/>
                </a:cxn>
                <a:cxn ang="0">
                  <a:pos x="18" y="24"/>
                </a:cxn>
                <a:cxn ang="0">
                  <a:pos x="30" y="18"/>
                </a:cxn>
                <a:cxn ang="0">
                  <a:pos x="42" y="18"/>
                </a:cxn>
                <a:cxn ang="0">
                  <a:pos x="42" y="18"/>
                </a:cxn>
              </a:cxnLst>
              <a:rect l="0" t="0" r="r" b="b"/>
              <a:pathLst>
                <a:path w="66" h="96">
                  <a:moveTo>
                    <a:pt x="18" y="96"/>
                  </a:moveTo>
                  <a:lnTo>
                    <a:pt x="42" y="78"/>
                  </a:lnTo>
                  <a:lnTo>
                    <a:pt x="60" y="60"/>
                  </a:lnTo>
                  <a:lnTo>
                    <a:pt x="66" y="36"/>
                  </a:lnTo>
                  <a:lnTo>
                    <a:pt x="60" y="12"/>
                  </a:lnTo>
                  <a:lnTo>
                    <a:pt x="36" y="0"/>
                  </a:lnTo>
                  <a:lnTo>
                    <a:pt x="24" y="6"/>
                  </a:lnTo>
                  <a:lnTo>
                    <a:pt x="12" y="12"/>
                  </a:lnTo>
                  <a:lnTo>
                    <a:pt x="0" y="36"/>
                  </a:lnTo>
                  <a:lnTo>
                    <a:pt x="0" y="60"/>
                  </a:lnTo>
                  <a:lnTo>
                    <a:pt x="12" y="84"/>
                  </a:lnTo>
                  <a:lnTo>
                    <a:pt x="18" y="96"/>
                  </a:lnTo>
                  <a:lnTo>
                    <a:pt x="18" y="96"/>
                  </a:lnTo>
                  <a:close/>
                  <a:moveTo>
                    <a:pt x="42" y="18"/>
                  </a:moveTo>
                  <a:lnTo>
                    <a:pt x="54" y="24"/>
                  </a:lnTo>
                  <a:lnTo>
                    <a:pt x="60" y="36"/>
                  </a:lnTo>
                  <a:lnTo>
                    <a:pt x="60" y="48"/>
                  </a:lnTo>
                  <a:lnTo>
                    <a:pt x="54" y="54"/>
                  </a:lnTo>
                  <a:lnTo>
                    <a:pt x="36" y="72"/>
                  </a:lnTo>
                  <a:lnTo>
                    <a:pt x="24" y="78"/>
                  </a:lnTo>
                  <a:lnTo>
                    <a:pt x="24" y="78"/>
                  </a:lnTo>
                  <a:lnTo>
                    <a:pt x="12" y="48"/>
                  </a:lnTo>
                  <a:lnTo>
                    <a:pt x="18" y="24"/>
                  </a:lnTo>
                  <a:lnTo>
                    <a:pt x="30" y="18"/>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9" name="Rectangle 7"/>
            <p:cNvSpPr>
              <a:spLocks noChangeArrowheads="1"/>
            </p:cNvSpPr>
            <p:nvPr/>
          </p:nvSpPr>
          <p:spPr bwMode="ltGray">
            <a:xfrm rot="91736">
              <a:off x="5487" y="1535"/>
              <a:ext cx="6" cy="1998"/>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rtl="1" eaLnBrk="1" hangingPunct="1">
                <a:defRPr/>
              </a:pPr>
              <a:endParaRPr lang="ar-SA"/>
            </a:p>
          </p:txBody>
        </p:sp>
        <p:sp>
          <p:nvSpPr>
            <p:cNvPr id="10" name="Rectangle 8"/>
            <p:cNvSpPr>
              <a:spLocks noChangeArrowheads="1"/>
            </p:cNvSpPr>
            <p:nvPr/>
          </p:nvSpPr>
          <p:spPr bwMode="ltGray">
            <a:xfrm rot="-926223">
              <a:off x="5640" y="1521"/>
              <a:ext cx="6" cy="881"/>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rtl="1" eaLnBrk="1" hangingPunct="1">
                <a:defRPr/>
              </a:pPr>
              <a:endParaRPr lang="ar-SA"/>
            </a:p>
          </p:txBody>
        </p:sp>
        <p:sp>
          <p:nvSpPr>
            <p:cNvPr id="11" name="Rectangle 9"/>
            <p:cNvSpPr>
              <a:spLocks noChangeArrowheads="1"/>
            </p:cNvSpPr>
            <p:nvPr/>
          </p:nvSpPr>
          <p:spPr bwMode="ltGray">
            <a:xfrm rot="-1140313">
              <a:off x="3444" y="1816"/>
              <a:ext cx="6" cy="203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rtl="1" eaLnBrk="1" hangingPunct="1">
                <a:defRPr/>
              </a:pPr>
              <a:endParaRPr lang="ar-SA"/>
            </a:p>
          </p:txBody>
        </p:sp>
        <p:sp>
          <p:nvSpPr>
            <p:cNvPr id="12" name="Rectangle 10"/>
            <p:cNvSpPr>
              <a:spLocks noChangeArrowheads="1"/>
            </p:cNvSpPr>
            <p:nvPr/>
          </p:nvSpPr>
          <p:spPr bwMode="ltGray">
            <a:xfrm rot="1114412">
              <a:off x="2757" y="1821"/>
              <a:ext cx="6" cy="2119"/>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rtl="1" eaLnBrk="1" hangingPunct="1">
                <a:defRPr/>
              </a:pPr>
              <a:endParaRPr lang="ar-SA"/>
            </a:p>
          </p:txBody>
        </p:sp>
        <p:sp>
          <p:nvSpPr>
            <p:cNvPr id="13" name="Rectangle 11"/>
            <p:cNvSpPr>
              <a:spLocks noChangeArrowheads="1"/>
            </p:cNvSpPr>
            <p:nvPr/>
          </p:nvSpPr>
          <p:spPr bwMode="ltGray">
            <a:xfrm rot="254676">
              <a:off x="3035" y="1870"/>
              <a:ext cx="6" cy="1906"/>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rtl="1" eaLnBrk="1" hangingPunct="1">
                <a:defRPr/>
              </a:pPr>
              <a:endParaRPr lang="ar-SA"/>
            </a:p>
          </p:txBody>
        </p:sp>
        <p:sp>
          <p:nvSpPr>
            <p:cNvPr id="14" name="Freeform 12"/>
            <p:cNvSpPr>
              <a:spLocks/>
            </p:cNvSpPr>
            <p:nvPr/>
          </p:nvSpPr>
          <p:spPr bwMode="ltGray">
            <a:xfrm>
              <a:off x="4007" y="3021"/>
              <a:ext cx="623" cy="156"/>
            </a:xfrm>
            <a:custGeom>
              <a:avLst/>
              <a:gdLst/>
              <a:ahLst/>
              <a:cxnLst>
                <a:cxn ang="0">
                  <a:pos x="6" y="18"/>
                </a:cxn>
                <a:cxn ang="0">
                  <a:pos x="162" y="36"/>
                </a:cxn>
                <a:cxn ang="0">
                  <a:pos x="251" y="36"/>
                </a:cxn>
                <a:cxn ang="0">
                  <a:pos x="354" y="30"/>
                </a:cxn>
                <a:cxn ang="0">
                  <a:pos x="473" y="18"/>
                </a:cxn>
                <a:cxn ang="0">
                  <a:pos x="611" y="0"/>
                </a:cxn>
                <a:cxn ang="0">
                  <a:pos x="623" y="114"/>
                </a:cxn>
                <a:cxn ang="0">
                  <a:pos x="497" y="138"/>
                </a:cxn>
                <a:cxn ang="0">
                  <a:pos x="414" y="150"/>
                </a:cxn>
                <a:cxn ang="0">
                  <a:pos x="318" y="156"/>
                </a:cxn>
                <a:cxn ang="0">
                  <a:pos x="215" y="156"/>
                </a:cxn>
                <a:cxn ang="0">
                  <a:pos x="108" y="150"/>
                </a:cxn>
                <a:cxn ang="0">
                  <a:pos x="0" y="132"/>
                </a:cxn>
                <a:cxn ang="0">
                  <a:pos x="6" y="18"/>
                </a:cxn>
                <a:cxn ang="0">
                  <a:pos x="6" y="18"/>
                </a:cxn>
              </a:cxnLst>
              <a:rect l="0" t="0" r="r" b="b"/>
              <a:pathLst>
                <a:path w="623" h="156">
                  <a:moveTo>
                    <a:pt x="6" y="18"/>
                  </a:moveTo>
                  <a:lnTo>
                    <a:pt x="162" y="36"/>
                  </a:lnTo>
                  <a:lnTo>
                    <a:pt x="251" y="36"/>
                  </a:lnTo>
                  <a:lnTo>
                    <a:pt x="354" y="30"/>
                  </a:lnTo>
                  <a:lnTo>
                    <a:pt x="473" y="18"/>
                  </a:lnTo>
                  <a:lnTo>
                    <a:pt x="611" y="0"/>
                  </a:lnTo>
                  <a:lnTo>
                    <a:pt x="623" y="114"/>
                  </a:lnTo>
                  <a:lnTo>
                    <a:pt x="497" y="138"/>
                  </a:lnTo>
                  <a:lnTo>
                    <a:pt x="414" y="150"/>
                  </a:lnTo>
                  <a:lnTo>
                    <a:pt x="318" y="156"/>
                  </a:lnTo>
                  <a:lnTo>
                    <a:pt x="215" y="156"/>
                  </a:lnTo>
                  <a:lnTo>
                    <a:pt x="108" y="150"/>
                  </a:lnTo>
                  <a:lnTo>
                    <a:pt x="0" y="132"/>
                  </a:lnTo>
                  <a:lnTo>
                    <a:pt x="6" y="18"/>
                  </a:lnTo>
                  <a:lnTo>
                    <a:pt x="6"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15" name="Freeform 13"/>
            <p:cNvSpPr>
              <a:spLocks/>
            </p:cNvSpPr>
            <p:nvPr/>
          </p:nvSpPr>
          <p:spPr bwMode="ltGray">
            <a:xfrm>
              <a:off x="4762" y="3591"/>
              <a:ext cx="996" cy="126"/>
            </a:xfrm>
            <a:custGeom>
              <a:avLst/>
              <a:gdLst/>
              <a:ahLst/>
              <a:cxnLst>
                <a:cxn ang="0">
                  <a:pos x="754" y="6"/>
                </a:cxn>
                <a:cxn ang="0">
                  <a:pos x="652" y="6"/>
                </a:cxn>
                <a:cxn ang="0">
                  <a:pos x="563" y="6"/>
                </a:cxn>
                <a:cxn ang="0">
                  <a:pos x="479" y="6"/>
                </a:cxn>
                <a:cxn ang="0">
                  <a:pos x="401" y="6"/>
                </a:cxn>
                <a:cxn ang="0">
                  <a:pos x="335" y="0"/>
                </a:cxn>
                <a:cxn ang="0">
                  <a:pos x="276" y="0"/>
                </a:cxn>
                <a:cxn ang="0">
                  <a:pos x="222" y="0"/>
                </a:cxn>
                <a:cxn ang="0">
                  <a:pos x="180" y="6"/>
                </a:cxn>
                <a:cxn ang="0">
                  <a:pos x="138" y="6"/>
                </a:cxn>
                <a:cxn ang="0">
                  <a:pos x="108" y="6"/>
                </a:cxn>
                <a:cxn ang="0">
                  <a:pos x="54" y="6"/>
                </a:cxn>
                <a:cxn ang="0">
                  <a:pos x="24" y="12"/>
                </a:cxn>
                <a:cxn ang="0">
                  <a:pos x="6" y="18"/>
                </a:cxn>
                <a:cxn ang="0">
                  <a:pos x="0" y="24"/>
                </a:cxn>
                <a:cxn ang="0">
                  <a:pos x="12" y="42"/>
                </a:cxn>
                <a:cxn ang="0">
                  <a:pos x="18" y="48"/>
                </a:cxn>
                <a:cxn ang="0">
                  <a:pos x="30" y="54"/>
                </a:cxn>
                <a:cxn ang="0">
                  <a:pos x="60" y="60"/>
                </a:cxn>
                <a:cxn ang="0">
                  <a:pos x="90" y="72"/>
                </a:cxn>
                <a:cxn ang="0">
                  <a:pos x="144" y="84"/>
                </a:cxn>
                <a:cxn ang="0">
                  <a:pos x="210" y="90"/>
                </a:cxn>
                <a:cxn ang="0">
                  <a:pos x="293" y="102"/>
                </a:cxn>
                <a:cxn ang="0">
                  <a:pos x="389" y="108"/>
                </a:cxn>
                <a:cxn ang="0">
                  <a:pos x="503" y="120"/>
                </a:cxn>
                <a:cxn ang="0">
                  <a:pos x="622" y="120"/>
                </a:cxn>
                <a:cxn ang="0">
                  <a:pos x="754" y="126"/>
                </a:cxn>
                <a:cxn ang="0">
                  <a:pos x="873" y="126"/>
                </a:cxn>
                <a:cxn ang="0">
                  <a:pos x="993" y="126"/>
                </a:cxn>
                <a:cxn ang="0">
                  <a:pos x="993" y="12"/>
                </a:cxn>
                <a:cxn ang="0">
                  <a:pos x="879" y="12"/>
                </a:cxn>
                <a:cxn ang="0">
                  <a:pos x="754" y="6"/>
                </a:cxn>
                <a:cxn ang="0">
                  <a:pos x="754" y="6"/>
                </a:cxn>
              </a:cxnLst>
              <a:rect l="0" t="0" r="r" b="b"/>
              <a:pathLst>
                <a:path w="993" h="126">
                  <a:moveTo>
                    <a:pt x="754" y="6"/>
                  </a:moveTo>
                  <a:lnTo>
                    <a:pt x="652" y="6"/>
                  </a:lnTo>
                  <a:lnTo>
                    <a:pt x="563" y="6"/>
                  </a:lnTo>
                  <a:lnTo>
                    <a:pt x="479" y="6"/>
                  </a:lnTo>
                  <a:lnTo>
                    <a:pt x="401" y="6"/>
                  </a:lnTo>
                  <a:lnTo>
                    <a:pt x="335" y="0"/>
                  </a:lnTo>
                  <a:lnTo>
                    <a:pt x="276" y="0"/>
                  </a:lnTo>
                  <a:lnTo>
                    <a:pt x="222" y="0"/>
                  </a:lnTo>
                  <a:lnTo>
                    <a:pt x="180" y="6"/>
                  </a:lnTo>
                  <a:lnTo>
                    <a:pt x="138" y="6"/>
                  </a:lnTo>
                  <a:lnTo>
                    <a:pt x="108" y="6"/>
                  </a:lnTo>
                  <a:lnTo>
                    <a:pt x="54" y="6"/>
                  </a:lnTo>
                  <a:lnTo>
                    <a:pt x="24" y="12"/>
                  </a:lnTo>
                  <a:lnTo>
                    <a:pt x="6" y="18"/>
                  </a:lnTo>
                  <a:lnTo>
                    <a:pt x="0" y="24"/>
                  </a:lnTo>
                  <a:lnTo>
                    <a:pt x="12" y="42"/>
                  </a:lnTo>
                  <a:lnTo>
                    <a:pt x="18" y="48"/>
                  </a:lnTo>
                  <a:lnTo>
                    <a:pt x="30" y="54"/>
                  </a:lnTo>
                  <a:lnTo>
                    <a:pt x="60" y="60"/>
                  </a:lnTo>
                  <a:lnTo>
                    <a:pt x="90" y="72"/>
                  </a:lnTo>
                  <a:lnTo>
                    <a:pt x="144" y="84"/>
                  </a:lnTo>
                  <a:lnTo>
                    <a:pt x="210" y="90"/>
                  </a:lnTo>
                  <a:lnTo>
                    <a:pt x="293" y="102"/>
                  </a:lnTo>
                  <a:lnTo>
                    <a:pt x="389" y="108"/>
                  </a:lnTo>
                  <a:lnTo>
                    <a:pt x="503" y="120"/>
                  </a:lnTo>
                  <a:lnTo>
                    <a:pt x="622" y="120"/>
                  </a:lnTo>
                  <a:lnTo>
                    <a:pt x="754" y="126"/>
                  </a:lnTo>
                  <a:lnTo>
                    <a:pt x="873" y="126"/>
                  </a:lnTo>
                  <a:lnTo>
                    <a:pt x="993" y="126"/>
                  </a:lnTo>
                  <a:lnTo>
                    <a:pt x="993" y="12"/>
                  </a:lnTo>
                  <a:lnTo>
                    <a:pt x="879" y="12"/>
                  </a:lnTo>
                  <a:lnTo>
                    <a:pt x="754" y="6"/>
                  </a:lnTo>
                  <a:lnTo>
                    <a:pt x="754" y="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16" name="Freeform 14"/>
            <p:cNvSpPr>
              <a:spLocks/>
            </p:cNvSpPr>
            <p:nvPr/>
          </p:nvSpPr>
          <p:spPr bwMode="ltGray">
            <a:xfrm>
              <a:off x="4786" y="3645"/>
              <a:ext cx="972" cy="245"/>
            </a:xfrm>
            <a:custGeom>
              <a:avLst/>
              <a:gdLst/>
              <a:ahLst/>
              <a:cxnLst>
                <a:cxn ang="0">
                  <a:pos x="0" y="0"/>
                </a:cxn>
                <a:cxn ang="0">
                  <a:pos x="24" y="54"/>
                </a:cxn>
                <a:cxn ang="0">
                  <a:pos x="66" y="96"/>
                </a:cxn>
                <a:cxn ang="0">
                  <a:pos x="120" y="137"/>
                </a:cxn>
                <a:cxn ang="0">
                  <a:pos x="198" y="173"/>
                </a:cxn>
                <a:cxn ang="0">
                  <a:pos x="293" y="203"/>
                </a:cxn>
                <a:cxn ang="0">
                  <a:pos x="353" y="215"/>
                </a:cxn>
                <a:cxn ang="0">
                  <a:pos x="413" y="227"/>
                </a:cxn>
                <a:cxn ang="0">
                  <a:pos x="479" y="233"/>
                </a:cxn>
                <a:cxn ang="0">
                  <a:pos x="556" y="239"/>
                </a:cxn>
                <a:cxn ang="0">
                  <a:pos x="634" y="245"/>
                </a:cxn>
                <a:cxn ang="0">
                  <a:pos x="724" y="245"/>
                </a:cxn>
                <a:cxn ang="0">
                  <a:pos x="855" y="245"/>
                </a:cxn>
                <a:cxn ang="0">
                  <a:pos x="969" y="239"/>
                </a:cxn>
                <a:cxn ang="0">
                  <a:pos x="969" y="60"/>
                </a:cxn>
                <a:cxn ang="0">
                  <a:pos x="700" y="60"/>
                </a:cxn>
                <a:cxn ang="0">
                  <a:pos x="503" y="54"/>
                </a:cxn>
                <a:cxn ang="0">
                  <a:pos x="317" y="42"/>
                </a:cxn>
                <a:cxn ang="0">
                  <a:pos x="150" y="24"/>
                </a:cxn>
                <a:cxn ang="0">
                  <a:pos x="72" y="12"/>
                </a:cxn>
                <a:cxn ang="0">
                  <a:pos x="0" y="0"/>
                </a:cxn>
                <a:cxn ang="0">
                  <a:pos x="0" y="0"/>
                </a:cxn>
              </a:cxnLst>
              <a:rect l="0" t="0" r="r" b="b"/>
              <a:pathLst>
                <a:path w="969" h="245">
                  <a:moveTo>
                    <a:pt x="0" y="0"/>
                  </a:moveTo>
                  <a:lnTo>
                    <a:pt x="24" y="54"/>
                  </a:lnTo>
                  <a:lnTo>
                    <a:pt x="66" y="96"/>
                  </a:lnTo>
                  <a:lnTo>
                    <a:pt x="120" y="137"/>
                  </a:lnTo>
                  <a:lnTo>
                    <a:pt x="198" y="173"/>
                  </a:lnTo>
                  <a:lnTo>
                    <a:pt x="293" y="203"/>
                  </a:lnTo>
                  <a:lnTo>
                    <a:pt x="353" y="215"/>
                  </a:lnTo>
                  <a:lnTo>
                    <a:pt x="413" y="227"/>
                  </a:lnTo>
                  <a:lnTo>
                    <a:pt x="479" y="233"/>
                  </a:lnTo>
                  <a:lnTo>
                    <a:pt x="556" y="239"/>
                  </a:lnTo>
                  <a:lnTo>
                    <a:pt x="634" y="245"/>
                  </a:lnTo>
                  <a:lnTo>
                    <a:pt x="724" y="245"/>
                  </a:lnTo>
                  <a:lnTo>
                    <a:pt x="855" y="245"/>
                  </a:lnTo>
                  <a:lnTo>
                    <a:pt x="969" y="239"/>
                  </a:lnTo>
                  <a:lnTo>
                    <a:pt x="969" y="60"/>
                  </a:lnTo>
                  <a:lnTo>
                    <a:pt x="700" y="60"/>
                  </a:lnTo>
                  <a:lnTo>
                    <a:pt x="503" y="54"/>
                  </a:lnTo>
                  <a:lnTo>
                    <a:pt x="317" y="42"/>
                  </a:lnTo>
                  <a:lnTo>
                    <a:pt x="150" y="24"/>
                  </a:lnTo>
                  <a:lnTo>
                    <a:pt x="72" y="12"/>
                  </a:lnTo>
                  <a:lnTo>
                    <a:pt x="0" y="0"/>
                  </a:lnTo>
                  <a:lnTo>
                    <a:pt x="0" y="0"/>
                  </a:lnTo>
                  <a:close/>
                </a:path>
              </a:pathLst>
            </a:custGeom>
            <a:gradFill rotWithShape="0">
              <a:gsLst>
                <a:gs pos="0">
                  <a:schemeClr val="bg2"/>
                </a:gs>
                <a:gs pos="100000">
                  <a:schemeClr val="bg2">
                    <a:gamma/>
                    <a:tint val="81961"/>
                    <a:invGamma/>
                  </a:schemeClr>
                </a:gs>
              </a:gsLst>
              <a:lin ang="18900000" scaled="1"/>
            </a:gradFill>
            <a:ln w="9525">
              <a:noFill/>
              <a:round/>
              <a:headEnd/>
              <a:tailEnd/>
            </a:ln>
          </p:spPr>
          <p:txBody>
            <a:bodyPr/>
            <a:lstStyle/>
            <a:p>
              <a:pPr rtl="1" eaLnBrk="1" hangingPunct="1">
                <a:defRPr/>
              </a:pPr>
              <a:endParaRPr lang="ar-SA"/>
            </a:p>
          </p:txBody>
        </p:sp>
        <p:sp>
          <p:nvSpPr>
            <p:cNvPr id="17" name="Freeform 15"/>
            <p:cNvSpPr>
              <a:spLocks/>
            </p:cNvSpPr>
            <p:nvPr/>
          </p:nvSpPr>
          <p:spPr bwMode="ltGray">
            <a:xfrm>
              <a:off x="4804" y="3591"/>
              <a:ext cx="954" cy="90"/>
            </a:xfrm>
            <a:custGeom>
              <a:avLst/>
              <a:gdLst/>
              <a:ahLst/>
              <a:cxnLst>
                <a:cxn ang="0">
                  <a:pos x="700" y="0"/>
                </a:cxn>
                <a:cxn ang="0">
                  <a:pos x="598" y="0"/>
                </a:cxn>
                <a:cxn ang="0">
                  <a:pos x="515" y="0"/>
                </a:cxn>
                <a:cxn ang="0">
                  <a:pos x="431" y="0"/>
                </a:cxn>
                <a:cxn ang="0">
                  <a:pos x="365" y="0"/>
                </a:cxn>
                <a:cxn ang="0">
                  <a:pos x="299" y="0"/>
                </a:cxn>
                <a:cxn ang="0">
                  <a:pos x="245" y="0"/>
                </a:cxn>
                <a:cxn ang="0">
                  <a:pos x="198" y="0"/>
                </a:cxn>
                <a:cxn ang="0">
                  <a:pos x="162" y="0"/>
                </a:cxn>
                <a:cxn ang="0">
                  <a:pos x="126" y="6"/>
                </a:cxn>
                <a:cxn ang="0">
                  <a:pos x="96" y="6"/>
                </a:cxn>
                <a:cxn ang="0">
                  <a:pos x="54" y="12"/>
                </a:cxn>
                <a:cxn ang="0">
                  <a:pos x="30" y="12"/>
                </a:cxn>
                <a:cxn ang="0">
                  <a:pos x="12" y="18"/>
                </a:cxn>
                <a:cxn ang="0">
                  <a:pos x="6" y="18"/>
                </a:cxn>
                <a:cxn ang="0">
                  <a:pos x="0" y="24"/>
                </a:cxn>
                <a:cxn ang="0">
                  <a:pos x="6" y="30"/>
                </a:cxn>
                <a:cxn ang="0">
                  <a:pos x="24" y="36"/>
                </a:cxn>
                <a:cxn ang="0">
                  <a:pos x="54" y="42"/>
                </a:cxn>
                <a:cxn ang="0">
                  <a:pos x="102" y="54"/>
                </a:cxn>
                <a:cxn ang="0">
                  <a:pos x="168" y="60"/>
                </a:cxn>
                <a:cxn ang="0">
                  <a:pos x="251" y="66"/>
                </a:cxn>
                <a:cxn ang="0">
                  <a:pos x="341" y="78"/>
                </a:cxn>
                <a:cxn ang="0">
                  <a:pos x="449" y="84"/>
                </a:cxn>
                <a:cxn ang="0">
                  <a:pos x="568" y="84"/>
                </a:cxn>
                <a:cxn ang="0">
                  <a:pos x="694" y="90"/>
                </a:cxn>
                <a:cxn ang="0">
                  <a:pos x="825" y="90"/>
                </a:cxn>
                <a:cxn ang="0">
                  <a:pos x="951" y="90"/>
                </a:cxn>
                <a:cxn ang="0">
                  <a:pos x="951" y="6"/>
                </a:cxn>
                <a:cxn ang="0">
                  <a:pos x="831" y="6"/>
                </a:cxn>
                <a:cxn ang="0">
                  <a:pos x="772" y="6"/>
                </a:cxn>
                <a:cxn ang="0">
                  <a:pos x="700" y="0"/>
                </a:cxn>
                <a:cxn ang="0">
                  <a:pos x="700" y="0"/>
                </a:cxn>
              </a:cxnLst>
              <a:rect l="0" t="0" r="r" b="b"/>
              <a:pathLst>
                <a:path w="951" h="90">
                  <a:moveTo>
                    <a:pt x="700" y="0"/>
                  </a:moveTo>
                  <a:lnTo>
                    <a:pt x="598" y="0"/>
                  </a:lnTo>
                  <a:lnTo>
                    <a:pt x="515" y="0"/>
                  </a:lnTo>
                  <a:lnTo>
                    <a:pt x="431" y="0"/>
                  </a:lnTo>
                  <a:lnTo>
                    <a:pt x="365" y="0"/>
                  </a:lnTo>
                  <a:lnTo>
                    <a:pt x="299" y="0"/>
                  </a:lnTo>
                  <a:lnTo>
                    <a:pt x="245" y="0"/>
                  </a:lnTo>
                  <a:lnTo>
                    <a:pt x="198" y="0"/>
                  </a:lnTo>
                  <a:lnTo>
                    <a:pt x="162" y="0"/>
                  </a:lnTo>
                  <a:lnTo>
                    <a:pt x="126" y="6"/>
                  </a:lnTo>
                  <a:lnTo>
                    <a:pt x="96" y="6"/>
                  </a:lnTo>
                  <a:lnTo>
                    <a:pt x="54" y="12"/>
                  </a:lnTo>
                  <a:lnTo>
                    <a:pt x="30" y="12"/>
                  </a:lnTo>
                  <a:lnTo>
                    <a:pt x="12" y="18"/>
                  </a:lnTo>
                  <a:lnTo>
                    <a:pt x="6" y="18"/>
                  </a:lnTo>
                  <a:lnTo>
                    <a:pt x="0" y="24"/>
                  </a:lnTo>
                  <a:lnTo>
                    <a:pt x="6" y="30"/>
                  </a:lnTo>
                  <a:lnTo>
                    <a:pt x="24" y="36"/>
                  </a:lnTo>
                  <a:lnTo>
                    <a:pt x="54" y="42"/>
                  </a:lnTo>
                  <a:lnTo>
                    <a:pt x="102" y="54"/>
                  </a:lnTo>
                  <a:lnTo>
                    <a:pt x="168" y="60"/>
                  </a:lnTo>
                  <a:lnTo>
                    <a:pt x="251" y="66"/>
                  </a:lnTo>
                  <a:lnTo>
                    <a:pt x="341" y="78"/>
                  </a:lnTo>
                  <a:lnTo>
                    <a:pt x="449" y="84"/>
                  </a:lnTo>
                  <a:lnTo>
                    <a:pt x="568" y="84"/>
                  </a:lnTo>
                  <a:lnTo>
                    <a:pt x="694" y="90"/>
                  </a:lnTo>
                  <a:lnTo>
                    <a:pt x="825" y="90"/>
                  </a:lnTo>
                  <a:lnTo>
                    <a:pt x="951" y="90"/>
                  </a:lnTo>
                  <a:lnTo>
                    <a:pt x="951" y="6"/>
                  </a:lnTo>
                  <a:lnTo>
                    <a:pt x="831" y="6"/>
                  </a:lnTo>
                  <a:lnTo>
                    <a:pt x="772" y="6"/>
                  </a:lnTo>
                  <a:lnTo>
                    <a:pt x="700" y="0"/>
                  </a:lnTo>
                  <a:lnTo>
                    <a:pt x="700"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rtl="1" eaLnBrk="1" hangingPunct="1">
                <a:defRPr/>
              </a:pPr>
              <a:endParaRPr lang="ar-SA"/>
            </a:p>
          </p:txBody>
        </p:sp>
        <p:sp>
          <p:nvSpPr>
            <p:cNvPr id="18" name="Freeform 16"/>
            <p:cNvSpPr>
              <a:spLocks/>
            </p:cNvSpPr>
            <p:nvPr/>
          </p:nvSpPr>
          <p:spPr bwMode="ltGray">
            <a:xfrm>
              <a:off x="3059" y="1541"/>
              <a:ext cx="102" cy="155"/>
            </a:xfrm>
            <a:custGeom>
              <a:avLst/>
              <a:gdLst/>
              <a:ahLst/>
              <a:cxnLst>
                <a:cxn ang="0">
                  <a:pos x="102" y="0"/>
                </a:cxn>
                <a:cxn ang="0">
                  <a:pos x="0" y="12"/>
                </a:cxn>
                <a:cxn ang="0">
                  <a:pos x="30" y="72"/>
                </a:cxn>
                <a:cxn ang="0">
                  <a:pos x="30" y="155"/>
                </a:cxn>
                <a:cxn ang="0">
                  <a:pos x="72" y="155"/>
                </a:cxn>
                <a:cxn ang="0">
                  <a:pos x="72" y="66"/>
                </a:cxn>
                <a:cxn ang="0">
                  <a:pos x="102" y="0"/>
                </a:cxn>
                <a:cxn ang="0">
                  <a:pos x="102" y="0"/>
                </a:cxn>
              </a:cxnLst>
              <a:rect l="0" t="0" r="r" b="b"/>
              <a:pathLst>
                <a:path w="102" h="155">
                  <a:moveTo>
                    <a:pt x="102" y="0"/>
                  </a:moveTo>
                  <a:lnTo>
                    <a:pt x="0" y="12"/>
                  </a:lnTo>
                  <a:lnTo>
                    <a:pt x="30" y="72"/>
                  </a:lnTo>
                  <a:lnTo>
                    <a:pt x="30" y="155"/>
                  </a:lnTo>
                  <a:lnTo>
                    <a:pt x="72" y="155"/>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19" name="Freeform 17"/>
            <p:cNvSpPr>
              <a:spLocks noEditPoints="1"/>
            </p:cNvSpPr>
            <p:nvPr/>
          </p:nvSpPr>
          <p:spPr bwMode="ltGray">
            <a:xfrm>
              <a:off x="3059" y="1690"/>
              <a:ext cx="90" cy="96"/>
            </a:xfrm>
            <a:custGeom>
              <a:avLst/>
              <a:gdLst/>
              <a:ahLst/>
              <a:cxnLst>
                <a:cxn ang="0">
                  <a:pos x="48" y="96"/>
                </a:cxn>
                <a:cxn ang="0">
                  <a:pos x="72" y="72"/>
                </a:cxn>
                <a:cxn ang="0">
                  <a:pos x="84" y="48"/>
                </a:cxn>
                <a:cxn ang="0">
                  <a:pos x="90" y="36"/>
                </a:cxn>
                <a:cxn ang="0">
                  <a:pos x="84" y="24"/>
                </a:cxn>
                <a:cxn ang="0">
                  <a:pos x="66" y="6"/>
                </a:cxn>
                <a:cxn ang="0">
                  <a:pos x="42" y="0"/>
                </a:cxn>
                <a:cxn ang="0">
                  <a:pos x="24" y="0"/>
                </a:cxn>
                <a:cxn ang="0">
                  <a:pos x="12" y="12"/>
                </a:cxn>
                <a:cxn ang="0">
                  <a:pos x="6" y="24"/>
                </a:cxn>
                <a:cxn ang="0">
                  <a:pos x="0" y="36"/>
                </a:cxn>
                <a:cxn ang="0">
                  <a:pos x="12" y="66"/>
                </a:cxn>
                <a:cxn ang="0">
                  <a:pos x="30" y="84"/>
                </a:cxn>
                <a:cxn ang="0">
                  <a:pos x="48" y="96"/>
                </a:cxn>
                <a:cxn ang="0">
                  <a:pos x="48" y="96"/>
                </a:cxn>
                <a:cxn ang="0">
                  <a:pos x="48" y="12"/>
                </a:cxn>
                <a:cxn ang="0">
                  <a:pos x="66" y="18"/>
                </a:cxn>
                <a:cxn ang="0">
                  <a:pos x="72" y="24"/>
                </a:cxn>
                <a:cxn ang="0">
                  <a:pos x="72" y="36"/>
                </a:cxn>
                <a:cxn ang="0">
                  <a:pos x="72" y="48"/>
                </a:cxn>
                <a:cxn ang="0">
                  <a:pos x="54" y="66"/>
                </a:cxn>
                <a:cxn ang="0">
                  <a:pos x="48" y="78"/>
                </a:cxn>
                <a:cxn ang="0">
                  <a:pos x="30" y="66"/>
                </a:cxn>
                <a:cxn ang="0">
                  <a:pos x="24" y="48"/>
                </a:cxn>
                <a:cxn ang="0">
                  <a:pos x="18" y="30"/>
                </a:cxn>
                <a:cxn ang="0">
                  <a:pos x="30" y="12"/>
                </a:cxn>
                <a:cxn ang="0">
                  <a:pos x="48" y="12"/>
                </a:cxn>
                <a:cxn ang="0">
                  <a:pos x="48" y="12"/>
                </a:cxn>
              </a:cxnLst>
              <a:rect l="0" t="0" r="r" b="b"/>
              <a:pathLst>
                <a:path w="90" h="96">
                  <a:moveTo>
                    <a:pt x="48" y="96"/>
                  </a:moveTo>
                  <a:lnTo>
                    <a:pt x="72" y="72"/>
                  </a:lnTo>
                  <a:lnTo>
                    <a:pt x="84" y="48"/>
                  </a:lnTo>
                  <a:lnTo>
                    <a:pt x="90" y="36"/>
                  </a:lnTo>
                  <a:lnTo>
                    <a:pt x="84" y="24"/>
                  </a:lnTo>
                  <a:lnTo>
                    <a:pt x="66" y="6"/>
                  </a:lnTo>
                  <a:lnTo>
                    <a:pt x="42" y="0"/>
                  </a:lnTo>
                  <a:lnTo>
                    <a:pt x="24" y="0"/>
                  </a:lnTo>
                  <a:lnTo>
                    <a:pt x="12" y="12"/>
                  </a:lnTo>
                  <a:lnTo>
                    <a:pt x="6" y="24"/>
                  </a:lnTo>
                  <a:lnTo>
                    <a:pt x="0" y="36"/>
                  </a:lnTo>
                  <a:lnTo>
                    <a:pt x="12" y="66"/>
                  </a:lnTo>
                  <a:lnTo>
                    <a:pt x="30" y="84"/>
                  </a:lnTo>
                  <a:lnTo>
                    <a:pt x="48" y="96"/>
                  </a:lnTo>
                  <a:lnTo>
                    <a:pt x="48" y="96"/>
                  </a:lnTo>
                  <a:close/>
                  <a:moveTo>
                    <a:pt x="48" y="12"/>
                  </a:moveTo>
                  <a:lnTo>
                    <a:pt x="66" y="18"/>
                  </a:lnTo>
                  <a:lnTo>
                    <a:pt x="72" y="24"/>
                  </a:lnTo>
                  <a:lnTo>
                    <a:pt x="72" y="36"/>
                  </a:lnTo>
                  <a:lnTo>
                    <a:pt x="72" y="48"/>
                  </a:lnTo>
                  <a:lnTo>
                    <a:pt x="54" y="66"/>
                  </a:lnTo>
                  <a:lnTo>
                    <a:pt x="48" y="78"/>
                  </a:lnTo>
                  <a:lnTo>
                    <a:pt x="30" y="66"/>
                  </a:lnTo>
                  <a:lnTo>
                    <a:pt x="24"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20" name="Freeform 18"/>
            <p:cNvSpPr>
              <a:spLocks noEditPoints="1"/>
            </p:cNvSpPr>
            <p:nvPr/>
          </p:nvSpPr>
          <p:spPr bwMode="ltGray">
            <a:xfrm>
              <a:off x="3059" y="1768"/>
              <a:ext cx="90" cy="108"/>
            </a:xfrm>
            <a:custGeom>
              <a:avLst/>
              <a:gdLst/>
              <a:ahLst/>
              <a:cxnLst>
                <a:cxn ang="0">
                  <a:pos x="0" y="90"/>
                </a:cxn>
                <a:cxn ang="0">
                  <a:pos x="12" y="102"/>
                </a:cxn>
                <a:cxn ang="0">
                  <a:pos x="24" y="108"/>
                </a:cxn>
                <a:cxn ang="0">
                  <a:pos x="54" y="108"/>
                </a:cxn>
                <a:cxn ang="0">
                  <a:pos x="78" y="96"/>
                </a:cxn>
                <a:cxn ang="0">
                  <a:pos x="90" y="72"/>
                </a:cxn>
                <a:cxn ang="0">
                  <a:pos x="84" y="42"/>
                </a:cxn>
                <a:cxn ang="0">
                  <a:pos x="66" y="24"/>
                </a:cxn>
                <a:cxn ang="0">
                  <a:pos x="54" y="12"/>
                </a:cxn>
                <a:cxn ang="0">
                  <a:pos x="48" y="6"/>
                </a:cxn>
                <a:cxn ang="0">
                  <a:pos x="48" y="6"/>
                </a:cxn>
                <a:cxn ang="0">
                  <a:pos x="48" y="0"/>
                </a:cxn>
                <a:cxn ang="0">
                  <a:pos x="24" y="24"/>
                </a:cxn>
                <a:cxn ang="0">
                  <a:pos x="6" y="48"/>
                </a:cxn>
                <a:cxn ang="0">
                  <a:pos x="0" y="66"/>
                </a:cxn>
                <a:cxn ang="0">
                  <a:pos x="0" y="90"/>
                </a:cxn>
                <a:cxn ang="0">
                  <a:pos x="0" y="90"/>
                </a:cxn>
                <a:cxn ang="0">
                  <a:pos x="12" y="66"/>
                </a:cxn>
                <a:cxn ang="0">
                  <a:pos x="18" y="48"/>
                </a:cxn>
                <a:cxn ang="0">
                  <a:pos x="30" y="36"/>
                </a:cxn>
                <a:cxn ang="0">
                  <a:pos x="42" y="24"/>
                </a:cxn>
                <a:cxn ang="0">
                  <a:pos x="48" y="18"/>
                </a:cxn>
                <a:cxn ang="0">
                  <a:pos x="66" y="30"/>
                </a:cxn>
                <a:cxn ang="0">
                  <a:pos x="72" y="48"/>
                </a:cxn>
                <a:cxn ang="0">
                  <a:pos x="78" y="72"/>
                </a:cxn>
                <a:cxn ang="0">
                  <a:pos x="78" y="84"/>
                </a:cxn>
                <a:cxn ang="0">
                  <a:pos x="66" y="96"/>
                </a:cxn>
                <a:cxn ang="0">
                  <a:pos x="42" y="102"/>
                </a:cxn>
                <a:cxn ang="0">
                  <a:pos x="30" y="96"/>
                </a:cxn>
                <a:cxn ang="0">
                  <a:pos x="18" y="90"/>
                </a:cxn>
                <a:cxn ang="0">
                  <a:pos x="12" y="78"/>
                </a:cxn>
                <a:cxn ang="0">
                  <a:pos x="12" y="66"/>
                </a:cxn>
                <a:cxn ang="0">
                  <a:pos x="12" y="66"/>
                </a:cxn>
              </a:cxnLst>
              <a:rect l="0" t="0" r="r" b="b"/>
              <a:pathLst>
                <a:path w="90" h="108">
                  <a:moveTo>
                    <a:pt x="0" y="90"/>
                  </a:moveTo>
                  <a:lnTo>
                    <a:pt x="12" y="102"/>
                  </a:lnTo>
                  <a:lnTo>
                    <a:pt x="24" y="108"/>
                  </a:lnTo>
                  <a:lnTo>
                    <a:pt x="54" y="108"/>
                  </a:lnTo>
                  <a:lnTo>
                    <a:pt x="78" y="96"/>
                  </a:lnTo>
                  <a:lnTo>
                    <a:pt x="90" y="72"/>
                  </a:lnTo>
                  <a:lnTo>
                    <a:pt x="84" y="42"/>
                  </a:lnTo>
                  <a:lnTo>
                    <a:pt x="66" y="24"/>
                  </a:lnTo>
                  <a:lnTo>
                    <a:pt x="54" y="12"/>
                  </a:lnTo>
                  <a:lnTo>
                    <a:pt x="48" y="6"/>
                  </a:lnTo>
                  <a:lnTo>
                    <a:pt x="48" y="6"/>
                  </a:lnTo>
                  <a:lnTo>
                    <a:pt x="48" y="0"/>
                  </a:lnTo>
                  <a:lnTo>
                    <a:pt x="24" y="24"/>
                  </a:lnTo>
                  <a:lnTo>
                    <a:pt x="6" y="48"/>
                  </a:lnTo>
                  <a:lnTo>
                    <a:pt x="0" y="66"/>
                  </a:lnTo>
                  <a:lnTo>
                    <a:pt x="0" y="90"/>
                  </a:lnTo>
                  <a:lnTo>
                    <a:pt x="0" y="90"/>
                  </a:lnTo>
                  <a:close/>
                  <a:moveTo>
                    <a:pt x="12" y="66"/>
                  </a:moveTo>
                  <a:lnTo>
                    <a:pt x="18" y="48"/>
                  </a:lnTo>
                  <a:lnTo>
                    <a:pt x="30" y="36"/>
                  </a:lnTo>
                  <a:lnTo>
                    <a:pt x="42" y="24"/>
                  </a:lnTo>
                  <a:lnTo>
                    <a:pt x="48" y="18"/>
                  </a:lnTo>
                  <a:lnTo>
                    <a:pt x="66" y="30"/>
                  </a:lnTo>
                  <a:lnTo>
                    <a:pt x="72" y="48"/>
                  </a:lnTo>
                  <a:lnTo>
                    <a:pt x="78" y="72"/>
                  </a:lnTo>
                  <a:lnTo>
                    <a:pt x="78" y="84"/>
                  </a:lnTo>
                  <a:lnTo>
                    <a:pt x="66" y="96"/>
                  </a:lnTo>
                  <a:lnTo>
                    <a:pt x="42" y="102"/>
                  </a:lnTo>
                  <a:lnTo>
                    <a:pt x="30" y="96"/>
                  </a:lnTo>
                  <a:lnTo>
                    <a:pt x="18"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21" name="Freeform 19"/>
            <p:cNvSpPr>
              <a:spLocks/>
            </p:cNvSpPr>
            <p:nvPr/>
          </p:nvSpPr>
          <p:spPr bwMode="ltGray">
            <a:xfrm>
              <a:off x="5470" y="1205"/>
              <a:ext cx="102" cy="156"/>
            </a:xfrm>
            <a:custGeom>
              <a:avLst/>
              <a:gdLst/>
              <a:ahLst/>
              <a:cxnLst>
                <a:cxn ang="0">
                  <a:pos x="102" y="0"/>
                </a:cxn>
                <a:cxn ang="0">
                  <a:pos x="0" y="6"/>
                </a:cxn>
                <a:cxn ang="0">
                  <a:pos x="30" y="72"/>
                </a:cxn>
                <a:cxn ang="0">
                  <a:pos x="30" y="156"/>
                </a:cxn>
                <a:cxn ang="0">
                  <a:pos x="72" y="156"/>
                </a:cxn>
                <a:cxn ang="0">
                  <a:pos x="72" y="66"/>
                </a:cxn>
                <a:cxn ang="0">
                  <a:pos x="102" y="0"/>
                </a:cxn>
                <a:cxn ang="0">
                  <a:pos x="102" y="0"/>
                </a:cxn>
              </a:cxnLst>
              <a:rect l="0" t="0" r="r" b="b"/>
              <a:pathLst>
                <a:path w="102" h="156">
                  <a:moveTo>
                    <a:pt x="102" y="0"/>
                  </a:moveTo>
                  <a:lnTo>
                    <a:pt x="0" y="6"/>
                  </a:lnTo>
                  <a:lnTo>
                    <a:pt x="30" y="72"/>
                  </a:lnTo>
                  <a:lnTo>
                    <a:pt x="30" y="156"/>
                  </a:lnTo>
                  <a:lnTo>
                    <a:pt x="72" y="156"/>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22" name="Freeform 20"/>
            <p:cNvSpPr>
              <a:spLocks noEditPoints="1"/>
            </p:cNvSpPr>
            <p:nvPr/>
          </p:nvSpPr>
          <p:spPr bwMode="ltGray">
            <a:xfrm>
              <a:off x="5476" y="1349"/>
              <a:ext cx="84" cy="96"/>
            </a:xfrm>
            <a:custGeom>
              <a:avLst/>
              <a:gdLst/>
              <a:ahLst/>
              <a:cxnLst>
                <a:cxn ang="0">
                  <a:pos x="42" y="96"/>
                </a:cxn>
                <a:cxn ang="0">
                  <a:pos x="66" y="78"/>
                </a:cxn>
                <a:cxn ang="0">
                  <a:pos x="84" y="54"/>
                </a:cxn>
                <a:cxn ang="0">
                  <a:pos x="84" y="30"/>
                </a:cxn>
                <a:cxn ang="0">
                  <a:pos x="66" y="6"/>
                </a:cxn>
                <a:cxn ang="0">
                  <a:pos x="42" y="0"/>
                </a:cxn>
                <a:cxn ang="0">
                  <a:pos x="24" y="6"/>
                </a:cxn>
                <a:cxn ang="0">
                  <a:pos x="12" y="18"/>
                </a:cxn>
                <a:cxn ang="0">
                  <a:pos x="6" y="30"/>
                </a:cxn>
                <a:cxn ang="0">
                  <a:pos x="0" y="42"/>
                </a:cxn>
                <a:cxn ang="0">
                  <a:pos x="12" y="66"/>
                </a:cxn>
                <a:cxn ang="0">
                  <a:pos x="30" y="84"/>
                </a:cxn>
                <a:cxn ang="0">
                  <a:pos x="42" y="96"/>
                </a:cxn>
                <a:cxn ang="0">
                  <a:pos x="42" y="96"/>
                </a:cxn>
                <a:cxn ang="0">
                  <a:pos x="48" y="12"/>
                </a:cxn>
                <a:cxn ang="0">
                  <a:pos x="66" y="18"/>
                </a:cxn>
                <a:cxn ang="0">
                  <a:pos x="72" y="30"/>
                </a:cxn>
                <a:cxn ang="0">
                  <a:pos x="72" y="42"/>
                </a:cxn>
                <a:cxn ang="0">
                  <a:pos x="66" y="54"/>
                </a:cxn>
                <a:cxn ang="0">
                  <a:pos x="54" y="72"/>
                </a:cxn>
                <a:cxn ang="0">
                  <a:pos x="42" y="84"/>
                </a:cxn>
                <a:cxn ang="0">
                  <a:pos x="42" y="84"/>
                </a:cxn>
                <a:cxn ang="0">
                  <a:pos x="30" y="72"/>
                </a:cxn>
                <a:cxn ang="0">
                  <a:pos x="18" y="54"/>
                </a:cxn>
                <a:cxn ang="0">
                  <a:pos x="18" y="30"/>
                </a:cxn>
                <a:cxn ang="0">
                  <a:pos x="30" y="18"/>
                </a:cxn>
                <a:cxn ang="0">
                  <a:pos x="48" y="12"/>
                </a:cxn>
                <a:cxn ang="0">
                  <a:pos x="48" y="12"/>
                </a:cxn>
              </a:cxnLst>
              <a:rect l="0" t="0" r="r" b="b"/>
              <a:pathLst>
                <a:path w="84" h="96">
                  <a:moveTo>
                    <a:pt x="42" y="96"/>
                  </a:moveTo>
                  <a:lnTo>
                    <a:pt x="66" y="78"/>
                  </a:lnTo>
                  <a:lnTo>
                    <a:pt x="84" y="54"/>
                  </a:lnTo>
                  <a:lnTo>
                    <a:pt x="84" y="30"/>
                  </a:lnTo>
                  <a:lnTo>
                    <a:pt x="66" y="6"/>
                  </a:lnTo>
                  <a:lnTo>
                    <a:pt x="42" y="0"/>
                  </a:lnTo>
                  <a:lnTo>
                    <a:pt x="24" y="6"/>
                  </a:lnTo>
                  <a:lnTo>
                    <a:pt x="12" y="18"/>
                  </a:lnTo>
                  <a:lnTo>
                    <a:pt x="6" y="30"/>
                  </a:lnTo>
                  <a:lnTo>
                    <a:pt x="0" y="42"/>
                  </a:lnTo>
                  <a:lnTo>
                    <a:pt x="12" y="66"/>
                  </a:lnTo>
                  <a:lnTo>
                    <a:pt x="30" y="84"/>
                  </a:lnTo>
                  <a:lnTo>
                    <a:pt x="42" y="96"/>
                  </a:lnTo>
                  <a:lnTo>
                    <a:pt x="42" y="96"/>
                  </a:lnTo>
                  <a:close/>
                  <a:moveTo>
                    <a:pt x="48" y="12"/>
                  </a:moveTo>
                  <a:lnTo>
                    <a:pt x="66" y="18"/>
                  </a:lnTo>
                  <a:lnTo>
                    <a:pt x="72" y="30"/>
                  </a:lnTo>
                  <a:lnTo>
                    <a:pt x="72" y="42"/>
                  </a:lnTo>
                  <a:lnTo>
                    <a:pt x="66" y="54"/>
                  </a:lnTo>
                  <a:lnTo>
                    <a:pt x="54" y="72"/>
                  </a:lnTo>
                  <a:lnTo>
                    <a:pt x="42" y="84"/>
                  </a:lnTo>
                  <a:lnTo>
                    <a:pt x="42" y="84"/>
                  </a:lnTo>
                  <a:lnTo>
                    <a:pt x="30" y="72"/>
                  </a:lnTo>
                  <a:lnTo>
                    <a:pt x="18" y="54"/>
                  </a:lnTo>
                  <a:lnTo>
                    <a:pt x="18" y="30"/>
                  </a:lnTo>
                  <a:lnTo>
                    <a:pt x="30" y="18"/>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23" name="Freeform 21"/>
            <p:cNvSpPr>
              <a:spLocks noEditPoints="1"/>
            </p:cNvSpPr>
            <p:nvPr/>
          </p:nvSpPr>
          <p:spPr bwMode="ltGray">
            <a:xfrm>
              <a:off x="5470" y="1433"/>
              <a:ext cx="90" cy="108"/>
            </a:xfrm>
            <a:custGeom>
              <a:avLst/>
              <a:gdLst/>
              <a:ahLst/>
              <a:cxnLst>
                <a:cxn ang="0">
                  <a:pos x="6" y="90"/>
                </a:cxn>
                <a:cxn ang="0">
                  <a:pos x="18" y="102"/>
                </a:cxn>
                <a:cxn ang="0">
                  <a:pos x="30" y="108"/>
                </a:cxn>
                <a:cxn ang="0">
                  <a:pos x="60" y="108"/>
                </a:cxn>
                <a:cxn ang="0">
                  <a:pos x="84" y="96"/>
                </a:cxn>
                <a:cxn ang="0">
                  <a:pos x="90" y="84"/>
                </a:cxn>
                <a:cxn ang="0">
                  <a:pos x="90" y="66"/>
                </a:cxn>
                <a:cxn ang="0">
                  <a:pos x="84" y="36"/>
                </a:cxn>
                <a:cxn ang="0">
                  <a:pos x="72" y="18"/>
                </a:cxn>
                <a:cxn ang="0">
                  <a:pos x="60" y="6"/>
                </a:cxn>
                <a:cxn ang="0">
                  <a:pos x="54" y="0"/>
                </a:cxn>
                <a:cxn ang="0">
                  <a:pos x="54" y="0"/>
                </a:cxn>
                <a:cxn ang="0">
                  <a:pos x="48" y="0"/>
                </a:cxn>
                <a:cxn ang="0">
                  <a:pos x="24" y="24"/>
                </a:cxn>
                <a:cxn ang="0">
                  <a:pos x="12" y="48"/>
                </a:cxn>
                <a:cxn ang="0">
                  <a:pos x="0" y="66"/>
                </a:cxn>
                <a:cxn ang="0">
                  <a:pos x="6" y="90"/>
                </a:cxn>
                <a:cxn ang="0">
                  <a:pos x="6" y="90"/>
                </a:cxn>
                <a:cxn ang="0">
                  <a:pos x="18" y="66"/>
                </a:cxn>
                <a:cxn ang="0">
                  <a:pos x="24" y="48"/>
                </a:cxn>
                <a:cxn ang="0">
                  <a:pos x="36" y="30"/>
                </a:cxn>
                <a:cxn ang="0">
                  <a:pos x="42" y="18"/>
                </a:cxn>
                <a:cxn ang="0">
                  <a:pos x="48" y="12"/>
                </a:cxn>
                <a:cxn ang="0">
                  <a:pos x="78" y="42"/>
                </a:cxn>
                <a:cxn ang="0">
                  <a:pos x="84" y="66"/>
                </a:cxn>
                <a:cxn ang="0">
                  <a:pos x="66" y="90"/>
                </a:cxn>
                <a:cxn ang="0">
                  <a:pos x="54" y="96"/>
                </a:cxn>
                <a:cxn ang="0">
                  <a:pos x="42" y="96"/>
                </a:cxn>
                <a:cxn ang="0">
                  <a:pos x="30" y="96"/>
                </a:cxn>
                <a:cxn ang="0">
                  <a:pos x="24" y="84"/>
                </a:cxn>
                <a:cxn ang="0">
                  <a:pos x="18" y="78"/>
                </a:cxn>
                <a:cxn ang="0">
                  <a:pos x="18" y="66"/>
                </a:cxn>
                <a:cxn ang="0">
                  <a:pos x="18" y="66"/>
                </a:cxn>
              </a:cxnLst>
              <a:rect l="0" t="0" r="r" b="b"/>
              <a:pathLst>
                <a:path w="90" h="108">
                  <a:moveTo>
                    <a:pt x="6" y="90"/>
                  </a:moveTo>
                  <a:lnTo>
                    <a:pt x="18" y="102"/>
                  </a:lnTo>
                  <a:lnTo>
                    <a:pt x="30" y="108"/>
                  </a:lnTo>
                  <a:lnTo>
                    <a:pt x="60" y="108"/>
                  </a:lnTo>
                  <a:lnTo>
                    <a:pt x="84" y="96"/>
                  </a:lnTo>
                  <a:lnTo>
                    <a:pt x="90" y="84"/>
                  </a:lnTo>
                  <a:lnTo>
                    <a:pt x="90" y="66"/>
                  </a:lnTo>
                  <a:lnTo>
                    <a:pt x="84" y="36"/>
                  </a:lnTo>
                  <a:lnTo>
                    <a:pt x="72" y="18"/>
                  </a:lnTo>
                  <a:lnTo>
                    <a:pt x="60" y="6"/>
                  </a:lnTo>
                  <a:lnTo>
                    <a:pt x="54" y="0"/>
                  </a:lnTo>
                  <a:lnTo>
                    <a:pt x="54" y="0"/>
                  </a:lnTo>
                  <a:lnTo>
                    <a:pt x="48" y="0"/>
                  </a:lnTo>
                  <a:lnTo>
                    <a:pt x="24" y="24"/>
                  </a:lnTo>
                  <a:lnTo>
                    <a:pt x="12" y="48"/>
                  </a:lnTo>
                  <a:lnTo>
                    <a:pt x="0" y="66"/>
                  </a:lnTo>
                  <a:lnTo>
                    <a:pt x="6" y="90"/>
                  </a:lnTo>
                  <a:lnTo>
                    <a:pt x="6" y="90"/>
                  </a:lnTo>
                  <a:close/>
                  <a:moveTo>
                    <a:pt x="18" y="66"/>
                  </a:moveTo>
                  <a:lnTo>
                    <a:pt x="24" y="48"/>
                  </a:lnTo>
                  <a:lnTo>
                    <a:pt x="36" y="30"/>
                  </a:lnTo>
                  <a:lnTo>
                    <a:pt x="42" y="18"/>
                  </a:lnTo>
                  <a:lnTo>
                    <a:pt x="48" y="12"/>
                  </a:lnTo>
                  <a:lnTo>
                    <a:pt x="78" y="42"/>
                  </a:lnTo>
                  <a:lnTo>
                    <a:pt x="84" y="66"/>
                  </a:lnTo>
                  <a:lnTo>
                    <a:pt x="66" y="90"/>
                  </a:lnTo>
                  <a:lnTo>
                    <a:pt x="54" y="96"/>
                  </a:lnTo>
                  <a:lnTo>
                    <a:pt x="42" y="96"/>
                  </a:lnTo>
                  <a:lnTo>
                    <a:pt x="30" y="96"/>
                  </a:lnTo>
                  <a:lnTo>
                    <a:pt x="24" y="84"/>
                  </a:lnTo>
                  <a:lnTo>
                    <a:pt x="18" y="78"/>
                  </a:lnTo>
                  <a:lnTo>
                    <a:pt x="18" y="66"/>
                  </a:lnTo>
                  <a:lnTo>
                    <a:pt x="18"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24" name="Freeform 22"/>
            <p:cNvSpPr>
              <a:spLocks noEditPoints="1"/>
            </p:cNvSpPr>
            <p:nvPr/>
          </p:nvSpPr>
          <p:spPr bwMode="ltGray">
            <a:xfrm>
              <a:off x="5428" y="3525"/>
              <a:ext cx="66" cy="96"/>
            </a:xfrm>
            <a:custGeom>
              <a:avLst/>
              <a:gdLst/>
              <a:ahLst/>
              <a:cxnLst>
                <a:cxn ang="0">
                  <a:pos x="30" y="96"/>
                </a:cxn>
                <a:cxn ang="0">
                  <a:pos x="54" y="72"/>
                </a:cxn>
                <a:cxn ang="0">
                  <a:pos x="66" y="48"/>
                </a:cxn>
                <a:cxn ang="0">
                  <a:pos x="66" y="24"/>
                </a:cxn>
                <a:cxn ang="0">
                  <a:pos x="54" y="6"/>
                </a:cxn>
                <a:cxn ang="0">
                  <a:pos x="30" y="0"/>
                </a:cxn>
                <a:cxn ang="0">
                  <a:pos x="18" y="0"/>
                </a:cxn>
                <a:cxn ang="0">
                  <a:pos x="6" y="12"/>
                </a:cxn>
                <a:cxn ang="0">
                  <a:pos x="0" y="36"/>
                </a:cxn>
                <a:cxn ang="0">
                  <a:pos x="6" y="60"/>
                </a:cxn>
                <a:cxn ang="0">
                  <a:pos x="18" y="84"/>
                </a:cxn>
                <a:cxn ang="0">
                  <a:pos x="30" y="96"/>
                </a:cxn>
                <a:cxn ang="0">
                  <a:pos x="30" y="96"/>
                </a:cxn>
                <a:cxn ang="0">
                  <a:pos x="30" y="12"/>
                </a:cxn>
                <a:cxn ang="0">
                  <a:pos x="48" y="18"/>
                </a:cxn>
                <a:cxn ang="0">
                  <a:pos x="54" y="24"/>
                </a:cxn>
                <a:cxn ang="0">
                  <a:pos x="54" y="36"/>
                </a:cxn>
                <a:cxn ang="0">
                  <a:pos x="48" y="48"/>
                </a:cxn>
                <a:cxn ang="0">
                  <a:pos x="36" y="66"/>
                </a:cxn>
                <a:cxn ang="0">
                  <a:pos x="30" y="78"/>
                </a:cxn>
                <a:cxn ang="0">
                  <a:pos x="18" y="66"/>
                </a:cxn>
                <a:cxn ang="0">
                  <a:pos x="12" y="48"/>
                </a:cxn>
                <a:cxn ang="0">
                  <a:pos x="6" y="30"/>
                </a:cxn>
                <a:cxn ang="0">
                  <a:pos x="18" y="12"/>
                </a:cxn>
                <a:cxn ang="0">
                  <a:pos x="30" y="12"/>
                </a:cxn>
                <a:cxn ang="0">
                  <a:pos x="30" y="12"/>
                </a:cxn>
              </a:cxnLst>
              <a:rect l="0" t="0" r="r" b="b"/>
              <a:pathLst>
                <a:path w="66" h="96">
                  <a:moveTo>
                    <a:pt x="30" y="96"/>
                  </a:moveTo>
                  <a:lnTo>
                    <a:pt x="54" y="72"/>
                  </a:lnTo>
                  <a:lnTo>
                    <a:pt x="66" y="48"/>
                  </a:lnTo>
                  <a:lnTo>
                    <a:pt x="66" y="24"/>
                  </a:lnTo>
                  <a:lnTo>
                    <a:pt x="54" y="6"/>
                  </a:lnTo>
                  <a:lnTo>
                    <a:pt x="30" y="0"/>
                  </a:lnTo>
                  <a:lnTo>
                    <a:pt x="18" y="0"/>
                  </a:lnTo>
                  <a:lnTo>
                    <a:pt x="6" y="12"/>
                  </a:lnTo>
                  <a:lnTo>
                    <a:pt x="0" y="36"/>
                  </a:lnTo>
                  <a:lnTo>
                    <a:pt x="6" y="60"/>
                  </a:lnTo>
                  <a:lnTo>
                    <a:pt x="18" y="84"/>
                  </a:lnTo>
                  <a:lnTo>
                    <a:pt x="30" y="96"/>
                  </a:lnTo>
                  <a:lnTo>
                    <a:pt x="30" y="96"/>
                  </a:lnTo>
                  <a:close/>
                  <a:moveTo>
                    <a:pt x="30" y="12"/>
                  </a:moveTo>
                  <a:lnTo>
                    <a:pt x="48" y="18"/>
                  </a:lnTo>
                  <a:lnTo>
                    <a:pt x="54" y="24"/>
                  </a:lnTo>
                  <a:lnTo>
                    <a:pt x="54" y="36"/>
                  </a:lnTo>
                  <a:lnTo>
                    <a:pt x="48" y="48"/>
                  </a:lnTo>
                  <a:lnTo>
                    <a:pt x="36" y="66"/>
                  </a:lnTo>
                  <a:lnTo>
                    <a:pt x="30" y="78"/>
                  </a:lnTo>
                  <a:lnTo>
                    <a:pt x="18" y="66"/>
                  </a:lnTo>
                  <a:lnTo>
                    <a:pt x="12" y="48"/>
                  </a:lnTo>
                  <a:lnTo>
                    <a:pt x="6" y="30"/>
                  </a:lnTo>
                  <a:lnTo>
                    <a:pt x="18" y="12"/>
                  </a:lnTo>
                  <a:lnTo>
                    <a:pt x="30" y="12"/>
                  </a:lnTo>
                  <a:lnTo>
                    <a:pt x="30"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25" name="Freeform 23"/>
            <p:cNvSpPr>
              <a:spLocks/>
            </p:cNvSpPr>
            <p:nvPr/>
          </p:nvSpPr>
          <p:spPr bwMode="ltGray">
            <a:xfrm>
              <a:off x="3017" y="1127"/>
              <a:ext cx="2603" cy="444"/>
            </a:xfrm>
            <a:custGeom>
              <a:avLst/>
              <a:gdLst/>
              <a:ahLst/>
              <a:cxnLst>
                <a:cxn ang="0">
                  <a:pos x="2577" y="0"/>
                </a:cxn>
                <a:cxn ang="0">
                  <a:pos x="2594" y="72"/>
                </a:cxn>
                <a:cxn ang="0">
                  <a:pos x="6" y="444"/>
                </a:cxn>
                <a:cxn ang="0">
                  <a:pos x="0" y="396"/>
                </a:cxn>
                <a:cxn ang="0">
                  <a:pos x="1225" y="96"/>
                </a:cxn>
                <a:cxn ang="0">
                  <a:pos x="1351" y="78"/>
                </a:cxn>
                <a:cxn ang="0">
                  <a:pos x="2577" y="0"/>
                </a:cxn>
                <a:cxn ang="0">
                  <a:pos x="2577" y="0"/>
                </a:cxn>
              </a:cxnLst>
              <a:rect l="0" t="0" r="r" b="b"/>
              <a:pathLst>
                <a:path w="2594" h="444">
                  <a:moveTo>
                    <a:pt x="2577" y="0"/>
                  </a:moveTo>
                  <a:lnTo>
                    <a:pt x="2594" y="72"/>
                  </a:lnTo>
                  <a:lnTo>
                    <a:pt x="6" y="444"/>
                  </a:lnTo>
                  <a:lnTo>
                    <a:pt x="0" y="396"/>
                  </a:lnTo>
                  <a:lnTo>
                    <a:pt x="1225" y="96"/>
                  </a:lnTo>
                  <a:lnTo>
                    <a:pt x="1351" y="78"/>
                  </a:lnTo>
                  <a:lnTo>
                    <a:pt x="2577" y="0"/>
                  </a:lnTo>
                  <a:lnTo>
                    <a:pt x="2577"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rtl="1" eaLnBrk="1" hangingPunct="1">
                <a:defRPr/>
              </a:pPr>
              <a:endParaRPr lang="ar-SA"/>
            </a:p>
          </p:txBody>
        </p:sp>
        <p:sp>
          <p:nvSpPr>
            <p:cNvPr id="26" name="Freeform 24"/>
            <p:cNvSpPr>
              <a:spLocks noEditPoints="1"/>
            </p:cNvSpPr>
            <p:nvPr/>
          </p:nvSpPr>
          <p:spPr bwMode="ltGray">
            <a:xfrm>
              <a:off x="2934" y="3773"/>
              <a:ext cx="84" cy="95"/>
            </a:xfrm>
            <a:custGeom>
              <a:avLst/>
              <a:gdLst/>
              <a:ahLst/>
              <a:cxnLst>
                <a:cxn ang="0">
                  <a:pos x="36" y="95"/>
                </a:cxn>
                <a:cxn ang="0">
                  <a:pos x="60" y="77"/>
                </a:cxn>
                <a:cxn ang="0">
                  <a:pos x="78" y="53"/>
                </a:cxn>
                <a:cxn ang="0">
                  <a:pos x="84" y="42"/>
                </a:cxn>
                <a:cxn ang="0">
                  <a:pos x="84" y="30"/>
                </a:cxn>
                <a:cxn ang="0">
                  <a:pos x="72" y="6"/>
                </a:cxn>
                <a:cxn ang="0">
                  <a:pos x="42" y="0"/>
                </a:cxn>
                <a:cxn ang="0">
                  <a:pos x="30" y="0"/>
                </a:cxn>
                <a:cxn ang="0">
                  <a:pos x="12" y="12"/>
                </a:cxn>
                <a:cxn ang="0">
                  <a:pos x="0" y="24"/>
                </a:cxn>
                <a:cxn ang="0">
                  <a:pos x="0" y="36"/>
                </a:cxn>
                <a:cxn ang="0">
                  <a:pos x="6" y="59"/>
                </a:cxn>
                <a:cxn ang="0">
                  <a:pos x="24" y="83"/>
                </a:cxn>
                <a:cxn ang="0">
                  <a:pos x="36" y="95"/>
                </a:cxn>
                <a:cxn ang="0">
                  <a:pos x="36" y="95"/>
                </a:cxn>
                <a:cxn ang="0">
                  <a:pos x="48" y="12"/>
                </a:cxn>
                <a:cxn ang="0">
                  <a:pos x="66" y="18"/>
                </a:cxn>
                <a:cxn ang="0">
                  <a:pos x="72" y="30"/>
                </a:cxn>
                <a:cxn ang="0">
                  <a:pos x="72" y="42"/>
                </a:cxn>
                <a:cxn ang="0">
                  <a:pos x="66" y="53"/>
                </a:cxn>
                <a:cxn ang="0">
                  <a:pos x="48" y="71"/>
                </a:cxn>
                <a:cxn ang="0">
                  <a:pos x="42" y="77"/>
                </a:cxn>
                <a:cxn ang="0">
                  <a:pos x="36" y="77"/>
                </a:cxn>
                <a:cxn ang="0">
                  <a:pos x="24" y="65"/>
                </a:cxn>
                <a:cxn ang="0">
                  <a:pos x="18" y="48"/>
                </a:cxn>
                <a:cxn ang="0">
                  <a:pos x="18" y="30"/>
                </a:cxn>
                <a:cxn ang="0">
                  <a:pos x="30" y="12"/>
                </a:cxn>
                <a:cxn ang="0">
                  <a:pos x="48" y="12"/>
                </a:cxn>
                <a:cxn ang="0">
                  <a:pos x="48" y="12"/>
                </a:cxn>
              </a:cxnLst>
              <a:rect l="0" t="0" r="r" b="b"/>
              <a:pathLst>
                <a:path w="84" h="95">
                  <a:moveTo>
                    <a:pt x="36" y="95"/>
                  </a:moveTo>
                  <a:lnTo>
                    <a:pt x="60" y="77"/>
                  </a:lnTo>
                  <a:lnTo>
                    <a:pt x="78" y="53"/>
                  </a:lnTo>
                  <a:lnTo>
                    <a:pt x="84" y="42"/>
                  </a:lnTo>
                  <a:lnTo>
                    <a:pt x="84" y="30"/>
                  </a:lnTo>
                  <a:lnTo>
                    <a:pt x="72" y="6"/>
                  </a:lnTo>
                  <a:lnTo>
                    <a:pt x="42" y="0"/>
                  </a:lnTo>
                  <a:lnTo>
                    <a:pt x="30" y="0"/>
                  </a:lnTo>
                  <a:lnTo>
                    <a:pt x="12" y="12"/>
                  </a:lnTo>
                  <a:lnTo>
                    <a:pt x="0" y="24"/>
                  </a:lnTo>
                  <a:lnTo>
                    <a:pt x="0" y="36"/>
                  </a:lnTo>
                  <a:lnTo>
                    <a:pt x="6" y="59"/>
                  </a:lnTo>
                  <a:lnTo>
                    <a:pt x="24" y="83"/>
                  </a:lnTo>
                  <a:lnTo>
                    <a:pt x="36" y="95"/>
                  </a:lnTo>
                  <a:lnTo>
                    <a:pt x="36" y="95"/>
                  </a:lnTo>
                  <a:close/>
                  <a:moveTo>
                    <a:pt x="48" y="12"/>
                  </a:moveTo>
                  <a:lnTo>
                    <a:pt x="66" y="18"/>
                  </a:lnTo>
                  <a:lnTo>
                    <a:pt x="72" y="30"/>
                  </a:lnTo>
                  <a:lnTo>
                    <a:pt x="72" y="42"/>
                  </a:lnTo>
                  <a:lnTo>
                    <a:pt x="66" y="53"/>
                  </a:lnTo>
                  <a:lnTo>
                    <a:pt x="48" y="71"/>
                  </a:lnTo>
                  <a:lnTo>
                    <a:pt x="42" y="77"/>
                  </a:lnTo>
                  <a:lnTo>
                    <a:pt x="36" y="77"/>
                  </a:lnTo>
                  <a:lnTo>
                    <a:pt x="24" y="65"/>
                  </a:lnTo>
                  <a:lnTo>
                    <a:pt x="18"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27" name="Freeform 25"/>
            <p:cNvSpPr>
              <a:spLocks noEditPoints="1"/>
            </p:cNvSpPr>
            <p:nvPr/>
          </p:nvSpPr>
          <p:spPr bwMode="ltGray">
            <a:xfrm>
              <a:off x="3779" y="3872"/>
              <a:ext cx="90" cy="108"/>
            </a:xfrm>
            <a:custGeom>
              <a:avLst/>
              <a:gdLst/>
              <a:ahLst/>
              <a:cxnLst>
                <a:cxn ang="0">
                  <a:pos x="12" y="96"/>
                </a:cxn>
                <a:cxn ang="0">
                  <a:pos x="24" y="108"/>
                </a:cxn>
                <a:cxn ang="0">
                  <a:pos x="42" y="108"/>
                </a:cxn>
                <a:cxn ang="0">
                  <a:pos x="66" y="102"/>
                </a:cxn>
                <a:cxn ang="0">
                  <a:pos x="84" y="78"/>
                </a:cxn>
                <a:cxn ang="0">
                  <a:pos x="90" y="66"/>
                </a:cxn>
                <a:cxn ang="0">
                  <a:pos x="84" y="48"/>
                </a:cxn>
                <a:cxn ang="0">
                  <a:pos x="66" y="24"/>
                </a:cxn>
                <a:cxn ang="0">
                  <a:pos x="48" y="12"/>
                </a:cxn>
                <a:cxn ang="0">
                  <a:pos x="36" y="0"/>
                </a:cxn>
                <a:cxn ang="0">
                  <a:pos x="30" y="0"/>
                </a:cxn>
                <a:cxn ang="0">
                  <a:pos x="30" y="0"/>
                </a:cxn>
                <a:cxn ang="0">
                  <a:pos x="24" y="0"/>
                </a:cxn>
                <a:cxn ang="0">
                  <a:pos x="12" y="30"/>
                </a:cxn>
                <a:cxn ang="0">
                  <a:pos x="0" y="54"/>
                </a:cxn>
                <a:cxn ang="0">
                  <a:pos x="0" y="78"/>
                </a:cxn>
                <a:cxn ang="0">
                  <a:pos x="12" y="96"/>
                </a:cxn>
                <a:cxn ang="0">
                  <a:pos x="12" y="96"/>
                </a:cxn>
                <a:cxn ang="0">
                  <a:pos x="12" y="72"/>
                </a:cxn>
                <a:cxn ang="0">
                  <a:pos x="18" y="54"/>
                </a:cxn>
                <a:cxn ang="0">
                  <a:pos x="24" y="36"/>
                </a:cxn>
                <a:cxn ang="0">
                  <a:pos x="30" y="18"/>
                </a:cxn>
                <a:cxn ang="0">
                  <a:pos x="30" y="12"/>
                </a:cxn>
                <a:cxn ang="0">
                  <a:pos x="48" y="24"/>
                </a:cxn>
                <a:cxn ang="0">
                  <a:pos x="66" y="36"/>
                </a:cxn>
                <a:cxn ang="0">
                  <a:pos x="78" y="54"/>
                </a:cxn>
                <a:cxn ang="0">
                  <a:pos x="78" y="72"/>
                </a:cxn>
                <a:cxn ang="0">
                  <a:pos x="72" y="84"/>
                </a:cxn>
                <a:cxn ang="0">
                  <a:pos x="48" y="96"/>
                </a:cxn>
                <a:cxn ang="0">
                  <a:pos x="36" y="96"/>
                </a:cxn>
                <a:cxn ang="0">
                  <a:pos x="24" y="90"/>
                </a:cxn>
                <a:cxn ang="0">
                  <a:pos x="18" y="84"/>
                </a:cxn>
                <a:cxn ang="0">
                  <a:pos x="12" y="72"/>
                </a:cxn>
                <a:cxn ang="0">
                  <a:pos x="12" y="72"/>
                </a:cxn>
              </a:cxnLst>
              <a:rect l="0" t="0" r="r" b="b"/>
              <a:pathLst>
                <a:path w="90" h="108">
                  <a:moveTo>
                    <a:pt x="12" y="96"/>
                  </a:moveTo>
                  <a:lnTo>
                    <a:pt x="24" y="108"/>
                  </a:lnTo>
                  <a:lnTo>
                    <a:pt x="42" y="108"/>
                  </a:lnTo>
                  <a:lnTo>
                    <a:pt x="66" y="102"/>
                  </a:lnTo>
                  <a:lnTo>
                    <a:pt x="84" y="78"/>
                  </a:lnTo>
                  <a:lnTo>
                    <a:pt x="90" y="66"/>
                  </a:lnTo>
                  <a:lnTo>
                    <a:pt x="84" y="48"/>
                  </a:lnTo>
                  <a:lnTo>
                    <a:pt x="66" y="24"/>
                  </a:lnTo>
                  <a:lnTo>
                    <a:pt x="48" y="12"/>
                  </a:lnTo>
                  <a:lnTo>
                    <a:pt x="36" y="0"/>
                  </a:lnTo>
                  <a:lnTo>
                    <a:pt x="30" y="0"/>
                  </a:lnTo>
                  <a:lnTo>
                    <a:pt x="30" y="0"/>
                  </a:lnTo>
                  <a:lnTo>
                    <a:pt x="24" y="0"/>
                  </a:lnTo>
                  <a:lnTo>
                    <a:pt x="12" y="30"/>
                  </a:lnTo>
                  <a:lnTo>
                    <a:pt x="0" y="54"/>
                  </a:lnTo>
                  <a:lnTo>
                    <a:pt x="0" y="78"/>
                  </a:lnTo>
                  <a:lnTo>
                    <a:pt x="12" y="96"/>
                  </a:lnTo>
                  <a:lnTo>
                    <a:pt x="12" y="96"/>
                  </a:lnTo>
                  <a:close/>
                  <a:moveTo>
                    <a:pt x="12" y="72"/>
                  </a:moveTo>
                  <a:lnTo>
                    <a:pt x="18" y="54"/>
                  </a:lnTo>
                  <a:lnTo>
                    <a:pt x="24" y="36"/>
                  </a:lnTo>
                  <a:lnTo>
                    <a:pt x="30" y="18"/>
                  </a:lnTo>
                  <a:lnTo>
                    <a:pt x="30" y="12"/>
                  </a:lnTo>
                  <a:lnTo>
                    <a:pt x="48" y="24"/>
                  </a:lnTo>
                  <a:lnTo>
                    <a:pt x="66" y="36"/>
                  </a:lnTo>
                  <a:lnTo>
                    <a:pt x="78" y="54"/>
                  </a:lnTo>
                  <a:lnTo>
                    <a:pt x="78" y="72"/>
                  </a:lnTo>
                  <a:lnTo>
                    <a:pt x="72" y="84"/>
                  </a:lnTo>
                  <a:lnTo>
                    <a:pt x="48" y="96"/>
                  </a:lnTo>
                  <a:lnTo>
                    <a:pt x="36" y="96"/>
                  </a:lnTo>
                  <a:lnTo>
                    <a:pt x="24" y="90"/>
                  </a:lnTo>
                  <a:lnTo>
                    <a:pt x="18" y="84"/>
                  </a:lnTo>
                  <a:lnTo>
                    <a:pt x="12" y="72"/>
                  </a:lnTo>
                  <a:lnTo>
                    <a:pt x="12" y="7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28" name="Freeform 26"/>
            <p:cNvSpPr>
              <a:spLocks noEditPoints="1"/>
            </p:cNvSpPr>
            <p:nvPr/>
          </p:nvSpPr>
          <p:spPr bwMode="ltGray">
            <a:xfrm>
              <a:off x="2400" y="3872"/>
              <a:ext cx="72" cy="90"/>
            </a:xfrm>
            <a:custGeom>
              <a:avLst/>
              <a:gdLst/>
              <a:ahLst/>
              <a:cxnLst>
                <a:cxn ang="0">
                  <a:pos x="71" y="90"/>
                </a:cxn>
                <a:cxn ang="0">
                  <a:pos x="71" y="60"/>
                </a:cxn>
                <a:cxn ang="0">
                  <a:pos x="71" y="36"/>
                </a:cxn>
                <a:cxn ang="0">
                  <a:pos x="60" y="12"/>
                </a:cxn>
                <a:cxn ang="0">
                  <a:pos x="36" y="0"/>
                </a:cxn>
                <a:cxn ang="0">
                  <a:pos x="12" y="12"/>
                </a:cxn>
                <a:cxn ang="0">
                  <a:pos x="0" y="36"/>
                </a:cxn>
                <a:cxn ang="0">
                  <a:pos x="6" y="60"/>
                </a:cxn>
                <a:cxn ang="0">
                  <a:pos x="30" y="78"/>
                </a:cxn>
                <a:cxn ang="0">
                  <a:pos x="54" y="90"/>
                </a:cxn>
                <a:cxn ang="0">
                  <a:pos x="71" y="90"/>
                </a:cxn>
                <a:cxn ang="0">
                  <a:pos x="71" y="90"/>
                </a:cxn>
                <a:cxn ang="0">
                  <a:pos x="24" y="18"/>
                </a:cxn>
                <a:cxn ang="0">
                  <a:pos x="42" y="18"/>
                </a:cxn>
                <a:cxn ang="0">
                  <a:pos x="54" y="18"/>
                </a:cxn>
                <a:cxn ang="0">
                  <a:pos x="60" y="42"/>
                </a:cxn>
                <a:cxn ang="0">
                  <a:pos x="60" y="66"/>
                </a:cxn>
                <a:cxn ang="0">
                  <a:pos x="60" y="72"/>
                </a:cxn>
                <a:cxn ang="0">
                  <a:pos x="60" y="78"/>
                </a:cxn>
                <a:cxn ang="0">
                  <a:pos x="42" y="72"/>
                </a:cxn>
                <a:cxn ang="0">
                  <a:pos x="24" y="66"/>
                </a:cxn>
                <a:cxn ang="0">
                  <a:pos x="12" y="48"/>
                </a:cxn>
                <a:cxn ang="0">
                  <a:pos x="12" y="30"/>
                </a:cxn>
                <a:cxn ang="0">
                  <a:pos x="24" y="18"/>
                </a:cxn>
                <a:cxn ang="0">
                  <a:pos x="24" y="18"/>
                </a:cxn>
              </a:cxnLst>
              <a:rect l="0" t="0" r="r" b="b"/>
              <a:pathLst>
                <a:path w="71" h="90">
                  <a:moveTo>
                    <a:pt x="71" y="90"/>
                  </a:moveTo>
                  <a:lnTo>
                    <a:pt x="71" y="60"/>
                  </a:lnTo>
                  <a:lnTo>
                    <a:pt x="71" y="36"/>
                  </a:lnTo>
                  <a:lnTo>
                    <a:pt x="60" y="12"/>
                  </a:lnTo>
                  <a:lnTo>
                    <a:pt x="36" y="0"/>
                  </a:lnTo>
                  <a:lnTo>
                    <a:pt x="12" y="12"/>
                  </a:lnTo>
                  <a:lnTo>
                    <a:pt x="0" y="36"/>
                  </a:lnTo>
                  <a:lnTo>
                    <a:pt x="6" y="60"/>
                  </a:lnTo>
                  <a:lnTo>
                    <a:pt x="30" y="78"/>
                  </a:lnTo>
                  <a:lnTo>
                    <a:pt x="54" y="90"/>
                  </a:lnTo>
                  <a:lnTo>
                    <a:pt x="71" y="90"/>
                  </a:lnTo>
                  <a:lnTo>
                    <a:pt x="71" y="90"/>
                  </a:lnTo>
                  <a:close/>
                  <a:moveTo>
                    <a:pt x="24" y="18"/>
                  </a:moveTo>
                  <a:lnTo>
                    <a:pt x="42" y="18"/>
                  </a:lnTo>
                  <a:lnTo>
                    <a:pt x="54" y="18"/>
                  </a:lnTo>
                  <a:lnTo>
                    <a:pt x="60" y="42"/>
                  </a:lnTo>
                  <a:lnTo>
                    <a:pt x="60" y="66"/>
                  </a:lnTo>
                  <a:lnTo>
                    <a:pt x="60" y="72"/>
                  </a:lnTo>
                  <a:lnTo>
                    <a:pt x="60" y="78"/>
                  </a:lnTo>
                  <a:lnTo>
                    <a:pt x="42" y="72"/>
                  </a:lnTo>
                  <a:lnTo>
                    <a:pt x="24" y="66"/>
                  </a:lnTo>
                  <a:lnTo>
                    <a:pt x="12" y="48"/>
                  </a:lnTo>
                  <a:lnTo>
                    <a:pt x="12" y="30"/>
                  </a:lnTo>
                  <a:lnTo>
                    <a:pt x="24" y="18"/>
                  </a:lnTo>
                  <a:lnTo>
                    <a:pt x="24"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29" name="Oval 27"/>
            <p:cNvSpPr>
              <a:spLocks noChangeArrowheads="1"/>
            </p:cNvSpPr>
            <p:nvPr/>
          </p:nvSpPr>
          <p:spPr bwMode="ltGray">
            <a:xfrm>
              <a:off x="2444" y="3838"/>
              <a:ext cx="1380" cy="389"/>
            </a:xfrm>
            <a:prstGeom prst="ellipse">
              <a:avLst/>
            </a:prstGeom>
            <a:gradFill rotWithShape="0">
              <a:gsLst>
                <a:gs pos="0">
                  <a:schemeClr val="bg2">
                    <a:gamma/>
                    <a:tint val="81961"/>
                    <a:invGamma/>
                  </a:schemeClr>
                </a:gs>
                <a:gs pos="100000">
                  <a:schemeClr val="bg2"/>
                </a:gs>
              </a:gsLst>
              <a:lin ang="2700000" scaled="1"/>
            </a:gradFill>
            <a:ln w="9525">
              <a:noFill/>
              <a:round/>
              <a:headEnd/>
              <a:tailEnd/>
            </a:ln>
            <a:effectLst/>
          </p:spPr>
          <p:txBody>
            <a:bodyPr/>
            <a:lstStyle/>
            <a:p>
              <a:pPr rtl="1" eaLnBrk="1" hangingPunct="1">
                <a:defRPr/>
              </a:pPr>
              <a:endParaRPr lang="ar-SA"/>
            </a:p>
          </p:txBody>
        </p:sp>
        <p:sp>
          <p:nvSpPr>
            <p:cNvPr id="30" name="Oval 28"/>
            <p:cNvSpPr>
              <a:spLocks noChangeArrowheads="1"/>
            </p:cNvSpPr>
            <p:nvPr/>
          </p:nvSpPr>
          <p:spPr bwMode="ltGray">
            <a:xfrm>
              <a:off x="2394" y="3834"/>
              <a:ext cx="1502" cy="288"/>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rtl="1" eaLnBrk="1" hangingPunct="1">
                <a:defRPr/>
              </a:pPr>
              <a:endParaRPr lang="ar-SA"/>
            </a:p>
          </p:txBody>
        </p:sp>
        <p:sp>
          <p:nvSpPr>
            <p:cNvPr id="31" name="Oval 29"/>
            <p:cNvSpPr>
              <a:spLocks noChangeArrowheads="1"/>
            </p:cNvSpPr>
            <p:nvPr/>
          </p:nvSpPr>
          <p:spPr bwMode="ltGray">
            <a:xfrm>
              <a:off x="2441" y="3860"/>
              <a:ext cx="1425" cy="220"/>
            </a:xfrm>
            <a:prstGeom prst="ellipse">
              <a:avLst/>
            </a:prstGeom>
            <a:gradFill rotWithShape="0">
              <a:gsLst>
                <a:gs pos="0">
                  <a:schemeClr val="bg2"/>
                </a:gs>
                <a:gs pos="100000">
                  <a:schemeClr val="bg2">
                    <a:gamma/>
                    <a:tint val="81961"/>
                    <a:invGamma/>
                  </a:schemeClr>
                </a:gs>
              </a:gsLst>
              <a:lin ang="0" scaled="1"/>
            </a:gradFill>
            <a:ln w="9525">
              <a:noFill/>
              <a:round/>
              <a:headEnd/>
              <a:tailEnd/>
            </a:ln>
            <a:effectLst/>
          </p:spPr>
          <p:txBody>
            <a:bodyPr/>
            <a:lstStyle/>
            <a:p>
              <a:pPr rtl="1" eaLnBrk="1" hangingPunct="1">
                <a:defRPr/>
              </a:pPr>
              <a:endParaRPr lang="ar-SA"/>
            </a:p>
          </p:txBody>
        </p:sp>
        <p:sp>
          <p:nvSpPr>
            <p:cNvPr id="32" name="Freeform 30"/>
            <p:cNvSpPr>
              <a:spLocks noEditPoints="1"/>
            </p:cNvSpPr>
            <p:nvPr/>
          </p:nvSpPr>
          <p:spPr bwMode="ltGray">
            <a:xfrm>
              <a:off x="3743" y="3788"/>
              <a:ext cx="90" cy="96"/>
            </a:xfrm>
            <a:custGeom>
              <a:avLst/>
              <a:gdLst/>
              <a:ahLst/>
              <a:cxnLst>
                <a:cxn ang="0">
                  <a:pos x="66" y="96"/>
                </a:cxn>
                <a:cxn ang="0">
                  <a:pos x="78" y="66"/>
                </a:cxn>
                <a:cxn ang="0">
                  <a:pos x="90" y="42"/>
                </a:cxn>
                <a:cxn ang="0">
                  <a:pos x="78" y="18"/>
                </a:cxn>
                <a:cxn ang="0">
                  <a:pos x="60" y="0"/>
                </a:cxn>
                <a:cxn ang="0">
                  <a:pos x="30" y="6"/>
                </a:cxn>
                <a:cxn ang="0">
                  <a:pos x="18" y="18"/>
                </a:cxn>
                <a:cxn ang="0">
                  <a:pos x="6" y="30"/>
                </a:cxn>
                <a:cxn ang="0">
                  <a:pos x="0" y="42"/>
                </a:cxn>
                <a:cxn ang="0">
                  <a:pos x="6" y="60"/>
                </a:cxn>
                <a:cxn ang="0">
                  <a:pos x="24" y="78"/>
                </a:cxn>
                <a:cxn ang="0">
                  <a:pos x="48" y="90"/>
                </a:cxn>
                <a:cxn ang="0">
                  <a:pos x="66" y="96"/>
                </a:cxn>
                <a:cxn ang="0">
                  <a:pos x="66" y="96"/>
                </a:cxn>
                <a:cxn ang="0">
                  <a:pos x="42" y="18"/>
                </a:cxn>
                <a:cxn ang="0">
                  <a:pos x="60" y="18"/>
                </a:cxn>
                <a:cxn ang="0">
                  <a:pos x="72" y="24"/>
                </a:cxn>
                <a:cxn ang="0">
                  <a:pos x="72" y="36"/>
                </a:cxn>
                <a:cxn ang="0">
                  <a:pos x="72" y="48"/>
                </a:cxn>
                <a:cxn ang="0">
                  <a:pos x="66" y="72"/>
                </a:cxn>
                <a:cxn ang="0">
                  <a:pos x="60" y="78"/>
                </a:cxn>
                <a:cxn ang="0">
                  <a:pos x="60" y="84"/>
                </a:cxn>
                <a:cxn ang="0">
                  <a:pos x="42" y="72"/>
                </a:cxn>
                <a:cxn ang="0">
                  <a:pos x="30" y="66"/>
                </a:cxn>
                <a:cxn ang="0">
                  <a:pos x="18" y="42"/>
                </a:cxn>
                <a:cxn ang="0">
                  <a:pos x="24" y="30"/>
                </a:cxn>
                <a:cxn ang="0">
                  <a:pos x="42" y="18"/>
                </a:cxn>
                <a:cxn ang="0">
                  <a:pos x="42" y="18"/>
                </a:cxn>
              </a:cxnLst>
              <a:rect l="0" t="0" r="r" b="b"/>
              <a:pathLst>
                <a:path w="90" h="96">
                  <a:moveTo>
                    <a:pt x="66" y="96"/>
                  </a:moveTo>
                  <a:lnTo>
                    <a:pt x="78" y="66"/>
                  </a:lnTo>
                  <a:lnTo>
                    <a:pt x="90" y="42"/>
                  </a:lnTo>
                  <a:lnTo>
                    <a:pt x="78" y="18"/>
                  </a:lnTo>
                  <a:lnTo>
                    <a:pt x="60" y="0"/>
                  </a:lnTo>
                  <a:lnTo>
                    <a:pt x="30" y="6"/>
                  </a:lnTo>
                  <a:lnTo>
                    <a:pt x="18" y="18"/>
                  </a:lnTo>
                  <a:lnTo>
                    <a:pt x="6" y="30"/>
                  </a:lnTo>
                  <a:lnTo>
                    <a:pt x="0" y="42"/>
                  </a:lnTo>
                  <a:lnTo>
                    <a:pt x="6" y="60"/>
                  </a:lnTo>
                  <a:lnTo>
                    <a:pt x="24" y="78"/>
                  </a:lnTo>
                  <a:lnTo>
                    <a:pt x="48" y="90"/>
                  </a:lnTo>
                  <a:lnTo>
                    <a:pt x="66" y="96"/>
                  </a:lnTo>
                  <a:lnTo>
                    <a:pt x="66" y="96"/>
                  </a:lnTo>
                  <a:close/>
                  <a:moveTo>
                    <a:pt x="42" y="18"/>
                  </a:moveTo>
                  <a:lnTo>
                    <a:pt x="60" y="18"/>
                  </a:lnTo>
                  <a:lnTo>
                    <a:pt x="72" y="24"/>
                  </a:lnTo>
                  <a:lnTo>
                    <a:pt x="72" y="36"/>
                  </a:lnTo>
                  <a:lnTo>
                    <a:pt x="72" y="48"/>
                  </a:lnTo>
                  <a:lnTo>
                    <a:pt x="66" y="72"/>
                  </a:lnTo>
                  <a:lnTo>
                    <a:pt x="60" y="78"/>
                  </a:lnTo>
                  <a:lnTo>
                    <a:pt x="60" y="84"/>
                  </a:lnTo>
                  <a:lnTo>
                    <a:pt x="42" y="72"/>
                  </a:lnTo>
                  <a:lnTo>
                    <a:pt x="30" y="66"/>
                  </a:lnTo>
                  <a:lnTo>
                    <a:pt x="18" y="42"/>
                  </a:lnTo>
                  <a:lnTo>
                    <a:pt x="24" y="30"/>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33" name="Freeform 31"/>
            <p:cNvSpPr>
              <a:spLocks noEditPoints="1"/>
            </p:cNvSpPr>
            <p:nvPr/>
          </p:nvSpPr>
          <p:spPr bwMode="ltGray">
            <a:xfrm>
              <a:off x="5422" y="3603"/>
              <a:ext cx="72" cy="108"/>
            </a:xfrm>
            <a:custGeom>
              <a:avLst/>
              <a:gdLst/>
              <a:ahLst/>
              <a:cxnLst>
                <a:cxn ang="0">
                  <a:pos x="0" y="90"/>
                </a:cxn>
                <a:cxn ang="0">
                  <a:pos x="12" y="102"/>
                </a:cxn>
                <a:cxn ang="0">
                  <a:pos x="24" y="108"/>
                </a:cxn>
                <a:cxn ang="0">
                  <a:pos x="48" y="108"/>
                </a:cxn>
                <a:cxn ang="0">
                  <a:pos x="66" y="96"/>
                </a:cxn>
                <a:cxn ang="0">
                  <a:pos x="72" y="66"/>
                </a:cxn>
                <a:cxn ang="0">
                  <a:pos x="66" y="42"/>
                </a:cxn>
                <a:cxn ang="0">
                  <a:pos x="60" y="18"/>
                </a:cxn>
                <a:cxn ang="0">
                  <a:pos x="48" y="6"/>
                </a:cxn>
                <a:cxn ang="0">
                  <a:pos x="42" y="0"/>
                </a:cxn>
                <a:cxn ang="0">
                  <a:pos x="42" y="0"/>
                </a:cxn>
                <a:cxn ang="0">
                  <a:pos x="36" y="0"/>
                </a:cxn>
                <a:cxn ang="0">
                  <a:pos x="18" y="24"/>
                </a:cxn>
                <a:cxn ang="0">
                  <a:pos x="6" y="48"/>
                </a:cxn>
                <a:cxn ang="0">
                  <a:pos x="0" y="66"/>
                </a:cxn>
                <a:cxn ang="0">
                  <a:pos x="0" y="90"/>
                </a:cxn>
                <a:cxn ang="0">
                  <a:pos x="0" y="90"/>
                </a:cxn>
                <a:cxn ang="0">
                  <a:pos x="12" y="66"/>
                </a:cxn>
                <a:cxn ang="0">
                  <a:pos x="18" y="48"/>
                </a:cxn>
                <a:cxn ang="0">
                  <a:pos x="24" y="36"/>
                </a:cxn>
                <a:cxn ang="0">
                  <a:pos x="30" y="24"/>
                </a:cxn>
                <a:cxn ang="0">
                  <a:pos x="36" y="18"/>
                </a:cxn>
                <a:cxn ang="0">
                  <a:pos x="54" y="30"/>
                </a:cxn>
                <a:cxn ang="0">
                  <a:pos x="60" y="48"/>
                </a:cxn>
                <a:cxn ang="0">
                  <a:pos x="66" y="72"/>
                </a:cxn>
                <a:cxn ang="0">
                  <a:pos x="66" y="84"/>
                </a:cxn>
                <a:cxn ang="0">
                  <a:pos x="54" y="96"/>
                </a:cxn>
                <a:cxn ang="0">
                  <a:pos x="30" y="102"/>
                </a:cxn>
                <a:cxn ang="0">
                  <a:pos x="24" y="96"/>
                </a:cxn>
                <a:cxn ang="0">
                  <a:pos x="12" y="90"/>
                </a:cxn>
                <a:cxn ang="0">
                  <a:pos x="12" y="78"/>
                </a:cxn>
                <a:cxn ang="0">
                  <a:pos x="12" y="66"/>
                </a:cxn>
                <a:cxn ang="0">
                  <a:pos x="12" y="66"/>
                </a:cxn>
              </a:cxnLst>
              <a:rect l="0" t="0" r="r" b="b"/>
              <a:pathLst>
                <a:path w="72" h="108">
                  <a:moveTo>
                    <a:pt x="0" y="90"/>
                  </a:moveTo>
                  <a:lnTo>
                    <a:pt x="12" y="102"/>
                  </a:lnTo>
                  <a:lnTo>
                    <a:pt x="24" y="108"/>
                  </a:lnTo>
                  <a:lnTo>
                    <a:pt x="48" y="108"/>
                  </a:lnTo>
                  <a:lnTo>
                    <a:pt x="66" y="96"/>
                  </a:lnTo>
                  <a:lnTo>
                    <a:pt x="72" y="66"/>
                  </a:lnTo>
                  <a:lnTo>
                    <a:pt x="66" y="42"/>
                  </a:lnTo>
                  <a:lnTo>
                    <a:pt x="60" y="18"/>
                  </a:lnTo>
                  <a:lnTo>
                    <a:pt x="48" y="6"/>
                  </a:lnTo>
                  <a:lnTo>
                    <a:pt x="42" y="0"/>
                  </a:lnTo>
                  <a:lnTo>
                    <a:pt x="42" y="0"/>
                  </a:lnTo>
                  <a:lnTo>
                    <a:pt x="36" y="0"/>
                  </a:lnTo>
                  <a:lnTo>
                    <a:pt x="18" y="24"/>
                  </a:lnTo>
                  <a:lnTo>
                    <a:pt x="6" y="48"/>
                  </a:lnTo>
                  <a:lnTo>
                    <a:pt x="0" y="66"/>
                  </a:lnTo>
                  <a:lnTo>
                    <a:pt x="0" y="90"/>
                  </a:lnTo>
                  <a:lnTo>
                    <a:pt x="0" y="90"/>
                  </a:lnTo>
                  <a:close/>
                  <a:moveTo>
                    <a:pt x="12" y="66"/>
                  </a:moveTo>
                  <a:lnTo>
                    <a:pt x="18" y="48"/>
                  </a:lnTo>
                  <a:lnTo>
                    <a:pt x="24" y="36"/>
                  </a:lnTo>
                  <a:lnTo>
                    <a:pt x="30" y="24"/>
                  </a:lnTo>
                  <a:lnTo>
                    <a:pt x="36" y="18"/>
                  </a:lnTo>
                  <a:lnTo>
                    <a:pt x="54" y="30"/>
                  </a:lnTo>
                  <a:lnTo>
                    <a:pt x="60" y="48"/>
                  </a:lnTo>
                  <a:lnTo>
                    <a:pt x="66" y="72"/>
                  </a:lnTo>
                  <a:lnTo>
                    <a:pt x="66" y="84"/>
                  </a:lnTo>
                  <a:lnTo>
                    <a:pt x="54" y="96"/>
                  </a:lnTo>
                  <a:lnTo>
                    <a:pt x="30" y="102"/>
                  </a:lnTo>
                  <a:lnTo>
                    <a:pt x="24" y="96"/>
                  </a:lnTo>
                  <a:lnTo>
                    <a:pt x="12"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34" name="Rectangle 32"/>
            <p:cNvSpPr>
              <a:spLocks noChangeArrowheads="1"/>
            </p:cNvSpPr>
            <p:nvPr/>
          </p:nvSpPr>
          <p:spPr bwMode="ltGray">
            <a:xfrm>
              <a:off x="4238" y="1773"/>
              <a:ext cx="173" cy="2539"/>
            </a:xfrm>
            <a:prstGeom prst="rect">
              <a:avLst/>
            </a:prstGeom>
            <a:gradFill rotWithShape="0">
              <a:gsLst>
                <a:gs pos="0">
                  <a:schemeClr val="bg2">
                    <a:gamma/>
                    <a:tint val="81961"/>
                    <a:invGamma/>
                  </a:schemeClr>
                </a:gs>
                <a:gs pos="100000">
                  <a:schemeClr val="bg2"/>
                </a:gs>
              </a:gsLst>
              <a:lin ang="0" scaled="1"/>
            </a:gradFill>
            <a:ln w="9525">
              <a:noFill/>
              <a:miter lim="800000"/>
              <a:headEnd/>
              <a:tailEnd/>
            </a:ln>
            <a:effectLst/>
          </p:spPr>
          <p:txBody>
            <a:bodyPr/>
            <a:lstStyle/>
            <a:p>
              <a:pPr rtl="1" eaLnBrk="1" hangingPunct="1">
                <a:defRPr/>
              </a:pPr>
              <a:endParaRPr lang="ar-SA"/>
            </a:p>
          </p:txBody>
        </p:sp>
        <p:sp>
          <p:nvSpPr>
            <p:cNvPr id="35" name="Rectangle 33"/>
            <p:cNvSpPr>
              <a:spLocks noChangeArrowheads="1"/>
            </p:cNvSpPr>
            <p:nvPr/>
          </p:nvSpPr>
          <p:spPr bwMode="ltGray">
            <a:xfrm>
              <a:off x="4288" y="1545"/>
              <a:ext cx="76" cy="240"/>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rtl="1" eaLnBrk="1" hangingPunct="1">
                <a:defRPr/>
              </a:pPr>
              <a:endParaRPr lang="ar-SA"/>
            </a:p>
          </p:txBody>
        </p:sp>
        <p:sp>
          <p:nvSpPr>
            <p:cNvPr id="36" name="AutoShape 34"/>
            <p:cNvSpPr>
              <a:spLocks noChangeArrowheads="1"/>
            </p:cNvSpPr>
            <p:nvPr/>
          </p:nvSpPr>
          <p:spPr bwMode="ltGray">
            <a:xfrm>
              <a:off x="4220" y="1743"/>
              <a:ext cx="205" cy="52"/>
            </a:xfrm>
            <a:prstGeom prst="roundRect">
              <a:avLst>
                <a:gd name="adj" fmla="val 16667"/>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rtl="1" eaLnBrk="1" hangingPunct="1">
                <a:defRPr/>
              </a:pPr>
              <a:endParaRPr lang="ar-SA"/>
            </a:p>
          </p:txBody>
        </p:sp>
        <p:sp>
          <p:nvSpPr>
            <p:cNvPr id="37" name="Freeform 35"/>
            <p:cNvSpPr>
              <a:spLocks/>
            </p:cNvSpPr>
            <p:nvPr/>
          </p:nvSpPr>
          <p:spPr bwMode="ltGray">
            <a:xfrm>
              <a:off x="4306" y="1529"/>
              <a:ext cx="252" cy="1576"/>
            </a:xfrm>
            <a:custGeom>
              <a:avLst/>
              <a:gdLst/>
              <a:ahLst/>
              <a:cxnLst>
                <a:cxn ang="0">
                  <a:pos x="252" y="1576"/>
                </a:cxn>
                <a:cxn ang="0">
                  <a:pos x="12" y="84"/>
                </a:cxn>
                <a:cxn ang="0">
                  <a:pos x="12" y="60"/>
                </a:cxn>
                <a:cxn ang="0">
                  <a:pos x="0" y="12"/>
                </a:cxn>
                <a:cxn ang="0">
                  <a:pos x="72" y="0"/>
                </a:cxn>
                <a:cxn ang="0">
                  <a:pos x="72" y="0"/>
                </a:cxn>
                <a:cxn ang="0">
                  <a:pos x="78" y="48"/>
                </a:cxn>
                <a:cxn ang="0">
                  <a:pos x="88" y="66"/>
                </a:cxn>
              </a:cxnLst>
              <a:rect l="0" t="0" r="r" b="b"/>
              <a:pathLst>
                <a:path w="252" h="1576">
                  <a:moveTo>
                    <a:pt x="252" y="1576"/>
                  </a:moveTo>
                  <a:lnTo>
                    <a:pt x="12" y="84"/>
                  </a:lnTo>
                  <a:lnTo>
                    <a:pt x="12" y="60"/>
                  </a:lnTo>
                  <a:lnTo>
                    <a:pt x="0" y="12"/>
                  </a:lnTo>
                  <a:lnTo>
                    <a:pt x="72" y="0"/>
                  </a:lnTo>
                  <a:lnTo>
                    <a:pt x="72" y="0"/>
                  </a:lnTo>
                  <a:lnTo>
                    <a:pt x="78" y="48"/>
                  </a:lnTo>
                  <a:lnTo>
                    <a:pt x="88" y="66"/>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rtl="1" eaLnBrk="1" hangingPunct="1">
                <a:defRPr/>
              </a:pPr>
              <a:endParaRPr lang="ar-SA"/>
            </a:p>
          </p:txBody>
        </p:sp>
        <p:sp>
          <p:nvSpPr>
            <p:cNvPr id="38" name="Freeform 36"/>
            <p:cNvSpPr>
              <a:spLocks/>
            </p:cNvSpPr>
            <p:nvPr/>
          </p:nvSpPr>
          <p:spPr bwMode="ltGray">
            <a:xfrm>
              <a:off x="4169" y="1421"/>
              <a:ext cx="317" cy="138"/>
            </a:xfrm>
            <a:custGeom>
              <a:avLst/>
              <a:gdLst/>
              <a:ahLst/>
              <a:cxnLst>
                <a:cxn ang="0">
                  <a:pos x="161" y="0"/>
                </a:cxn>
                <a:cxn ang="0">
                  <a:pos x="227" y="6"/>
                </a:cxn>
                <a:cxn ang="0">
                  <a:pos x="275" y="36"/>
                </a:cxn>
                <a:cxn ang="0">
                  <a:pos x="304" y="78"/>
                </a:cxn>
                <a:cxn ang="0">
                  <a:pos x="316" y="138"/>
                </a:cxn>
                <a:cxn ang="0">
                  <a:pos x="0" y="138"/>
                </a:cxn>
                <a:cxn ang="0">
                  <a:pos x="11" y="78"/>
                </a:cxn>
                <a:cxn ang="0">
                  <a:pos x="47" y="36"/>
                </a:cxn>
                <a:cxn ang="0">
                  <a:pos x="95" y="6"/>
                </a:cxn>
                <a:cxn ang="0">
                  <a:pos x="161" y="0"/>
                </a:cxn>
                <a:cxn ang="0">
                  <a:pos x="161" y="0"/>
                </a:cxn>
              </a:cxnLst>
              <a:rect l="0" t="0" r="r" b="b"/>
              <a:pathLst>
                <a:path w="316" h="138">
                  <a:moveTo>
                    <a:pt x="161" y="0"/>
                  </a:moveTo>
                  <a:lnTo>
                    <a:pt x="227" y="6"/>
                  </a:lnTo>
                  <a:lnTo>
                    <a:pt x="275" y="36"/>
                  </a:lnTo>
                  <a:lnTo>
                    <a:pt x="304" y="78"/>
                  </a:lnTo>
                  <a:lnTo>
                    <a:pt x="316" y="138"/>
                  </a:lnTo>
                  <a:lnTo>
                    <a:pt x="0" y="138"/>
                  </a:lnTo>
                  <a:lnTo>
                    <a:pt x="11" y="78"/>
                  </a:lnTo>
                  <a:lnTo>
                    <a:pt x="47" y="36"/>
                  </a:lnTo>
                  <a:lnTo>
                    <a:pt x="95" y="6"/>
                  </a:lnTo>
                  <a:lnTo>
                    <a:pt x="161" y="0"/>
                  </a:lnTo>
                  <a:lnTo>
                    <a:pt x="161"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rtl="1" eaLnBrk="1" hangingPunct="1">
                <a:defRPr/>
              </a:pPr>
              <a:endParaRPr lang="ar-SA"/>
            </a:p>
          </p:txBody>
        </p:sp>
      </p:grpSp>
      <p:sp>
        <p:nvSpPr>
          <p:cNvPr id="28711" name="Rectangle 39"/>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28712" name="Rectangle 40"/>
          <p:cNvSpPr>
            <a:spLocks noGrp="1" noChangeArrowheads="1"/>
          </p:cNvSpPr>
          <p:nvPr>
            <p:ph type="ctrTitle"/>
          </p:nvPr>
        </p:nvSpPr>
        <p:spPr>
          <a:xfrm>
            <a:off x="685800" y="1768475"/>
            <a:ext cx="7772400" cy="1736725"/>
          </a:xfrm>
        </p:spPr>
        <p:txBody>
          <a:bodyPr anchor="b" anchorCtr="1"/>
          <a:lstStyle>
            <a:lvl1pPr>
              <a:defRPr sz="5400"/>
            </a:lvl1pPr>
          </a:lstStyle>
          <a:p>
            <a:r>
              <a:rPr lang="en-US"/>
              <a:t>Click to edit Master title style</a:t>
            </a:r>
          </a:p>
        </p:txBody>
      </p:sp>
      <p:sp>
        <p:nvSpPr>
          <p:cNvPr id="39" name="Rectangle 37"/>
          <p:cNvSpPr>
            <a:spLocks noGrp="1" noChangeArrowheads="1"/>
          </p:cNvSpPr>
          <p:nvPr>
            <p:ph type="dt" sz="half" idx="10"/>
          </p:nvPr>
        </p:nvSpPr>
        <p:spPr/>
        <p:txBody>
          <a:bodyPr/>
          <a:lstStyle>
            <a:lvl1pPr>
              <a:defRPr smtClean="0"/>
            </a:lvl1pPr>
          </a:lstStyle>
          <a:p>
            <a:pPr>
              <a:defRPr/>
            </a:pPr>
            <a:fld id="{33E98B85-6C52-4A8E-9494-2EAAA36E5E81}" type="datetime2">
              <a:rPr lang="en-US" smtClean="0"/>
              <a:t>Tuesday, 2 June, 2020</a:t>
            </a:fld>
            <a:endParaRPr lang="en-US"/>
          </a:p>
        </p:txBody>
      </p:sp>
      <p:sp>
        <p:nvSpPr>
          <p:cNvPr id="40" name="Rectangle 38"/>
          <p:cNvSpPr>
            <a:spLocks noGrp="1" noChangeArrowheads="1"/>
          </p:cNvSpPr>
          <p:nvPr>
            <p:ph type="ftr" sz="quarter" idx="11"/>
          </p:nvPr>
        </p:nvSpPr>
        <p:spPr>
          <a:xfrm>
            <a:off x="3124200" y="6278563"/>
            <a:ext cx="2895600" cy="457200"/>
          </a:xfrm>
          <a:prstGeom prst="rect">
            <a:avLst/>
          </a:prstGeom>
        </p:spPr>
        <p:txBody>
          <a:bodyPr/>
          <a:lstStyle>
            <a:lvl1pPr>
              <a:defRPr/>
            </a:lvl1pPr>
          </a:lstStyle>
          <a:p>
            <a:pPr>
              <a:defRPr/>
            </a:pPr>
            <a:endParaRPr lang="en-US"/>
          </a:p>
        </p:txBody>
      </p:sp>
      <p:sp>
        <p:nvSpPr>
          <p:cNvPr id="42" name="Rounded Rectangle 41"/>
          <p:cNvSpPr/>
          <p:nvPr userDrawn="1"/>
        </p:nvSpPr>
        <p:spPr bwMode="auto">
          <a:xfrm>
            <a:off x="7262308" y="6318250"/>
            <a:ext cx="1878517" cy="527050"/>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fld id="{E6C63B50-36F4-4F60-AA93-247901D55E03}" type="slidenum">
              <a:rPr kumimoji="0" lang="en-US" sz="2800" b="0" i="0" u="none" strike="noStrike" cap="none" normalizeH="0" baseline="0" smtClean="0">
                <a:ln>
                  <a:noFill/>
                </a:ln>
                <a:solidFill>
                  <a:srgbClr val="003399"/>
                </a:solidFill>
                <a:effectLst/>
                <a:latin typeface="Tahoma" pitchFamily="34" charset="0"/>
                <a:cs typeface="Arial" pitchFamily="34" charset="0"/>
              </a:rPr>
              <a:pPr marL="0" marR="0" indent="0" algn="ctr" defTabSz="914400" rtl="1" eaLnBrk="1" fontAlgn="base" latinLnBrk="0" hangingPunct="1">
                <a:lnSpc>
                  <a:spcPct val="100000"/>
                </a:lnSpc>
                <a:spcBef>
                  <a:spcPct val="0"/>
                </a:spcBef>
                <a:spcAft>
                  <a:spcPct val="0"/>
                </a:spcAft>
                <a:buClrTx/>
                <a:buSzTx/>
                <a:buFontTx/>
                <a:buNone/>
                <a:tabLst/>
              </a:pPr>
              <a:t>‹#›</a:t>
            </a:fld>
            <a:r>
              <a:rPr kumimoji="0" lang="en-US" sz="2800" b="0" i="0" u="none" strike="noStrike" cap="none" normalizeH="0" baseline="0" dirty="0" smtClean="0">
                <a:ln>
                  <a:noFill/>
                </a:ln>
                <a:solidFill>
                  <a:srgbClr val="003399"/>
                </a:solidFill>
                <a:effectLst/>
                <a:latin typeface="Tahoma" pitchFamily="34" charset="0"/>
                <a:cs typeface="Arial" pitchFamily="34" charset="0"/>
              </a:rPr>
              <a:t> of 30</a:t>
            </a:r>
          </a:p>
        </p:txBody>
      </p:sp>
    </p:spTree>
    <p:extLst>
      <p:ext uri="{BB962C8B-B14F-4D97-AF65-F5344CB8AC3E}">
        <p14:creationId xmlns:p14="http://schemas.microsoft.com/office/powerpoint/2010/main" val="4032960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Rectangle 39"/>
          <p:cNvSpPr>
            <a:spLocks noGrp="1" noChangeArrowheads="1"/>
          </p:cNvSpPr>
          <p:nvPr>
            <p:ph type="dt" sz="half" idx="10"/>
          </p:nvPr>
        </p:nvSpPr>
        <p:spPr/>
        <p:txBody>
          <a:bodyPr/>
          <a:lstStyle>
            <a:lvl1pPr>
              <a:defRPr smtClean="0"/>
            </a:lvl1pPr>
          </a:lstStyle>
          <a:p>
            <a:pPr>
              <a:defRPr/>
            </a:pPr>
            <a:fld id="{60CD8F95-4C19-4EAA-8E77-3F70AC26E06F}" type="datetime2">
              <a:rPr lang="en-US" smtClean="0"/>
              <a:t>Tuesday, 2 June, 2020</a:t>
            </a:fld>
            <a:endParaRPr lang="en-US"/>
          </a:p>
        </p:txBody>
      </p:sp>
      <p:sp>
        <p:nvSpPr>
          <p:cNvPr id="5" name="Rectangle 40"/>
          <p:cNvSpPr>
            <a:spLocks noGrp="1" noChangeArrowheads="1"/>
          </p:cNvSpPr>
          <p:nvPr>
            <p:ph type="ftr" sz="quarter" idx="11"/>
          </p:nvPr>
        </p:nvSpPr>
        <p:spPr>
          <a:xfrm>
            <a:off x="3124200" y="6278563"/>
            <a:ext cx="2895600" cy="457200"/>
          </a:xfrm>
          <a:prstGeom prst="rect">
            <a:avLst/>
          </a:prstGeom>
        </p:spPr>
        <p:txBody>
          <a:bodyPr/>
          <a:lstStyle>
            <a:lvl1pPr>
              <a:defRPr/>
            </a:lvl1pPr>
          </a:lstStyle>
          <a:p>
            <a:pPr>
              <a:defRPr/>
            </a:pPr>
            <a:endParaRPr lang="en-US"/>
          </a:p>
        </p:txBody>
      </p:sp>
      <p:sp>
        <p:nvSpPr>
          <p:cNvPr id="6" name="Rectangle 41"/>
          <p:cNvSpPr>
            <a:spLocks noGrp="1" noChangeArrowheads="1"/>
          </p:cNvSpPr>
          <p:nvPr>
            <p:ph type="sldNum" sz="quarter" idx="12"/>
          </p:nvPr>
        </p:nvSpPr>
        <p:spPr>
          <a:xfrm>
            <a:off x="6553200" y="6278563"/>
            <a:ext cx="2133600" cy="457200"/>
          </a:xfrm>
          <a:prstGeom prst="rect">
            <a:avLst/>
          </a:prstGeom>
        </p:spPr>
        <p:txBody>
          <a:bodyPr/>
          <a:lstStyle>
            <a:lvl1pPr>
              <a:defRPr/>
            </a:lvl1pPr>
          </a:lstStyle>
          <a:p>
            <a:pPr>
              <a:defRPr/>
            </a:pPr>
            <a:fld id="{8534E0AF-B60D-49A3-893D-9519279F3179}" type="slidenum">
              <a:rPr lang="ar-SA" altLang="en-US"/>
              <a:pPr>
                <a:defRPr/>
              </a:pPr>
              <a:t>‹#›</a:t>
            </a:fld>
            <a:endParaRPr lang="en-US" altLang="en-US"/>
          </a:p>
        </p:txBody>
      </p:sp>
    </p:spTree>
    <p:extLst>
      <p:ext uri="{BB962C8B-B14F-4D97-AF65-F5344CB8AC3E}">
        <p14:creationId xmlns:p14="http://schemas.microsoft.com/office/powerpoint/2010/main" val="3736691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ar-SA"/>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Rectangle 39"/>
          <p:cNvSpPr>
            <a:spLocks noGrp="1" noChangeArrowheads="1"/>
          </p:cNvSpPr>
          <p:nvPr>
            <p:ph type="dt" sz="half" idx="10"/>
          </p:nvPr>
        </p:nvSpPr>
        <p:spPr/>
        <p:txBody>
          <a:bodyPr/>
          <a:lstStyle>
            <a:lvl1pPr>
              <a:defRPr smtClean="0"/>
            </a:lvl1pPr>
          </a:lstStyle>
          <a:p>
            <a:pPr>
              <a:defRPr/>
            </a:pPr>
            <a:fld id="{B2BF30C0-698D-4675-AC5C-F1BA4525B08E}" type="datetime2">
              <a:rPr lang="en-US" smtClean="0"/>
              <a:t>Tuesday, 2 June, 2020</a:t>
            </a:fld>
            <a:endParaRPr lang="en-US"/>
          </a:p>
        </p:txBody>
      </p:sp>
      <p:sp>
        <p:nvSpPr>
          <p:cNvPr id="5" name="Rectangle 40"/>
          <p:cNvSpPr>
            <a:spLocks noGrp="1" noChangeArrowheads="1"/>
          </p:cNvSpPr>
          <p:nvPr>
            <p:ph type="ftr" sz="quarter" idx="11"/>
          </p:nvPr>
        </p:nvSpPr>
        <p:spPr>
          <a:xfrm>
            <a:off x="3124200" y="6278563"/>
            <a:ext cx="2895600" cy="457200"/>
          </a:xfrm>
          <a:prstGeom prst="rect">
            <a:avLst/>
          </a:prstGeom>
        </p:spPr>
        <p:txBody>
          <a:bodyPr/>
          <a:lstStyle>
            <a:lvl1pPr>
              <a:defRPr/>
            </a:lvl1pPr>
          </a:lstStyle>
          <a:p>
            <a:pPr>
              <a:defRPr/>
            </a:pPr>
            <a:endParaRPr lang="en-US"/>
          </a:p>
        </p:txBody>
      </p:sp>
      <p:sp>
        <p:nvSpPr>
          <p:cNvPr id="6" name="Rectangle 41"/>
          <p:cNvSpPr>
            <a:spLocks noGrp="1" noChangeArrowheads="1"/>
          </p:cNvSpPr>
          <p:nvPr>
            <p:ph type="sldNum" sz="quarter" idx="12"/>
          </p:nvPr>
        </p:nvSpPr>
        <p:spPr>
          <a:xfrm>
            <a:off x="6553200" y="6278563"/>
            <a:ext cx="2133600" cy="457200"/>
          </a:xfrm>
          <a:prstGeom prst="rect">
            <a:avLst/>
          </a:prstGeom>
        </p:spPr>
        <p:txBody>
          <a:bodyPr/>
          <a:lstStyle>
            <a:lvl1pPr>
              <a:defRPr/>
            </a:lvl1pPr>
          </a:lstStyle>
          <a:p>
            <a:pPr>
              <a:defRPr/>
            </a:pPr>
            <a:fld id="{DAB66094-036A-4BF6-B0F6-BAAAC0C40089}" type="slidenum">
              <a:rPr lang="ar-SA" altLang="en-US"/>
              <a:pPr>
                <a:defRPr/>
              </a:pPr>
              <a:t>‹#›</a:t>
            </a:fld>
            <a:endParaRPr lang="en-US" altLang="en-US"/>
          </a:p>
        </p:txBody>
      </p:sp>
    </p:spTree>
    <p:extLst>
      <p:ext uri="{BB962C8B-B14F-4D97-AF65-F5344CB8AC3E}">
        <p14:creationId xmlns:p14="http://schemas.microsoft.com/office/powerpoint/2010/main" val="9769599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ar-SA"/>
          </a:p>
        </p:txBody>
      </p:sp>
      <p:sp>
        <p:nvSpPr>
          <p:cNvPr id="3" name="ClipArt Placeholder 2"/>
          <p:cNvSpPr>
            <a:spLocks noGrp="1"/>
          </p:cNvSpPr>
          <p:nvPr>
            <p:ph type="clipArt" sz="half" idx="1"/>
          </p:nvPr>
        </p:nvSpPr>
        <p:spPr>
          <a:xfrm>
            <a:off x="457200" y="1600200"/>
            <a:ext cx="4038600" cy="4530725"/>
          </a:xfrm>
        </p:spPr>
        <p:txBody>
          <a:bodyPr/>
          <a:lstStyle/>
          <a:p>
            <a:pPr lvl="0"/>
            <a:endParaRPr lang="ar-SA" noProof="0" smtClean="0"/>
          </a:p>
        </p:txBody>
      </p:sp>
      <p:sp>
        <p:nvSpPr>
          <p:cNvPr id="4" name="Text Placeholder 3"/>
          <p:cNvSpPr>
            <a:spLocks noGrp="1"/>
          </p:cNvSpPr>
          <p:nvPr>
            <p:ph type="body"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Rectangle 39"/>
          <p:cNvSpPr>
            <a:spLocks noGrp="1" noChangeArrowheads="1"/>
          </p:cNvSpPr>
          <p:nvPr>
            <p:ph type="dt" sz="half" idx="10"/>
          </p:nvPr>
        </p:nvSpPr>
        <p:spPr/>
        <p:txBody>
          <a:bodyPr/>
          <a:lstStyle>
            <a:lvl1pPr>
              <a:defRPr smtClean="0"/>
            </a:lvl1pPr>
          </a:lstStyle>
          <a:p>
            <a:pPr>
              <a:defRPr/>
            </a:pPr>
            <a:fld id="{617E6468-2C8C-412A-8AD6-20EF93E59AF3}" type="datetime2">
              <a:rPr lang="en-US" smtClean="0"/>
              <a:t>Tuesday, 2 June, 2020</a:t>
            </a:fld>
            <a:endParaRPr lang="en-US"/>
          </a:p>
        </p:txBody>
      </p:sp>
      <p:sp>
        <p:nvSpPr>
          <p:cNvPr id="6" name="Rectangle 40"/>
          <p:cNvSpPr>
            <a:spLocks noGrp="1" noChangeArrowheads="1"/>
          </p:cNvSpPr>
          <p:nvPr>
            <p:ph type="ftr" sz="quarter" idx="11"/>
          </p:nvPr>
        </p:nvSpPr>
        <p:spPr>
          <a:xfrm>
            <a:off x="3124200" y="6278563"/>
            <a:ext cx="2895600" cy="457200"/>
          </a:xfrm>
          <a:prstGeom prst="rect">
            <a:avLst/>
          </a:prstGeom>
        </p:spPr>
        <p:txBody>
          <a:bodyPr/>
          <a:lstStyle>
            <a:lvl1pPr>
              <a:defRPr/>
            </a:lvl1pPr>
          </a:lstStyle>
          <a:p>
            <a:pPr>
              <a:defRPr/>
            </a:pPr>
            <a:endParaRPr lang="en-US"/>
          </a:p>
        </p:txBody>
      </p:sp>
      <p:sp>
        <p:nvSpPr>
          <p:cNvPr id="8" name="Rounded Rectangle 7"/>
          <p:cNvSpPr/>
          <p:nvPr userDrawn="1"/>
        </p:nvSpPr>
        <p:spPr bwMode="auto">
          <a:xfrm>
            <a:off x="7262308" y="6318250"/>
            <a:ext cx="1878517" cy="527050"/>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fld id="{E6C63B50-36F4-4F60-AA93-247901D55E03}" type="slidenum">
              <a:rPr kumimoji="0" lang="en-US" sz="2800" b="0" i="0" u="none" strike="noStrike" cap="none" normalizeH="0" baseline="0" smtClean="0">
                <a:ln>
                  <a:noFill/>
                </a:ln>
                <a:solidFill>
                  <a:srgbClr val="003399"/>
                </a:solidFill>
                <a:effectLst/>
                <a:latin typeface="Tahoma" pitchFamily="34" charset="0"/>
                <a:cs typeface="Arial" pitchFamily="34" charset="0"/>
              </a:rPr>
              <a:pPr marL="0" marR="0" indent="0" algn="ctr" defTabSz="914400" rtl="1" eaLnBrk="1" fontAlgn="base" latinLnBrk="0" hangingPunct="1">
                <a:lnSpc>
                  <a:spcPct val="100000"/>
                </a:lnSpc>
                <a:spcBef>
                  <a:spcPct val="0"/>
                </a:spcBef>
                <a:spcAft>
                  <a:spcPct val="0"/>
                </a:spcAft>
                <a:buClrTx/>
                <a:buSzTx/>
                <a:buFontTx/>
                <a:buNone/>
                <a:tabLst/>
              </a:pPr>
              <a:t>‹#›</a:t>
            </a:fld>
            <a:r>
              <a:rPr kumimoji="0" lang="en-US" sz="2800" b="0" i="0" u="none" strike="noStrike" cap="none" normalizeH="0" baseline="0" dirty="0" smtClean="0">
                <a:ln>
                  <a:noFill/>
                </a:ln>
                <a:solidFill>
                  <a:srgbClr val="003399"/>
                </a:solidFill>
                <a:effectLst/>
                <a:latin typeface="Tahoma" pitchFamily="34" charset="0"/>
                <a:cs typeface="Arial" pitchFamily="34" charset="0"/>
              </a:rPr>
              <a:t> of 30</a:t>
            </a:r>
          </a:p>
        </p:txBody>
      </p:sp>
    </p:spTree>
    <p:extLst>
      <p:ext uri="{BB962C8B-B14F-4D97-AF65-F5344CB8AC3E}">
        <p14:creationId xmlns:p14="http://schemas.microsoft.com/office/powerpoint/2010/main" val="19839865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woObjAndTx" preserve="1">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ar-SA"/>
          </a:p>
        </p:txBody>
      </p:sp>
      <p:sp>
        <p:nvSpPr>
          <p:cNvPr id="3" name="Content Placeholder 2"/>
          <p:cNvSpPr>
            <a:spLocks noGrp="1"/>
          </p:cNvSpPr>
          <p:nvPr>
            <p:ph sz="quarter" idx="1"/>
          </p:nvPr>
        </p:nvSpPr>
        <p:spPr>
          <a:xfrm>
            <a:off x="457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quarter" idx="2"/>
          </p:nvPr>
        </p:nvSpPr>
        <p:spPr>
          <a:xfrm>
            <a:off x="457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Text Placeholder 4"/>
          <p:cNvSpPr>
            <a:spLocks noGrp="1"/>
          </p:cNvSpPr>
          <p:nvPr>
            <p:ph type="body" sz="half" idx="3"/>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Rectangle 39"/>
          <p:cNvSpPr>
            <a:spLocks noGrp="1" noChangeArrowheads="1"/>
          </p:cNvSpPr>
          <p:nvPr>
            <p:ph type="dt" sz="half" idx="10"/>
          </p:nvPr>
        </p:nvSpPr>
        <p:spPr/>
        <p:txBody>
          <a:bodyPr/>
          <a:lstStyle>
            <a:lvl1pPr>
              <a:defRPr smtClean="0"/>
            </a:lvl1pPr>
          </a:lstStyle>
          <a:p>
            <a:pPr>
              <a:defRPr/>
            </a:pPr>
            <a:fld id="{07C86D31-BC65-4B9F-80E6-94AA2096769C}" type="datetime2">
              <a:rPr lang="en-US" smtClean="0"/>
              <a:t>Tuesday, 2 June, 2020</a:t>
            </a:fld>
            <a:endParaRPr lang="en-US"/>
          </a:p>
        </p:txBody>
      </p:sp>
      <p:sp>
        <p:nvSpPr>
          <p:cNvPr id="7" name="Rectangle 40"/>
          <p:cNvSpPr>
            <a:spLocks noGrp="1" noChangeArrowheads="1"/>
          </p:cNvSpPr>
          <p:nvPr>
            <p:ph type="ftr" sz="quarter" idx="11"/>
          </p:nvPr>
        </p:nvSpPr>
        <p:spPr>
          <a:xfrm>
            <a:off x="3124200" y="6278563"/>
            <a:ext cx="2895600" cy="457200"/>
          </a:xfrm>
          <a:prstGeom prst="rect">
            <a:avLst/>
          </a:prstGeom>
        </p:spPr>
        <p:txBody>
          <a:bodyPr/>
          <a:lstStyle>
            <a:lvl1pPr>
              <a:defRPr/>
            </a:lvl1pPr>
          </a:lstStyle>
          <a:p>
            <a:pPr>
              <a:defRPr/>
            </a:pPr>
            <a:endParaRPr lang="en-US"/>
          </a:p>
        </p:txBody>
      </p:sp>
      <p:sp>
        <p:nvSpPr>
          <p:cNvPr id="8" name="Rectangle 41"/>
          <p:cNvSpPr>
            <a:spLocks noGrp="1" noChangeArrowheads="1"/>
          </p:cNvSpPr>
          <p:nvPr>
            <p:ph type="sldNum" sz="quarter" idx="12"/>
          </p:nvPr>
        </p:nvSpPr>
        <p:spPr>
          <a:xfrm>
            <a:off x="6553200" y="6278563"/>
            <a:ext cx="2133600" cy="457200"/>
          </a:xfrm>
          <a:prstGeom prst="rect">
            <a:avLst/>
          </a:prstGeom>
        </p:spPr>
        <p:txBody>
          <a:bodyPr/>
          <a:lstStyle>
            <a:lvl1pPr>
              <a:defRPr/>
            </a:lvl1pPr>
          </a:lstStyle>
          <a:p>
            <a:pPr>
              <a:defRPr/>
            </a:pPr>
            <a:fld id="{A80ADC6D-7307-4423-8667-9FD34F5A63E5}" type="slidenum">
              <a:rPr lang="ar-SA" altLang="en-US"/>
              <a:pPr>
                <a:defRPr/>
              </a:pPr>
              <a:t>‹#›</a:t>
            </a:fld>
            <a:endParaRPr lang="en-US" altLang="en-US"/>
          </a:p>
        </p:txBody>
      </p:sp>
    </p:spTree>
    <p:extLst>
      <p:ext uri="{BB962C8B-B14F-4D97-AF65-F5344CB8AC3E}">
        <p14:creationId xmlns:p14="http://schemas.microsoft.com/office/powerpoint/2010/main" val="26019926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ar-SA"/>
          </a:p>
        </p:txBody>
      </p:sp>
      <p:sp>
        <p:nvSpPr>
          <p:cNvPr id="3" name="Text Placeholder 2"/>
          <p:cNvSpPr>
            <a:spLocks noGrp="1"/>
          </p:cNvSpPr>
          <p:nvPr>
            <p:ph type="body" sz="half" idx="1"/>
          </p:nvPr>
        </p:nvSpPr>
        <p:spPr>
          <a:xfrm>
            <a:off x="457200" y="1600200"/>
            <a:ext cx="8229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457200" y="3941763"/>
            <a:ext cx="8229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Rectangle 39"/>
          <p:cNvSpPr>
            <a:spLocks noGrp="1" noChangeArrowheads="1"/>
          </p:cNvSpPr>
          <p:nvPr>
            <p:ph type="dt" sz="half" idx="10"/>
          </p:nvPr>
        </p:nvSpPr>
        <p:spPr>
          <a:xfrm>
            <a:off x="457200" y="6278563"/>
            <a:ext cx="2674640" cy="457200"/>
          </a:xfrm>
        </p:spPr>
        <p:txBody>
          <a:bodyPr/>
          <a:lstStyle>
            <a:lvl1pPr>
              <a:defRPr smtClean="0">
                <a:solidFill>
                  <a:srgbClr val="000000"/>
                </a:solidFill>
              </a:defRPr>
            </a:lvl1pPr>
          </a:lstStyle>
          <a:p>
            <a:pPr>
              <a:defRPr/>
            </a:pPr>
            <a:fld id="{93896645-8549-45F2-88B3-0768C26DDDA1}" type="datetime2">
              <a:rPr lang="en-US" smtClean="0"/>
              <a:t>Tuesday, 2 June, 2020</a:t>
            </a:fld>
            <a:endParaRPr lang="en-US" dirty="0"/>
          </a:p>
        </p:txBody>
      </p:sp>
      <p:sp>
        <p:nvSpPr>
          <p:cNvPr id="7" name="Rectangle 41"/>
          <p:cNvSpPr>
            <a:spLocks noGrp="1" noChangeArrowheads="1"/>
          </p:cNvSpPr>
          <p:nvPr>
            <p:ph type="sldNum" sz="quarter" idx="12"/>
          </p:nvPr>
        </p:nvSpPr>
        <p:spPr>
          <a:xfrm>
            <a:off x="6553200" y="6278563"/>
            <a:ext cx="2133600" cy="457200"/>
          </a:xfrm>
          <a:prstGeom prst="rect">
            <a:avLst/>
          </a:prstGeom>
        </p:spPr>
        <p:txBody>
          <a:bodyPr/>
          <a:lstStyle>
            <a:lvl1pPr>
              <a:defRPr sz="1600">
                <a:solidFill>
                  <a:srgbClr val="000000"/>
                </a:solidFill>
              </a:defRPr>
            </a:lvl1pPr>
          </a:lstStyle>
          <a:p>
            <a:pPr>
              <a:defRPr/>
            </a:pPr>
            <a:fld id="{C34FD2A9-96DD-4AA9-B658-09CE6B27703B}" type="slidenum">
              <a:rPr lang="ar-SA" altLang="en-US" smtClean="0"/>
              <a:pPr>
                <a:defRPr/>
              </a:pPr>
              <a:t>‹#›</a:t>
            </a:fld>
            <a:endParaRPr lang="en-US" altLang="en-US" dirty="0"/>
          </a:p>
        </p:txBody>
      </p:sp>
    </p:spTree>
    <p:extLst>
      <p:ext uri="{BB962C8B-B14F-4D97-AF65-F5344CB8AC3E}">
        <p14:creationId xmlns:p14="http://schemas.microsoft.com/office/powerpoint/2010/main" val="33540076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ar-SA"/>
          </a:p>
        </p:txBody>
      </p:sp>
      <p:sp>
        <p:nvSpPr>
          <p:cNvPr id="3" name="Content Placeholder 2"/>
          <p:cNvSpPr>
            <a:spLocks noGrp="1"/>
          </p:cNvSpPr>
          <p:nvPr>
            <p:ph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Text Placeholder 3"/>
          <p:cNvSpPr>
            <a:spLocks noGrp="1"/>
          </p:cNvSpPr>
          <p:nvPr>
            <p:ph type="body"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Rectangle 39"/>
          <p:cNvSpPr>
            <a:spLocks noGrp="1" noChangeArrowheads="1"/>
          </p:cNvSpPr>
          <p:nvPr>
            <p:ph type="dt" sz="half" idx="10"/>
          </p:nvPr>
        </p:nvSpPr>
        <p:spPr/>
        <p:txBody>
          <a:bodyPr/>
          <a:lstStyle>
            <a:lvl1pPr>
              <a:defRPr smtClean="0"/>
            </a:lvl1pPr>
          </a:lstStyle>
          <a:p>
            <a:pPr>
              <a:defRPr/>
            </a:pPr>
            <a:fld id="{208417A8-8199-49FB-8D10-BDC7EDB7AC24}" type="datetime2">
              <a:rPr lang="en-US" smtClean="0"/>
              <a:t>Tuesday, 2 June, 2020</a:t>
            </a:fld>
            <a:endParaRPr lang="en-US"/>
          </a:p>
        </p:txBody>
      </p:sp>
      <p:sp>
        <p:nvSpPr>
          <p:cNvPr id="6" name="Rectangle 40"/>
          <p:cNvSpPr>
            <a:spLocks noGrp="1" noChangeArrowheads="1"/>
          </p:cNvSpPr>
          <p:nvPr>
            <p:ph type="ftr" sz="quarter" idx="11"/>
          </p:nvPr>
        </p:nvSpPr>
        <p:spPr>
          <a:xfrm>
            <a:off x="3124200" y="6278563"/>
            <a:ext cx="2895600" cy="457200"/>
          </a:xfrm>
          <a:prstGeom prst="rect">
            <a:avLst/>
          </a:prstGeom>
        </p:spPr>
        <p:txBody>
          <a:bodyPr/>
          <a:lstStyle>
            <a:lvl1pPr>
              <a:defRPr/>
            </a:lvl1pPr>
          </a:lstStyle>
          <a:p>
            <a:pPr>
              <a:defRPr/>
            </a:pPr>
            <a:endParaRPr lang="en-US"/>
          </a:p>
        </p:txBody>
      </p:sp>
      <p:sp>
        <p:nvSpPr>
          <p:cNvPr id="8" name="Rounded Rectangle 7"/>
          <p:cNvSpPr/>
          <p:nvPr userDrawn="1"/>
        </p:nvSpPr>
        <p:spPr bwMode="auto">
          <a:xfrm>
            <a:off x="7262308" y="6318250"/>
            <a:ext cx="1878517" cy="527050"/>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fld id="{E6C63B50-36F4-4F60-AA93-247901D55E03}" type="slidenum">
              <a:rPr kumimoji="0" lang="en-US" sz="2800" b="0" i="0" u="none" strike="noStrike" cap="none" normalizeH="0" baseline="0" smtClean="0">
                <a:ln>
                  <a:noFill/>
                </a:ln>
                <a:solidFill>
                  <a:srgbClr val="003399"/>
                </a:solidFill>
                <a:effectLst/>
                <a:latin typeface="Tahoma" pitchFamily="34" charset="0"/>
                <a:cs typeface="Arial" pitchFamily="34" charset="0"/>
              </a:rPr>
              <a:pPr marL="0" marR="0" indent="0" algn="ctr" defTabSz="914400" rtl="1" eaLnBrk="1" fontAlgn="base" latinLnBrk="0" hangingPunct="1">
                <a:lnSpc>
                  <a:spcPct val="100000"/>
                </a:lnSpc>
                <a:spcBef>
                  <a:spcPct val="0"/>
                </a:spcBef>
                <a:spcAft>
                  <a:spcPct val="0"/>
                </a:spcAft>
                <a:buClrTx/>
                <a:buSzTx/>
                <a:buFontTx/>
                <a:buNone/>
                <a:tabLst/>
              </a:pPr>
              <a:t>‹#›</a:t>
            </a:fld>
            <a:r>
              <a:rPr kumimoji="0" lang="en-US" sz="2800" b="0" i="0" u="none" strike="noStrike" cap="none" normalizeH="0" baseline="0" dirty="0" smtClean="0">
                <a:ln>
                  <a:noFill/>
                </a:ln>
                <a:solidFill>
                  <a:srgbClr val="003399"/>
                </a:solidFill>
                <a:effectLst/>
                <a:latin typeface="Tahoma" pitchFamily="34" charset="0"/>
                <a:cs typeface="Arial" pitchFamily="34" charset="0"/>
              </a:rPr>
              <a:t> of 30</a:t>
            </a:r>
          </a:p>
        </p:txBody>
      </p:sp>
    </p:spTree>
    <p:extLst>
      <p:ext uri="{BB962C8B-B14F-4D97-AF65-F5344CB8AC3E}">
        <p14:creationId xmlns:p14="http://schemas.microsoft.com/office/powerpoint/2010/main" val="25544843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ar-SA"/>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Rectangle 39"/>
          <p:cNvSpPr>
            <a:spLocks noGrp="1" noChangeArrowheads="1"/>
          </p:cNvSpPr>
          <p:nvPr>
            <p:ph type="dt" sz="half" idx="10"/>
          </p:nvPr>
        </p:nvSpPr>
        <p:spPr/>
        <p:txBody>
          <a:bodyPr/>
          <a:lstStyle>
            <a:lvl1pPr>
              <a:defRPr smtClean="0"/>
            </a:lvl1pPr>
          </a:lstStyle>
          <a:p>
            <a:pPr>
              <a:defRPr/>
            </a:pPr>
            <a:fld id="{46368246-73F1-4040-AD0F-80453A2CB842}" type="datetime2">
              <a:rPr lang="en-US" smtClean="0"/>
              <a:t>Tuesday, 2 June, 2020</a:t>
            </a:fld>
            <a:endParaRPr lang="en-US"/>
          </a:p>
        </p:txBody>
      </p:sp>
      <p:sp>
        <p:nvSpPr>
          <p:cNvPr id="7" name="Rectangle 40"/>
          <p:cNvSpPr>
            <a:spLocks noGrp="1" noChangeArrowheads="1"/>
          </p:cNvSpPr>
          <p:nvPr>
            <p:ph type="ftr" sz="quarter" idx="11"/>
          </p:nvPr>
        </p:nvSpPr>
        <p:spPr>
          <a:xfrm>
            <a:off x="3124200" y="6278563"/>
            <a:ext cx="2895600" cy="457200"/>
          </a:xfrm>
          <a:prstGeom prst="rect">
            <a:avLst/>
          </a:prstGeom>
        </p:spPr>
        <p:txBody>
          <a:bodyPr/>
          <a:lstStyle>
            <a:lvl1pPr>
              <a:defRPr/>
            </a:lvl1pPr>
          </a:lstStyle>
          <a:p>
            <a:pPr>
              <a:defRPr/>
            </a:pPr>
            <a:endParaRPr lang="en-US"/>
          </a:p>
        </p:txBody>
      </p:sp>
      <p:sp>
        <p:nvSpPr>
          <p:cNvPr id="8" name="Rectangle 41"/>
          <p:cNvSpPr>
            <a:spLocks noGrp="1" noChangeArrowheads="1"/>
          </p:cNvSpPr>
          <p:nvPr>
            <p:ph type="sldNum" sz="quarter" idx="12"/>
          </p:nvPr>
        </p:nvSpPr>
        <p:spPr>
          <a:xfrm>
            <a:off x="6553200" y="6278563"/>
            <a:ext cx="2133600" cy="457200"/>
          </a:xfrm>
          <a:prstGeom prst="rect">
            <a:avLst/>
          </a:prstGeom>
        </p:spPr>
        <p:txBody>
          <a:bodyPr/>
          <a:lstStyle>
            <a:lvl1pPr>
              <a:defRPr/>
            </a:lvl1pPr>
          </a:lstStyle>
          <a:p>
            <a:pPr>
              <a:defRPr/>
            </a:pPr>
            <a:fld id="{4267C37F-17BA-4378-A3E3-90F487E07BD5}" type="slidenum">
              <a:rPr lang="ar-SA" altLang="en-US"/>
              <a:pPr>
                <a:defRPr/>
              </a:pPr>
              <a:t>‹#›</a:t>
            </a:fld>
            <a:endParaRPr lang="en-US" altLang="en-US"/>
          </a:p>
        </p:txBody>
      </p:sp>
    </p:spTree>
    <p:extLst>
      <p:ext uri="{BB962C8B-B14F-4D97-AF65-F5344CB8AC3E}">
        <p14:creationId xmlns:p14="http://schemas.microsoft.com/office/powerpoint/2010/main" val="12367784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ar-SA"/>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Rectangle 39"/>
          <p:cNvSpPr>
            <a:spLocks noGrp="1" noChangeArrowheads="1"/>
          </p:cNvSpPr>
          <p:nvPr>
            <p:ph type="dt" sz="half" idx="10"/>
          </p:nvPr>
        </p:nvSpPr>
        <p:spPr/>
        <p:txBody>
          <a:bodyPr/>
          <a:lstStyle>
            <a:lvl1pPr>
              <a:defRPr smtClean="0"/>
            </a:lvl1pPr>
          </a:lstStyle>
          <a:p>
            <a:pPr>
              <a:defRPr/>
            </a:pPr>
            <a:fld id="{D51EA56E-3C5A-407F-B906-15E598C2FBFE}" type="datetime2">
              <a:rPr lang="en-US" smtClean="0"/>
              <a:t>Tuesday, 2 June, 2020</a:t>
            </a:fld>
            <a:endParaRPr lang="en-US"/>
          </a:p>
        </p:txBody>
      </p:sp>
      <p:sp>
        <p:nvSpPr>
          <p:cNvPr id="6" name="Rectangle 40"/>
          <p:cNvSpPr>
            <a:spLocks noGrp="1" noChangeArrowheads="1"/>
          </p:cNvSpPr>
          <p:nvPr>
            <p:ph type="ftr" sz="quarter" idx="11"/>
          </p:nvPr>
        </p:nvSpPr>
        <p:spPr>
          <a:xfrm>
            <a:off x="3124200" y="6278563"/>
            <a:ext cx="2895600" cy="457200"/>
          </a:xfrm>
          <a:prstGeom prst="rect">
            <a:avLst/>
          </a:prstGeom>
        </p:spPr>
        <p:txBody>
          <a:bodyPr/>
          <a:lstStyle>
            <a:lvl1pPr>
              <a:defRPr/>
            </a:lvl1pPr>
          </a:lstStyle>
          <a:p>
            <a:pPr>
              <a:defRPr/>
            </a:pPr>
            <a:endParaRPr lang="en-US"/>
          </a:p>
        </p:txBody>
      </p:sp>
      <p:sp>
        <p:nvSpPr>
          <p:cNvPr id="8" name="Rounded Rectangle 7"/>
          <p:cNvSpPr/>
          <p:nvPr userDrawn="1"/>
        </p:nvSpPr>
        <p:spPr bwMode="auto">
          <a:xfrm>
            <a:off x="7262308" y="6318250"/>
            <a:ext cx="1878517" cy="527050"/>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fld id="{E6C63B50-36F4-4F60-AA93-247901D55E03}" type="slidenum">
              <a:rPr kumimoji="0" lang="en-US" sz="2800" b="0" i="0" u="none" strike="noStrike" cap="none" normalizeH="0" baseline="0" smtClean="0">
                <a:ln>
                  <a:noFill/>
                </a:ln>
                <a:solidFill>
                  <a:srgbClr val="003399"/>
                </a:solidFill>
                <a:effectLst/>
                <a:latin typeface="Tahoma" pitchFamily="34" charset="0"/>
                <a:cs typeface="Arial" pitchFamily="34" charset="0"/>
              </a:rPr>
              <a:pPr marL="0" marR="0" indent="0" algn="ctr" defTabSz="914400" rtl="1" eaLnBrk="1" fontAlgn="base" latinLnBrk="0" hangingPunct="1">
                <a:lnSpc>
                  <a:spcPct val="100000"/>
                </a:lnSpc>
                <a:spcBef>
                  <a:spcPct val="0"/>
                </a:spcBef>
                <a:spcAft>
                  <a:spcPct val="0"/>
                </a:spcAft>
                <a:buClrTx/>
                <a:buSzTx/>
                <a:buFontTx/>
                <a:buNone/>
                <a:tabLst/>
              </a:pPr>
              <a:t>‹#›</a:t>
            </a:fld>
            <a:r>
              <a:rPr kumimoji="0" lang="en-US" sz="2800" b="0" i="0" u="none" strike="noStrike" cap="none" normalizeH="0" baseline="0" dirty="0" smtClean="0">
                <a:ln>
                  <a:noFill/>
                </a:ln>
                <a:solidFill>
                  <a:srgbClr val="003399"/>
                </a:solidFill>
                <a:effectLst/>
                <a:latin typeface="Tahoma" pitchFamily="34" charset="0"/>
                <a:cs typeface="Arial" pitchFamily="34" charset="0"/>
              </a:rPr>
              <a:t> of 30</a:t>
            </a:r>
          </a:p>
        </p:txBody>
      </p:sp>
    </p:spTree>
    <p:extLst>
      <p:ext uri="{BB962C8B-B14F-4D97-AF65-F5344CB8AC3E}">
        <p14:creationId xmlns:p14="http://schemas.microsoft.com/office/powerpoint/2010/main" val="37899367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7813"/>
            <a:ext cx="8229600" cy="58531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3" name="Rectangle 39"/>
          <p:cNvSpPr>
            <a:spLocks noGrp="1" noChangeArrowheads="1"/>
          </p:cNvSpPr>
          <p:nvPr>
            <p:ph type="dt" sz="half" idx="10"/>
          </p:nvPr>
        </p:nvSpPr>
        <p:spPr/>
        <p:txBody>
          <a:bodyPr/>
          <a:lstStyle>
            <a:lvl1pPr>
              <a:defRPr smtClean="0"/>
            </a:lvl1pPr>
          </a:lstStyle>
          <a:p>
            <a:pPr>
              <a:defRPr/>
            </a:pPr>
            <a:fld id="{2ADBEE14-47E3-4692-A226-128AB685A56B}" type="datetime2">
              <a:rPr lang="en-US" smtClean="0"/>
              <a:t>Tuesday, 2 June, 2020</a:t>
            </a:fld>
            <a:endParaRPr lang="en-US"/>
          </a:p>
        </p:txBody>
      </p:sp>
      <p:sp>
        <p:nvSpPr>
          <p:cNvPr id="4" name="Rectangle 40"/>
          <p:cNvSpPr>
            <a:spLocks noGrp="1" noChangeArrowheads="1"/>
          </p:cNvSpPr>
          <p:nvPr>
            <p:ph type="ftr" sz="quarter" idx="11"/>
          </p:nvPr>
        </p:nvSpPr>
        <p:spPr>
          <a:xfrm>
            <a:off x="3124200" y="6278563"/>
            <a:ext cx="2895600" cy="457200"/>
          </a:xfrm>
          <a:prstGeom prst="rect">
            <a:avLst/>
          </a:prstGeom>
        </p:spPr>
        <p:txBody>
          <a:bodyPr/>
          <a:lstStyle>
            <a:lvl1pPr>
              <a:defRPr/>
            </a:lvl1pPr>
          </a:lstStyle>
          <a:p>
            <a:pPr>
              <a:defRPr/>
            </a:pPr>
            <a:endParaRPr lang="en-US"/>
          </a:p>
        </p:txBody>
      </p:sp>
      <p:sp>
        <p:nvSpPr>
          <p:cNvPr id="6" name="Rounded Rectangle 5"/>
          <p:cNvSpPr/>
          <p:nvPr userDrawn="1"/>
        </p:nvSpPr>
        <p:spPr bwMode="auto">
          <a:xfrm>
            <a:off x="7262308" y="6318250"/>
            <a:ext cx="1878517" cy="527050"/>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fld id="{E6C63B50-36F4-4F60-AA93-247901D55E03}" type="slidenum">
              <a:rPr kumimoji="0" lang="en-US" sz="2800" b="0" i="0" u="none" strike="noStrike" cap="none" normalizeH="0" baseline="0" smtClean="0">
                <a:ln>
                  <a:noFill/>
                </a:ln>
                <a:solidFill>
                  <a:srgbClr val="003399"/>
                </a:solidFill>
                <a:effectLst/>
                <a:latin typeface="Tahoma" pitchFamily="34" charset="0"/>
                <a:cs typeface="Arial" pitchFamily="34" charset="0"/>
              </a:rPr>
              <a:pPr marL="0" marR="0" indent="0" algn="ctr" defTabSz="914400" rtl="1" eaLnBrk="1" fontAlgn="base" latinLnBrk="0" hangingPunct="1">
                <a:lnSpc>
                  <a:spcPct val="100000"/>
                </a:lnSpc>
                <a:spcBef>
                  <a:spcPct val="0"/>
                </a:spcBef>
                <a:spcAft>
                  <a:spcPct val="0"/>
                </a:spcAft>
                <a:buClrTx/>
                <a:buSzTx/>
                <a:buFontTx/>
                <a:buNone/>
                <a:tabLst/>
              </a:pPr>
              <a:t>‹#›</a:t>
            </a:fld>
            <a:r>
              <a:rPr kumimoji="0" lang="en-US" sz="2800" b="0" i="0" u="none" strike="noStrike" cap="none" normalizeH="0" baseline="0" dirty="0" smtClean="0">
                <a:ln>
                  <a:noFill/>
                </a:ln>
                <a:solidFill>
                  <a:srgbClr val="003399"/>
                </a:solidFill>
                <a:effectLst/>
                <a:latin typeface="Tahoma" pitchFamily="34" charset="0"/>
                <a:cs typeface="Arial" pitchFamily="34" charset="0"/>
              </a:rPr>
              <a:t> of 30</a:t>
            </a:r>
          </a:p>
        </p:txBody>
      </p:sp>
    </p:spTree>
    <p:extLst>
      <p:ext uri="{BB962C8B-B14F-4D97-AF65-F5344CB8AC3E}">
        <p14:creationId xmlns:p14="http://schemas.microsoft.com/office/powerpoint/2010/main" val="537290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Rectangle 39"/>
          <p:cNvSpPr>
            <a:spLocks noGrp="1" noChangeArrowheads="1"/>
          </p:cNvSpPr>
          <p:nvPr>
            <p:ph type="dt" sz="half" idx="10"/>
          </p:nvPr>
        </p:nvSpPr>
        <p:spPr>
          <a:xfrm>
            <a:off x="457200" y="6278563"/>
            <a:ext cx="2314600" cy="457200"/>
          </a:xfrm>
        </p:spPr>
        <p:txBody>
          <a:bodyPr/>
          <a:lstStyle>
            <a:lvl1pPr>
              <a:defRPr smtClean="0">
                <a:solidFill>
                  <a:srgbClr val="000000"/>
                </a:solidFill>
              </a:defRPr>
            </a:lvl1pPr>
          </a:lstStyle>
          <a:p>
            <a:pPr>
              <a:defRPr/>
            </a:pPr>
            <a:fld id="{869B4FB0-C735-4025-828C-B5E8567F5D14}" type="datetime2">
              <a:rPr lang="en-US" smtClean="0"/>
              <a:t>Tuesday, 2 June, 2020</a:t>
            </a:fld>
            <a:endParaRPr lang="en-US" dirty="0"/>
          </a:p>
        </p:txBody>
      </p:sp>
      <p:sp>
        <p:nvSpPr>
          <p:cNvPr id="5" name="Rectangle 40"/>
          <p:cNvSpPr>
            <a:spLocks noGrp="1" noChangeArrowheads="1"/>
          </p:cNvSpPr>
          <p:nvPr>
            <p:ph type="ftr" sz="quarter" idx="11"/>
          </p:nvPr>
        </p:nvSpPr>
        <p:spPr>
          <a:xfrm>
            <a:off x="3124200" y="6278563"/>
            <a:ext cx="2895600" cy="457200"/>
          </a:xfrm>
          <a:prstGeom prst="rect">
            <a:avLst/>
          </a:prstGeom>
        </p:spPr>
        <p:txBody>
          <a:bodyPr/>
          <a:lstStyle>
            <a:lvl1pPr>
              <a:defRPr/>
            </a:lvl1pPr>
          </a:lstStyle>
          <a:p>
            <a:pPr>
              <a:defRPr/>
            </a:pPr>
            <a:endParaRPr lang="en-US"/>
          </a:p>
        </p:txBody>
      </p:sp>
      <p:sp>
        <p:nvSpPr>
          <p:cNvPr id="7" name="Rounded Rectangle 6"/>
          <p:cNvSpPr/>
          <p:nvPr userDrawn="1"/>
        </p:nvSpPr>
        <p:spPr bwMode="auto">
          <a:xfrm>
            <a:off x="7262308" y="6318250"/>
            <a:ext cx="1878517" cy="527050"/>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fld id="{E6C63B50-36F4-4F60-AA93-247901D55E03}" type="slidenum">
              <a:rPr kumimoji="0" lang="en-US" sz="2800" b="0" i="0" u="none" strike="noStrike" cap="none" normalizeH="0" baseline="0" smtClean="0">
                <a:ln>
                  <a:noFill/>
                </a:ln>
                <a:solidFill>
                  <a:srgbClr val="003399"/>
                </a:solidFill>
                <a:effectLst/>
                <a:latin typeface="Tahoma" pitchFamily="34" charset="0"/>
                <a:cs typeface="Arial" pitchFamily="34" charset="0"/>
              </a:rPr>
              <a:pPr marL="0" marR="0" indent="0" algn="ctr" defTabSz="914400" rtl="1" eaLnBrk="1" fontAlgn="base" latinLnBrk="0" hangingPunct="1">
                <a:lnSpc>
                  <a:spcPct val="100000"/>
                </a:lnSpc>
                <a:spcBef>
                  <a:spcPct val="0"/>
                </a:spcBef>
                <a:spcAft>
                  <a:spcPct val="0"/>
                </a:spcAft>
                <a:buClrTx/>
                <a:buSzTx/>
                <a:buFontTx/>
                <a:buNone/>
                <a:tabLst/>
              </a:pPr>
              <a:t>‹#›</a:t>
            </a:fld>
            <a:r>
              <a:rPr kumimoji="0" lang="en-US" sz="2800" b="0" i="0" u="none" strike="noStrike" cap="none" normalizeH="0" baseline="0" dirty="0" smtClean="0">
                <a:ln>
                  <a:noFill/>
                </a:ln>
                <a:solidFill>
                  <a:srgbClr val="003399"/>
                </a:solidFill>
                <a:effectLst/>
                <a:latin typeface="Tahoma" pitchFamily="34" charset="0"/>
                <a:cs typeface="Arial" pitchFamily="34" charset="0"/>
              </a:rPr>
              <a:t> of 30</a:t>
            </a:r>
          </a:p>
        </p:txBody>
      </p:sp>
    </p:spTree>
    <p:extLst>
      <p:ext uri="{BB962C8B-B14F-4D97-AF65-F5344CB8AC3E}">
        <p14:creationId xmlns:p14="http://schemas.microsoft.com/office/powerpoint/2010/main" val="192681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9"/>
          <p:cNvSpPr>
            <a:spLocks noGrp="1" noChangeArrowheads="1"/>
          </p:cNvSpPr>
          <p:nvPr>
            <p:ph type="dt" sz="half" idx="10"/>
          </p:nvPr>
        </p:nvSpPr>
        <p:spPr/>
        <p:txBody>
          <a:bodyPr/>
          <a:lstStyle>
            <a:lvl1pPr>
              <a:defRPr smtClean="0"/>
            </a:lvl1pPr>
          </a:lstStyle>
          <a:p>
            <a:pPr>
              <a:defRPr/>
            </a:pPr>
            <a:fld id="{766A1BB6-7E1E-465E-80C4-C28F0EC88879}" type="datetime2">
              <a:rPr lang="en-US" smtClean="0"/>
              <a:t>Tuesday, 2 June, 2020</a:t>
            </a:fld>
            <a:endParaRPr lang="en-US"/>
          </a:p>
        </p:txBody>
      </p:sp>
      <p:sp>
        <p:nvSpPr>
          <p:cNvPr id="5" name="Rectangle 40"/>
          <p:cNvSpPr>
            <a:spLocks noGrp="1" noChangeArrowheads="1"/>
          </p:cNvSpPr>
          <p:nvPr>
            <p:ph type="ftr" sz="quarter" idx="11"/>
          </p:nvPr>
        </p:nvSpPr>
        <p:spPr>
          <a:xfrm>
            <a:off x="3124200" y="6278563"/>
            <a:ext cx="2895600" cy="457200"/>
          </a:xfrm>
          <a:prstGeom prst="rect">
            <a:avLst/>
          </a:prstGeom>
        </p:spPr>
        <p:txBody>
          <a:bodyPr/>
          <a:lstStyle>
            <a:lvl1pPr>
              <a:defRPr/>
            </a:lvl1pPr>
          </a:lstStyle>
          <a:p>
            <a:pPr>
              <a:defRPr/>
            </a:pPr>
            <a:endParaRPr lang="en-US"/>
          </a:p>
        </p:txBody>
      </p:sp>
      <p:sp>
        <p:nvSpPr>
          <p:cNvPr id="7" name="Rounded Rectangle 6"/>
          <p:cNvSpPr/>
          <p:nvPr userDrawn="1"/>
        </p:nvSpPr>
        <p:spPr bwMode="auto">
          <a:xfrm>
            <a:off x="7262308" y="6318250"/>
            <a:ext cx="1878517" cy="527050"/>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fld id="{E6C63B50-36F4-4F60-AA93-247901D55E03}" type="slidenum">
              <a:rPr kumimoji="0" lang="en-US" sz="2800" b="0" i="0" u="none" strike="noStrike" cap="none" normalizeH="0" baseline="0" smtClean="0">
                <a:ln>
                  <a:noFill/>
                </a:ln>
                <a:solidFill>
                  <a:srgbClr val="003399"/>
                </a:solidFill>
                <a:effectLst/>
                <a:latin typeface="Tahoma" pitchFamily="34" charset="0"/>
                <a:cs typeface="Arial" pitchFamily="34" charset="0"/>
              </a:rPr>
              <a:pPr marL="0" marR="0" indent="0" algn="ctr" defTabSz="914400" rtl="1" eaLnBrk="1" fontAlgn="base" latinLnBrk="0" hangingPunct="1">
                <a:lnSpc>
                  <a:spcPct val="100000"/>
                </a:lnSpc>
                <a:spcBef>
                  <a:spcPct val="0"/>
                </a:spcBef>
                <a:spcAft>
                  <a:spcPct val="0"/>
                </a:spcAft>
                <a:buClrTx/>
                <a:buSzTx/>
                <a:buFontTx/>
                <a:buNone/>
                <a:tabLst/>
              </a:pPr>
              <a:t>‹#›</a:t>
            </a:fld>
            <a:r>
              <a:rPr kumimoji="0" lang="en-US" sz="2800" b="0" i="0" u="none" strike="noStrike" cap="none" normalizeH="0" baseline="0" dirty="0" smtClean="0">
                <a:ln>
                  <a:noFill/>
                </a:ln>
                <a:solidFill>
                  <a:srgbClr val="003399"/>
                </a:solidFill>
                <a:effectLst/>
                <a:latin typeface="Tahoma" pitchFamily="34" charset="0"/>
                <a:cs typeface="Arial" pitchFamily="34" charset="0"/>
              </a:rPr>
              <a:t> of 30</a:t>
            </a:r>
          </a:p>
        </p:txBody>
      </p:sp>
    </p:spTree>
    <p:extLst>
      <p:ext uri="{BB962C8B-B14F-4D97-AF65-F5344CB8AC3E}">
        <p14:creationId xmlns:p14="http://schemas.microsoft.com/office/powerpoint/2010/main" val="1301956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Rectangle 39"/>
          <p:cNvSpPr>
            <a:spLocks noGrp="1" noChangeArrowheads="1"/>
          </p:cNvSpPr>
          <p:nvPr>
            <p:ph type="dt" sz="half" idx="10"/>
          </p:nvPr>
        </p:nvSpPr>
        <p:spPr/>
        <p:txBody>
          <a:bodyPr/>
          <a:lstStyle>
            <a:lvl1pPr>
              <a:defRPr smtClean="0"/>
            </a:lvl1pPr>
          </a:lstStyle>
          <a:p>
            <a:pPr>
              <a:defRPr/>
            </a:pPr>
            <a:fld id="{17325D47-27C1-4A6D-8AFC-C51912E945C7}" type="datetime2">
              <a:rPr lang="en-US" smtClean="0"/>
              <a:t>Tuesday, 2 June, 2020</a:t>
            </a:fld>
            <a:endParaRPr lang="en-US"/>
          </a:p>
        </p:txBody>
      </p:sp>
      <p:sp>
        <p:nvSpPr>
          <p:cNvPr id="6" name="Rectangle 40"/>
          <p:cNvSpPr>
            <a:spLocks noGrp="1" noChangeArrowheads="1"/>
          </p:cNvSpPr>
          <p:nvPr>
            <p:ph type="ftr" sz="quarter" idx="11"/>
          </p:nvPr>
        </p:nvSpPr>
        <p:spPr>
          <a:xfrm>
            <a:off x="3124200" y="6278563"/>
            <a:ext cx="2895600" cy="457200"/>
          </a:xfrm>
          <a:prstGeom prst="rect">
            <a:avLst/>
          </a:prstGeom>
        </p:spPr>
        <p:txBody>
          <a:bodyPr/>
          <a:lstStyle>
            <a:lvl1pPr>
              <a:defRPr/>
            </a:lvl1pPr>
          </a:lstStyle>
          <a:p>
            <a:pPr>
              <a:defRPr/>
            </a:pPr>
            <a:endParaRPr lang="en-US"/>
          </a:p>
        </p:txBody>
      </p:sp>
      <p:sp>
        <p:nvSpPr>
          <p:cNvPr id="8" name="Rounded Rectangle 7"/>
          <p:cNvSpPr/>
          <p:nvPr userDrawn="1"/>
        </p:nvSpPr>
        <p:spPr bwMode="auto">
          <a:xfrm>
            <a:off x="7262308" y="6318250"/>
            <a:ext cx="1878517" cy="527050"/>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fld id="{E6C63B50-36F4-4F60-AA93-247901D55E03}" type="slidenum">
              <a:rPr kumimoji="0" lang="en-US" sz="2800" b="0" i="0" u="none" strike="noStrike" cap="none" normalizeH="0" baseline="0" smtClean="0">
                <a:ln>
                  <a:noFill/>
                </a:ln>
                <a:solidFill>
                  <a:srgbClr val="003399"/>
                </a:solidFill>
                <a:effectLst/>
                <a:latin typeface="Tahoma" pitchFamily="34" charset="0"/>
                <a:cs typeface="Arial" pitchFamily="34" charset="0"/>
              </a:rPr>
              <a:pPr marL="0" marR="0" indent="0" algn="ctr" defTabSz="914400" rtl="1" eaLnBrk="1" fontAlgn="base" latinLnBrk="0" hangingPunct="1">
                <a:lnSpc>
                  <a:spcPct val="100000"/>
                </a:lnSpc>
                <a:spcBef>
                  <a:spcPct val="0"/>
                </a:spcBef>
                <a:spcAft>
                  <a:spcPct val="0"/>
                </a:spcAft>
                <a:buClrTx/>
                <a:buSzTx/>
                <a:buFontTx/>
                <a:buNone/>
                <a:tabLst/>
              </a:pPr>
              <a:t>‹#›</a:t>
            </a:fld>
            <a:r>
              <a:rPr kumimoji="0" lang="en-US" sz="2800" b="0" i="0" u="none" strike="noStrike" cap="none" normalizeH="0" baseline="0" dirty="0" smtClean="0">
                <a:ln>
                  <a:noFill/>
                </a:ln>
                <a:solidFill>
                  <a:srgbClr val="003399"/>
                </a:solidFill>
                <a:effectLst/>
                <a:latin typeface="Tahoma" pitchFamily="34" charset="0"/>
                <a:cs typeface="Arial" pitchFamily="34" charset="0"/>
              </a:rPr>
              <a:t> of 30</a:t>
            </a:r>
          </a:p>
        </p:txBody>
      </p:sp>
    </p:spTree>
    <p:extLst>
      <p:ext uri="{BB962C8B-B14F-4D97-AF65-F5344CB8AC3E}">
        <p14:creationId xmlns:p14="http://schemas.microsoft.com/office/powerpoint/2010/main" val="3043538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7" name="Rectangle 39"/>
          <p:cNvSpPr>
            <a:spLocks noGrp="1" noChangeArrowheads="1"/>
          </p:cNvSpPr>
          <p:nvPr>
            <p:ph type="dt" sz="half" idx="10"/>
          </p:nvPr>
        </p:nvSpPr>
        <p:spPr/>
        <p:txBody>
          <a:bodyPr/>
          <a:lstStyle>
            <a:lvl1pPr>
              <a:defRPr smtClean="0"/>
            </a:lvl1pPr>
          </a:lstStyle>
          <a:p>
            <a:pPr>
              <a:defRPr/>
            </a:pPr>
            <a:fld id="{A0CF4F8B-D04E-4BB8-AAE7-E600DF5BBAD6}" type="datetime2">
              <a:rPr lang="en-US" smtClean="0"/>
              <a:t>Tuesday, 2 June, 2020</a:t>
            </a:fld>
            <a:endParaRPr lang="en-US"/>
          </a:p>
        </p:txBody>
      </p:sp>
      <p:sp>
        <p:nvSpPr>
          <p:cNvPr id="8" name="Rectangle 40"/>
          <p:cNvSpPr>
            <a:spLocks noGrp="1" noChangeArrowheads="1"/>
          </p:cNvSpPr>
          <p:nvPr>
            <p:ph type="ftr" sz="quarter" idx="11"/>
          </p:nvPr>
        </p:nvSpPr>
        <p:spPr>
          <a:xfrm>
            <a:off x="3124200" y="6278563"/>
            <a:ext cx="2895600" cy="457200"/>
          </a:xfrm>
          <a:prstGeom prst="rect">
            <a:avLst/>
          </a:prstGeom>
        </p:spPr>
        <p:txBody>
          <a:bodyPr/>
          <a:lstStyle>
            <a:lvl1pPr>
              <a:defRPr/>
            </a:lvl1pPr>
          </a:lstStyle>
          <a:p>
            <a:pPr>
              <a:defRPr/>
            </a:pPr>
            <a:endParaRPr lang="en-US"/>
          </a:p>
        </p:txBody>
      </p:sp>
      <p:sp>
        <p:nvSpPr>
          <p:cNvPr id="10" name="Rounded Rectangle 9"/>
          <p:cNvSpPr/>
          <p:nvPr userDrawn="1"/>
        </p:nvSpPr>
        <p:spPr bwMode="auto">
          <a:xfrm>
            <a:off x="7262308" y="6318250"/>
            <a:ext cx="1878517" cy="527050"/>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fld id="{E6C63B50-36F4-4F60-AA93-247901D55E03}" type="slidenum">
              <a:rPr kumimoji="0" lang="en-US" sz="2800" b="0" i="0" u="none" strike="noStrike" cap="none" normalizeH="0" baseline="0" smtClean="0">
                <a:ln>
                  <a:noFill/>
                </a:ln>
                <a:solidFill>
                  <a:srgbClr val="003399"/>
                </a:solidFill>
                <a:effectLst/>
                <a:latin typeface="Tahoma" pitchFamily="34" charset="0"/>
                <a:cs typeface="Arial" pitchFamily="34" charset="0"/>
              </a:rPr>
              <a:pPr marL="0" marR="0" indent="0" algn="ctr" defTabSz="914400" rtl="1" eaLnBrk="1" fontAlgn="base" latinLnBrk="0" hangingPunct="1">
                <a:lnSpc>
                  <a:spcPct val="100000"/>
                </a:lnSpc>
                <a:spcBef>
                  <a:spcPct val="0"/>
                </a:spcBef>
                <a:spcAft>
                  <a:spcPct val="0"/>
                </a:spcAft>
                <a:buClrTx/>
                <a:buSzTx/>
                <a:buFontTx/>
                <a:buNone/>
                <a:tabLst/>
              </a:pPr>
              <a:t>‹#›</a:t>
            </a:fld>
            <a:r>
              <a:rPr kumimoji="0" lang="en-US" sz="2800" b="0" i="0" u="none" strike="noStrike" cap="none" normalizeH="0" baseline="0" dirty="0" smtClean="0">
                <a:ln>
                  <a:noFill/>
                </a:ln>
                <a:solidFill>
                  <a:srgbClr val="003399"/>
                </a:solidFill>
                <a:effectLst/>
                <a:latin typeface="Tahoma" pitchFamily="34" charset="0"/>
                <a:cs typeface="Arial" pitchFamily="34" charset="0"/>
              </a:rPr>
              <a:t> of 30</a:t>
            </a:r>
          </a:p>
        </p:txBody>
      </p:sp>
    </p:spTree>
    <p:extLst>
      <p:ext uri="{BB962C8B-B14F-4D97-AF65-F5344CB8AC3E}">
        <p14:creationId xmlns:p14="http://schemas.microsoft.com/office/powerpoint/2010/main" val="176538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Rectangle 39"/>
          <p:cNvSpPr>
            <a:spLocks noGrp="1" noChangeArrowheads="1"/>
          </p:cNvSpPr>
          <p:nvPr>
            <p:ph type="dt" sz="half" idx="10"/>
          </p:nvPr>
        </p:nvSpPr>
        <p:spPr/>
        <p:txBody>
          <a:bodyPr/>
          <a:lstStyle>
            <a:lvl1pPr>
              <a:defRPr smtClean="0"/>
            </a:lvl1pPr>
          </a:lstStyle>
          <a:p>
            <a:pPr>
              <a:defRPr/>
            </a:pPr>
            <a:fld id="{DBC9299A-3BF3-4C49-B7D1-AADC10E4731B}" type="datetime2">
              <a:rPr lang="en-US" smtClean="0"/>
              <a:t>Tuesday, 2 June, 2020</a:t>
            </a:fld>
            <a:endParaRPr lang="en-US"/>
          </a:p>
        </p:txBody>
      </p:sp>
      <p:sp>
        <p:nvSpPr>
          <p:cNvPr id="4" name="Rectangle 40"/>
          <p:cNvSpPr>
            <a:spLocks noGrp="1" noChangeArrowheads="1"/>
          </p:cNvSpPr>
          <p:nvPr>
            <p:ph type="ftr" sz="quarter" idx="11"/>
          </p:nvPr>
        </p:nvSpPr>
        <p:spPr>
          <a:xfrm>
            <a:off x="3124200" y="6278563"/>
            <a:ext cx="2895600" cy="457200"/>
          </a:xfrm>
          <a:prstGeom prst="rect">
            <a:avLst/>
          </a:prstGeom>
        </p:spPr>
        <p:txBody>
          <a:bodyPr/>
          <a:lstStyle>
            <a:lvl1pPr>
              <a:defRPr/>
            </a:lvl1pPr>
          </a:lstStyle>
          <a:p>
            <a:pPr>
              <a:defRPr/>
            </a:pPr>
            <a:endParaRPr lang="en-US"/>
          </a:p>
        </p:txBody>
      </p:sp>
      <p:sp>
        <p:nvSpPr>
          <p:cNvPr id="6" name="Rounded Rectangle 5"/>
          <p:cNvSpPr/>
          <p:nvPr userDrawn="1"/>
        </p:nvSpPr>
        <p:spPr bwMode="auto">
          <a:xfrm>
            <a:off x="7262308" y="6318250"/>
            <a:ext cx="1878517" cy="527050"/>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fld id="{E6C63B50-36F4-4F60-AA93-247901D55E03}" type="slidenum">
              <a:rPr kumimoji="0" lang="en-US" sz="2800" b="0" i="0" u="none" strike="noStrike" cap="none" normalizeH="0" baseline="0" smtClean="0">
                <a:ln>
                  <a:noFill/>
                </a:ln>
                <a:solidFill>
                  <a:srgbClr val="003399"/>
                </a:solidFill>
                <a:effectLst/>
                <a:latin typeface="Tahoma" pitchFamily="34" charset="0"/>
                <a:cs typeface="Arial" pitchFamily="34" charset="0"/>
              </a:rPr>
              <a:pPr marL="0" marR="0" indent="0" algn="ctr" defTabSz="914400" rtl="1" eaLnBrk="1" fontAlgn="base" latinLnBrk="0" hangingPunct="1">
                <a:lnSpc>
                  <a:spcPct val="100000"/>
                </a:lnSpc>
                <a:spcBef>
                  <a:spcPct val="0"/>
                </a:spcBef>
                <a:spcAft>
                  <a:spcPct val="0"/>
                </a:spcAft>
                <a:buClrTx/>
                <a:buSzTx/>
                <a:buFontTx/>
                <a:buNone/>
                <a:tabLst/>
              </a:pPr>
              <a:t>‹#›</a:t>
            </a:fld>
            <a:r>
              <a:rPr kumimoji="0" lang="en-US" sz="2800" b="0" i="0" u="none" strike="noStrike" cap="none" normalizeH="0" baseline="0" dirty="0" smtClean="0">
                <a:ln>
                  <a:noFill/>
                </a:ln>
                <a:solidFill>
                  <a:srgbClr val="003399"/>
                </a:solidFill>
                <a:effectLst/>
                <a:latin typeface="Tahoma" pitchFamily="34" charset="0"/>
                <a:cs typeface="Arial" pitchFamily="34" charset="0"/>
              </a:rPr>
              <a:t> of 30</a:t>
            </a:r>
          </a:p>
        </p:txBody>
      </p:sp>
    </p:spTree>
    <p:extLst>
      <p:ext uri="{BB962C8B-B14F-4D97-AF65-F5344CB8AC3E}">
        <p14:creationId xmlns:p14="http://schemas.microsoft.com/office/powerpoint/2010/main" val="1329279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39"/>
          <p:cNvSpPr>
            <a:spLocks noGrp="1" noChangeArrowheads="1"/>
          </p:cNvSpPr>
          <p:nvPr>
            <p:ph type="dt" sz="half" idx="10"/>
          </p:nvPr>
        </p:nvSpPr>
        <p:spPr/>
        <p:txBody>
          <a:bodyPr/>
          <a:lstStyle>
            <a:lvl1pPr>
              <a:defRPr smtClean="0"/>
            </a:lvl1pPr>
          </a:lstStyle>
          <a:p>
            <a:pPr>
              <a:defRPr/>
            </a:pPr>
            <a:fld id="{232CE273-F4A8-4E1B-AF54-0F54877E92E0}" type="datetime2">
              <a:rPr lang="en-US" smtClean="0"/>
              <a:t>Tuesday, 2 June, 2020</a:t>
            </a:fld>
            <a:endParaRPr lang="en-US"/>
          </a:p>
        </p:txBody>
      </p:sp>
      <p:sp>
        <p:nvSpPr>
          <p:cNvPr id="3" name="Rectangle 40"/>
          <p:cNvSpPr>
            <a:spLocks noGrp="1" noChangeArrowheads="1"/>
          </p:cNvSpPr>
          <p:nvPr>
            <p:ph type="ftr" sz="quarter" idx="11"/>
          </p:nvPr>
        </p:nvSpPr>
        <p:spPr>
          <a:xfrm>
            <a:off x="3124200" y="6278563"/>
            <a:ext cx="2895600" cy="457200"/>
          </a:xfrm>
          <a:prstGeom prst="rect">
            <a:avLst/>
          </a:prstGeom>
        </p:spPr>
        <p:txBody>
          <a:bodyPr/>
          <a:lstStyle>
            <a:lvl1pPr>
              <a:defRPr/>
            </a:lvl1pPr>
          </a:lstStyle>
          <a:p>
            <a:pPr>
              <a:defRPr/>
            </a:pPr>
            <a:endParaRPr lang="en-US"/>
          </a:p>
        </p:txBody>
      </p:sp>
      <p:sp>
        <p:nvSpPr>
          <p:cNvPr id="5" name="Rounded Rectangle 4"/>
          <p:cNvSpPr/>
          <p:nvPr userDrawn="1"/>
        </p:nvSpPr>
        <p:spPr bwMode="auto">
          <a:xfrm>
            <a:off x="7262308" y="6318250"/>
            <a:ext cx="1878517" cy="527050"/>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fld id="{E6C63B50-36F4-4F60-AA93-247901D55E03}" type="slidenum">
              <a:rPr kumimoji="0" lang="en-US" sz="2800" b="0" i="0" u="none" strike="noStrike" cap="none" normalizeH="0" baseline="0" smtClean="0">
                <a:ln>
                  <a:noFill/>
                </a:ln>
                <a:solidFill>
                  <a:srgbClr val="003399"/>
                </a:solidFill>
                <a:effectLst/>
                <a:latin typeface="Tahoma" pitchFamily="34" charset="0"/>
                <a:cs typeface="Arial" pitchFamily="34" charset="0"/>
              </a:rPr>
              <a:pPr marL="0" marR="0" indent="0" algn="ctr" defTabSz="914400" rtl="1" eaLnBrk="1" fontAlgn="base" latinLnBrk="0" hangingPunct="1">
                <a:lnSpc>
                  <a:spcPct val="100000"/>
                </a:lnSpc>
                <a:spcBef>
                  <a:spcPct val="0"/>
                </a:spcBef>
                <a:spcAft>
                  <a:spcPct val="0"/>
                </a:spcAft>
                <a:buClrTx/>
                <a:buSzTx/>
                <a:buFontTx/>
                <a:buNone/>
                <a:tabLst/>
              </a:pPr>
              <a:t>‹#›</a:t>
            </a:fld>
            <a:r>
              <a:rPr kumimoji="0" lang="en-US" sz="2800" b="0" i="0" u="none" strike="noStrike" cap="none" normalizeH="0" baseline="0" dirty="0" smtClean="0">
                <a:ln>
                  <a:noFill/>
                </a:ln>
                <a:solidFill>
                  <a:srgbClr val="003399"/>
                </a:solidFill>
                <a:effectLst/>
                <a:latin typeface="Tahoma" pitchFamily="34" charset="0"/>
                <a:cs typeface="Arial" pitchFamily="34" charset="0"/>
              </a:rPr>
              <a:t> of 30</a:t>
            </a:r>
          </a:p>
        </p:txBody>
      </p:sp>
    </p:spTree>
    <p:extLst>
      <p:ext uri="{BB962C8B-B14F-4D97-AF65-F5344CB8AC3E}">
        <p14:creationId xmlns:p14="http://schemas.microsoft.com/office/powerpoint/2010/main" val="150090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9"/>
          <p:cNvSpPr>
            <a:spLocks noGrp="1" noChangeArrowheads="1"/>
          </p:cNvSpPr>
          <p:nvPr>
            <p:ph type="dt" sz="half" idx="10"/>
          </p:nvPr>
        </p:nvSpPr>
        <p:spPr/>
        <p:txBody>
          <a:bodyPr/>
          <a:lstStyle>
            <a:lvl1pPr>
              <a:defRPr smtClean="0"/>
            </a:lvl1pPr>
          </a:lstStyle>
          <a:p>
            <a:pPr>
              <a:defRPr/>
            </a:pPr>
            <a:fld id="{62A8DC5A-2E3C-4F23-B5DE-87A364E1F028}" type="datetime2">
              <a:rPr lang="en-US" smtClean="0"/>
              <a:t>Tuesday, 2 June, 2020</a:t>
            </a:fld>
            <a:endParaRPr lang="en-US"/>
          </a:p>
        </p:txBody>
      </p:sp>
      <p:sp>
        <p:nvSpPr>
          <p:cNvPr id="6" name="Rectangle 40"/>
          <p:cNvSpPr>
            <a:spLocks noGrp="1" noChangeArrowheads="1"/>
          </p:cNvSpPr>
          <p:nvPr>
            <p:ph type="ftr" sz="quarter" idx="11"/>
          </p:nvPr>
        </p:nvSpPr>
        <p:spPr>
          <a:xfrm>
            <a:off x="3124200" y="6278563"/>
            <a:ext cx="2895600" cy="457200"/>
          </a:xfrm>
          <a:prstGeom prst="rect">
            <a:avLst/>
          </a:prstGeom>
        </p:spPr>
        <p:txBody>
          <a:bodyPr/>
          <a:lstStyle>
            <a:lvl1pPr>
              <a:defRPr/>
            </a:lvl1pPr>
          </a:lstStyle>
          <a:p>
            <a:pPr>
              <a:defRPr/>
            </a:pPr>
            <a:endParaRPr lang="en-US"/>
          </a:p>
        </p:txBody>
      </p:sp>
      <p:sp>
        <p:nvSpPr>
          <p:cNvPr id="8" name="Rounded Rectangle 7"/>
          <p:cNvSpPr/>
          <p:nvPr userDrawn="1"/>
        </p:nvSpPr>
        <p:spPr bwMode="auto">
          <a:xfrm>
            <a:off x="7262308" y="6318250"/>
            <a:ext cx="1878517" cy="527050"/>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fld id="{E6C63B50-36F4-4F60-AA93-247901D55E03}" type="slidenum">
              <a:rPr kumimoji="0" lang="en-US" sz="2800" b="0" i="0" u="none" strike="noStrike" cap="none" normalizeH="0" baseline="0" smtClean="0">
                <a:ln>
                  <a:noFill/>
                </a:ln>
                <a:solidFill>
                  <a:srgbClr val="003399"/>
                </a:solidFill>
                <a:effectLst/>
                <a:latin typeface="Tahoma" pitchFamily="34" charset="0"/>
                <a:cs typeface="Arial" pitchFamily="34" charset="0"/>
              </a:rPr>
              <a:pPr marL="0" marR="0" indent="0" algn="ctr" defTabSz="914400" rtl="1" eaLnBrk="1" fontAlgn="base" latinLnBrk="0" hangingPunct="1">
                <a:lnSpc>
                  <a:spcPct val="100000"/>
                </a:lnSpc>
                <a:spcBef>
                  <a:spcPct val="0"/>
                </a:spcBef>
                <a:spcAft>
                  <a:spcPct val="0"/>
                </a:spcAft>
                <a:buClrTx/>
                <a:buSzTx/>
                <a:buFontTx/>
                <a:buNone/>
                <a:tabLst/>
              </a:pPr>
              <a:t>‹#›</a:t>
            </a:fld>
            <a:r>
              <a:rPr kumimoji="0" lang="en-US" sz="2800" b="0" i="0" u="none" strike="noStrike" cap="none" normalizeH="0" baseline="0" dirty="0" smtClean="0">
                <a:ln>
                  <a:noFill/>
                </a:ln>
                <a:solidFill>
                  <a:srgbClr val="003399"/>
                </a:solidFill>
                <a:effectLst/>
                <a:latin typeface="Tahoma" pitchFamily="34" charset="0"/>
                <a:cs typeface="Arial" pitchFamily="34" charset="0"/>
              </a:rPr>
              <a:t> of 30</a:t>
            </a:r>
          </a:p>
        </p:txBody>
      </p:sp>
    </p:spTree>
    <p:extLst>
      <p:ext uri="{BB962C8B-B14F-4D97-AF65-F5344CB8AC3E}">
        <p14:creationId xmlns:p14="http://schemas.microsoft.com/office/powerpoint/2010/main" val="26326204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S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9"/>
          <p:cNvSpPr>
            <a:spLocks noGrp="1" noChangeArrowheads="1"/>
          </p:cNvSpPr>
          <p:nvPr>
            <p:ph type="dt" sz="half" idx="10"/>
          </p:nvPr>
        </p:nvSpPr>
        <p:spPr/>
        <p:txBody>
          <a:bodyPr/>
          <a:lstStyle>
            <a:lvl1pPr>
              <a:defRPr smtClean="0"/>
            </a:lvl1pPr>
          </a:lstStyle>
          <a:p>
            <a:pPr>
              <a:defRPr/>
            </a:pPr>
            <a:fld id="{B814A909-028F-4C2F-B5B5-3389F60C6E60}" type="datetime2">
              <a:rPr lang="en-US" smtClean="0"/>
              <a:t>Tuesday, 2 June, 2020</a:t>
            </a:fld>
            <a:endParaRPr lang="en-US"/>
          </a:p>
        </p:txBody>
      </p:sp>
      <p:sp>
        <p:nvSpPr>
          <p:cNvPr id="6" name="Rectangle 40"/>
          <p:cNvSpPr>
            <a:spLocks noGrp="1" noChangeArrowheads="1"/>
          </p:cNvSpPr>
          <p:nvPr>
            <p:ph type="ftr" sz="quarter" idx="11"/>
          </p:nvPr>
        </p:nvSpPr>
        <p:spPr>
          <a:xfrm>
            <a:off x="3124200" y="6278563"/>
            <a:ext cx="2895600" cy="457200"/>
          </a:xfrm>
          <a:prstGeom prst="rect">
            <a:avLst/>
          </a:prstGeom>
        </p:spPr>
        <p:txBody>
          <a:bodyPr/>
          <a:lstStyle>
            <a:lvl1pPr>
              <a:defRPr/>
            </a:lvl1pPr>
          </a:lstStyle>
          <a:p>
            <a:pPr>
              <a:defRPr/>
            </a:pPr>
            <a:endParaRPr lang="en-US"/>
          </a:p>
        </p:txBody>
      </p:sp>
      <p:sp>
        <p:nvSpPr>
          <p:cNvPr id="7" name="Rectangle 41"/>
          <p:cNvSpPr>
            <a:spLocks noGrp="1" noChangeArrowheads="1"/>
          </p:cNvSpPr>
          <p:nvPr>
            <p:ph type="sldNum" sz="quarter" idx="12"/>
          </p:nvPr>
        </p:nvSpPr>
        <p:spPr>
          <a:xfrm>
            <a:off x="6553200" y="6278563"/>
            <a:ext cx="2133600" cy="457200"/>
          </a:xfrm>
          <a:prstGeom prst="rect">
            <a:avLst/>
          </a:prstGeom>
        </p:spPr>
        <p:txBody>
          <a:bodyPr/>
          <a:lstStyle>
            <a:lvl1pPr>
              <a:defRPr/>
            </a:lvl1pPr>
          </a:lstStyle>
          <a:p>
            <a:pPr>
              <a:defRPr/>
            </a:pPr>
            <a:fld id="{D11DBA1D-9D3A-4ECD-AC85-0C21198759BE}" type="slidenum">
              <a:rPr lang="ar-SA" altLang="en-US"/>
              <a:pPr>
                <a:defRPr/>
              </a:pPr>
              <a:t>‹#›</a:t>
            </a:fld>
            <a:endParaRPr lang="en-US" altLang="en-US"/>
          </a:p>
        </p:txBody>
      </p:sp>
    </p:spTree>
    <p:extLst>
      <p:ext uri="{BB962C8B-B14F-4D97-AF65-F5344CB8AC3E}">
        <p14:creationId xmlns:p14="http://schemas.microsoft.com/office/powerpoint/2010/main" val="37886827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98000">
              <a:schemeClr val="tx1"/>
            </a:gs>
            <a:gs pos="0">
              <a:schemeClr val="accent1">
                <a:lumMod val="45000"/>
                <a:lumOff val="55000"/>
              </a:schemeClr>
            </a:gs>
            <a:gs pos="54000">
              <a:schemeClr val="accent1">
                <a:lumMod val="30000"/>
                <a:lumOff val="70000"/>
              </a:schemeClr>
            </a:gs>
          </a:gsLst>
          <a:lin ang="16200000" scaled="1"/>
          <a:tileRect/>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3800475" y="1789113"/>
            <a:ext cx="5340350" cy="5056187"/>
            <a:chOff x="2394" y="1127"/>
            <a:chExt cx="3364" cy="3185"/>
          </a:xfrm>
        </p:grpSpPr>
        <p:sp>
          <p:nvSpPr>
            <p:cNvPr id="27651" name="Rectangle 3"/>
            <p:cNvSpPr>
              <a:spLocks noChangeArrowheads="1"/>
            </p:cNvSpPr>
            <p:nvPr userDrawn="1"/>
          </p:nvSpPr>
          <p:spPr bwMode="ltGray">
            <a:xfrm>
              <a:off x="4230" y="1365"/>
              <a:ext cx="197" cy="102"/>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rtl="1" eaLnBrk="1" hangingPunct="1">
                <a:defRPr/>
              </a:pPr>
              <a:endParaRPr lang="ar-SA"/>
            </a:p>
          </p:txBody>
        </p:sp>
        <p:sp>
          <p:nvSpPr>
            <p:cNvPr id="27652" name="Oval 4"/>
            <p:cNvSpPr>
              <a:spLocks noChangeArrowheads="1"/>
            </p:cNvSpPr>
            <p:nvPr userDrawn="1"/>
          </p:nvSpPr>
          <p:spPr bwMode="ltGray">
            <a:xfrm>
              <a:off x="4299" y="1185"/>
              <a:ext cx="47" cy="47"/>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rtl="1" eaLnBrk="1" hangingPunct="1">
                <a:defRPr/>
              </a:pPr>
              <a:endParaRPr lang="ar-SA"/>
            </a:p>
          </p:txBody>
        </p:sp>
        <p:sp>
          <p:nvSpPr>
            <p:cNvPr id="27653" name="Rectangle 5"/>
            <p:cNvSpPr>
              <a:spLocks noChangeArrowheads="1"/>
            </p:cNvSpPr>
            <p:nvPr userDrawn="1"/>
          </p:nvSpPr>
          <p:spPr bwMode="ltGray">
            <a:xfrm rot="995337">
              <a:off x="5205" y="1495"/>
              <a:ext cx="6" cy="207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rtl="1" eaLnBrk="1" hangingPunct="1">
                <a:defRPr/>
              </a:pPr>
              <a:endParaRPr lang="ar-SA"/>
            </a:p>
          </p:txBody>
        </p:sp>
        <p:sp>
          <p:nvSpPr>
            <p:cNvPr id="27654" name="Freeform 6"/>
            <p:cNvSpPr>
              <a:spLocks noEditPoints="1"/>
            </p:cNvSpPr>
            <p:nvPr userDrawn="1"/>
          </p:nvSpPr>
          <p:spPr bwMode="ltGray">
            <a:xfrm>
              <a:off x="4871" y="3508"/>
              <a:ext cx="66" cy="96"/>
            </a:xfrm>
            <a:custGeom>
              <a:avLst/>
              <a:gdLst/>
              <a:ahLst/>
              <a:cxnLst>
                <a:cxn ang="0">
                  <a:pos x="18" y="96"/>
                </a:cxn>
                <a:cxn ang="0">
                  <a:pos x="42" y="78"/>
                </a:cxn>
                <a:cxn ang="0">
                  <a:pos x="60" y="60"/>
                </a:cxn>
                <a:cxn ang="0">
                  <a:pos x="66" y="36"/>
                </a:cxn>
                <a:cxn ang="0">
                  <a:pos x="60" y="12"/>
                </a:cxn>
                <a:cxn ang="0">
                  <a:pos x="36" y="0"/>
                </a:cxn>
                <a:cxn ang="0">
                  <a:pos x="24" y="6"/>
                </a:cxn>
                <a:cxn ang="0">
                  <a:pos x="12" y="12"/>
                </a:cxn>
                <a:cxn ang="0">
                  <a:pos x="0" y="36"/>
                </a:cxn>
                <a:cxn ang="0">
                  <a:pos x="0" y="60"/>
                </a:cxn>
                <a:cxn ang="0">
                  <a:pos x="12" y="84"/>
                </a:cxn>
                <a:cxn ang="0">
                  <a:pos x="18" y="96"/>
                </a:cxn>
                <a:cxn ang="0">
                  <a:pos x="18" y="96"/>
                </a:cxn>
                <a:cxn ang="0">
                  <a:pos x="42" y="18"/>
                </a:cxn>
                <a:cxn ang="0">
                  <a:pos x="54" y="24"/>
                </a:cxn>
                <a:cxn ang="0">
                  <a:pos x="60" y="36"/>
                </a:cxn>
                <a:cxn ang="0">
                  <a:pos x="60" y="48"/>
                </a:cxn>
                <a:cxn ang="0">
                  <a:pos x="54" y="54"/>
                </a:cxn>
                <a:cxn ang="0">
                  <a:pos x="36" y="72"/>
                </a:cxn>
                <a:cxn ang="0">
                  <a:pos x="24" y="78"/>
                </a:cxn>
                <a:cxn ang="0">
                  <a:pos x="24" y="78"/>
                </a:cxn>
                <a:cxn ang="0">
                  <a:pos x="12" y="48"/>
                </a:cxn>
                <a:cxn ang="0">
                  <a:pos x="18" y="24"/>
                </a:cxn>
                <a:cxn ang="0">
                  <a:pos x="30" y="18"/>
                </a:cxn>
                <a:cxn ang="0">
                  <a:pos x="42" y="18"/>
                </a:cxn>
                <a:cxn ang="0">
                  <a:pos x="42" y="18"/>
                </a:cxn>
              </a:cxnLst>
              <a:rect l="0" t="0" r="r" b="b"/>
              <a:pathLst>
                <a:path w="66" h="96">
                  <a:moveTo>
                    <a:pt x="18" y="96"/>
                  </a:moveTo>
                  <a:lnTo>
                    <a:pt x="42" y="78"/>
                  </a:lnTo>
                  <a:lnTo>
                    <a:pt x="60" y="60"/>
                  </a:lnTo>
                  <a:lnTo>
                    <a:pt x="66" y="36"/>
                  </a:lnTo>
                  <a:lnTo>
                    <a:pt x="60" y="12"/>
                  </a:lnTo>
                  <a:lnTo>
                    <a:pt x="36" y="0"/>
                  </a:lnTo>
                  <a:lnTo>
                    <a:pt x="24" y="6"/>
                  </a:lnTo>
                  <a:lnTo>
                    <a:pt x="12" y="12"/>
                  </a:lnTo>
                  <a:lnTo>
                    <a:pt x="0" y="36"/>
                  </a:lnTo>
                  <a:lnTo>
                    <a:pt x="0" y="60"/>
                  </a:lnTo>
                  <a:lnTo>
                    <a:pt x="12" y="84"/>
                  </a:lnTo>
                  <a:lnTo>
                    <a:pt x="18" y="96"/>
                  </a:lnTo>
                  <a:lnTo>
                    <a:pt x="18" y="96"/>
                  </a:lnTo>
                  <a:close/>
                  <a:moveTo>
                    <a:pt x="42" y="18"/>
                  </a:moveTo>
                  <a:lnTo>
                    <a:pt x="54" y="24"/>
                  </a:lnTo>
                  <a:lnTo>
                    <a:pt x="60" y="36"/>
                  </a:lnTo>
                  <a:lnTo>
                    <a:pt x="60" y="48"/>
                  </a:lnTo>
                  <a:lnTo>
                    <a:pt x="54" y="54"/>
                  </a:lnTo>
                  <a:lnTo>
                    <a:pt x="36" y="72"/>
                  </a:lnTo>
                  <a:lnTo>
                    <a:pt x="24" y="78"/>
                  </a:lnTo>
                  <a:lnTo>
                    <a:pt x="24" y="78"/>
                  </a:lnTo>
                  <a:lnTo>
                    <a:pt x="12" y="48"/>
                  </a:lnTo>
                  <a:lnTo>
                    <a:pt x="18" y="24"/>
                  </a:lnTo>
                  <a:lnTo>
                    <a:pt x="30" y="18"/>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27655" name="Rectangle 7"/>
            <p:cNvSpPr>
              <a:spLocks noChangeArrowheads="1"/>
            </p:cNvSpPr>
            <p:nvPr userDrawn="1"/>
          </p:nvSpPr>
          <p:spPr bwMode="ltGray">
            <a:xfrm rot="91736">
              <a:off x="5487" y="1535"/>
              <a:ext cx="6" cy="1998"/>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rtl="1" eaLnBrk="1" hangingPunct="1">
                <a:defRPr/>
              </a:pPr>
              <a:endParaRPr lang="ar-SA"/>
            </a:p>
          </p:txBody>
        </p:sp>
        <p:sp>
          <p:nvSpPr>
            <p:cNvPr id="27656" name="Rectangle 8"/>
            <p:cNvSpPr>
              <a:spLocks noChangeArrowheads="1"/>
            </p:cNvSpPr>
            <p:nvPr userDrawn="1"/>
          </p:nvSpPr>
          <p:spPr bwMode="ltGray">
            <a:xfrm rot="-926223">
              <a:off x="5640" y="1521"/>
              <a:ext cx="6" cy="881"/>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rtl="1" eaLnBrk="1" hangingPunct="1">
                <a:defRPr/>
              </a:pPr>
              <a:endParaRPr lang="ar-SA"/>
            </a:p>
          </p:txBody>
        </p:sp>
        <p:sp>
          <p:nvSpPr>
            <p:cNvPr id="27657" name="Rectangle 9"/>
            <p:cNvSpPr>
              <a:spLocks noChangeArrowheads="1"/>
            </p:cNvSpPr>
            <p:nvPr userDrawn="1"/>
          </p:nvSpPr>
          <p:spPr bwMode="ltGray">
            <a:xfrm rot="-1140313">
              <a:off x="3444" y="1816"/>
              <a:ext cx="6" cy="203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rtl="1" eaLnBrk="1" hangingPunct="1">
                <a:defRPr/>
              </a:pPr>
              <a:endParaRPr lang="ar-SA"/>
            </a:p>
          </p:txBody>
        </p:sp>
        <p:sp>
          <p:nvSpPr>
            <p:cNvPr id="27658" name="Rectangle 10"/>
            <p:cNvSpPr>
              <a:spLocks noChangeArrowheads="1"/>
            </p:cNvSpPr>
            <p:nvPr userDrawn="1"/>
          </p:nvSpPr>
          <p:spPr bwMode="ltGray">
            <a:xfrm rot="1114412">
              <a:off x="2757" y="1821"/>
              <a:ext cx="6" cy="2119"/>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rtl="1" eaLnBrk="1" hangingPunct="1">
                <a:defRPr/>
              </a:pPr>
              <a:endParaRPr lang="ar-SA"/>
            </a:p>
          </p:txBody>
        </p:sp>
        <p:sp>
          <p:nvSpPr>
            <p:cNvPr id="27659" name="Rectangle 11"/>
            <p:cNvSpPr>
              <a:spLocks noChangeArrowheads="1"/>
            </p:cNvSpPr>
            <p:nvPr userDrawn="1"/>
          </p:nvSpPr>
          <p:spPr bwMode="ltGray">
            <a:xfrm rot="254676">
              <a:off x="3035" y="1870"/>
              <a:ext cx="6" cy="1906"/>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rtl="1" eaLnBrk="1" hangingPunct="1">
                <a:defRPr/>
              </a:pPr>
              <a:endParaRPr lang="ar-SA"/>
            </a:p>
          </p:txBody>
        </p:sp>
        <p:sp>
          <p:nvSpPr>
            <p:cNvPr id="27660" name="Freeform 12"/>
            <p:cNvSpPr>
              <a:spLocks/>
            </p:cNvSpPr>
            <p:nvPr userDrawn="1"/>
          </p:nvSpPr>
          <p:spPr bwMode="ltGray">
            <a:xfrm>
              <a:off x="4007" y="3021"/>
              <a:ext cx="623" cy="156"/>
            </a:xfrm>
            <a:custGeom>
              <a:avLst/>
              <a:gdLst/>
              <a:ahLst/>
              <a:cxnLst>
                <a:cxn ang="0">
                  <a:pos x="6" y="18"/>
                </a:cxn>
                <a:cxn ang="0">
                  <a:pos x="162" y="36"/>
                </a:cxn>
                <a:cxn ang="0">
                  <a:pos x="251" y="36"/>
                </a:cxn>
                <a:cxn ang="0">
                  <a:pos x="354" y="30"/>
                </a:cxn>
                <a:cxn ang="0">
                  <a:pos x="473" y="18"/>
                </a:cxn>
                <a:cxn ang="0">
                  <a:pos x="611" y="0"/>
                </a:cxn>
                <a:cxn ang="0">
                  <a:pos x="623" y="114"/>
                </a:cxn>
                <a:cxn ang="0">
                  <a:pos x="497" y="138"/>
                </a:cxn>
                <a:cxn ang="0">
                  <a:pos x="414" y="150"/>
                </a:cxn>
                <a:cxn ang="0">
                  <a:pos x="318" y="156"/>
                </a:cxn>
                <a:cxn ang="0">
                  <a:pos x="215" y="156"/>
                </a:cxn>
                <a:cxn ang="0">
                  <a:pos x="108" y="150"/>
                </a:cxn>
                <a:cxn ang="0">
                  <a:pos x="0" y="132"/>
                </a:cxn>
                <a:cxn ang="0">
                  <a:pos x="6" y="18"/>
                </a:cxn>
                <a:cxn ang="0">
                  <a:pos x="6" y="18"/>
                </a:cxn>
              </a:cxnLst>
              <a:rect l="0" t="0" r="r" b="b"/>
              <a:pathLst>
                <a:path w="623" h="156">
                  <a:moveTo>
                    <a:pt x="6" y="18"/>
                  </a:moveTo>
                  <a:lnTo>
                    <a:pt x="162" y="36"/>
                  </a:lnTo>
                  <a:lnTo>
                    <a:pt x="251" y="36"/>
                  </a:lnTo>
                  <a:lnTo>
                    <a:pt x="354" y="30"/>
                  </a:lnTo>
                  <a:lnTo>
                    <a:pt x="473" y="18"/>
                  </a:lnTo>
                  <a:lnTo>
                    <a:pt x="611" y="0"/>
                  </a:lnTo>
                  <a:lnTo>
                    <a:pt x="623" y="114"/>
                  </a:lnTo>
                  <a:lnTo>
                    <a:pt x="497" y="138"/>
                  </a:lnTo>
                  <a:lnTo>
                    <a:pt x="414" y="150"/>
                  </a:lnTo>
                  <a:lnTo>
                    <a:pt x="318" y="156"/>
                  </a:lnTo>
                  <a:lnTo>
                    <a:pt x="215" y="156"/>
                  </a:lnTo>
                  <a:lnTo>
                    <a:pt x="108" y="150"/>
                  </a:lnTo>
                  <a:lnTo>
                    <a:pt x="0" y="132"/>
                  </a:lnTo>
                  <a:lnTo>
                    <a:pt x="6" y="18"/>
                  </a:lnTo>
                  <a:lnTo>
                    <a:pt x="6"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27661" name="Freeform 13"/>
            <p:cNvSpPr>
              <a:spLocks/>
            </p:cNvSpPr>
            <p:nvPr userDrawn="1"/>
          </p:nvSpPr>
          <p:spPr bwMode="ltGray">
            <a:xfrm>
              <a:off x="4762" y="3591"/>
              <a:ext cx="996" cy="126"/>
            </a:xfrm>
            <a:custGeom>
              <a:avLst/>
              <a:gdLst/>
              <a:ahLst/>
              <a:cxnLst>
                <a:cxn ang="0">
                  <a:pos x="754" y="6"/>
                </a:cxn>
                <a:cxn ang="0">
                  <a:pos x="652" y="6"/>
                </a:cxn>
                <a:cxn ang="0">
                  <a:pos x="563" y="6"/>
                </a:cxn>
                <a:cxn ang="0">
                  <a:pos x="479" y="6"/>
                </a:cxn>
                <a:cxn ang="0">
                  <a:pos x="401" y="6"/>
                </a:cxn>
                <a:cxn ang="0">
                  <a:pos x="335" y="0"/>
                </a:cxn>
                <a:cxn ang="0">
                  <a:pos x="276" y="0"/>
                </a:cxn>
                <a:cxn ang="0">
                  <a:pos x="222" y="0"/>
                </a:cxn>
                <a:cxn ang="0">
                  <a:pos x="180" y="6"/>
                </a:cxn>
                <a:cxn ang="0">
                  <a:pos x="138" y="6"/>
                </a:cxn>
                <a:cxn ang="0">
                  <a:pos x="108" y="6"/>
                </a:cxn>
                <a:cxn ang="0">
                  <a:pos x="54" y="6"/>
                </a:cxn>
                <a:cxn ang="0">
                  <a:pos x="24" y="12"/>
                </a:cxn>
                <a:cxn ang="0">
                  <a:pos x="6" y="18"/>
                </a:cxn>
                <a:cxn ang="0">
                  <a:pos x="0" y="24"/>
                </a:cxn>
                <a:cxn ang="0">
                  <a:pos x="12" y="42"/>
                </a:cxn>
                <a:cxn ang="0">
                  <a:pos x="18" y="48"/>
                </a:cxn>
                <a:cxn ang="0">
                  <a:pos x="30" y="54"/>
                </a:cxn>
                <a:cxn ang="0">
                  <a:pos x="60" y="60"/>
                </a:cxn>
                <a:cxn ang="0">
                  <a:pos x="90" y="72"/>
                </a:cxn>
                <a:cxn ang="0">
                  <a:pos x="144" y="84"/>
                </a:cxn>
                <a:cxn ang="0">
                  <a:pos x="210" y="90"/>
                </a:cxn>
                <a:cxn ang="0">
                  <a:pos x="293" y="102"/>
                </a:cxn>
                <a:cxn ang="0">
                  <a:pos x="389" y="108"/>
                </a:cxn>
                <a:cxn ang="0">
                  <a:pos x="503" y="120"/>
                </a:cxn>
                <a:cxn ang="0">
                  <a:pos x="622" y="120"/>
                </a:cxn>
                <a:cxn ang="0">
                  <a:pos x="754" y="126"/>
                </a:cxn>
                <a:cxn ang="0">
                  <a:pos x="873" y="126"/>
                </a:cxn>
                <a:cxn ang="0">
                  <a:pos x="993" y="126"/>
                </a:cxn>
                <a:cxn ang="0">
                  <a:pos x="993" y="12"/>
                </a:cxn>
                <a:cxn ang="0">
                  <a:pos x="879" y="12"/>
                </a:cxn>
                <a:cxn ang="0">
                  <a:pos x="754" y="6"/>
                </a:cxn>
                <a:cxn ang="0">
                  <a:pos x="754" y="6"/>
                </a:cxn>
              </a:cxnLst>
              <a:rect l="0" t="0" r="r" b="b"/>
              <a:pathLst>
                <a:path w="993" h="126">
                  <a:moveTo>
                    <a:pt x="754" y="6"/>
                  </a:moveTo>
                  <a:lnTo>
                    <a:pt x="652" y="6"/>
                  </a:lnTo>
                  <a:lnTo>
                    <a:pt x="563" y="6"/>
                  </a:lnTo>
                  <a:lnTo>
                    <a:pt x="479" y="6"/>
                  </a:lnTo>
                  <a:lnTo>
                    <a:pt x="401" y="6"/>
                  </a:lnTo>
                  <a:lnTo>
                    <a:pt x="335" y="0"/>
                  </a:lnTo>
                  <a:lnTo>
                    <a:pt x="276" y="0"/>
                  </a:lnTo>
                  <a:lnTo>
                    <a:pt x="222" y="0"/>
                  </a:lnTo>
                  <a:lnTo>
                    <a:pt x="180" y="6"/>
                  </a:lnTo>
                  <a:lnTo>
                    <a:pt x="138" y="6"/>
                  </a:lnTo>
                  <a:lnTo>
                    <a:pt x="108" y="6"/>
                  </a:lnTo>
                  <a:lnTo>
                    <a:pt x="54" y="6"/>
                  </a:lnTo>
                  <a:lnTo>
                    <a:pt x="24" y="12"/>
                  </a:lnTo>
                  <a:lnTo>
                    <a:pt x="6" y="18"/>
                  </a:lnTo>
                  <a:lnTo>
                    <a:pt x="0" y="24"/>
                  </a:lnTo>
                  <a:lnTo>
                    <a:pt x="12" y="42"/>
                  </a:lnTo>
                  <a:lnTo>
                    <a:pt x="18" y="48"/>
                  </a:lnTo>
                  <a:lnTo>
                    <a:pt x="30" y="54"/>
                  </a:lnTo>
                  <a:lnTo>
                    <a:pt x="60" y="60"/>
                  </a:lnTo>
                  <a:lnTo>
                    <a:pt x="90" y="72"/>
                  </a:lnTo>
                  <a:lnTo>
                    <a:pt x="144" y="84"/>
                  </a:lnTo>
                  <a:lnTo>
                    <a:pt x="210" y="90"/>
                  </a:lnTo>
                  <a:lnTo>
                    <a:pt x="293" y="102"/>
                  </a:lnTo>
                  <a:lnTo>
                    <a:pt x="389" y="108"/>
                  </a:lnTo>
                  <a:lnTo>
                    <a:pt x="503" y="120"/>
                  </a:lnTo>
                  <a:lnTo>
                    <a:pt x="622" y="120"/>
                  </a:lnTo>
                  <a:lnTo>
                    <a:pt x="754" y="126"/>
                  </a:lnTo>
                  <a:lnTo>
                    <a:pt x="873" y="126"/>
                  </a:lnTo>
                  <a:lnTo>
                    <a:pt x="993" y="126"/>
                  </a:lnTo>
                  <a:lnTo>
                    <a:pt x="993" y="12"/>
                  </a:lnTo>
                  <a:lnTo>
                    <a:pt x="879" y="12"/>
                  </a:lnTo>
                  <a:lnTo>
                    <a:pt x="754" y="6"/>
                  </a:lnTo>
                  <a:lnTo>
                    <a:pt x="754" y="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27662" name="Freeform 14"/>
            <p:cNvSpPr>
              <a:spLocks/>
            </p:cNvSpPr>
            <p:nvPr userDrawn="1"/>
          </p:nvSpPr>
          <p:spPr bwMode="ltGray">
            <a:xfrm>
              <a:off x="4786" y="3645"/>
              <a:ext cx="972" cy="245"/>
            </a:xfrm>
            <a:custGeom>
              <a:avLst/>
              <a:gdLst/>
              <a:ahLst/>
              <a:cxnLst>
                <a:cxn ang="0">
                  <a:pos x="0" y="0"/>
                </a:cxn>
                <a:cxn ang="0">
                  <a:pos x="24" y="54"/>
                </a:cxn>
                <a:cxn ang="0">
                  <a:pos x="66" y="96"/>
                </a:cxn>
                <a:cxn ang="0">
                  <a:pos x="120" y="137"/>
                </a:cxn>
                <a:cxn ang="0">
                  <a:pos x="198" y="173"/>
                </a:cxn>
                <a:cxn ang="0">
                  <a:pos x="293" y="203"/>
                </a:cxn>
                <a:cxn ang="0">
                  <a:pos x="353" y="215"/>
                </a:cxn>
                <a:cxn ang="0">
                  <a:pos x="413" y="227"/>
                </a:cxn>
                <a:cxn ang="0">
                  <a:pos x="479" y="233"/>
                </a:cxn>
                <a:cxn ang="0">
                  <a:pos x="556" y="239"/>
                </a:cxn>
                <a:cxn ang="0">
                  <a:pos x="634" y="245"/>
                </a:cxn>
                <a:cxn ang="0">
                  <a:pos x="724" y="245"/>
                </a:cxn>
                <a:cxn ang="0">
                  <a:pos x="855" y="245"/>
                </a:cxn>
                <a:cxn ang="0">
                  <a:pos x="969" y="239"/>
                </a:cxn>
                <a:cxn ang="0">
                  <a:pos x="969" y="60"/>
                </a:cxn>
                <a:cxn ang="0">
                  <a:pos x="700" y="60"/>
                </a:cxn>
                <a:cxn ang="0">
                  <a:pos x="503" y="54"/>
                </a:cxn>
                <a:cxn ang="0">
                  <a:pos x="317" y="42"/>
                </a:cxn>
                <a:cxn ang="0">
                  <a:pos x="150" y="24"/>
                </a:cxn>
                <a:cxn ang="0">
                  <a:pos x="72" y="12"/>
                </a:cxn>
                <a:cxn ang="0">
                  <a:pos x="0" y="0"/>
                </a:cxn>
                <a:cxn ang="0">
                  <a:pos x="0" y="0"/>
                </a:cxn>
              </a:cxnLst>
              <a:rect l="0" t="0" r="r" b="b"/>
              <a:pathLst>
                <a:path w="969" h="245">
                  <a:moveTo>
                    <a:pt x="0" y="0"/>
                  </a:moveTo>
                  <a:lnTo>
                    <a:pt x="24" y="54"/>
                  </a:lnTo>
                  <a:lnTo>
                    <a:pt x="66" y="96"/>
                  </a:lnTo>
                  <a:lnTo>
                    <a:pt x="120" y="137"/>
                  </a:lnTo>
                  <a:lnTo>
                    <a:pt x="198" y="173"/>
                  </a:lnTo>
                  <a:lnTo>
                    <a:pt x="293" y="203"/>
                  </a:lnTo>
                  <a:lnTo>
                    <a:pt x="353" y="215"/>
                  </a:lnTo>
                  <a:lnTo>
                    <a:pt x="413" y="227"/>
                  </a:lnTo>
                  <a:lnTo>
                    <a:pt x="479" y="233"/>
                  </a:lnTo>
                  <a:lnTo>
                    <a:pt x="556" y="239"/>
                  </a:lnTo>
                  <a:lnTo>
                    <a:pt x="634" y="245"/>
                  </a:lnTo>
                  <a:lnTo>
                    <a:pt x="724" y="245"/>
                  </a:lnTo>
                  <a:lnTo>
                    <a:pt x="855" y="245"/>
                  </a:lnTo>
                  <a:lnTo>
                    <a:pt x="969" y="239"/>
                  </a:lnTo>
                  <a:lnTo>
                    <a:pt x="969" y="60"/>
                  </a:lnTo>
                  <a:lnTo>
                    <a:pt x="700" y="60"/>
                  </a:lnTo>
                  <a:lnTo>
                    <a:pt x="503" y="54"/>
                  </a:lnTo>
                  <a:lnTo>
                    <a:pt x="317" y="42"/>
                  </a:lnTo>
                  <a:lnTo>
                    <a:pt x="150" y="24"/>
                  </a:lnTo>
                  <a:lnTo>
                    <a:pt x="72" y="12"/>
                  </a:lnTo>
                  <a:lnTo>
                    <a:pt x="0" y="0"/>
                  </a:lnTo>
                  <a:lnTo>
                    <a:pt x="0" y="0"/>
                  </a:lnTo>
                  <a:close/>
                </a:path>
              </a:pathLst>
            </a:custGeom>
            <a:gradFill rotWithShape="0">
              <a:gsLst>
                <a:gs pos="0">
                  <a:schemeClr val="bg2"/>
                </a:gs>
                <a:gs pos="100000">
                  <a:schemeClr val="bg2">
                    <a:gamma/>
                    <a:tint val="81961"/>
                    <a:invGamma/>
                  </a:schemeClr>
                </a:gs>
              </a:gsLst>
              <a:lin ang="18900000" scaled="1"/>
            </a:gradFill>
            <a:ln w="9525">
              <a:noFill/>
              <a:round/>
              <a:headEnd/>
              <a:tailEnd/>
            </a:ln>
          </p:spPr>
          <p:txBody>
            <a:bodyPr/>
            <a:lstStyle/>
            <a:p>
              <a:pPr rtl="1" eaLnBrk="1" hangingPunct="1">
                <a:defRPr/>
              </a:pPr>
              <a:endParaRPr lang="ar-SA"/>
            </a:p>
          </p:txBody>
        </p:sp>
        <p:sp>
          <p:nvSpPr>
            <p:cNvPr id="27663" name="Freeform 15"/>
            <p:cNvSpPr>
              <a:spLocks/>
            </p:cNvSpPr>
            <p:nvPr userDrawn="1"/>
          </p:nvSpPr>
          <p:spPr bwMode="ltGray">
            <a:xfrm>
              <a:off x="4804" y="3591"/>
              <a:ext cx="954" cy="90"/>
            </a:xfrm>
            <a:custGeom>
              <a:avLst/>
              <a:gdLst/>
              <a:ahLst/>
              <a:cxnLst>
                <a:cxn ang="0">
                  <a:pos x="700" y="0"/>
                </a:cxn>
                <a:cxn ang="0">
                  <a:pos x="598" y="0"/>
                </a:cxn>
                <a:cxn ang="0">
                  <a:pos x="515" y="0"/>
                </a:cxn>
                <a:cxn ang="0">
                  <a:pos x="431" y="0"/>
                </a:cxn>
                <a:cxn ang="0">
                  <a:pos x="365" y="0"/>
                </a:cxn>
                <a:cxn ang="0">
                  <a:pos x="299" y="0"/>
                </a:cxn>
                <a:cxn ang="0">
                  <a:pos x="245" y="0"/>
                </a:cxn>
                <a:cxn ang="0">
                  <a:pos x="198" y="0"/>
                </a:cxn>
                <a:cxn ang="0">
                  <a:pos x="162" y="0"/>
                </a:cxn>
                <a:cxn ang="0">
                  <a:pos x="126" y="6"/>
                </a:cxn>
                <a:cxn ang="0">
                  <a:pos x="96" y="6"/>
                </a:cxn>
                <a:cxn ang="0">
                  <a:pos x="54" y="12"/>
                </a:cxn>
                <a:cxn ang="0">
                  <a:pos x="30" y="12"/>
                </a:cxn>
                <a:cxn ang="0">
                  <a:pos x="12" y="18"/>
                </a:cxn>
                <a:cxn ang="0">
                  <a:pos x="6" y="18"/>
                </a:cxn>
                <a:cxn ang="0">
                  <a:pos x="0" y="24"/>
                </a:cxn>
                <a:cxn ang="0">
                  <a:pos x="6" y="30"/>
                </a:cxn>
                <a:cxn ang="0">
                  <a:pos x="24" y="36"/>
                </a:cxn>
                <a:cxn ang="0">
                  <a:pos x="54" y="42"/>
                </a:cxn>
                <a:cxn ang="0">
                  <a:pos x="102" y="54"/>
                </a:cxn>
                <a:cxn ang="0">
                  <a:pos x="168" y="60"/>
                </a:cxn>
                <a:cxn ang="0">
                  <a:pos x="251" y="66"/>
                </a:cxn>
                <a:cxn ang="0">
                  <a:pos x="341" y="78"/>
                </a:cxn>
                <a:cxn ang="0">
                  <a:pos x="449" y="84"/>
                </a:cxn>
                <a:cxn ang="0">
                  <a:pos x="568" y="84"/>
                </a:cxn>
                <a:cxn ang="0">
                  <a:pos x="694" y="90"/>
                </a:cxn>
                <a:cxn ang="0">
                  <a:pos x="825" y="90"/>
                </a:cxn>
                <a:cxn ang="0">
                  <a:pos x="951" y="90"/>
                </a:cxn>
                <a:cxn ang="0">
                  <a:pos x="951" y="6"/>
                </a:cxn>
                <a:cxn ang="0">
                  <a:pos x="831" y="6"/>
                </a:cxn>
                <a:cxn ang="0">
                  <a:pos x="772" y="6"/>
                </a:cxn>
                <a:cxn ang="0">
                  <a:pos x="700" y="0"/>
                </a:cxn>
                <a:cxn ang="0">
                  <a:pos x="700" y="0"/>
                </a:cxn>
              </a:cxnLst>
              <a:rect l="0" t="0" r="r" b="b"/>
              <a:pathLst>
                <a:path w="951" h="90">
                  <a:moveTo>
                    <a:pt x="700" y="0"/>
                  </a:moveTo>
                  <a:lnTo>
                    <a:pt x="598" y="0"/>
                  </a:lnTo>
                  <a:lnTo>
                    <a:pt x="515" y="0"/>
                  </a:lnTo>
                  <a:lnTo>
                    <a:pt x="431" y="0"/>
                  </a:lnTo>
                  <a:lnTo>
                    <a:pt x="365" y="0"/>
                  </a:lnTo>
                  <a:lnTo>
                    <a:pt x="299" y="0"/>
                  </a:lnTo>
                  <a:lnTo>
                    <a:pt x="245" y="0"/>
                  </a:lnTo>
                  <a:lnTo>
                    <a:pt x="198" y="0"/>
                  </a:lnTo>
                  <a:lnTo>
                    <a:pt x="162" y="0"/>
                  </a:lnTo>
                  <a:lnTo>
                    <a:pt x="126" y="6"/>
                  </a:lnTo>
                  <a:lnTo>
                    <a:pt x="96" y="6"/>
                  </a:lnTo>
                  <a:lnTo>
                    <a:pt x="54" y="12"/>
                  </a:lnTo>
                  <a:lnTo>
                    <a:pt x="30" y="12"/>
                  </a:lnTo>
                  <a:lnTo>
                    <a:pt x="12" y="18"/>
                  </a:lnTo>
                  <a:lnTo>
                    <a:pt x="6" y="18"/>
                  </a:lnTo>
                  <a:lnTo>
                    <a:pt x="0" y="24"/>
                  </a:lnTo>
                  <a:lnTo>
                    <a:pt x="6" y="30"/>
                  </a:lnTo>
                  <a:lnTo>
                    <a:pt x="24" y="36"/>
                  </a:lnTo>
                  <a:lnTo>
                    <a:pt x="54" y="42"/>
                  </a:lnTo>
                  <a:lnTo>
                    <a:pt x="102" y="54"/>
                  </a:lnTo>
                  <a:lnTo>
                    <a:pt x="168" y="60"/>
                  </a:lnTo>
                  <a:lnTo>
                    <a:pt x="251" y="66"/>
                  </a:lnTo>
                  <a:lnTo>
                    <a:pt x="341" y="78"/>
                  </a:lnTo>
                  <a:lnTo>
                    <a:pt x="449" y="84"/>
                  </a:lnTo>
                  <a:lnTo>
                    <a:pt x="568" y="84"/>
                  </a:lnTo>
                  <a:lnTo>
                    <a:pt x="694" y="90"/>
                  </a:lnTo>
                  <a:lnTo>
                    <a:pt x="825" y="90"/>
                  </a:lnTo>
                  <a:lnTo>
                    <a:pt x="951" y="90"/>
                  </a:lnTo>
                  <a:lnTo>
                    <a:pt x="951" y="6"/>
                  </a:lnTo>
                  <a:lnTo>
                    <a:pt x="831" y="6"/>
                  </a:lnTo>
                  <a:lnTo>
                    <a:pt x="772" y="6"/>
                  </a:lnTo>
                  <a:lnTo>
                    <a:pt x="700" y="0"/>
                  </a:lnTo>
                  <a:lnTo>
                    <a:pt x="700"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rtl="1" eaLnBrk="1" hangingPunct="1">
                <a:defRPr/>
              </a:pPr>
              <a:endParaRPr lang="ar-SA"/>
            </a:p>
          </p:txBody>
        </p:sp>
        <p:sp>
          <p:nvSpPr>
            <p:cNvPr id="27664" name="Freeform 16"/>
            <p:cNvSpPr>
              <a:spLocks/>
            </p:cNvSpPr>
            <p:nvPr userDrawn="1"/>
          </p:nvSpPr>
          <p:spPr bwMode="ltGray">
            <a:xfrm>
              <a:off x="3059" y="1541"/>
              <a:ext cx="102" cy="155"/>
            </a:xfrm>
            <a:custGeom>
              <a:avLst/>
              <a:gdLst/>
              <a:ahLst/>
              <a:cxnLst>
                <a:cxn ang="0">
                  <a:pos x="102" y="0"/>
                </a:cxn>
                <a:cxn ang="0">
                  <a:pos x="0" y="12"/>
                </a:cxn>
                <a:cxn ang="0">
                  <a:pos x="30" y="72"/>
                </a:cxn>
                <a:cxn ang="0">
                  <a:pos x="30" y="155"/>
                </a:cxn>
                <a:cxn ang="0">
                  <a:pos x="72" y="155"/>
                </a:cxn>
                <a:cxn ang="0">
                  <a:pos x="72" y="66"/>
                </a:cxn>
                <a:cxn ang="0">
                  <a:pos x="102" y="0"/>
                </a:cxn>
                <a:cxn ang="0">
                  <a:pos x="102" y="0"/>
                </a:cxn>
              </a:cxnLst>
              <a:rect l="0" t="0" r="r" b="b"/>
              <a:pathLst>
                <a:path w="102" h="155">
                  <a:moveTo>
                    <a:pt x="102" y="0"/>
                  </a:moveTo>
                  <a:lnTo>
                    <a:pt x="0" y="12"/>
                  </a:lnTo>
                  <a:lnTo>
                    <a:pt x="30" y="72"/>
                  </a:lnTo>
                  <a:lnTo>
                    <a:pt x="30" y="155"/>
                  </a:lnTo>
                  <a:lnTo>
                    <a:pt x="72" y="155"/>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27665" name="Freeform 17"/>
            <p:cNvSpPr>
              <a:spLocks noEditPoints="1"/>
            </p:cNvSpPr>
            <p:nvPr userDrawn="1"/>
          </p:nvSpPr>
          <p:spPr bwMode="ltGray">
            <a:xfrm>
              <a:off x="3059" y="1690"/>
              <a:ext cx="90" cy="96"/>
            </a:xfrm>
            <a:custGeom>
              <a:avLst/>
              <a:gdLst/>
              <a:ahLst/>
              <a:cxnLst>
                <a:cxn ang="0">
                  <a:pos x="48" y="96"/>
                </a:cxn>
                <a:cxn ang="0">
                  <a:pos x="72" y="72"/>
                </a:cxn>
                <a:cxn ang="0">
                  <a:pos x="84" y="48"/>
                </a:cxn>
                <a:cxn ang="0">
                  <a:pos x="90" y="36"/>
                </a:cxn>
                <a:cxn ang="0">
                  <a:pos x="84" y="24"/>
                </a:cxn>
                <a:cxn ang="0">
                  <a:pos x="66" y="6"/>
                </a:cxn>
                <a:cxn ang="0">
                  <a:pos x="42" y="0"/>
                </a:cxn>
                <a:cxn ang="0">
                  <a:pos x="24" y="0"/>
                </a:cxn>
                <a:cxn ang="0">
                  <a:pos x="12" y="12"/>
                </a:cxn>
                <a:cxn ang="0">
                  <a:pos x="6" y="24"/>
                </a:cxn>
                <a:cxn ang="0">
                  <a:pos x="0" y="36"/>
                </a:cxn>
                <a:cxn ang="0">
                  <a:pos x="12" y="66"/>
                </a:cxn>
                <a:cxn ang="0">
                  <a:pos x="30" y="84"/>
                </a:cxn>
                <a:cxn ang="0">
                  <a:pos x="48" y="96"/>
                </a:cxn>
                <a:cxn ang="0">
                  <a:pos x="48" y="96"/>
                </a:cxn>
                <a:cxn ang="0">
                  <a:pos x="48" y="12"/>
                </a:cxn>
                <a:cxn ang="0">
                  <a:pos x="66" y="18"/>
                </a:cxn>
                <a:cxn ang="0">
                  <a:pos x="72" y="24"/>
                </a:cxn>
                <a:cxn ang="0">
                  <a:pos x="72" y="36"/>
                </a:cxn>
                <a:cxn ang="0">
                  <a:pos x="72" y="48"/>
                </a:cxn>
                <a:cxn ang="0">
                  <a:pos x="54" y="66"/>
                </a:cxn>
                <a:cxn ang="0">
                  <a:pos x="48" y="78"/>
                </a:cxn>
                <a:cxn ang="0">
                  <a:pos x="30" y="66"/>
                </a:cxn>
                <a:cxn ang="0">
                  <a:pos x="24" y="48"/>
                </a:cxn>
                <a:cxn ang="0">
                  <a:pos x="18" y="30"/>
                </a:cxn>
                <a:cxn ang="0">
                  <a:pos x="30" y="12"/>
                </a:cxn>
                <a:cxn ang="0">
                  <a:pos x="48" y="12"/>
                </a:cxn>
                <a:cxn ang="0">
                  <a:pos x="48" y="12"/>
                </a:cxn>
              </a:cxnLst>
              <a:rect l="0" t="0" r="r" b="b"/>
              <a:pathLst>
                <a:path w="90" h="96">
                  <a:moveTo>
                    <a:pt x="48" y="96"/>
                  </a:moveTo>
                  <a:lnTo>
                    <a:pt x="72" y="72"/>
                  </a:lnTo>
                  <a:lnTo>
                    <a:pt x="84" y="48"/>
                  </a:lnTo>
                  <a:lnTo>
                    <a:pt x="90" y="36"/>
                  </a:lnTo>
                  <a:lnTo>
                    <a:pt x="84" y="24"/>
                  </a:lnTo>
                  <a:lnTo>
                    <a:pt x="66" y="6"/>
                  </a:lnTo>
                  <a:lnTo>
                    <a:pt x="42" y="0"/>
                  </a:lnTo>
                  <a:lnTo>
                    <a:pt x="24" y="0"/>
                  </a:lnTo>
                  <a:lnTo>
                    <a:pt x="12" y="12"/>
                  </a:lnTo>
                  <a:lnTo>
                    <a:pt x="6" y="24"/>
                  </a:lnTo>
                  <a:lnTo>
                    <a:pt x="0" y="36"/>
                  </a:lnTo>
                  <a:lnTo>
                    <a:pt x="12" y="66"/>
                  </a:lnTo>
                  <a:lnTo>
                    <a:pt x="30" y="84"/>
                  </a:lnTo>
                  <a:lnTo>
                    <a:pt x="48" y="96"/>
                  </a:lnTo>
                  <a:lnTo>
                    <a:pt x="48" y="96"/>
                  </a:lnTo>
                  <a:close/>
                  <a:moveTo>
                    <a:pt x="48" y="12"/>
                  </a:moveTo>
                  <a:lnTo>
                    <a:pt x="66" y="18"/>
                  </a:lnTo>
                  <a:lnTo>
                    <a:pt x="72" y="24"/>
                  </a:lnTo>
                  <a:lnTo>
                    <a:pt x="72" y="36"/>
                  </a:lnTo>
                  <a:lnTo>
                    <a:pt x="72" y="48"/>
                  </a:lnTo>
                  <a:lnTo>
                    <a:pt x="54" y="66"/>
                  </a:lnTo>
                  <a:lnTo>
                    <a:pt x="48" y="78"/>
                  </a:lnTo>
                  <a:lnTo>
                    <a:pt x="30" y="66"/>
                  </a:lnTo>
                  <a:lnTo>
                    <a:pt x="24"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27666" name="Freeform 18"/>
            <p:cNvSpPr>
              <a:spLocks noEditPoints="1"/>
            </p:cNvSpPr>
            <p:nvPr userDrawn="1"/>
          </p:nvSpPr>
          <p:spPr bwMode="ltGray">
            <a:xfrm>
              <a:off x="3059" y="1768"/>
              <a:ext cx="90" cy="108"/>
            </a:xfrm>
            <a:custGeom>
              <a:avLst/>
              <a:gdLst/>
              <a:ahLst/>
              <a:cxnLst>
                <a:cxn ang="0">
                  <a:pos x="0" y="90"/>
                </a:cxn>
                <a:cxn ang="0">
                  <a:pos x="12" y="102"/>
                </a:cxn>
                <a:cxn ang="0">
                  <a:pos x="24" y="108"/>
                </a:cxn>
                <a:cxn ang="0">
                  <a:pos x="54" y="108"/>
                </a:cxn>
                <a:cxn ang="0">
                  <a:pos x="78" y="96"/>
                </a:cxn>
                <a:cxn ang="0">
                  <a:pos x="90" y="72"/>
                </a:cxn>
                <a:cxn ang="0">
                  <a:pos x="84" y="42"/>
                </a:cxn>
                <a:cxn ang="0">
                  <a:pos x="66" y="24"/>
                </a:cxn>
                <a:cxn ang="0">
                  <a:pos x="54" y="12"/>
                </a:cxn>
                <a:cxn ang="0">
                  <a:pos x="48" y="6"/>
                </a:cxn>
                <a:cxn ang="0">
                  <a:pos x="48" y="6"/>
                </a:cxn>
                <a:cxn ang="0">
                  <a:pos x="48" y="0"/>
                </a:cxn>
                <a:cxn ang="0">
                  <a:pos x="24" y="24"/>
                </a:cxn>
                <a:cxn ang="0">
                  <a:pos x="6" y="48"/>
                </a:cxn>
                <a:cxn ang="0">
                  <a:pos x="0" y="66"/>
                </a:cxn>
                <a:cxn ang="0">
                  <a:pos x="0" y="90"/>
                </a:cxn>
                <a:cxn ang="0">
                  <a:pos x="0" y="90"/>
                </a:cxn>
                <a:cxn ang="0">
                  <a:pos x="12" y="66"/>
                </a:cxn>
                <a:cxn ang="0">
                  <a:pos x="18" y="48"/>
                </a:cxn>
                <a:cxn ang="0">
                  <a:pos x="30" y="36"/>
                </a:cxn>
                <a:cxn ang="0">
                  <a:pos x="42" y="24"/>
                </a:cxn>
                <a:cxn ang="0">
                  <a:pos x="48" y="18"/>
                </a:cxn>
                <a:cxn ang="0">
                  <a:pos x="66" y="30"/>
                </a:cxn>
                <a:cxn ang="0">
                  <a:pos x="72" y="48"/>
                </a:cxn>
                <a:cxn ang="0">
                  <a:pos x="78" y="72"/>
                </a:cxn>
                <a:cxn ang="0">
                  <a:pos x="78" y="84"/>
                </a:cxn>
                <a:cxn ang="0">
                  <a:pos x="66" y="96"/>
                </a:cxn>
                <a:cxn ang="0">
                  <a:pos x="42" y="102"/>
                </a:cxn>
                <a:cxn ang="0">
                  <a:pos x="30" y="96"/>
                </a:cxn>
                <a:cxn ang="0">
                  <a:pos x="18" y="90"/>
                </a:cxn>
                <a:cxn ang="0">
                  <a:pos x="12" y="78"/>
                </a:cxn>
                <a:cxn ang="0">
                  <a:pos x="12" y="66"/>
                </a:cxn>
                <a:cxn ang="0">
                  <a:pos x="12" y="66"/>
                </a:cxn>
              </a:cxnLst>
              <a:rect l="0" t="0" r="r" b="b"/>
              <a:pathLst>
                <a:path w="90" h="108">
                  <a:moveTo>
                    <a:pt x="0" y="90"/>
                  </a:moveTo>
                  <a:lnTo>
                    <a:pt x="12" y="102"/>
                  </a:lnTo>
                  <a:lnTo>
                    <a:pt x="24" y="108"/>
                  </a:lnTo>
                  <a:lnTo>
                    <a:pt x="54" y="108"/>
                  </a:lnTo>
                  <a:lnTo>
                    <a:pt x="78" y="96"/>
                  </a:lnTo>
                  <a:lnTo>
                    <a:pt x="90" y="72"/>
                  </a:lnTo>
                  <a:lnTo>
                    <a:pt x="84" y="42"/>
                  </a:lnTo>
                  <a:lnTo>
                    <a:pt x="66" y="24"/>
                  </a:lnTo>
                  <a:lnTo>
                    <a:pt x="54" y="12"/>
                  </a:lnTo>
                  <a:lnTo>
                    <a:pt x="48" y="6"/>
                  </a:lnTo>
                  <a:lnTo>
                    <a:pt x="48" y="6"/>
                  </a:lnTo>
                  <a:lnTo>
                    <a:pt x="48" y="0"/>
                  </a:lnTo>
                  <a:lnTo>
                    <a:pt x="24" y="24"/>
                  </a:lnTo>
                  <a:lnTo>
                    <a:pt x="6" y="48"/>
                  </a:lnTo>
                  <a:lnTo>
                    <a:pt x="0" y="66"/>
                  </a:lnTo>
                  <a:lnTo>
                    <a:pt x="0" y="90"/>
                  </a:lnTo>
                  <a:lnTo>
                    <a:pt x="0" y="90"/>
                  </a:lnTo>
                  <a:close/>
                  <a:moveTo>
                    <a:pt x="12" y="66"/>
                  </a:moveTo>
                  <a:lnTo>
                    <a:pt x="18" y="48"/>
                  </a:lnTo>
                  <a:lnTo>
                    <a:pt x="30" y="36"/>
                  </a:lnTo>
                  <a:lnTo>
                    <a:pt x="42" y="24"/>
                  </a:lnTo>
                  <a:lnTo>
                    <a:pt x="48" y="18"/>
                  </a:lnTo>
                  <a:lnTo>
                    <a:pt x="66" y="30"/>
                  </a:lnTo>
                  <a:lnTo>
                    <a:pt x="72" y="48"/>
                  </a:lnTo>
                  <a:lnTo>
                    <a:pt x="78" y="72"/>
                  </a:lnTo>
                  <a:lnTo>
                    <a:pt x="78" y="84"/>
                  </a:lnTo>
                  <a:lnTo>
                    <a:pt x="66" y="96"/>
                  </a:lnTo>
                  <a:lnTo>
                    <a:pt x="42" y="102"/>
                  </a:lnTo>
                  <a:lnTo>
                    <a:pt x="30" y="96"/>
                  </a:lnTo>
                  <a:lnTo>
                    <a:pt x="18"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27667" name="Freeform 19"/>
            <p:cNvSpPr>
              <a:spLocks/>
            </p:cNvSpPr>
            <p:nvPr userDrawn="1"/>
          </p:nvSpPr>
          <p:spPr bwMode="ltGray">
            <a:xfrm>
              <a:off x="5470" y="1205"/>
              <a:ext cx="102" cy="156"/>
            </a:xfrm>
            <a:custGeom>
              <a:avLst/>
              <a:gdLst/>
              <a:ahLst/>
              <a:cxnLst>
                <a:cxn ang="0">
                  <a:pos x="102" y="0"/>
                </a:cxn>
                <a:cxn ang="0">
                  <a:pos x="0" y="6"/>
                </a:cxn>
                <a:cxn ang="0">
                  <a:pos x="30" y="72"/>
                </a:cxn>
                <a:cxn ang="0">
                  <a:pos x="30" y="156"/>
                </a:cxn>
                <a:cxn ang="0">
                  <a:pos x="72" y="156"/>
                </a:cxn>
                <a:cxn ang="0">
                  <a:pos x="72" y="66"/>
                </a:cxn>
                <a:cxn ang="0">
                  <a:pos x="102" y="0"/>
                </a:cxn>
                <a:cxn ang="0">
                  <a:pos x="102" y="0"/>
                </a:cxn>
              </a:cxnLst>
              <a:rect l="0" t="0" r="r" b="b"/>
              <a:pathLst>
                <a:path w="102" h="156">
                  <a:moveTo>
                    <a:pt x="102" y="0"/>
                  </a:moveTo>
                  <a:lnTo>
                    <a:pt x="0" y="6"/>
                  </a:lnTo>
                  <a:lnTo>
                    <a:pt x="30" y="72"/>
                  </a:lnTo>
                  <a:lnTo>
                    <a:pt x="30" y="156"/>
                  </a:lnTo>
                  <a:lnTo>
                    <a:pt x="72" y="156"/>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27668" name="Freeform 20"/>
            <p:cNvSpPr>
              <a:spLocks noEditPoints="1"/>
            </p:cNvSpPr>
            <p:nvPr userDrawn="1"/>
          </p:nvSpPr>
          <p:spPr bwMode="ltGray">
            <a:xfrm>
              <a:off x="5476" y="1349"/>
              <a:ext cx="84" cy="96"/>
            </a:xfrm>
            <a:custGeom>
              <a:avLst/>
              <a:gdLst/>
              <a:ahLst/>
              <a:cxnLst>
                <a:cxn ang="0">
                  <a:pos x="42" y="96"/>
                </a:cxn>
                <a:cxn ang="0">
                  <a:pos x="66" y="78"/>
                </a:cxn>
                <a:cxn ang="0">
                  <a:pos x="84" y="54"/>
                </a:cxn>
                <a:cxn ang="0">
                  <a:pos x="84" y="30"/>
                </a:cxn>
                <a:cxn ang="0">
                  <a:pos x="66" y="6"/>
                </a:cxn>
                <a:cxn ang="0">
                  <a:pos x="42" y="0"/>
                </a:cxn>
                <a:cxn ang="0">
                  <a:pos x="24" y="6"/>
                </a:cxn>
                <a:cxn ang="0">
                  <a:pos x="12" y="18"/>
                </a:cxn>
                <a:cxn ang="0">
                  <a:pos x="6" y="30"/>
                </a:cxn>
                <a:cxn ang="0">
                  <a:pos x="0" y="42"/>
                </a:cxn>
                <a:cxn ang="0">
                  <a:pos x="12" y="66"/>
                </a:cxn>
                <a:cxn ang="0">
                  <a:pos x="30" y="84"/>
                </a:cxn>
                <a:cxn ang="0">
                  <a:pos x="42" y="96"/>
                </a:cxn>
                <a:cxn ang="0">
                  <a:pos x="42" y="96"/>
                </a:cxn>
                <a:cxn ang="0">
                  <a:pos x="48" y="12"/>
                </a:cxn>
                <a:cxn ang="0">
                  <a:pos x="66" y="18"/>
                </a:cxn>
                <a:cxn ang="0">
                  <a:pos x="72" y="30"/>
                </a:cxn>
                <a:cxn ang="0">
                  <a:pos x="72" y="42"/>
                </a:cxn>
                <a:cxn ang="0">
                  <a:pos x="66" y="54"/>
                </a:cxn>
                <a:cxn ang="0">
                  <a:pos x="54" y="72"/>
                </a:cxn>
                <a:cxn ang="0">
                  <a:pos x="42" y="84"/>
                </a:cxn>
                <a:cxn ang="0">
                  <a:pos x="42" y="84"/>
                </a:cxn>
                <a:cxn ang="0">
                  <a:pos x="30" y="72"/>
                </a:cxn>
                <a:cxn ang="0">
                  <a:pos x="18" y="54"/>
                </a:cxn>
                <a:cxn ang="0">
                  <a:pos x="18" y="30"/>
                </a:cxn>
                <a:cxn ang="0">
                  <a:pos x="30" y="18"/>
                </a:cxn>
                <a:cxn ang="0">
                  <a:pos x="48" y="12"/>
                </a:cxn>
                <a:cxn ang="0">
                  <a:pos x="48" y="12"/>
                </a:cxn>
              </a:cxnLst>
              <a:rect l="0" t="0" r="r" b="b"/>
              <a:pathLst>
                <a:path w="84" h="96">
                  <a:moveTo>
                    <a:pt x="42" y="96"/>
                  </a:moveTo>
                  <a:lnTo>
                    <a:pt x="66" y="78"/>
                  </a:lnTo>
                  <a:lnTo>
                    <a:pt x="84" y="54"/>
                  </a:lnTo>
                  <a:lnTo>
                    <a:pt x="84" y="30"/>
                  </a:lnTo>
                  <a:lnTo>
                    <a:pt x="66" y="6"/>
                  </a:lnTo>
                  <a:lnTo>
                    <a:pt x="42" y="0"/>
                  </a:lnTo>
                  <a:lnTo>
                    <a:pt x="24" y="6"/>
                  </a:lnTo>
                  <a:lnTo>
                    <a:pt x="12" y="18"/>
                  </a:lnTo>
                  <a:lnTo>
                    <a:pt x="6" y="30"/>
                  </a:lnTo>
                  <a:lnTo>
                    <a:pt x="0" y="42"/>
                  </a:lnTo>
                  <a:lnTo>
                    <a:pt x="12" y="66"/>
                  </a:lnTo>
                  <a:lnTo>
                    <a:pt x="30" y="84"/>
                  </a:lnTo>
                  <a:lnTo>
                    <a:pt x="42" y="96"/>
                  </a:lnTo>
                  <a:lnTo>
                    <a:pt x="42" y="96"/>
                  </a:lnTo>
                  <a:close/>
                  <a:moveTo>
                    <a:pt x="48" y="12"/>
                  </a:moveTo>
                  <a:lnTo>
                    <a:pt x="66" y="18"/>
                  </a:lnTo>
                  <a:lnTo>
                    <a:pt x="72" y="30"/>
                  </a:lnTo>
                  <a:lnTo>
                    <a:pt x="72" y="42"/>
                  </a:lnTo>
                  <a:lnTo>
                    <a:pt x="66" y="54"/>
                  </a:lnTo>
                  <a:lnTo>
                    <a:pt x="54" y="72"/>
                  </a:lnTo>
                  <a:lnTo>
                    <a:pt x="42" y="84"/>
                  </a:lnTo>
                  <a:lnTo>
                    <a:pt x="42" y="84"/>
                  </a:lnTo>
                  <a:lnTo>
                    <a:pt x="30" y="72"/>
                  </a:lnTo>
                  <a:lnTo>
                    <a:pt x="18" y="54"/>
                  </a:lnTo>
                  <a:lnTo>
                    <a:pt x="18" y="30"/>
                  </a:lnTo>
                  <a:lnTo>
                    <a:pt x="30" y="18"/>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27669" name="Freeform 21"/>
            <p:cNvSpPr>
              <a:spLocks noEditPoints="1"/>
            </p:cNvSpPr>
            <p:nvPr userDrawn="1"/>
          </p:nvSpPr>
          <p:spPr bwMode="ltGray">
            <a:xfrm>
              <a:off x="5470" y="1433"/>
              <a:ext cx="90" cy="108"/>
            </a:xfrm>
            <a:custGeom>
              <a:avLst/>
              <a:gdLst/>
              <a:ahLst/>
              <a:cxnLst>
                <a:cxn ang="0">
                  <a:pos x="6" y="90"/>
                </a:cxn>
                <a:cxn ang="0">
                  <a:pos x="18" y="102"/>
                </a:cxn>
                <a:cxn ang="0">
                  <a:pos x="30" y="108"/>
                </a:cxn>
                <a:cxn ang="0">
                  <a:pos x="60" y="108"/>
                </a:cxn>
                <a:cxn ang="0">
                  <a:pos x="84" y="96"/>
                </a:cxn>
                <a:cxn ang="0">
                  <a:pos x="90" y="84"/>
                </a:cxn>
                <a:cxn ang="0">
                  <a:pos x="90" y="66"/>
                </a:cxn>
                <a:cxn ang="0">
                  <a:pos x="84" y="36"/>
                </a:cxn>
                <a:cxn ang="0">
                  <a:pos x="72" y="18"/>
                </a:cxn>
                <a:cxn ang="0">
                  <a:pos x="60" y="6"/>
                </a:cxn>
                <a:cxn ang="0">
                  <a:pos x="54" y="0"/>
                </a:cxn>
                <a:cxn ang="0">
                  <a:pos x="54" y="0"/>
                </a:cxn>
                <a:cxn ang="0">
                  <a:pos x="48" y="0"/>
                </a:cxn>
                <a:cxn ang="0">
                  <a:pos x="24" y="24"/>
                </a:cxn>
                <a:cxn ang="0">
                  <a:pos x="12" y="48"/>
                </a:cxn>
                <a:cxn ang="0">
                  <a:pos x="0" y="66"/>
                </a:cxn>
                <a:cxn ang="0">
                  <a:pos x="6" y="90"/>
                </a:cxn>
                <a:cxn ang="0">
                  <a:pos x="6" y="90"/>
                </a:cxn>
                <a:cxn ang="0">
                  <a:pos x="18" y="66"/>
                </a:cxn>
                <a:cxn ang="0">
                  <a:pos x="24" y="48"/>
                </a:cxn>
                <a:cxn ang="0">
                  <a:pos x="36" y="30"/>
                </a:cxn>
                <a:cxn ang="0">
                  <a:pos x="42" y="18"/>
                </a:cxn>
                <a:cxn ang="0">
                  <a:pos x="48" y="12"/>
                </a:cxn>
                <a:cxn ang="0">
                  <a:pos x="78" y="42"/>
                </a:cxn>
                <a:cxn ang="0">
                  <a:pos x="84" y="66"/>
                </a:cxn>
                <a:cxn ang="0">
                  <a:pos x="66" y="90"/>
                </a:cxn>
                <a:cxn ang="0">
                  <a:pos x="54" y="96"/>
                </a:cxn>
                <a:cxn ang="0">
                  <a:pos x="42" y="96"/>
                </a:cxn>
                <a:cxn ang="0">
                  <a:pos x="30" y="96"/>
                </a:cxn>
                <a:cxn ang="0">
                  <a:pos x="24" y="84"/>
                </a:cxn>
                <a:cxn ang="0">
                  <a:pos x="18" y="78"/>
                </a:cxn>
                <a:cxn ang="0">
                  <a:pos x="18" y="66"/>
                </a:cxn>
                <a:cxn ang="0">
                  <a:pos x="18" y="66"/>
                </a:cxn>
              </a:cxnLst>
              <a:rect l="0" t="0" r="r" b="b"/>
              <a:pathLst>
                <a:path w="90" h="108">
                  <a:moveTo>
                    <a:pt x="6" y="90"/>
                  </a:moveTo>
                  <a:lnTo>
                    <a:pt x="18" y="102"/>
                  </a:lnTo>
                  <a:lnTo>
                    <a:pt x="30" y="108"/>
                  </a:lnTo>
                  <a:lnTo>
                    <a:pt x="60" y="108"/>
                  </a:lnTo>
                  <a:lnTo>
                    <a:pt x="84" y="96"/>
                  </a:lnTo>
                  <a:lnTo>
                    <a:pt x="90" y="84"/>
                  </a:lnTo>
                  <a:lnTo>
                    <a:pt x="90" y="66"/>
                  </a:lnTo>
                  <a:lnTo>
                    <a:pt x="84" y="36"/>
                  </a:lnTo>
                  <a:lnTo>
                    <a:pt x="72" y="18"/>
                  </a:lnTo>
                  <a:lnTo>
                    <a:pt x="60" y="6"/>
                  </a:lnTo>
                  <a:lnTo>
                    <a:pt x="54" y="0"/>
                  </a:lnTo>
                  <a:lnTo>
                    <a:pt x="54" y="0"/>
                  </a:lnTo>
                  <a:lnTo>
                    <a:pt x="48" y="0"/>
                  </a:lnTo>
                  <a:lnTo>
                    <a:pt x="24" y="24"/>
                  </a:lnTo>
                  <a:lnTo>
                    <a:pt x="12" y="48"/>
                  </a:lnTo>
                  <a:lnTo>
                    <a:pt x="0" y="66"/>
                  </a:lnTo>
                  <a:lnTo>
                    <a:pt x="6" y="90"/>
                  </a:lnTo>
                  <a:lnTo>
                    <a:pt x="6" y="90"/>
                  </a:lnTo>
                  <a:close/>
                  <a:moveTo>
                    <a:pt x="18" y="66"/>
                  </a:moveTo>
                  <a:lnTo>
                    <a:pt x="24" y="48"/>
                  </a:lnTo>
                  <a:lnTo>
                    <a:pt x="36" y="30"/>
                  </a:lnTo>
                  <a:lnTo>
                    <a:pt x="42" y="18"/>
                  </a:lnTo>
                  <a:lnTo>
                    <a:pt x="48" y="12"/>
                  </a:lnTo>
                  <a:lnTo>
                    <a:pt x="78" y="42"/>
                  </a:lnTo>
                  <a:lnTo>
                    <a:pt x="84" y="66"/>
                  </a:lnTo>
                  <a:lnTo>
                    <a:pt x="66" y="90"/>
                  </a:lnTo>
                  <a:lnTo>
                    <a:pt x="54" y="96"/>
                  </a:lnTo>
                  <a:lnTo>
                    <a:pt x="42" y="96"/>
                  </a:lnTo>
                  <a:lnTo>
                    <a:pt x="30" y="96"/>
                  </a:lnTo>
                  <a:lnTo>
                    <a:pt x="24" y="84"/>
                  </a:lnTo>
                  <a:lnTo>
                    <a:pt x="18" y="78"/>
                  </a:lnTo>
                  <a:lnTo>
                    <a:pt x="18" y="66"/>
                  </a:lnTo>
                  <a:lnTo>
                    <a:pt x="18"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27670" name="Freeform 22"/>
            <p:cNvSpPr>
              <a:spLocks noEditPoints="1"/>
            </p:cNvSpPr>
            <p:nvPr userDrawn="1"/>
          </p:nvSpPr>
          <p:spPr bwMode="ltGray">
            <a:xfrm>
              <a:off x="5428" y="3525"/>
              <a:ext cx="66" cy="96"/>
            </a:xfrm>
            <a:custGeom>
              <a:avLst/>
              <a:gdLst/>
              <a:ahLst/>
              <a:cxnLst>
                <a:cxn ang="0">
                  <a:pos x="30" y="96"/>
                </a:cxn>
                <a:cxn ang="0">
                  <a:pos x="54" y="72"/>
                </a:cxn>
                <a:cxn ang="0">
                  <a:pos x="66" y="48"/>
                </a:cxn>
                <a:cxn ang="0">
                  <a:pos x="66" y="24"/>
                </a:cxn>
                <a:cxn ang="0">
                  <a:pos x="54" y="6"/>
                </a:cxn>
                <a:cxn ang="0">
                  <a:pos x="30" y="0"/>
                </a:cxn>
                <a:cxn ang="0">
                  <a:pos x="18" y="0"/>
                </a:cxn>
                <a:cxn ang="0">
                  <a:pos x="6" y="12"/>
                </a:cxn>
                <a:cxn ang="0">
                  <a:pos x="0" y="36"/>
                </a:cxn>
                <a:cxn ang="0">
                  <a:pos x="6" y="60"/>
                </a:cxn>
                <a:cxn ang="0">
                  <a:pos x="18" y="84"/>
                </a:cxn>
                <a:cxn ang="0">
                  <a:pos x="30" y="96"/>
                </a:cxn>
                <a:cxn ang="0">
                  <a:pos x="30" y="96"/>
                </a:cxn>
                <a:cxn ang="0">
                  <a:pos x="30" y="12"/>
                </a:cxn>
                <a:cxn ang="0">
                  <a:pos x="48" y="18"/>
                </a:cxn>
                <a:cxn ang="0">
                  <a:pos x="54" y="24"/>
                </a:cxn>
                <a:cxn ang="0">
                  <a:pos x="54" y="36"/>
                </a:cxn>
                <a:cxn ang="0">
                  <a:pos x="48" y="48"/>
                </a:cxn>
                <a:cxn ang="0">
                  <a:pos x="36" y="66"/>
                </a:cxn>
                <a:cxn ang="0">
                  <a:pos x="30" y="78"/>
                </a:cxn>
                <a:cxn ang="0">
                  <a:pos x="18" y="66"/>
                </a:cxn>
                <a:cxn ang="0">
                  <a:pos x="12" y="48"/>
                </a:cxn>
                <a:cxn ang="0">
                  <a:pos x="6" y="30"/>
                </a:cxn>
                <a:cxn ang="0">
                  <a:pos x="18" y="12"/>
                </a:cxn>
                <a:cxn ang="0">
                  <a:pos x="30" y="12"/>
                </a:cxn>
                <a:cxn ang="0">
                  <a:pos x="30" y="12"/>
                </a:cxn>
              </a:cxnLst>
              <a:rect l="0" t="0" r="r" b="b"/>
              <a:pathLst>
                <a:path w="66" h="96">
                  <a:moveTo>
                    <a:pt x="30" y="96"/>
                  </a:moveTo>
                  <a:lnTo>
                    <a:pt x="54" y="72"/>
                  </a:lnTo>
                  <a:lnTo>
                    <a:pt x="66" y="48"/>
                  </a:lnTo>
                  <a:lnTo>
                    <a:pt x="66" y="24"/>
                  </a:lnTo>
                  <a:lnTo>
                    <a:pt x="54" y="6"/>
                  </a:lnTo>
                  <a:lnTo>
                    <a:pt x="30" y="0"/>
                  </a:lnTo>
                  <a:lnTo>
                    <a:pt x="18" y="0"/>
                  </a:lnTo>
                  <a:lnTo>
                    <a:pt x="6" y="12"/>
                  </a:lnTo>
                  <a:lnTo>
                    <a:pt x="0" y="36"/>
                  </a:lnTo>
                  <a:lnTo>
                    <a:pt x="6" y="60"/>
                  </a:lnTo>
                  <a:lnTo>
                    <a:pt x="18" y="84"/>
                  </a:lnTo>
                  <a:lnTo>
                    <a:pt x="30" y="96"/>
                  </a:lnTo>
                  <a:lnTo>
                    <a:pt x="30" y="96"/>
                  </a:lnTo>
                  <a:close/>
                  <a:moveTo>
                    <a:pt x="30" y="12"/>
                  </a:moveTo>
                  <a:lnTo>
                    <a:pt x="48" y="18"/>
                  </a:lnTo>
                  <a:lnTo>
                    <a:pt x="54" y="24"/>
                  </a:lnTo>
                  <a:lnTo>
                    <a:pt x="54" y="36"/>
                  </a:lnTo>
                  <a:lnTo>
                    <a:pt x="48" y="48"/>
                  </a:lnTo>
                  <a:lnTo>
                    <a:pt x="36" y="66"/>
                  </a:lnTo>
                  <a:lnTo>
                    <a:pt x="30" y="78"/>
                  </a:lnTo>
                  <a:lnTo>
                    <a:pt x="18" y="66"/>
                  </a:lnTo>
                  <a:lnTo>
                    <a:pt x="12" y="48"/>
                  </a:lnTo>
                  <a:lnTo>
                    <a:pt x="6" y="30"/>
                  </a:lnTo>
                  <a:lnTo>
                    <a:pt x="18" y="12"/>
                  </a:lnTo>
                  <a:lnTo>
                    <a:pt x="30" y="12"/>
                  </a:lnTo>
                  <a:lnTo>
                    <a:pt x="30"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27671" name="Freeform 23"/>
            <p:cNvSpPr>
              <a:spLocks/>
            </p:cNvSpPr>
            <p:nvPr userDrawn="1"/>
          </p:nvSpPr>
          <p:spPr bwMode="ltGray">
            <a:xfrm>
              <a:off x="3017" y="1127"/>
              <a:ext cx="2603" cy="444"/>
            </a:xfrm>
            <a:custGeom>
              <a:avLst/>
              <a:gdLst/>
              <a:ahLst/>
              <a:cxnLst>
                <a:cxn ang="0">
                  <a:pos x="2577" y="0"/>
                </a:cxn>
                <a:cxn ang="0">
                  <a:pos x="2594" y="72"/>
                </a:cxn>
                <a:cxn ang="0">
                  <a:pos x="6" y="444"/>
                </a:cxn>
                <a:cxn ang="0">
                  <a:pos x="0" y="396"/>
                </a:cxn>
                <a:cxn ang="0">
                  <a:pos x="1225" y="96"/>
                </a:cxn>
                <a:cxn ang="0">
                  <a:pos x="1351" y="78"/>
                </a:cxn>
                <a:cxn ang="0">
                  <a:pos x="2577" y="0"/>
                </a:cxn>
                <a:cxn ang="0">
                  <a:pos x="2577" y="0"/>
                </a:cxn>
              </a:cxnLst>
              <a:rect l="0" t="0" r="r" b="b"/>
              <a:pathLst>
                <a:path w="2594" h="444">
                  <a:moveTo>
                    <a:pt x="2577" y="0"/>
                  </a:moveTo>
                  <a:lnTo>
                    <a:pt x="2594" y="72"/>
                  </a:lnTo>
                  <a:lnTo>
                    <a:pt x="6" y="444"/>
                  </a:lnTo>
                  <a:lnTo>
                    <a:pt x="0" y="396"/>
                  </a:lnTo>
                  <a:lnTo>
                    <a:pt x="1225" y="96"/>
                  </a:lnTo>
                  <a:lnTo>
                    <a:pt x="1351" y="78"/>
                  </a:lnTo>
                  <a:lnTo>
                    <a:pt x="2577" y="0"/>
                  </a:lnTo>
                  <a:lnTo>
                    <a:pt x="2577"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rtl="1" eaLnBrk="1" hangingPunct="1">
                <a:defRPr/>
              </a:pPr>
              <a:endParaRPr lang="ar-SA"/>
            </a:p>
          </p:txBody>
        </p:sp>
        <p:sp>
          <p:nvSpPr>
            <p:cNvPr id="27672" name="Freeform 24"/>
            <p:cNvSpPr>
              <a:spLocks noEditPoints="1"/>
            </p:cNvSpPr>
            <p:nvPr userDrawn="1"/>
          </p:nvSpPr>
          <p:spPr bwMode="ltGray">
            <a:xfrm>
              <a:off x="2934" y="3773"/>
              <a:ext cx="84" cy="95"/>
            </a:xfrm>
            <a:custGeom>
              <a:avLst/>
              <a:gdLst/>
              <a:ahLst/>
              <a:cxnLst>
                <a:cxn ang="0">
                  <a:pos x="36" y="95"/>
                </a:cxn>
                <a:cxn ang="0">
                  <a:pos x="60" y="77"/>
                </a:cxn>
                <a:cxn ang="0">
                  <a:pos x="78" y="53"/>
                </a:cxn>
                <a:cxn ang="0">
                  <a:pos x="84" y="42"/>
                </a:cxn>
                <a:cxn ang="0">
                  <a:pos x="84" y="30"/>
                </a:cxn>
                <a:cxn ang="0">
                  <a:pos x="72" y="6"/>
                </a:cxn>
                <a:cxn ang="0">
                  <a:pos x="42" y="0"/>
                </a:cxn>
                <a:cxn ang="0">
                  <a:pos x="30" y="0"/>
                </a:cxn>
                <a:cxn ang="0">
                  <a:pos x="12" y="12"/>
                </a:cxn>
                <a:cxn ang="0">
                  <a:pos x="0" y="24"/>
                </a:cxn>
                <a:cxn ang="0">
                  <a:pos x="0" y="36"/>
                </a:cxn>
                <a:cxn ang="0">
                  <a:pos x="6" y="59"/>
                </a:cxn>
                <a:cxn ang="0">
                  <a:pos x="24" y="83"/>
                </a:cxn>
                <a:cxn ang="0">
                  <a:pos x="36" y="95"/>
                </a:cxn>
                <a:cxn ang="0">
                  <a:pos x="36" y="95"/>
                </a:cxn>
                <a:cxn ang="0">
                  <a:pos x="48" y="12"/>
                </a:cxn>
                <a:cxn ang="0">
                  <a:pos x="66" y="18"/>
                </a:cxn>
                <a:cxn ang="0">
                  <a:pos x="72" y="30"/>
                </a:cxn>
                <a:cxn ang="0">
                  <a:pos x="72" y="42"/>
                </a:cxn>
                <a:cxn ang="0">
                  <a:pos x="66" y="53"/>
                </a:cxn>
                <a:cxn ang="0">
                  <a:pos x="48" y="71"/>
                </a:cxn>
                <a:cxn ang="0">
                  <a:pos x="42" y="77"/>
                </a:cxn>
                <a:cxn ang="0">
                  <a:pos x="36" y="77"/>
                </a:cxn>
                <a:cxn ang="0">
                  <a:pos x="24" y="65"/>
                </a:cxn>
                <a:cxn ang="0">
                  <a:pos x="18" y="48"/>
                </a:cxn>
                <a:cxn ang="0">
                  <a:pos x="18" y="30"/>
                </a:cxn>
                <a:cxn ang="0">
                  <a:pos x="30" y="12"/>
                </a:cxn>
                <a:cxn ang="0">
                  <a:pos x="48" y="12"/>
                </a:cxn>
                <a:cxn ang="0">
                  <a:pos x="48" y="12"/>
                </a:cxn>
              </a:cxnLst>
              <a:rect l="0" t="0" r="r" b="b"/>
              <a:pathLst>
                <a:path w="84" h="95">
                  <a:moveTo>
                    <a:pt x="36" y="95"/>
                  </a:moveTo>
                  <a:lnTo>
                    <a:pt x="60" y="77"/>
                  </a:lnTo>
                  <a:lnTo>
                    <a:pt x="78" y="53"/>
                  </a:lnTo>
                  <a:lnTo>
                    <a:pt x="84" y="42"/>
                  </a:lnTo>
                  <a:lnTo>
                    <a:pt x="84" y="30"/>
                  </a:lnTo>
                  <a:lnTo>
                    <a:pt x="72" y="6"/>
                  </a:lnTo>
                  <a:lnTo>
                    <a:pt x="42" y="0"/>
                  </a:lnTo>
                  <a:lnTo>
                    <a:pt x="30" y="0"/>
                  </a:lnTo>
                  <a:lnTo>
                    <a:pt x="12" y="12"/>
                  </a:lnTo>
                  <a:lnTo>
                    <a:pt x="0" y="24"/>
                  </a:lnTo>
                  <a:lnTo>
                    <a:pt x="0" y="36"/>
                  </a:lnTo>
                  <a:lnTo>
                    <a:pt x="6" y="59"/>
                  </a:lnTo>
                  <a:lnTo>
                    <a:pt x="24" y="83"/>
                  </a:lnTo>
                  <a:lnTo>
                    <a:pt x="36" y="95"/>
                  </a:lnTo>
                  <a:lnTo>
                    <a:pt x="36" y="95"/>
                  </a:lnTo>
                  <a:close/>
                  <a:moveTo>
                    <a:pt x="48" y="12"/>
                  </a:moveTo>
                  <a:lnTo>
                    <a:pt x="66" y="18"/>
                  </a:lnTo>
                  <a:lnTo>
                    <a:pt x="72" y="30"/>
                  </a:lnTo>
                  <a:lnTo>
                    <a:pt x="72" y="42"/>
                  </a:lnTo>
                  <a:lnTo>
                    <a:pt x="66" y="53"/>
                  </a:lnTo>
                  <a:lnTo>
                    <a:pt x="48" y="71"/>
                  </a:lnTo>
                  <a:lnTo>
                    <a:pt x="42" y="77"/>
                  </a:lnTo>
                  <a:lnTo>
                    <a:pt x="36" y="77"/>
                  </a:lnTo>
                  <a:lnTo>
                    <a:pt x="24" y="65"/>
                  </a:lnTo>
                  <a:lnTo>
                    <a:pt x="18"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27673" name="Freeform 25"/>
            <p:cNvSpPr>
              <a:spLocks noEditPoints="1"/>
            </p:cNvSpPr>
            <p:nvPr userDrawn="1"/>
          </p:nvSpPr>
          <p:spPr bwMode="ltGray">
            <a:xfrm>
              <a:off x="3779" y="3872"/>
              <a:ext cx="90" cy="108"/>
            </a:xfrm>
            <a:custGeom>
              <a:avLst/>
              <a:gdLst/>
              <a:ahLst/>
              <a:cxnLst>
                <a:cxn ang="0">
                  <a:pos x="12" y="96"/>
                </a:cxn>
                <a:cxn ang="0">
                  <a:pos x="24" y="108"/>
                </a:cxn>
                <a:cxn ang="0">
                  <a:pos x="42" y="108"/>
                </a:cxn>
                <a:cxn ang="0">
                  <a:pos x="66" y="102"/>
                </a:cxn>
                <a:cxn ang="0">
                  <a:pos x="84" y="78"/>
                </a:cxn>
                <a:cxn ang="0">
                  <a:pos x="90" y="66"/>
                </a:cxn>
                <a:cxn ang="0">
                  <a:pos x="84" y="48"/>
                </a:cxn>
                <a:cxn ang="0">
                  <a:pos x="66" y="24"/>
                </a:cxn>
                <a:cxn ang="0">
                  <a:pos x="48" y="12"/>
                </a:cxn>
                <a:cxn ang="0">
                  <a:pos x="36" y="0"/>
                </a:cxn>
                <a:cxn ang="0">
                  <a:pos x="30" y="0"/>
                </a:cxn>
                <a:cxn ang="0">
                  <a:pos x="30" y="0"/>
                </a:cxn>
                <a:cxn ang="0">
                  <a:pos x="24" y="0"/>
                </a:cxn>
                <a:cxn ang="0">
                  <a:pos x="12" y="30"/>
                </a:cxn>
                <a:cxn ang="0">
                  <a:pos x="0" y="54"/>
                </a:cxn>
                <a:cxn ang="0">
                  <a:pos x="0" y="78"/>
                </a:cxn>
                <a:cxn ang="0">
                  <a:pos x="12" y="96"/>
                </a:cxn>
                <a:cxn ang="0">
                  <a:pos x="12" y="96"/>
                </a:cxn>
                <a:cxn ang="0">
                  <a:pos x="12" y="72"/>
                </a:cxn>
                <a:cxn ang="0">
                  <a:pos x="18" y="54"/>
                </a:cxn>
                <a:cxn ang="0">
                  <a:pos x="24" y="36"/>
                </a:cxn>
                <a:cxn ang="0">
                  <a:pos x="30" y="18"/>
                </a:cxn>
                <a:cxn ang="0">
                  <a:pos x="30" y="12"/>
                </a:cxn>
                <a:cxn ang="0">
                  <a:pos x="48" y="24"/>
                </a:cxn>
                <a:cxn ang="0">
                  <a:pos x="66" y="36"/>
                </a:cxn>
                <a:cxn ang="0">
                  <a:pos x="78" y="54"/>
                </a:cxn>
                <a:cxn ang="0">
                  <a:pos x="78" y="72"/>
                </a:cxn>
                <a:cxn ang="0">
                  <a:pos x="72" y="84"/>
                </a:cxn>
                <a:cxn ang="0">
                  <a:pos x="48" y="96"/>
                </a:cxn>
                <a:cxn ang="0">
                  <a:pos x="36" y="96"/>
                </a:cxn>
                <a:cxn ang="0">
                  <a:pos x="24" y="90"/>
                </a:cxn>
                <a:cxn ang="0">
                  <a:pos x="18" y="84"/>
                </a:cxn>
                <a:cxn ang="0">
                  <a:pos x="12" y="72"/>
                </a:cxn>
                <a:cxn ang="0">
                  <a:pos x="12" y="72"/>
                </a:cxn>
              </a:cxnLst>
              <a:rect l="0" t="0" r="r" b="b"/>
              <a:pathLst>
                <a:path w="90" h="108">
                  <a:moveTo>
                    <a:pt x="12" y="96"/>
                  </a:moveTo>
                  <a:lnTo>
                    <a:pt x="24" y="108"/>
                  </a:lnTo>
                  <a:lnTo>
                    <a:pt x="42" y="108"/>
                  </a:lnTo>
                  <a:lnTo>
                    <a:pt x="66" y="102"/>
                  </a:lnTo>
                  <a:lnTo>
                    <a:pt x="84" y="78"/>
                  </a:lnTo>
                  <a:lnTo>
                    <a:pt x="90" y="66"/>
                  </a:lnTo>
                  <a:lnTo>
                    <a:pt x="84" y="48"/>
                  </a:lnTo>
                  <a:lnTo>
                    <a:pt x="66" y="24"/>
                  </a:lnTo>
                  <a:lnTo>
                    <a:pt x="48" y="12"/>
                  </a:lnTo>
                  <a:lnTo>
                    <a:pt x="36" y="0"/>
                  </a:lnTo>
                  <a:lnTo>
                    <a:pt x="30" y="0"/>
                  </a:lnTo>
                  <a:lnTo>
                    <a:pt x="30" y="0"/>
                  </a:lnTo>
                  <a:lnTo>
                    <a:pt x="24" y="0"/>
                  </a:lnTo>
                  <a:lnTo>
                    <a:pt x="12" y="30"/>
                  </a:lnTo>
                  <a:lnTo>
                    <a:pt x="0" y="54"/>
                  </a:lnTo>
                  <a:lnTo>
                    <a:pt x="0" y="78"/>
                  </a:lnTo>
                  <a:lnTo>
                    <a:pt x="12" y="96"/>
                  </a:lnTo>
                  <a:lnTo>
                    <a:pt x="12" y="96"/>
                  </a:lnTo>
                  <a:close/>
                  <a:moveTo>
                    <a:pt x="12" y="72"/>
                  </a:moveTo>
                  <a:lnTo>
                    <a:pt x="18" y="54"/>
                  </a:lnTo>
                  <a:lnTo>
                    <a:pt x="24" y="36"/>
                  </a:lnTo>
                  <a:lnTo>
                    <a:pt x="30" y="18"/>
                  </a:lnTo>
                  <a:lnTo>
                    <a:pt x="30" y="12"/>
                  </a:lnTo>
                  <a:lnTo>
                    <a:pt x="48" y="24"/>
                  </a:lnTo>
                  <a:lnTo>
                    <a:pt x="66" y="36"/>
                  </a:lnTo>
                  <a:lnTo>
                    <a:pt x="78" y="54"/>
                  </a:lnTo>
                  <a:lnTo>
                    <a:pt x="78" y="72"/>
                  </a:lnTo>
                  <a:lnTo>
                    <a:pt x="72" y="84"/>
                  </a:lnTo>
                  <a:lnTo>
                    <a:pt x="48" y="96"/>
                  </a:lnTo>
                  <a:lnTo>
                    <a:pt x="36" y="96"/>
                  </a:lnTo>
                  <a:lnTo>
                    <a:pt x="24" y="90"/>
                  </a:lnTo>
                  <a:lnTo>
                    <a:pt x="18" y="84"/>
                  </a:lnTo>
                  <a:lnTo>
                    <a:pt x="12" y="72"/>
                  </a:lnTo>
                  <a:lnTo>
                    <a:pt x="12" y="7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27674" name="Freeform 26"/>
            <p:cNvSpPr>
              <a:spLocks noEditPoints="1"/>
            </p:cNvSpPr>
            <p:nvPr userDrawn="1"/>
          </p:nvSpPr>
          <p:spPr bwMode="ltGray">
            <a:xfrm>
              <a:off x="2400" y="3872"/>
              <a:ext cx="72" cy="90"/>
            </a:xfrm>
            <a:custGeom>
              <a:avLst/>
              <a:gdLst/>
              <a:ahLst/>
              <a:cxnLst>
                <a:cxn ang="0">
                  <a:pos x="71" y="90"/>
                </a:cxn>
                <a:cxn ang="0">
                  <a:pos x="71" y="60"/>
                </a:cxn>
                <a:cxn ang="0">
                  <a:pos x="71" y="36"/>
                </a:cxn>
                <a:cxn ang="0">
                  <a:pos x="60" y="12"/>
                </a:cxn>
                <a:cxn ang="0">
                  <a:pos x="36" y="0"/>
                </a:cxn>
                <a:cxn ang="0">
                  <a:pos x="12" y="12"/>
                </a:cxn>
                <a:cxn ang="0">
                  <a:pos x="0" y="36"/>
                </a:cxn>
                <a:cxn ang="0">
                  <a:pos x="6" y="60"/>
                </a:cxn>
                <a:cxn ang="0">
                  <a:pos x="30" y="78"/>
                </a:cxn>
                <a:cxn ang="0">
                  <a:pos x="54" y="90"/>
                </a:cxn>
                <a:cxn ang="0">
                  <a:pos x="71" y="90"/>
                </a:cxn>
                <a:cxn ang="0">
                  <a:pos x="71" y="90"/>
                </a:cxn>
                <a:cxn ang="0">
                  <a:pos x="24" y="18"/>
                </a:cxn>
                <a:cxn ang="0">
                  <a:pos x="42" y="18"/>
                </a:cxn>
                <a:cxn ang="0">
                  <a:pos x="54" y="18"/>
                </a:cxn>
                <a:cxn ang="0">
                  <a:pos x="60" y="42"/>
                </a:cxn>
                <a:cxn ang="0">
                  <a:pos x="60" y="66"/>
                </a:cxn>
                <a:cxn ang="0">
                  <a:pos x="60" y="72"/>
                </a:cxn>
                <a:cxn ang="0">
                  <a:pos x="60" y="78"/>
                </a:cxn>
                <a:cxn ang="0">
                  <a:pos x="42" y="72"/>
                </a:cxn>
                <a:cxn ang="0">
                  <a:pos x="24" y="66"/>
                </a:cxn>
                <a:cxn ang="0">
                  <a:pos x="12" y="48"/>
                </a:cxn>
                <a:cxn ang="0">
                  <a:pos x="12" y="30"/>
                </a:cxn>
                <a:cxn ang="0">
                  <a:pos x="24" y="18"/>
                </a:cxn>
                <a:cxn ang="0">
                  <a:pos x="24" y="18"/>
                </a:cxn>
              </a:cxnLst>
              <a:rect l="0" t="0" r="r" b="b"/>
              <a:pathLst>
                <a:path w="71" h="90">
                  <a:moveTo>
                    <a:pt x="71" y="90"/>
                  </a:moveTo>
                  <a:lnTo>
                    <a:pt x="71" y="60"/>
                  </a:lnTo>
                  <a:lnTo>
                    <a:pt x="71" y="36"/>
                  </a:lnTo>
                  <a:lnTo>
                    <a:pt x="60" y="12"/>
                  </a:lnTo>
                  <a:lnTo>
                    <a:pt x="36" y="0"/>
                  </a:lnTo>
                  <a:lnTo>
                    <a:pt x="12" y="12"/>
                  </a:lnTo>
                  <a:lnTo>
                    <a:pt x="0" y="36"/>
                  </a:lnTo>
                  <a:lnTo>
                    <a:pt x="6" y="60"/>
                  </a:lnTo>
                  <a:lnTo>
                    <a:pt x="30" y="78"/>
                  </a:lnTo>
                  <a:lnTo>
                    <a:pt x="54" y="90"/>
                  </a:lnTo>
                  <a:lnTo>
                    <a:pt x="71" y="90"/>
                  </a:lnTo>
                  <a:lnTo>
                    <a:pt x="71" y="90"/>
                  </a:lnTo>
                  <a:close/>
                  <a:moveTo>
                    <a:pt x="24" y="18"/>
                  </a:moveTo>
                  <a:lnTo>
                    <a:pt x="42" y="18"/>
                  </a:lnTo>
                  <a:lnTo>
                    <a:pt x="54" y="18"/>
                  </a:lnTo>
                  <a:lnTo>
                    <a:pt x="60" y="42"/>
                  </a:lnTo>
                  <a:lnTo>
                    <a:pt x="60" y="66"/>
                  </a:lnTo>
                  <a:lnTo>
                    <a:pt x="60" y="72"/>
                  </a:lnTo>
                  <a:lnTo>
                    <a:pt x="60" y="78"/>
                  </a:lnTo>
                  <a:lnTo>
                    <a:pt x="42" y="72"/>
                  </a:lnTo>
                  <a:lnTo>
                    <a:pt x="24" y="66"/>
                  </a:lnTo>
                  <a:lnTo>
                    <a:pt x="12" y="48"/>
                  </a:lnTo>
                  <a:lnTo>
                    <a:pt x="12" y="30"/>
                  </a:lnTo>
                  <a:lnTo>
                    <a:pt x="24" y="18"/>
                  </a:lnTo>
                  <a:lnTo>
                    <a:pt x="24"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27675" name="Oval 27"/>
            <p:cNvSpPr>
              <a:spLocks noChangeArrowheads="1"/>
            </p:cNvSpPr>
            <p:nvPr userDrawn="1"/>
          </p:nvSpPr>
          <p:spPr bwMode="ltGray">
            <a:xfrm>
              <a:off x="2444" y="3838"/>
              <a:ext cx="1380" cy="389"/>
            </a:xfrm>
            <a:prstGeom prst="ellipse">
              <a:avLst/>
            </a:prstGeom>
            <a:gradFill rotWithShape="0">
              <a:gsLst>
                <a:gs pos="0">
                  <a:schemeClr val="bg2">
                    <a:gamma/>
                    <a:tint val="81961"/>
                    <a:invGamma/>
                  </a:schemeClr>
                </a:gs>
                <a:gs pos="100000">
                  <a:schemeClr val="bg2"/>
                </a:gs>
              </a:gsLst>
              <a:lin ang="2700000" scaled="1"/>
            </a:gradFill>
            <a:ln w="9525">
              <a:noFill/>
              <a:round/>
              <a:headEnd/>
              <a:tailEnd/>
            </a:ln>
            <a:effectLst/>
          </p:spPr>
          <p:txBody>
            <a:bodyPr/>
            <a:lstStyle/>
            <a:p>
              <a:pPr rtl="1" eaLnBrk="1" hangingPunct="1">
                <a:defRPr/>
              </a:pPr>
              <a:endParaRPr lang="ar-SA"/>
            </a:p>
          </p:txBody>
        </p:sp>
        <p:sp>
          <p:nvSpPr>
            <p:cNvPr id="27676" name="Oval 28"/>
            <p:cNvSpPr>
              <a:spLocks noChangeArrowheads="1"/>
            </p:cNvSpPr>
            <p:nvPr userDrawn="1"/>
          </p:nvSpPr>
          <p:spPr bwMode="ltGray">
            <a:xfrm>
              <a:off x="2394" y="3834"/>
              <a:ext cx="1502" cy="288"/>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rtl="1" eaLnBrk="1" hangingPunct="1">
                <a:defRPr/>
              </a:pPr>
              <a:endParaRPr lang="ar-SA"/>
            </a:p>
          </p:txBody>
        </p:sp>
        <p:sp>
          <p:nvSpPr>
            <p:cNvPr id="27677" name="Oval 29"/>
            <p:cNvSpPr>
              <a:spLocks noChangeArrowheads="1"/>
            </p:cNvSpPr>
            <p:nvPr userDrawn="1"/>
          </p:nvSpPr>
          <p:spPr bwMode="ltGray">
            <a:xfrm>
              <a:off x="2441" y="3860"/>
              <a:ext cx="1425" cy="220"/>
            </a:xfrm>
            <a:prstGeom prst="ellipse">
              <a:avLst/>
            </a:prstGeom>
            <a:gradFill rotWithShape="0">
              <a:gsLst>
                <a:gs pos="0">
                  <a:schemeClr val="bg2"/>
                </a:gs>
                <a:gs pos="100000">
                  <a:schemeClr val="bg2">
                    <a:gamma/>
                    <a:tint val="81961"/>
                    <a:invGamma/>
                  </a:schemeClr>
                </a:gs>
              </a:gsLst>
              <a:lin ang="0" scaled="1"/>
            </a:gradFill>
            <a:ln w="9525">
              <a:noFill/>
              <a:round/>
              <a:headEnd/>
              <a:tailEnd/>
            </a:ln>
            <a:effectLst/>
          </p:spPr>
          <p:txBody>
            <a:bodyPr/>
            <a:lstStyle/>
            <a:p>
              <a:pPr rtl="1" eaLnBrk="1" hangingPunct="1">
                <a:defRPr/>
              </a:pPr>
              <a:endParaRPr lang="ar-SA"/>
            </a:p>
          </p:txBody>
        </p:sp>
        <p:sp>
          <p:nvSpPr>
            <p:cNvPr id="27678" name="Freeform 30"/>
            <p:cNvSpPr>
              <a:spLocks noEditPoints="1"/>
            </p:cNvSpPr>
            <p:nvPr userDrawn="1"/>
          </p:nvSpPr>
          <p:spPr bwMode="ltGray">
            <a:xfrm>
              <a:off x="3743" y="3788"/>
              <a:ext cx="90" cy="96"/>
            </a:xfrm>
            <a:custGeom>
              <a:avLst/>
              <a:gdLst/>
              <a:ahLst/>
              <a:cxnLst>
                <a:cxn ang="0">
                  <a:pos x="66" y="96"/>
                </a:cxn>
                <a:cxn ang="0">
                  <a:pos x="78" y="66"/>
                </a:cxn>
                <a:cxn ang="0">
                  <a:pos x="90" y="42"/>
                </a:cxn>
                <a:cxn ang="0">
                  <a:pos x="78" y="18"/>
                </a:cxn>
                <a:cxn ang="0">
                  <a:pos x="60" y="0"/>
                </a:cxn>
                <a:cxn ang="0">
                  <a:pos x="30" y="6"/>
                </a:cxn>
                <a:cxn ang="0">
                  <a:pos x="18" y="18"/>
                </a:cxn>
                <a:cxn ang="0">
                  <a:pos x="6" y="30"/>
                </a:cxn>
                <a:cxn ang="0">
                  <a:pos x="0" y="42"/>
                </a:cxn>
                <a:cxn ang="0">
                  <a:pos x="6" y="60"/>
                </a:cxn>
                <a:cxn ang="0">
                  <a:pos x="24" y="78"/>
                </a:cxn>
                <a:cxn ang="0">
                  <a:pos x="48" y="90"/>
                </a:cxn>
                <a:cxn ang="0">
                  <a:pos x="66" y="96"/>
                </a:cxn>
                <a:cxn ang="0">
                  <a:pos x="66" y="96"/>
                </a:cxn>
                <a:cxn ang="0">
                  <a:pos x="42" y="18"/>
                </a:cxn>
                <a:cxn ang="0">
                  <a:pos x="60" y="18"/>
                </a:cxn>
                <a:cxn ang="0">
                  <a:pos x="72" y="24"/>
                </a:cxn>
                <a:cxn ang="0">
                  <a:pos x="72" y="36"/>
                </a:cxn>
                <a:cxn ang="0">
                  <a:pos x="72" y="48"/>
                </a:cxn>
                <a:cxn ang="0">
                  <a:pos x="66" y="72"/>
                </a:cxn>
                <a:cxn ang="0">
                  <a:pos x="60" y="78"/>
                </a:cxn>
                <a:cxn ang="0">
                  <a:pos x="60" y="84"/>
                </a:cxn>
                <a:cxn ang="0">
                  <a:pos x="42" y="72"/>
                </a:cxn>
                <a:cxn ang="0">
                  <a:pos x="30" y="66"/>
                </a:cxn>
                <a:cxn ang="0">
                  <a:pos x="18" y="42"/>
                </a:cxn>
                <a:cxn ang="0">
                  <a:pos x="24" y="30"/>
                </a:cxn>
                <a:cxn ang="0">
                  <a:pos x="42" y="18"/>
                </a:cxn>
                <a:cxn ang="0">
                  <a:pos x="42" y="18"/>
                </a:cxn>
              </a:cxnLst>
              <a:rect l="0" t="0" r="r" b="b"/>
              <a:pathLst>
                <a:path w="90" h="96">
                  <a:moveTo>
                    <a:pt x="66" y="96"/>
                  </a:moveTo>
                  <a:lnTo>
                    <a:pt x="78" y="66"/>
                  </a:lnTo>
                  <a:lnTo>
                    <a:pt x="90" y="42"/>
                  </a:lnTo>
                  <a:lnTo>
                    <a:pt x="78" y="18"/>
                  </a:lnTo>
                  <a:lnTo>
                    <a:pt x="60" y="0"/>
                  </a:lnTo>
                  <a:lnTo>
                    <a:pt x="30" y="6"/>
                  </a:lnTo>
                  <a:lnTo>
                    <a:pt x="18" y="18"/>
                  </a:lnTo>
                  <a:lnTo>
                    <a:pt x="6" y="30"/>
                  </a:lnTo>
                  <a:lnTo>
                    <a:pt x="0" y="42"/>
                  </a:lnTo>
                  <a:lnTo>
                    <a:pt x="6" y="60"/>
                  </a:lnTo>
                  <a:lnTo>
                    <a:pt x="24" y="78"/>
                  </a:lnTo>
                  <a:lnTo>
                    <a:pt x="48" y="90"/>
                  </a:lnTo>
                  <a:lnTo>
                    <a:pt x="66" y="96"/>
                  </a:lnTo>
                  <a:lnTo>
                    <a:pt x="66" y="96"/>
                  </a:lnTo>
                  <a:close/>
                  <a:moveTo>
                    <a:pt x="42" y="18"/>
                  </a:moveTo>
                  <a:lnTo>
                    <a:pt x="60" y="18"/>
                  </a:lnTo>
                  <a:lnTo>
                    <a:pt x="72" y="24"/>
                  </a:lnTo>
                  <a:lnTo>
                    <a:pt x="72" y="36"/>
                  </a:lnTo>
                  <a:lnTo>
                    <a:pt x="72" y="48"/>
                  </a:lnTo>
                  <a:lnTo>
                    <a:pt x="66" y="72"/>
                  </a:lnTo>
                  <a:lnTo>
                    <a:pt x="60" y="78"/>
                  </a:lnTo>
                  <a:lnTo>
                    <a:pt x="60" y="84"/>
                  </a:lnTo>
                  <a:lnTo>
                    <a:pt x="42" y="72"/>
                  </a:lnTo>
                  <a:lnTo>
                    <a:pt x="30" y="66"/>
                  </a:lnTo>
                  <a:lnTo>
                    <a:pt x="18" y="42"/>
                  </a:lnTo>
                  <a:lnTo>
                    <a:pt x="24" y="30"/>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27679" name="Freeform 31"/>
            <p:cNvSpPr>
              <a:spLocks noEditPoints="1"/>
            </p:cNvSpPr>
            <p:nvPr userDrawn="1"/>
          </p:nvSpPr>
          <p:spPr bwMode="ltGray">
            <a:xfrm>
              <a:off x="5422" y="3603"/>
              <a:ext cx="72" cy="108"/>
            </a:xfrm>
            <a:custGeom>
              <a:avLst/>
              <a:gdLst/>
              <a:ahLst/>
              <a:cxnLst>
                <a:cxn ang="0">
                  <a:pos x="0" y="90"/>
                </a:cxn>
                <a:cxn ang="0">
                  <a:pos x="12" y="102"/>
                </a:cxn>
                <a:cxn ang="0">
                  <a:pos x="24" y="108"/>
                </a:cxn>
                <a:cxn ang="0">
                  <a:pos x="48" y="108"/>
                </a:cxn>
                <a:cxn ang="0">
                  <a:pos x="66" y="96"/>
                </a:cxn>
                <a:cxn ang="0">
                  <a:pos x="72" y="66"/>
                </a:cxn>
                <a:cxn ang="0">
                  <a:pos x="66" y="42"/>
                </a:cxn>
                <a:cxn ang="0">
                  <a:pos x="60" y="18"/>
                </a:cxn>
                <a:cxn ang="0">
                  <a:pos x="48" y="6"/>
                </a:cxn>
                <a:cxn ang="0">
                  <a:pos x="42" y="0"/>
                </a:cxn>
                <a:cxn ang="0">
                  <a:pos x="42" y="0"/>
                </a:cxn>
                <a:cxn ang="0">
                  <a:pos x="36" y="0"/>
                </a:cxn>
                <a:cxn ang="0">
                  <a:pos x="18" y="24"/>
                </a:cxn>
                <a:cxn ang="0">
                  <a:pos x="6" y="48"/>
                </a:cxn>
                <a:cxn ang="0">
                  <a:pos x="0" y="66"/>
                </a:cxn>
                <a:cxn ang="0">
                  <a:pos x="0" y="90"/>
                </a:cxn>
                <a:cxn ang="0">
                  <a:pos x="0" y="90"/>
                </a:cxn>
                <a:cxn ang="0">
                  <a:pos x="12" y="66"/>
                </a:cxn>
                <a:cxn ang="0">
                  <a:pos x="18" y="48"/>
                </a:cxn>
                <a:cxn ang="0">
                  <a:pos x="24" y="36"/>
                </a:cxn>
                <a:cxn ang="0">
                  <a:pos x="30" y="24"/>
                </a:cxn>
                <a:cxn ang="0">
                  <a:pos x="36" y="18"/>
                </a:cxn>
                <a:cxn ang="0">
                  <a:pos x="54" y="30"/>
                </a:cxn>
                <a:cxn ang="0">
                  <a:pos x="60" y="48"/>
                </a:cxn>
                <a:cxn ang="0">
                  <a:pos x="66" y="72"/>
                </a:cxn>
                <a:cxn ang="0">
                  <a:pos x="66" y="84"/>
                </a:cxn>
                <a:cxn ang="0">
                  <a:pos x="54" y="96"/>
                </a:cxn>
                <a:cxn ang="0">
                  <a:pos x="30" y="102"/>
                </a:cxn>
                <a:cxn ang="0">
                  <a:pos x="24" y="96"/>
                </a:cxn>
                <a:cxn ang="0">
                  <a:pos x="12" y="90"/>
                </a:cxn>
                <a:cxn ang="0">
                  <a:pos x="12" y="78"/>
                </a:cxn>
                <a:cxn ang="0">
                  <a:pos x="12" y="66"/>
                </a:cxn>
                <a:cxn ang="0">
                  <a:pos x="12" y="66"/>
                </a:cxn>
              </a:cxnLst>
              <a:rect l="0" t="0" r="r" b="b"/>
              <a:pathLst>
                <a:path w="72" h="108">
                  <a:moveTo>
                    <a:pt x="0" y="90"/>
                  </a:moveTo>
                  <a:lnTo>
                    <a:pt x="12" y="102"/>
                  </a:lnTo>
                  <a:lnTo>
                    <a:pt x="24" y="108"/>
                  </a:lnTo>
                  <a:lnTo>
                    <a:pt x="48" y="108"/>
                  </a:lnTo>
                  <a:lnTo>
                    <a:pt x="66" y="96"/>
                  </a:lnTo>
                  <a:lnTo>
                    <a:pt x="72" y="66"/>
                  </a:lnTo>
                  <a:lnTo>
                    <a:pt x="66" y="42"/>
                  </a:lnTo>
                  <a:lnTo>
                    <a:pt x="60" y="18"/>
                  </a:lnTo>
                  <a:lnTo>
                    <a:pt x="48" y="6"/>
                  </a:lnTo>
                  <a:lnTo>
                    <a:pt x="42" y="0"/>
                  </a:lnTo>
                  <a:lnTo>
                    <a:pt x="42" y="0"/>
                  </a:lnTo>
                  <a:lnTo>
                    <a:pt x="36" y="0"/>
                  </a:lnTo>
                  <a:lnTo>
                    <a:pt x="18" y="24"/>
                  </a:lnTo>
                  <a:lnTo>
                    <a:pt x="6" y="48"/>
                  </a:lnTo>
                  <a:lnTo>
                    <a:pt x="0" y="66"/>
                  </a:lnTo>
                  <a:lnTo>
                    <a:pt x="0" y="90"/>
                  </a:lnTo>
                  <a:lnTo>
                    <a:pt x="0" y="90"/>
                  </a:lnTo>
                  <a:close/>
                  <a:moveTo>
                    <a:pt x="12" y="66"/>
                  </a:moveTo>
                  <a:lnTo>
                    <a:pt x="18" y="48"/>
                  </a:lnTo>
                  <a:lnTo>
                    <a:pt x="24" y="36"/>
                  </a:lnTo>
                  <a:lnTo>
                    <a:pt x="30" y="24"/>
                  </a:lnTo>
                  <a:lnTo>
                    <a:pt x="36" y="18"/>
                  </a:lnTo>
                  <a:lnTo>
                    <a:pt x="54" y="30"/>
                  </a:lnTo>
                  <a:lnTo>
                    <a:pt x="60" y="48"/>
                  </a:lnTo>
                  <a:lnTo>
                    <a:pt x="66" y="72"/>
                  </a:lnTo>
                  <a:lnTo>
                    <a:pt x="66" y="84"/>
                  </a:lnTo>
                  <a:lnTo>
                    <a:pt x="54" y="96"/>
                  </a:lnTo>
                  <a:lnTo>
                    <a:pt x="30" y="102"/>
                  </a:lnTo>
                  <a:lnTo>
                    <a:pt x="24" y="96"/>
                  </a:lnTo>
                  <a:lnTo>
                    <a:pt x="12"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rtl="1" eaLnBrk="1" hangingPunct="1">
                <a:defRPr/>
              </a:pPr>
              <a:endParaRPr lang="ar-SA"/>
            </a:p>
          </p:txBody>
        </p:sp>
        <p:sp>
          <p:nvSpPr>
            <p:cNvPr id="27680" name="Rectangle 32"/>
            <p:cNvSpPr>
              <a:spLocks noChangeArrowheads="1"/>
            </p:cNvSpPr>
            <p:nvPr userDrawn="1"/>
          </p:nvSpPr>
          <p:spPr bwMode="ltGray">
            <a:xfrm>
              <a:off x="4238" y="1773"/>
              <a:ext cx="173" cy="2539"/>
            </a:xfrm>
            <a:prstGeom prst="rect">
              <a:avLst/>
            </a:prstGeom>
            <a:gradFill rotWithShape="0">
              <a:gsLst>
                <a:gs pos="0">
                  <a:schemeClr val="bg2">
                    <a:gamma/>
                    <a:tint val="81961"/>
                    <a:invGamma/>
                  </a:schemeClr>
                </a:gs>
                <a:gs pos="100000">
                  <a:schemeClr val="bg2"/>
                </a:gs>
              </a:gsLst>
              <a:lin ang="0" scaled="1"/>
            </a:gradFill>
            <a:ln w="9525">
              <a:noFill/>
              <a:miter lim="800000"/>
              <a:headEnd/>
              <a:tailEnd/>
            </a:ln>
            <a:effectLst/>
          </p:spPr>
          <p:txBody>
            <a:bodyPr/>
            <a:lstStyle/>
            <a:p>
              <a:pPr rtl="1" eaLnBrk="1" hangingPunct="1">
                <a:defRPr/>
              </a:pPr>
              <a:endParaRPr lang="ar-SA"/>
            </a:p>
          </p:txBody>
        </p:sp>
        <p:sp>
          <p:nvSpPr>
            <p:cNvPr id="27681" name="Rectangle 33"/>
            <p:cNvSpPr>
              <a:spLocks noChangeArrowheads="1"/>
            </p:cNvSpPr>
            <p:nvPr userDrawn="1"/>
          </p:nvSpPr>
          <p:spPr bwMode="ltGray">
            <a:xfrm>
              <a:off x="4288" y="1545"/>
              <a:ext cx="76" cy="240"/>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rtl="1" eaLnBrk="1" hangingPunct="1">
                <a:defRPr/>
              </a:pPr>
              <a:endParaRPr lang="ar-SA"/>
            </a:p>
          </p:txBody>
        </p:sp>
        <p:sp>
          <p:nvSpPr>
            <p:cNvPr id="27682" name="AutoShape 34"/>
            <p:cNvSpPr>
              <a:spLocks noChangeArrowheads="1"/>
            </p:cNvSpPr>
            <p:nvPr userDrawn="1"/>
          </p:nvSpPr>
          <p:spPr bwMode="ltGray">
            <a:xfrm>
              <a:off x="4220" y="1743"/>
              <a:ext cx="205" cy="52"/>
            </a:xfrm>
            <a:prstGeom prst="roundRect">
              <a:avLst>
                <a:gd name="adj" fmla="val 16667"/>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rtl="1" eaLnBrk="1" hangingPunct="1">
                <a:defRPr/>
              </a:pPr>
              <a:endParaRPr lang="ar-SA"/>
            </a:p>
          </p:txBody>
        </p:sp>
        <p:sp>
          <p:nvSpPr>
            <p:cNvPr id="27683" name="Freeform 35"/>
            <p:cNvSpPr>
              <a:spLocks/>
            </p:cNvSpPr>
            <p:nvPr userDrawn="1"/>
          </p:nvSpPr>
          <p:spPr bwMode="ltGray">
            <a:xfrm>
              <a:off x="4306" y="1529"/>
              <a:ext cx="252" cy="1576"/>
            </a:xfrm>
            <a:custGeom>
              <a:avLst/>
              <a:gdLst/>
              <a:ahLst/>
              <a:cxnLst>
                <a:cxn ang="0">
                  <a:pos x="252" y="1576"/>
                </a:cxn>
                <a:cxn ang="0">
                  <a:pos x="12" y="84"/>
                </a:cxn>
                <a:cxn ang="0">
                  <a:pos x="12" y="60"/>
                </a:cxn>
                <a:cxn ang="0">
                  <a:pos x="0" y="12"/>
                </a:cxn>
                <a:cxn ang="0">
                  <a:pos x="72" y="0"/>
                </a:cxn>
                <a:cxn ang="0">
                  <a:pos x="72" y="0"/>
                </a:cxn>
                <a:cxn ang="0">
                  <a:pos x="78" y="48"/>
                </a:cxn>
                <a:cxn ang="0">
                  <a:pos x="88" y="66"/>
                </a:cxn>
              </a:cxnLst>
              <a:rect l="0" t="0" r="r" b="b"/>
              <a:pathLst>
                <a:path w="252" h="1576">
                  <a:moveTo>
                    <a:pt x="252" y="1576"/>
                  </a:moveTo>
                  <a:lnTo>
                    <a:pt x="12" y="84"/>
                  </a:lnTo>
                  <a:lnTo>
                    <a:pt x="12" y="60"/>
                  </a:lnTo>
                  <a:lnTo>
                    <a:pt x="0" y="12"/>
                  </a:lnTo>
                  <a:lnTo>
                    <a:pt x="72" y="0"/>
                  </a:lnTo>
                  <a:lnTo>
                    <a:pt x="72" y="0"/>
                  </a:lnTo>
                  <a:lnTo>
                    <a:pt x="78" y="48"/>
                  </a:lnTo>
                  <a:lnTo>
                    <a:pt x="88" y="66"/>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rtl="1" eaLnBrk="1" hangingPunct="1">
                <a:defRPr/>
              </a:pPr>
              <a:endParaRPr lang="ar-SA"/>
            </a:p>
          </p:txBody>
        </p:sp>
        <p:sp>
          <p:nvSpPr>
            <p:cNvPr id="27684" name="Freeform 36"/>
            <p:cNvSpPr>
              <a:spLocks/>
            </p:cNvSpPr>
            <p:nvPr userDrawn="1"/>
          </p:nvSpPr>
          <p:spPr bwMode="ltGray">
            <a:xfrm>
              <a:off x="4169" y="1421"/>
              <a:ext cx="317" cy="138"/>
            </a:xfrm>
            <a:custGeom>
              <a:avLst/>
              <a:gdLst/>
              <a:ahLst/>
              <a:cxnLst>
                <a:cxn ang="0">
                  <a:pos x="161" y="0"/>
                </a:cxn>
                <a:cxn ang="0">
                  <a:pos x="227" y="6"/>
                </a:cxn>
                <a:cxn ang="0">
                  <a:pos x="275" y="36"/>
                </a:cxn>
                <a:cxn ang="0">
                  <a:pos x="304" y="78"/>
                </a:cxn>
                <a:cxn ang="0">
                  <a:pos x="316" y="138"/>
                </a:cxn>
                <a:cxn ang="0">
                  <a:pos x="0" y="138"/>
                </a:cxn>
                <a:cxn ang="0">
                  <a:pos x="11" y="78"/>
                </a:cxn>
                <a:cxn ang="0">
                  <a:pos x="47" y="36"/>
                </a:cxn>
                <a:cxn ang="0">
                  <a:pos x="95" y="6"/>
                </a:cxn>
                <a:cxn ang="0">
                  <a:pos x="161" y="0"/>
                </a:cxn>
                <a:cxn ang="0">
                  <a:pos x="161" y="0"/>
                </a:cxn>
              </a:cxnLst>
              <a:rect l="0" t="0" r="r" b="b"/>
              <a:pathLst>
                <a:path w="316" h="138">
                  <a:moveTo>
                    <a:pt x="161" y="0"/>
                  </a:moveTo>
                  <a:lnTo>
                    <a:pt x="227" y="6"/>
                  </a:lnTo>
                  <a:lnTo>
                    <a:pt x="275" y="36"/>
                  </a:lnTo>
                  <a:lnTo>
                    <a:pt x="304" y="78"/>
                  </a:lnTo>
                  <a:lnTo>
                    <a:pt x="316" y="138"/>
                  </a:lnTo>
                  <a:lnTo>
                    <a:pt x="0" y="138"/>
                  </a:lnTo>
                  <a:lnTo>
                    <a:pt x="11" y="78"/>
                  </a:lnTo>
                  <a:lnTo>
                    <a:pt x="47" y="36"/>
                  </a:lnTo>
                  <a:lnTo>
                    <a:pt x="95" y="6"/>
                  </a:lnTo>
                  <a:lnTo>
                    <a:pt x="161" y="0"/>
                  </a:lnTo>
                  <a:lnTo>
                    <a:pt x="161"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rtl="1" eaLnBrk="1" hangingPunct="1">
                <a:defRPr/>
              </a:pPr>
              <a:endParaRPr lang="ar-SA"/>
            </a:p>
          </p:txBody>
        </p:sp>
      </p:grpSp>
      <p:sp>
        <p:nvSpPr>
          <p:cNvPr id="27685" name="Rectangle 37"/>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7686" name="Rectangle 38"/>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7687" name="Rectangle 39"/>
          <p:cNvSpPr>
            <a:spLocks noGrp="1" noChangeArrowheads="1"/>
          </p:cNvSpPr>
          <p:nvPr>
            <p:ph type="dt" sz="half" idx="2"/>
          </p:nvPr>
        </p:nvSpPr>
        <p:spPr bwMode="auto">
          <a:xfrm>
            <a:off x="457199" y="6278563"/>
            <a:ext cx="2561907"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rtl="0" eaLnBrk="1" hangingPunct="1">
              <a:defRPr sz="1400" smtClean="0">
                <a:solidFill>
                  <a:srgbClr val="000000"/>
                </a:solidFill>
                <a:cs typeface="Arial" pitchFamily="34" charset="0"/>
              </a:defRPr>
            </a:lvl1pPr>
          </a:lstStyle>
          <a:p>
            <a:pPr>
              <a:defRPr/>
            </a:pPr>
            <a:fld id="{19E475B7-F0D7-4641-A3E1-8DD5F0AA07BB}" type="datetime2">
              <a:rPr lang="en-US" smtClean="0"/>
              <a:t>Tuesday, 2 June, 2020</a:t>
            </a:fld>
            <a:endParaRPr lang="en-US"/>
          </a:p>
        </p:txBody>
      </p:sp>
      <p:sp>
        <p:nvSpPr>
          <p:cNvPr id="2" name="Rounded Rectangle 1"/>
          <p:cNvSpPr/>
          <p:nvPr userDrawn="1"/>
        </p:nvSpPr>
        <p:spPr bwMode="auto">
          <a:xfrm>
            <a:off x="7262308" y="6318250"/>
            <a:ext cx="1878517" cy="527050"/>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fld id="{E6C63B50-36F4-4F60-AA93-247901D55E03}" type="slidenum">
              <a:rPr kumimoji="0" lang="en-US" sz="2800" b="0" i="0" u="none" strike="noStrike" cap="none" normalizeH="0" baseline="0" smtClean="0">
                <a:ln>
                  <a:noFill/>
                </a:ln>
                <a:solidFill>
                  <a:srgbClr val="003399"/>
                </a:solidFill>
                <a:effectLst/>
                <a:latin typeface="Tahoma" pitchFamily="34" charset="0"/>
                <a:cs typeface="Arial" pitchFamily="34" charset="0"/>
              </a:rPr>
              <a:pPr marL="0" marR="0" indent="0" algn="ctr" defTabSz="914400" rtl="1" eaLnBrk="1" fontAlgn="base" latinLnBrk="0" hangingPunct="1">
                <a:lnSpc>
                  <a:spcPct val="100000"/>
                </a:lnSpc>
                <a:spcBef>
                  <a:spcPct val="0"/>
                </a:spcBef>
                <a:spcAft>
                  <a:spcPct val="0"/>
                </a:spcAft>
                <a:buClrTx/>
                <a:buSzTx/>
                <a:buFontTx/>
                <a:buNone/>
                <a:tabLst/>
              </a:pPr>
              <a:t>‹#›</a:t>
            </a:fld>
            <a:r>
              <a:rPr kumimoji="0" lang="en-US" sz="2800" b="0" i="0" u="none" strike="noStrike" cap="none" normalizeH="0" baseline="0" dirty="0" smtClean="0">
                <a:ln>
                  <a:noFill/>
                </a:ln>
                <a:solidFill>
                  <a:srgbClr val="003399"/>
                </a:solidFill>
                <a:effectLst/>
                <a:latin typeface="Tahoma" pitchFamily="34" charset="0"/>
                <a:cs typeface="Arial" pitchFamily="34" charset="0"/>
              </a:rPr>
              <a:t> of 30</a:t>
            </a:r>
          </a:p>
        </p:txBody>
      </p:sp>
    </p:spTree>
  </p:cSld>
  <p:clrMap bg1="dk2" tx1="lt1" bg2="dk1" tx2="lt2" accent1="accent1" accent2="accent2" accent3="accent3" accent4="accent4" accent5="accent5" accent6="accent6" hlink="hlink" folHlink="folHlink"/>
  <p:sldLayoutIdLst>
    <p:sldLayoutId id="2147484104" r:id="rId1"/>
    <p:sldLayoutId id="2147484105" r:id="rId2"/>
    <p:sldLayoutId id="2147484106" r:id="rId3"/>
    <p:sldLayoutId id="2147484107" r:id="rId4"/>
    <p:sldLayoutId id="2147484108" r:id="rId5"/>
    <p:sldLayoutId id="2147484109" r:id="rId6"/>
    <p:sldLayoutId id="2147484110" r:id="rId7"/>
    <p:sldLayoutId id="2147484111" r:id="rId8"/>
    <p:sldLayoutId id="2147484112" r:id="rId9"/>
    <p:sldLayoutId id="2147484113" r:id="rId10"/>
    <p:sldLayoutId id="2147484114" r:id="rId11"/>
    <p:sldLayoutId id="2147484115" r:id="rId12"/>
    <p:sldLayoutId id="2147484116" r:id="rId13"/>
    <p:sldLayoutId id="2147484117" r:id="rId14"/>
    <p:sldLayoutId id="2147484118" r:id="rId15"/>
    <p:sldLayoutId id="2147484119" r:id="rId16"/>
    <p:sldLayoutId id="2147484121" r:id="rId17"/>
    <p:sldLayoutId id="2147484122" r:id="rId18"/>
  </p:sldLayoutIdLst>
  <p:hf sldNum="0" hdr="0" ftr="0"/>
  <p:txStyles>
    <p:titleStyle>
      <a:lvl1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2pPr>
      <a:lvl3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3pPr>
      <a:lvl4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4pPr>
      <a:lvl5pPr algn="ctr" rtl="1"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5pPr>
      <a:lvl6pPr marL="4572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6pPr>
      <a:lvl7pPr marL="9144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7pPr>
      <a:lvl8pPr marL="13716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8pPr>
      <a:lvl9pPr marL="1828800" algn="ctr" rtl="1" fontAlgn="base">
        <a:spcBef>
          <a:spcPct val="0"/>
        </a:spcBef>
        <a:spcAft>
          <a:spcPct val="0"/>
        </a:spcAft>
        <a:defRPr sz="4400">
          <a:solidFill>
            <a:schemeClr val="tx2"/>
          </a:solidFill>
          <a:effectLst>
            <a:outerShdw blurRad="38100" dist="38100" dir="2700000" algn="tl">
              <a:srgbClr val="000000"/>
            </a:outerShdw>
          </a:effectLst>
          <a:latin typeface="Arial" pitchFamily="34" charset="0"/>
          <a:cs typeface="Arial" pitchFamily="34" charset="0"/>
        </a:defRPr>
      </a:lvl9pPr>
    </p:titleStyle>
    <p:bodyStyle>
      <a:lvl1pPr marL="342900" indent="-342900" algn="r" rtl="1" eaLnBrk="0" fontAlgn="base" hangingPunct="0">
        <a:spcBef>
          <a:spcPct val="20000"/>
        </a:spcBef>
        <a:spcAft>
          <a:spcPct val="0"/>
        </a:spcAft>
        <a:buClr>
          <a:schemeClr val="hlink"/>
        </a:buClr>
        <a:buSzPct val="65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r" rtl="1" eaLnBrk="0" fontAlgn="base" hangingPunct="0">
        <a:spcBef>
          <a:spcPct val="20000"/>
        </a:spcBef>
        <a:spcAft>
          <a:spcPct val="0"/>
        </a:spcAft>
        <a:buClr>
          <a:schemeClr val="tx1"/>
        </a:buClr>
        <a:buSzPct val="65000"/>
        <a:buFont typeface="Wingdings" panose="05000000000000000000"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r" rtl="1" eaLnBrk="0" fontAlgn="base" hangingPunct="0">
        <a:spcBef>
          <a:spcPct val="20000"/>
        </a:spcBef>
        <a:spcAft>
          <a:spcPct val="0"/>
        </a:spcAft>
        <a:buClr>
          <a:schemeClr val="accent2"/>
        </a:buClr>
        <a:buSzPct val="65000"/>
        <a:buFont typeface="Wingdings" panose="05000000000000000000"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r" rtl="1" eaLnBrk="0" fontAlgn="base" hangingPunct="0">
        <a:spcBef>
          <a:spcPct val="20000"/>
        </a:spcBef>
        <a:spcAft>
          <a:spcPct val="0"/>
        </a:spcAft>
        <a:buClr>
          <a:schemeClr val="tx1"/>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r" rtl="1"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r" rtl="1"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r" rtl="1"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r" rtl="1"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r" rtl="1"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3612" y="4077072"/>
            <a:ext cx="7274283" cy="1792243"/>
          </a:xfrm>
        </p:spPr>
        <p:txBody>
          <a:bodyPr>
            <a:normAutofit/>
          </a:bodyPr>
          <a:lstStyle/>
          <a:p>
            <a:pPr algn="ctr"/>
            <a:r>
              <a:rPr lang="ar-AE" sz="9600" dirty="0" smtClean="0">
                <a:solidFill>
                  <a:srgbClr val="002060"/>
                </a:solidFill>
                <a:effectLst/>
              </a:rPr>
              <a:t>أهمية علم الإدارة</a:t>
            </a:r>
            <a:endParaRPr lang="en-US" sz="8000" dirty="0">
              <a:solidFill>
                <a:srgbClr val="CC0000"/>
              </a:solidFill>
              <a:effectLst/>
            </a:endParaRPr>
          </a:p>
        </p:txBody>
      </p:sp>
      <p:sp>
        <p:nvSpPr>
          <p:cNvPr id="3" name="TextBox 2"/>
          <p:cNvSpPr txBox="1"/>
          <p:nvPr/>
        </p:nvSpPr>
        <p:spPr>
          <a:xfrm>
            <a:off x="2495550" y="2708920"/>
            <a:ext cx="4057650" cy="1107996"/>
          </a:xfrm>
          <a:prstGeom prst="rect">
            <a:avLst/>
          </a:prstGeom>
          <a:noFill/>
        </p:spPr>
        <p:txBody>
          <a:bodyPr wrap="square" rtlCol="0">
            <a:spAutoFit/>
          </a:bodyPr>
          <a:lstStyle/>
          <a:p>
            <a:pPr algn="ctr"/>
            <a:r>
              <a:rPr lang="ar-AE" sz="6600" dirty="0">
                <a:solidFill>
                  <a:srgbClr val="C00000"/>
                </a:solidFill>
              </a:rPr>
              <a:t>الفصل </a:t>
            </a:r>
            <a:r>
              <a:rPr lang="ar-AE" sz="6600" dirty="0" smtClean="0">
                <a:solidFill>
                  <a:srgbClr val="C00000"/>
                </a:solidFill>
              </a:rPr>
              <a:t>الثاني</a:t>
            </a:r>
            <a:endParaRPr lang="en-US" sz="6600" dirty="0">
              <a:solidFill>
                <a:srgbClr val="C00000"/>
              </a:solidFill>
            </a:endParaRPr>
          </a:p>
        </p:txBody>
      </p:sp>
      <p:sp>
        <p:nvSpPr>
          <p:cNvPr id="5" name="TextBox 4"/>
          <p:cNvSpPr txBox="1"/>
          <p:nvPr/>
        </p:nvSpPr>
        <p:spPr>
          <a:xfrm>
            <a:off x="589209" y="1243617"/>
            <a:ext cx="7688687" cy="715581"/>
          </a:xfrm>
          <a:prstGeom prst="rect">
            <a:avLst/>
          </a:prstGeom>
          <a:noFill/>
        </p:spPr>
        <p:txBody>
          <a:bodyPr wrap="square" rtlCol="0">
            <a:spAutoFit/>
          </a:bodyPr>
          <a:lstStyle/>
          <a:p>
            <a:pPr algn="ctr" rtl="1"/>
            <a:r>
              <a:rPr lang="ar-AE" sz="4050" dirty="0">
                <a:solidFill>
                  <a:srgbClr val="000000"/>
                </a:solidFill>
              </a:rPr>
              <a:t>د.سالم الجندي: مبادئ الإدارة </a:t>
            </a:r>
            <a:r>
              <a:rPr lang="en-US" sz="4050" dirty="0">
                <a:solidFill>
                  <a:srgbClr val="000000"/>
                </a:solidFill>
              </a:rPr>
              <a:t>0501200A</a:t>
            </a:r>
          </a:p>
        </p:txBody>
      </p:sp>
      <p:sp>
        <p:nvSpPr>
          <p:cNvPr id="6" name="Date Placeholder 5"/>
          <p:cNvSpPr>
            <a:spLocks noGrp="1"/>
          </p:cNvSpPr>
          <p:nvPr>
            <p:ph type="dt" sz="half" idx="10"/>
          </p:nvPr>
        </p:nvSpPr>
        <p:spPr>
          <a:xfrm>
            <a:off x="457200" y="6278563"/>
            <a:ext cx="2962672" cy="457200"/>
          </a:xfrm>
        </p:spPr>
        <p:txBody>
          <a:bodyPr/>
          <a:lstStyle/>
          <a:p>
            <a:fld id="{978F7F25-08D7-4EA5-B2C7-035BC82CAFE4}" type="datetime2">
              <a:rPr lang="en-US" smtClean="0">
                <a:solidFill>
                  <a:srgbClr val="000000"/>
                </a:solidFill>
              </a:rPr>
              <a:t>Tuesday, 2 June, 2020</a:t>
            </a:fld>
            <a:endParaRPr lang="en-US" dirty="0">
              <a:solidFill>
                <a:srgbClr val="000000"/>
              </a:solidFill>
            </a:endParaRPr>
          </a:p>
        </p:txBody>
      </p:sp>
    </p:spTree>
    <p:extLst>
      <p:ext uri="{BB962C8B-B14F-4D97-AF65-F5344CB8AC3E}">
        <p14:creationId xmlns:p14="http://schemas.microsoft.com/office/powerpoint/2010/main" val="19073344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sz="4800" dirty="0" smtClean="0">
                <a:solidFill>
                  <a:srgbClr val="FF0000"/>
                </a:solidFill>
                <a:effectLst/>
              </a:rPr>
              <a:t>أهداف الادارة في المنظمات المعاصرة</a:t>
            </a:r>
            <a:endParaRPr lang="en-US" sz="4800" dirty="0">
              <a:solidFill>
                <a:srgbClr val="FF0000"/>
              </a:solidFill>
              <a:effectLst/>
            </a:endParaRPr>
          </a:p>
        </p:txBody>
      </p:sp>
      <p:sp>
        <p:nvSpPr>
          <p:cNvPr id="3" name="Content Placeholder 2"/>
          <p:cNvSpPr>
            <a:spLocks noGrp="1"/>
          </p:cNvSpPr>
          <p:nvPr>
            <p:ph idx="1"/>
          </p:nvPr>
        </p:nvSpPr>
        <p:spPr>
          <a:xfrm>
            <a:off x="457200" y="1340768"/>
            <a:ext cx="8229600" cy="4937795"/>
          </a:xfrm>
        </p:spPr>
        <p:txBody>
          <a:bodyPr/>
          <a:lstStyle/>
          <a:p>
            <a:pPr marL="0" indent="0">
              <a:buNone/>
            </a:pPr>
            <a:r>
              <a:rPr lang="ar-SA" sz="2800" b="1" dirty="0">
                <a:solidFill>
                  <a:srgbClr val="000000"/>
                </a:solidFill>
                <a:effectLst/>
              </a:rPr>
              <a:t>تحقيق </a:t>
            </a:r>
            <a:r>
              <a:rPr lang="ar-SA" sz="2800" b="1" dirty="0" smtClean="0">
                <a:solidFill>
                  <a:srgbClr val="000000"/>
                </a:solidFill>
                <a:effectLst/>
              </a:rPr>
              <a:t>أهد</a:t>
            </a:r>
            <a:r>
              <a:rPr lang="ar-AE" sz="2800" b="1" dirty="0" smtClean="0">
                <a:solidFill>
                  <a:srgbClr val="000000"/>
                </a:solidFill>
                <a:effectLst/>
              </a:rPr>
              <a:t>ا</a:t>
            </a:r>
            <a:r>
              <a:rPr lang="ar-SA" sz="2800" b="1" dirty="0" smtClean="0">
                <a:solidFill>
                  <a:srgbClr val="000000"/>
                </a:solidFill>
                <a:effectLst/>
              </a:rPr>
              <a:t>ف </a:t>
            </a:r>
            <a:r>
              <a:rPr lang="ar-SA" sz="2800" b="1" dirty="0">
                <a:solidFill>
                  <a:srgbClr val="000000"/>
                </a:solidFill>
                <a:effectLst/>
              </a:rPr>
              <a:t>المجتمع  الذي تعيش فيه المنظمة ، و أهمها فيما يلي</a:t>
            </a:r>
            <a:r>
              <a:rPr lang="en-US" sz="2800" b="1" dirty="0">
                <a:solidFill>
                  <a:srgbClr val="000000"/>
                </a:solidFill>
                <a:effectLst/>
              </a:rPr>
              <a:t>:</a:t>
            </a:r>
            <a:endParaRPr lang="en-US" sz="2800" dirty="0">
              <a:solidFill>
                <a:srgbClr val="000000"/>
              </a:solidFill>
              <a:effectLst/>
            </a:endParaRPr>
          </a:p>
          <a:p>
            <a:pPr marL="0" indent="0">
              <a:buNone/>
            </a:pPr>
            <a:r>
              <a:rPr lang="ar-SA" sz="2800" dirty="0">
                <a:solidFill>
                  <a:srgbClr val="000000"/>
                </a:solidFill>
                <a:effectLst/>
              </a:rPr>
              <a:t>أ </a:t>
            </a:r>
            <a:r>
              <a:rPr lang="en-US" sz="2800" dirty="0">
                <a:solidFill>
                  <a:srgbClr val="000000"/>
                </a:solidFill>
                <a:effectLst/>
              </a:rPr>
              <a:t>- </a:t>
            </a:r>
            <a:r>
              <a:rPr lang="ar-SA" sz="2800" dirty="0">
                <a:solidFill>
                  <a:srgbClr val="000000"/>
                </a:solidFill>
                <a:effectLst/>
              </a:rPr>
              <a:t>رفع مستوى المعيشة</a:t>
            </a:r>
            <a:endParaRPr lang="en-US" sz="2800" dirty="0">
              <a:solidFill>
                <a:srgbClr val="000000"/>
              </a:solidFill>
              <a:effectLst/>
            </a:endParaRPr>
          </a:p>
          <a:p>
            <a:pPr marL="0" indent="0">
              <a:buNone/>
            </a:pPr>
            <a:r>
              <a:rPr lang="ar-SA" sz="2800" dirty="0">
                <a:solidFill>
                  <a:srgbClr val="000000"/>
                </a:solidFill>
                <a:effectLst/>
              </a:rPr>
              <a:t>ب</a:t>
            </a:r>
            <a:r>
              <a:rPr lang="en-US" sz="2800" dirty="0">
                <a:solidFill>
                  <a:srgbClr val="000000"/>
                </a:solidFill>
                <a:effectLst/>
              </a:rPr>
              <a:t>- </a:t>
            </a:r>
            <a:r>
              <a:rPr lang="ar-SA" sz="2800" dirty="0">
                <a:solidFill>
                  <a:srgbClr val="000000"/>
                </a:solidFill>
                <a:effectLst/>
              </a:rPr>
              <a:t>حسن استغلال الموارد المتاحة وعدم تبديدها بدون فوائد</a:t>
            </a:r>
            <a:r>
              <a:rPr lang="en-US" sz="2800" dirty="0">
                <a:solidFill>
                  <a:srgbClr val="000000"/>
                </a:solidFill>
                <a:effectLst/>
              </a:rPr>
              <a:t>.</a:t>
            </a:r>
          </a:p>
          <a:p>
            <a:pPr marL="0" indent="0">
              <a:buNone/>
            </a:pPr>
            <a:r>
              <a:rPr lang="ar-SA" sz="2800" dirty="0">
                <a:solidFill>
                  <a:srgbClr val="000000"/>
                </a:solidFill>
                <a:effectLst/>
              </a:rPr>
              <a:t>ج- توفير فرص </a:t>
            </a:r>
            <a:r>
              <a:rPr lang="ar-SA" sz="2800" dirty="0" smtClean="0">
                <a:solidFill>
                  <a:srgbClr val="000000"/>
                </a:solidFill>
                <a:effectLst/>
              </a:rPr>
              <a:t>العمل</a:t>
            </a:r>
            <a:endParaRPr lang="ar-AE" sz="2800" dirty="0" smtClean="0">
              <a:solidFill>
                <a:srgbClr val="000000"/>
              </a:solidFill>
              <a:effectLst/>
            </a:endParaRPr>
          </a:p>
          <a:p>
            <a:pPr marL="0" indent="0">
              <a:buNone/>
            </a:pPr>
            <a:endParaRPr lang="en-US" sz="2800" dirty="0">
              <a:solidFill>
                <a:srgbClr val="000000"/>
              </a:solidFill>
              <a:effectLst/>
            </a:endParaRPr>
          </a:p>
          <a:p>
            <a:pPr marL="0" indent="0">
              <a:buNone/>
            </a:pPr>
            <a:r>
              <a:rPr lang="ar-SA" sz="2800" b="1" dirty="0">
                <a:solidFill>
                  <a:srgbClr val="000000"/>
                </a:solidFill>
                <a:effectLst/>
              </a:rPr>
              <a:t>تحقيق أهداف المنظمات المدنية في المجتمع، و أهمها فيما يلي</a:t>
            </a:r>
            <a:r>
              <a:rPr lang="en-US" sz="2800" b="1" dirty="0">
                <a:solidFill>
                  <a:srgbClr val="000000"/>
                </a:solidFill>
                <a:effectLst/>
              </a:rPr>
              <a:t>:</a:t>
            </a:r>
            <a:endParaRPr lang="en-US" sz="2800" dirty="0">
              <a:solidFill>
                <a:srgbClr val="000000"/>
              </a:solidFill>
              <a:effectLst/>
            </a:endParaRPr>
          </a:p>
          <a:p>
            <a:pPr marL="0" indent="0">
              <a:buNone/>
            </a:pPr>
            <a:r>
              <a:rPr lang="ar-SA" sz="2800" dirty="0">
                <a:solidFill>
                  <a:srgbClr val="000000"/>
                </a:solidFill>
                <a:effectLst/>
              </a:rPr>
              <a:t>أ </a:t>
            </a:r>
            <a:r>
              <a:rPr lang="en-US" sz="2800" dirty="0">
                <a:solidFill>
                  <a:srgbClr val="000000"/>
                </a:solidFill>
                <a:effectLst/>
              </a:rPr>
              <a:t>- </a:t>
            </a:r>
            <a:r>
              <a:rPr lang="ar-SA" sz="2800" dirty="0">
                <a:solidFill>
                  <a:srgbClr val="000000"/>
                </a:solidFill>
                <a:effectLst/>
              </a:rPr>
              <a:t>حماية البيئة من التلوث</a:t>
            </a:r>
            <a:r>
              <a:rPr lang="en-US" sz="2800" dirty="0">
                <a:solidFill>
                  <a:srgbClr val="000000"/>
                </a:solidFill>
                <a:effectLst/>
              </a:rPr>
              <a:t>.</a:t>
            </a:r>
          </a:p>
          <a:p>
            <a:pPr marL="0" indent="0">
              <a:buNone/>
            </a:pPr>
            <a:r>
              <a:rPr lang="ar-SA" sz="2800" dirty="0">
                <a:solidFill>
                  <a:srgbClr val="000000"/>
                </a:solidFill>
                <a:effectLst/>
              </a:rPr>
              <a:t>ب</a:t>
            </a:r>
            <a:r>
              <a:rPr lang="en-US" sz="2800" dirty="0">
                <a:solidFill>
                  <a:srgbClr val="000000"/>
                </a:solidFill>
                <a:effectLst/>
              </a:rPr>
              <a:t>- </a:t>
            </a:r>
            <a:r>
              <a:rPr lang="ar-SA" sz="2800" dirty="0">
                <a:solidFill>
                  <a:srgbClr val="000000"/>
                </a:solidFill>
                <a:effectLst/>
              </a:rPr>
              <a:t>تبرعات</a:t>
            </a:r>
            <a:r>
              <a:rPr lang="en-US" sz="2800" dirty="0">
                <a:solidFill>
                  <a:srgbClr val="000000"/>
                </a:solidFill>
                <a:effectLst/>
              </a:rPr>
              <a:t>.</a:t>
            </a:r>
          </a:p>
          <a:p>
            <a:pPr marL="0" indent="0">
              <a:buNone/>
            </a:pPr>
            <a:r>
              <a:rPr lang="ar-SA" sz="2800" dirty="0">
                <a:solidFill>
                  <a:srgbClr val="000000"/>
                </a:solidFill>
                <a:effectLst/>
              </a:rPr>
              <a:t>ج الالتزام بالمسؤولية الاجتماعية</a:t>
            </a:r>
            <a:endParaRPr lang="en-US" sz="2800" dirty="0">
              <a:solidFill>
                <a:srgbClr val="000000"/>
              </a:solidFill>
            </a:endParaRPr>
          </a:p>
        </p:txBody>
      </p:sp>
      <p:sp>
        <p:nvSpPr>
          <p:cNvPr id="4" name="Date Placeholder 3"/>
          <p:cNvSpPr>
            <a:spLocks noGrp="1"/>
          </p:cNvSpPr>
          <p:nvPr>
            <p:ph type="dt" sz="half" idx="10"/>
          </p:nvPr>
        </p:nvSpPr>
        <p:spPr>
          <a:xfrm>
            <a:off x="457200" y="6278563"/>
            <a:ext cx="2818656" cy="457200"/>
          </a:xfrm>
        </p:spPr>
        <p:txBody>
          <a:bodyPr/>
          <a:lstStyle/>
          <a:p>
            <a:pPr>
              <a:defRPr/>
            </a:pPr>
            <a:fld id="{E7EF7270-47D4-49F4-A849-C8E77238D2A7}" type="datetime2">
              <a:rPr lang="en-US" smtClean="0"/>
              <a:t>Tuesday, 2 June, 2020</a:t>
            </a:fld>
            <a:endParaRPr lang="en-US" dirty="0"/>
          </a:p>
        </p:txBody>
      </p:sp>
    </p:spTree>
    <p:extLst>
      <p:ext uri="{BB962C8B-B14F-4D97-AF65-F5344CB8AC3E}">
        <p14:creationId xmlns:p14="http://schemas.microsoft.com/office/powerpoint/2010/main" val="24634819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sz="5400" dirty="0">
                <a:solidFill>
                  <a:srgbClr val="C00000"/>
                </a:solidFill>
                <a:effectLst/>
              </a:rPr>
              <a:t>هل الادارة علم ام فن؟</a:t>
            </a:r>
            <a:endParaRPr lang="en-US" sz="5400"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268760"/>
            <a:ext cx="8334604" cy="5128987"/>
          </a:xfrm>
        </p:spPr>
      </p:pic>
      <p:sp>
        <p:nvSpPr>
          <p:cNvPr id="4" name="Date Placeholder 3"/>
          <p:cNvSpPr>
            <a:spLocks noGrp="1"/>
          </p:cNvSpPr>
          <p:nvPr>
            <p:ph type="dt" sz="half" idx="10"/>
          </p:nvPr>
        </p:nvSpPr>
        <p:spPr>
          <a:xfrm>
            <a:off x="457200" y="6278563"/>
            <a:ext cx="2962672" cy="457200"/>
          </a:xfrm>
        </p:spPr>
        <p:txBody>
          <a:bodyPr/>
          <a:lstStyle/>
          <a:p>
            <a:pPr>
              <a:defRPr/>
            </a:pPr>
            <a:fld id="{5BFB9FA8-A26E-4496-89F3-76CC594F99AA}" type="datetime2">
              <a:rPr lang="en-US" smtClean="0"/>
              <a:t>Tuesday, 2 June, 2020</a:t>
            </a:fld>
            <a:endParaRPr lang="en-US" dirty="0"/>
          </a:p>
        </p:txBody>
      </p:sp>
    </p:spTree>
    <p:extLst>
      <p:ext uri="{BB962C8B-B14F-4D97-AF65-F5344CB8AC3E}">
        <p14:creationId xmlns:p14="http://schemas.microsoft.com/office/powerpoint/2010/main" val="12331313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404664"/>
            <a:ext cx="7886700" cy="1226848"/>
          </a:xfrm>
          <a:blipFill>
            <a:blip r:embed="rId2"/>
            <a:tile tx="0" ty="0" sx="100000" sy="100000" flip="none" algn="tl"/>
          </a:blipFill>
        </p:spPr>
        <p:txBody>
          <a:bodyPr>
            <a:normAutofit/>
          </a:bodyPr>
          <a:lstStyle/>
          <a:p>
            <a:pPr algn="ctr"/>
            <a:r>
              <a:rPr lang="ar-AE" sz="6000" b="1" dirty="0">
                <a:solidFill>
                  <a:srgbClr val="C00000"/>
                </a:solidFill>
                <a:effectLst/>
              </a:rPr>
              <a:t>أسئلة للمناقشة</a:t>
            </a:r>
            <a:endParaRPr lang="en-US" sz="6000" b="1" dirty="0">
              <a:solidFill>
                <a:srgbClr val="C00000"/>
              </a:solidFill>
              <a:effectLst/>
            </a:endParaRPr>
          </a:p>
        </p:txBody>
      </p:sp>
      <p:sp>
        <p:nvSpPr>
          <p:cNvPr id="3" name="Content Placeholder 2"/>
          <p:cNvSpPr>
            <a:spLocks noGrp="1"/>
          </p:cNvSpPr>
          <p:nvPr>
            <p:ph idx="1"/>
          </p:nvPr>
        </p:nvSpPr>
        <p:spPr>
          <a:xfrm>
            <a:off x="628650" y="1988840"/>
            <a:ext cx="7886700" cy="4176463"/>
          </a:xfrm>
          <a:blipFill>
            <a:blip r:embed="rId3"/>
            <a:tile tx="0" ty="0" sx="100000" sy="100000" flip="none" algn="tl"/>
          </a:blipFill>
        </p:spPr>
        <p:txBody>
          <a:bodyPr>
            <a:noAutofit/>
          </a:bodyPr>
          <a:lstStyle/>
          <a:p>
            <a:pPr marL="0" indent="0">
              <a:buNone/>
            </a:pPr>
            <a:r>
              <a:rPr lang="ar-SA" sz="4400" dirty="0">
                <a:solidFill>
                  <a:srgbClr val="000000"/>
                </a:solidFill>
                <a:effectLst/>
              </a:rPr>
              <a:t>يحتار كثير من الناس في أمر الإدارة، هل هي علم يمكن تدريسه أم فن بحت ذو صلة مباشرة بشخصية الفرد</a:t>
            </a:r>
            <a:r>
              <a:rPr lang="ar-SA" sz="4400" dirty="0" smtClean="0">
                <a:solidFill>
                  <a:srgbClr val="000000"/>
                </a:solidFill>
                <a:effectLst/>
              </a:rPr>
              <a:t>؟</a:t>
            </a:r>
            <a:r>
              <a:rPr lang="ar-AE" sz="4400" dirty="0" smtClean="0">
                <a:solidFill>
                  <a:srgbClr val="000000"/>
                </a:solidFill>
                <a:effectLst/>
              </a:rPr>
              <a:t> وضّح وجهة نظر الفريق الذي يؤيد ان الادارة هي علم وما يراه مؤيدو الادارة كفن. قيّم الاتجاهين و موضحا وجهة نظرك في هذه الاشكالية.</a:t>
            </a:r>
            <a:endParaRPr lang="en-US" sz="4400" dirty="0">
              <a:solidFill>
                <a:srgbClr val="000000"/>
              </a:solidFill>
              <a:effectLst/>
            </a:endParaRPr>
          </a:p>
          <a:p>
            <a:pPr marL="0" indent="0">
              <a:buNone/>
            </a:pPr>
            <a:endParaRPr lang="en-US" sz="3600" dirty="0"/>
          </a:p>
        </p:txBody>
      </p:sp>
      <p:sp>
        <p:nvSpPr>
          <p:cNvPr id="5" name="Date Placeholder 4"/>
          <p:cNvSpPr>
            <a:spLocks noGrp="1"/>
          </p:cNvSpPr>
          <p:nvPr>
            <p:ph type="dt" sz="half" idx="10"/>
          </p:nvPr>
        </p:nvSpPr>
        <p:spPr>
          <a:xfrm>
            <a:off x="457200" y="6278563"/>
            <a:ext cx="2674640" cy="457200"/>
          </a:xfrm>
        </p:spPr>
        <p:txBody>
          <a:bodyPr/>
          <a:lstStyle/>
          <a:p>
            <a:fld id="{179B2BBD-D2AF-4376-899E-893D23FB3EA8}" type="datetime2">
              <a:rPr lang="en-US" smtClean="0"/>
              <a:t>Tuesday, 2 June, 2020</a:t>
            </a:fld>
            <a:endParaRPr lang="en-US" dirty="0"/>
          </a:p>
        </p:txBody>
      </p:sp>
    </p:spTree>
    <p:extLst>
      <p:ext uri="{BB962C8B-B14F-4D97-AF65-F5344CB8AC3E}">
        <p14:creationId xmlns:p14="http://schemas.microsoft.com/office/powerpoint/2010/main" val="39752498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invX="1"/>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sz="5400" dirty="0" smtClean="0">
                <a:solidFill>
                  <a:srgbClr val="C00000"/>
                </a:solidFill>
                <a:effectLst/>
              </a:rPr>
              <a:t>هل الادارة علم ام فن؟</a:t>
            </a:r>
            <a:endParaRPr lang="en-US" sz="5400" dirty="0">
              <a:solidFill>
                <a:srgbClr val="C00000"/>
              </a:solidFill>
              <a:effectLst/>
            </a:endParaRPr>
          </a:p>
        </p:txBody>
      </p:sp>
      <p:sp>
        <p:nvSpPr>
          <p:cNvPr id="3" name="Content Placeholder 2"/>
          <p:cNvSpPr>
            <a:spLocks noGrp="1"/>
          </p:cNvSpPr>
          <p:nvPr>
            <p:ph idx="1"/>
          </p:nvPr>
        </p:nvSpPr>
        <p:spPr/>
        <p:txBody>
          <a:bodyPr/>
          <a:lstStyle/>
          <a:p>
            <a:r>
              <a:rPr lang="ar-SA" sz="2400" dirty="0">
                <a:solidFill>
                  <a:srgbClr val="000000"/>
                </a:solidFill>
                <a:effectLst/>
              </a:rPr>
              <a:t>يحتار كثير من الناس في أمر الإدارة، هل هي علم يمكن تدريسه أم فن بحت ذو صلة مباشرة بشخصية الفرد؟</a:t>
            </a:r>
            <a:endParaRPr lang="en-US" sz="2400" dirty="0">
              <a:solidFill>
                <a:srgbClr val="000000"/>
              </a:solidFill>
              <a:effectLst/>
            </a:endParaRPr>
          </a:p>
          <a:p>
            <a:pPr marL="0" indent="0">
              <a:buNone/>
            </a:pPr>
            <a:endParaRPr lang="en-US" sz="2400" dirty="0">
              <a:solidFill>
                <a:srgbClr val="000000"/>
              </a:solidFill>
              <a:effectLst/>
            </a:endParaRPr>
          </a:p>
          <a:p>
            <a:r>
              <a:rPr lang="ar-SA" sz="2400" dirty="0">
                <a:solidFill>
                  <a:srgbClr val="000000"/>
                </a:solidFill>
                <a:effectLst/>
              </a:rPr>
              <a:t>الفريق الذي يؤيد أن الإدارة هي علم يستندون إلى أدلة كثيرة، منها أن الأكاديميين نجحوا بالفعل في تدريس إدارة الأعمال في الجامعات كعلم متكامل</a:t>
            </a:r>
            <a:endParaRPr lang="en-US" sz="2400" dirty="0">
              <a:solidFill>
                <a:srgbClr val="000000"/>
              </a:solidFill>
              <a:effectLst/>
            </a:endParaRPr>
          </a:p>
          <a:p>
            <a:pPr marL="0" indent="0">
              <a:buNone/>
            </a:pPr>
            <a:endParaRPr lang="en-US" sz="2400" dirty="0">
              <a:solidFill>
                <a:srgbClr val="000000"/>
              </a:solidFill>
              <a:effectLst/>
            </a:endParaRPr>
          </a:p>
          <a:p>
            <a:r>
              <a:rPr lang="ar-SA" sz="2400" dirty="0">
                <a:solidFill>
                  <a:srgbClr val="000000"/>
                </a:solidFill>
                <a:effectLst/>
              </a:rPr>
              <a:t>ما يراه مؤيدوالادارة كفن أن الإدارة يغلب عليها الطابع  الفني المرتبط بالشخص نفسه وقدراته أكثر من كونها علما حديثا وذلك لأسباب، منها، أنه يصعب إجراء التجارب العلمية في الإدارة بنفس المستوى من الدقة والتحكم كما هو الحال في العلوم الطبيعية، لأن الإدارة مرتبطة ارتباطا وثيقا بالإنسان، الذي يصفه علماء النفس بأنه عبارةعن خليط معقد التركيب، متقلب </a:t>
            </a:r>
            <a:r>
              <a:rPr lang="ar-SA" sz="2400" dirty="0" smtClean="0">
                <a:solidFill>
                  <a:srgbClr val="000000"/>
                </a:solidFill>
                <a:effectLst/>
              </a:rPr>
              <a:t>المزاج</a:t>
            </a:r>
            <a:endParaRPr lang="en-US" sz="2400" dirty="0">
              <a:solidFill>
                <a:srgbClr val="000000"/>
              </a:solidFill>
              <a:effectLst/>
            </a:endParaRPr>
          </a:p>
        </p:txBody>
      </p:sp>
      <p:sp>
        <p:nvSpPr>
          <p:cNvPr id="4" name="Date Placeholder 3"/>
          <p:cNvSpPr>
            <a:spLocks noGrp="1"/>
          </p:cNvSpPr>
          <p:nvPr>
            <p:ph type="dt" sz="half" idx="10"/>
          </p:nvPr>
        </p:nvSpPr>
        <p:spPr>
          <a:xfrm>
            <a:off x="457200" y="6278563"/>
            <a:ext cx="2674640" cy="457200"/>
          </a:xfrm>
        </p:spPr>
        <p:txBody>
          <a:bodyPr/>
          <a:lstStyle/>
          <a:p>
            <a:pPr>
              <a:defRPr/>
            </a:pPr>
            <a:fld id="{83940CBA-8990-4CAA-9332-200A7BB75775}" type="datetime2">
              <a:rPr lang="en-US" smtClean="0"/>
              <a:t>Tuesday, 2 June, 2020</a:t>
            </a:fld>
            <a:endParaRPr lang="en-US" dirty="0"/>
          </a:p>
        </p:txBody>
      </p:sp>
    </p:spTree>
    <p:extLst>
      <p:ext uri="{BB962C8B-B14F-4D97-AF65-F5344CB8AC3E}">
        <p14:creationId xmlns:p14="http://schemas.microsoft.com/office/powerpoint/2010/main" val="34627847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sz="5400" dirty="0" smtClean="0">
                <a:solidFill>
                  <a:srgbClr val="C00000"/>
                </a:solidFill>
                <a:effectLst/>
              </a:rPr>
              <a:t>هل الادارة علم ام فن؟</a:t>
            </a:r>
            <a:endParaRPr lang="en-US" sz="5400" dirty="0">
              <a:solidFill>
                <a:srgbClr val="C00000"/>
              </a:solidFill>
              <a:effectLst/>
            </a:endParaRPr>
          </a:p>
        </p:txBody>
      </p:sp>
      <p:sp>
        <p:nvSpPr>
          <p:cNvPr id="3" name="Content Placeholder 2"/>
          <p:cNvSpPr>
            <a:spLocks noGrp="1"/>
          </p:cNvSpPr>
          <p:nvPr>
            <p:ph idx="1"/>
          </p:nvPr>
        </p:nvSpPr>
        <p:spPr/>
        <p:txBody>
          <a:bodyPr/>
          <a:lstStyle/>
          <a:p>
            <a:pPr marL="0" indent="0">
              <a:buNone/>
            </a:pPr>
            <a:r>
              <a:rPr lang="ar-SA" sz="2800" dirty="0">
                <a:solidFill>
                  <a:srgbClr val="000000"/>
                </a:solidFill>
                <a:effectLst/>
              </a:rPr>
              <a:t>الادارة ببساطة هي علم وفن في أن واحد، وهو الرأي الذي يتبناه كثير من المهتمين في الادارة ونحن نشاطرهم الرأي في ذلك، لأسباب </a:t>
            </a:r>
            <a:r>
              <a:rPr lang="ar-SA" sz="2800" dirty="0" smtClean="0">
                <a:solidFill>
                  <a:srgbClr val="000000"/>
                </a:solidFill>
                <a:effectLst/>
              </a:rPr>
              <a:t>عدة</a:t>
            </a:r>
            <a:r>
              <a:rPr lang="ar-AE" sz="2800" dirty="0" smtClean="0">
                <a:solidFill>
                  <a:srgbClr val="000000"/>
                </a:solidFill>
                <a:effectLst/>
              </a:rPr>
              <a:t>:</a:t>
            </a:r>
          </a:p>
          <a:p>
            <a:pPr marL="0" indent="0">
              <a:buNone/>
            </a:pPr>
            <a:endParaRPr lang="en-US" sz="2800" dirty="0">
              <a:solidFill>
                <a:srgbClr val="000000"/>
              </a:solidFill>
              <a:effectLst/>
            </a:endParaRPr>
          </a:p>
          <a:p>
            <a:pPr marL="0" indent="0">
              <a:buNone/>
            </a:pPr>
            <a:r>
              <a:rPr lang="ar-SA" sz="2800" dirty="0">
                <a:solidFill>
                  <a:srgbClr val="000000"/>
                </a:solidFill>
                <a:effectLst/>
              </a:rPr>
              <a:t>الإدارة علم له أصوله وقواعده ونظرياته، ويمكن تطبيق المنهج العلمي في دراسته والتحقق منه؛ حيث يمتاز المنهج العلمي بمميزات ومن بينها</a:t>
            </a:r>
            <a:r>
              <a:rPr lang="en-US" sz="2800" dirty="0">
                <a:solidFill>
                  <a:srgbClr val="000000"/>
                </a:solidFill>
                <a:effectLst/>
              </a:rPr>
              <a:t>: </a:t>
            </a:r>
            <a:r>
              <a:rPr lang="ar-SA" sz="2800" dirty="0">
                <a:solidFill>
                  <a:srgbClr val="000000"/>
                </a:solidFill>
                <a:effectLst/>
              </a:rPr>
              <a:t>الموضوعية، وقابلية إثبات النتائج، والقابلية للتعميم، وإمكانية التنبؤ بالنتائج، والمرونة</a:t>
            </a:r>
            <a:r>
              <a:rPr lang="en-US" sz="2800" dirty="0">
                <a:solidFill>
                  <a:srgbClr val="000000"/>
                </a:solidFill>
                <a:effectLst/>
              </a:rPr>
              <a:t>. </a:t>
            </a:r>
            <a:r>
              <a:rPr lang="ar-SA" sz="2800" dirty="0">
                <a:solidFill>
                  <a:srgbClr val="000000"/>
                </a:solidFill>
                <a:effectLst/>
              </a:rPr>
              <a:t>ويزيد في الناحية العلمية الموضوعية للإدارة أن هناك جوانب مادية تتعامل معها وبها الإدارة، وهذه يمكن دراستها وإخضاعها للتجارب تماما كما تخضع المواد في المختبرات العلمية </a:t>
            </a:r>
            <a:r>
              <a:rPr lang="ar-SA" sz="2800" dirty="0" smtClean="0">
                <a:solidFill>
                  <a:srgbClr val="000000"/>
                </a:solidFill>
                <a:effectLst/>
              </a:rPr>
              <a:t>للتجارب</a:t>
            </a:r>
            <a:endParaRPr lang="en-US" sz="2800" dirty="0">
              <a:solidFill>
                <a:srgbClr val="000000"/>
              </a:solidFill>
              <a:effectLst/>
            </a:endParaRPr>
          </a:p>
        </p:txBody>
      </p:sp>
      <p:sp>
        <p:nvSpPr>
          <p:cNvPr id="4" name="Date Placeholder 3"/>
          <p:cNvSpPr>
            <a:spLocks noGrp="1"/>
          </p:cNvSpPr>
          <p:nvPr>
            <p:ph type="dt" sz="half" idx="10"/>
          </p:nvPr>
        </p:nvSpPr>
        <p:spPr>
          <a:xfrm>
            <a:off x="457200" y="6278563"/>
            <a:ext cx="2890664" cy="457200"/>
          </a:xfrm>
        </p:spPr>
        <p:txBody>
          <a:bodyPr/>
          <a:lstStyle/>
          <a:p>
            <a:pPr>
              <a:defRPr/>
            </a:pPr>
            <a:fld id="{FBCB63CA-FD01-4ACA-B579-D7F87CC9CD1A}" type="datetime2">
              <a:rPr lang="en-US" smtClean="0"/>
              <a:t>Tuesday, 2 June, 2020</a:t>
            </a:fld>
            <a:endParaRPr lang="en-US" dirty="0"/>
          </a:p>
        </p:txBody>
      </p:sp>
    </p:spTree>
    <p:extLst>
      <p:ext uri="{BB962C8B-B14F-4D97-AF65-F5344CB8AC3E}">
        <p14:creationId xmlns:p14="http://schemas.microsoft.com/office/powerpoint/2010/main" val="31510157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sz="5400" dirty="0" smtClean="0">
                <a:solidFill>
                  <a:srgbClr val="C00000"/>
                </a:solidFill>
                <a:effectLst/>
              </a:rPr>
              <a:t>هل الادارة علم ام فن؟</a:t>
            </a:r>
            <a:endParaRPr lang="en-US" sz="5400" dirty="0">
              <a:solidFill>
                <a:srgbClr val="C00000"/>
              </a:solidFill>
              <a:effectLst/>
            </a:endParaRPr>
          </a:p>
        </p:txBody>
      </p:sp>
      <p:sp>
        <p:nvSpPr>
          <p:cNvPr id="3" name="Content Placeholder 2"/>
          <p:cNvSpPr>
            <a:spLocks noGrp="1"/>
          </p:cNvSpPr>
          <p:nvPr>
            <p:ph idx="1"/>
          </p:nvPr>
        </p:nvSpPr>
        <p:spPr/>
        <p:txBody>
          <a:bodyPr/>
          <a:lstStyle/>
          <a:p>
            <a:pPr marL="0" indent="0">
              <a:buNone/>
            </a:pPr>
            <a:r>
              <a:rPr lang="ar-SA" dirty="0">
                <a:solidFill>
                  <a:srgbClr val="000000"/>
                </a:solidFill>
                <a:effectLst/>
              </a:rPr>
              <a:t> </a:t>
            </a:r>
            <a:r>
              <a:rPr lang="ar-SA" dirty="0" smtClean="0">
                <a:solidFill>
                  <a:srgbClr val="000000"/>
                </a:solidFill>
                <a:effectLst/>
              </a:rPr>
              <a:t>وفي </a:t>
            </a:r>
            <a:r>
              <a:rPr lang="ar-SA" dirty="0">
                <a:solidFill>
                  <a:srgbClr val="000000"/>
                </a:solidFill>
                <a:effectLst/>
              </a:rPr>
              <a:t>الجانب المقابل فإن للإدارة جانب فني، فهي تتعامل مع الإنسان والمجتمع وظروفه المتغيرة باستمرار، وهي تتعامل مع جوانب مادية وغير مادية في </a:t>
            </a:r>
            <a:r>
              <a:rPr lang="ar-SA" dirty="0" smtClean="0">
                <a:solidFill>
                  <a:srgbClr val="000000"/>
                </a:solidFill>
                <a:effectLst/>
              </a:rPr>
              <a:t>الإنسان </a:t>
            </a:r>
            <a:r>
              <a:rPr lang="ar-SA" dirty="0">
                <a:solidFill>
                  <a:srgbClr val="000000"/>
                </a:solidFill>
                <a:effectLst/>
              </a:rPr>
              <a:t>و المجتمع ،  كما أ نها تواجه مواقف كثيرة تحتاج فيها إلى الخبرة والحكم الشخصي والإبداع والمناورة واستنباط العلاقات، وهذا ما يجعل فيها لمسة فنية وأمثلة للإبداع ولا يمكن لمدير ناجح الاستغناء عنها ، و تؤثر الثقافة السائدة في  المجتمع تأثيرا قويا في هذا الجانب من </a:t>
            </a:r>
            <a:r>
              <a:rPr lang="ar-SA" dirty="0" smtClean="0">
                <a:solidFill>
                  <a:srgbClr val="000000"/>
                </a:solidFill>
                <a:effectLst/>
              </a:rPr>
              <a:t>الإدارة</a:t>
            </a:r>
            <a:endParaRPr lang="en-US" dirty="0">
              <a:solidFill>
                <a:srgbClr val="000000"/>
              </a:solidFill>
              <a:effectLst/>
            </a:endParaRPr>
          </a:p>
        </p:txBody>
      </p:sp>
      <p:sp>
        <p:nvSpPr>
          <p:cNvPr id="4" name="Date Placeholder 3"/>
          <p:cNvSpPr>
            <a:spLocks noGrp="1"/>
          </p:cNvSpPr>
          <p:nvPr>
            <p:ph type="dt" sz="half" idx="10"/>
          </p:nvPr>
        </p:nvSpPr>
        <p:spPr>
          <a:xfrm>
            <a:off x="457200" y="6278563"/>
            <a:ext cx="2890664" cy="457200"/>
          </a:xfrm>
        </p:spPr>
        <p:txBody>
          <a:bodyPr/>
          <a:lstStyle/>
          <a:p>
            <a:pPr>
              <a:defRPr/>
            </a:pPr>
            <a:fld id="{57F27CDA-FA08-4A35-B7ED-767E2AACD3A9}" type="datetime2">
              <a:rPr lang="en-US" smtClean="0"/>
              <a:t>Tuesday, 2 June, 2020</a:t>
            </a:fld>
            <a:endParaRPr lang="en-US" dirty="0"/>
          </a:p>
        </p:txBody>
      </p:sp>
    </p:spTree>
    <p:extLst>
      <p:ext uri="{BB962C8B-B14F-4D97-AF65-F5344CB8AC3E}">
        <p14:creationId xmlns:p14="http://schemas.microsoft.com/office/powerpoint/2010/main" val="39337308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6086" name="Rectangle 6"/>
          <p:cNvSpPr>
            <a:spLocks noGrp="1" noChangeArrowheads="1"/>
          </p:cNvSpPr>
          <p:nvPr>
            <p:ph type="body" sz="half" idx="2"/>
          </p:nvPr>
        </p:nvSpPr>
        <p:spPr>
          <a:xfrm>
            <a:off x="539552" y="332656"/>
            <a:ext cx="8281045" cy="5759921"/>
          </a:xfrm>
        </p:spPr>
        <p:txBody>
          <a:bodyPr/>
          <a:lstStyle/>
          <a:p>
            <a:pPr algn="ctr" eaLnBrk="1" fontAlgn="ctr" hangingPunct="1">
              <a:buFont typeface="Wingdings" panose="05000000000000000000" pitchFamily="2" charset="2"/>
              <a:buNone/>
              <a:defRPr/>
            </a:pPr>
            <a:r>
              <a:rPr lang="ar-SA" sz="4800" b="1" dirty="0" smtClean="0">
                <a:solidFill>
                  <a:srgbClr val="C00000"/>
                </a:solidFill>
                <a:effectLst/>
                <a:cs typeface="Arabic Transparent" pitchFamily="2" charset="0"/>
              </a:rPr>
              <a:t>علاقة الإدارة بالعلوم الأخرى</a:t>
            </a:r>
            <a:r>
              <a:rPr lang="ar-SA" sz="2800" dirty="0" smtClean="0">
                <a:solidFill>
                  <a:srgbClr val="000000"/>
                </a:solidFill>
              </a:rPr>
              <a:t/>
            </a:r>
            <a:br>
              <a:rPr lang="ar-SA" sz="2800" dirty="0" smtClean="0">
                <a:solidFill>
                  <a:srgbClr val="000000"/>
                </a:solidFill>
              </a:rPr>
            </a:br>
            <a:endParaRPr lang="ar-AE" sz="2800" dirty="0" smtClean="0">
              <a:solidFill>
                <a:srgbClr val="000000"/>
              </a:solidFill>
            </a:endParaRPr>
          </a:p>
          <a:p>
            <a:pPr marL="0" indent="0">
              <a:buNone/>
            </a:pPr>
            <a:r>
              <a:rPr lang="ar-SA" sz="2800" dirty="0">
                <a:solidFill>
                  <a:srgbClr val="000000"/>
                </a:solidFill>
                <a:effectLst/>
              </a:rPr>
              <a:t>الإدارة أحد فروع العلوم الاجتماعية الإنسانية، وهي شائعة الاستخدام </a:t>
            </a:r>
            <a:r>
              <a:rPr lang="ar-SA" sz="2800" dirty="0" smtClean="0">
                <a:solidFill>
                  <a:srgbClr val="000000"/>
                </a:solidFill>
                <a:effectLst/>
              </a:rPr>
              <a:t>والتطبيق</a:t>
            </a:r>
            <a:r>
              <a:rPr lang="ar-AE" sz="2800" dirty="0">
                <a:solidFill>
                  <a:srgbClr val="000000"/>
                </a:solidFill>
                <a:effectLst/>
              </a:rPr>
              <a:t> </a:t>
            </a:r>
            <a:r>
              <a:rPr lang="ar-SA" sz="2800" dirty="0" smtClean="0">
                <a:solidFill>
                  <a:srgbClr val="000000"/>
                </a:solidFill>
                <a:effectLst/>
              </a:rPr>
              <a:t>والممارسة </a:t>
            </a:r>
            <a:r>
              <a:rPr lang="ar-SA" sz="2800" dirty="0">
                <a:solidFill>
                  <a:srgbClr val="000000"/>
                </a:solidFill>
                <a:effectLst/>
              </a:rPr>
              <a:t>في شتى مجالات الحياة وتنظيمات المجتمع، وهذا يجعل لها ارتباط بمعظم أن </a:t>
            </a:r>
            <a:r>
              <a:rPr lang="ar-SA" sz="2800" dirty="0" smtClean="0">
                <a:solidFill>
                  <a:srgbClr val="000000"/>
                </a:solidFill>
                <a:effectLst/>
              </a:rPr>
              <a:t>لم</a:t>
            </a:r>
            <a:r>
              <a:rPr lang="ar-AE" sz="2800" dirty="0">
                <a:solidFill>
                  <a:srgbClr val="000000"/>
                </a:solidFill>
                <a:effectLst/>
              </a:rPr>
              <a:t> </a:t>
            </a:r>
            <a:r>
              <a:rPr lang="ar-SA" sz="2800" dirty="0" smtClean="0">
                <a:solidFill>
                  <a:srgbClr val="000000"/>
                </a:solidFill>
                <a:effectLst/>
              </a:rPr>
              <a:t>يكن </a:t>
            </a:r>
            <a:r>
              <a:rPr lang="ar-SA" sz="2800" dirty="0">
                <a:solidFill>
                  <a:srgbClr val="000000"/>
                </a:solidFill>
                <a:effectLst/>
              </a:rPr>
              <a:t>كل هذه </a:t>
            </a:r>
            <a:r>
              <a:rPr lang="ar-SA" sz="2800" dirty="0" smtClean="0">
                <a:solidFill>
                  <a:srgbClr val="000000"/>
                </a:solidFill>
                <a:effectLst/>
              </a:rPr>
              <a:t>المج</a:t>
            </a:r>
            <a:r>
              <a:rPr lang="ar-AE" sz="2800" dirty="0" smtClean="0">
                <a:solidFill>
                  <a:srgbClr val="000000"/>
                </a:solidFill>
                <a:effectLst/>
              </a:rPr>
              <a:t>ا</a:t>
            </a:r>
            <a:r>
              <a:rPr lang="ar-SA" sz="2800" dirty="0" smtClean="0">
                <a:solidFill>
                  <a:srgbClr val="000000"/>
                </a:solidFill>
                <a:effectLst/>
              </a:rPr>
              <a:t>لات، فلها</a:t>
            </a:r>
            <a:r>
              <a:rPr lang="ar-AE" sz="2800" dirty="0" smtClean="0">
                <a:solidFill>
                  <a:srgbClr val="000000"/>
                </a:solidFill>
                <a:effectLst/>
              </a:rPr>
              <a:t> </a:t>
            </a:r>
            <a:r>
              <a:rPr lang="ar-SA" sz="2800" dirty="0" smtClean="0">
                <a:solidFill>
                  <a:srgbClr val="000000"/>
                </a:solidFill>
                <a:effectLst/>
              </a:rPr>
              <a:t>علاقة بالنواحي</a:t>
            </a:r>
            <a:r>
              <a:rPr lang="ar-AE" sz="2800" dirty="0" smtClean="0">
                <a:solidFill>
                  <a:srgbClr val="000000"/>
                </a:solidFill>
                <a:effectLst/>
              </a:rPr>
              <a:t> </a:t>
            </a:r>
            <a:r>
              <a:rPr lang="ar-SA" sz="2800" dirty="0" smtClean="0">
                <a:solidFill>
                  <a:srgbClr val="000000"/>
                </a:solidFill>
                <a:effectLst/>
              </a:rPr>
              <a:t>الفية </a:t>
            </a:r>
            <a:r>
              <a:rPr lang="ar-SA" sz="2800" dirty="0">
                <a:solidFill>
                  <a:srgbClr val="000000"/>
                </a:solidFill>
                <a:effectLst/>
              </a:rPr>
              <a:t>في </a:t>
            </a:r>
            <a:r>
              <a:rPr lang="ar-SA" sz="2800" dirty="0" smtClean="0">
                <a:solidFill>
                  <a:srgbClr val="000000"/>
                </a:solidFill>
                <a:effectLst/>
              </a:rPr>
              <a:t>المنظمة،  </a:t>
            </a:r>
            <a:r>
              <a:rPr lang="ar-SA" sz="2800" dirty="0">
                <a:solidFill>
                  <a:srgbClr val="000000"/>
                </a:solidFill>
                <a:effectLst/>
              </a:rPr>
              <a:t>كما لها علاقة </a:t>
            </a:r>
            <a:r>
              <a:rPr lang="ar-SA" sz="2800" dirty="0" smtClean="0">
                <a:solidFill>
                  <a:srgbClr val="000000"/>
                </a:solidFill>
                <a:effectLst/>
              </a:rPr>
              <a:t>بالنواحي</a:t>
            </a:r>
            <a:r>
              <a:rPr lang="ar-AE" sz="2800" dirty="0">
                <a:solidFill>
                  <a:srgbClr val="000000"/>
                </a:solidFill>
                <a:effectLst/>
              </a:rPr>
              <a:t> </a:t>
            </a:r>
            <a:r>
              <a:rPr lang="ar-SA" sz="2800" dirty="0" smtClean="0">
                <a:solidFill>
                  <a:srgbClr val="000000"/>
                </a:solidFill>
                <a:effectLst/>
              </a:rPr>
              <a:t>المادية</a:t>
            </a:r>
            <a:r>
              <a:rPr lang="ar-SA" sz="2800" dirty="0">
                <a:solidFill>
                  <a:srgbClr val="000000"/>
                </a:solidFill>
                <a:effectLst/>
              </a:rPr>
              <a:t>، فوفق ذلك كله الإدارة لها علاقة بالنواحي النفسية والاجتماعية للأفراد</a:t>
            </a:r>
            <a:r>
              <a:rPr lang="en-US" sz="2800" dirty="0">
                <a:solidFill>
                  <a:srgbClr val="000000"/>
                </a:solidFill>
                <a:effectLst/>
              </a:rPr>
              <a:t>.</a:t>
            </a:r>
          </a:p>
          <a:p>
            <a:pPr marL="0" indent="0">
              <a:buNone/>
            </a:pPr>
            <a:r>
              <a:rPr lang="en-US" sz="2800" dirty="0">
                <a:solidFill>
                  <a:srgbClr val="000000"/>
                </a:solidFill>
                <a:effectLst/>
              </a:rPr>
              <a:t> </a:t>
            </a:r>
          </a:p>
          <a:p>
            <a:pPr marL="0" indent="0">
              <a:buNone/>
            </a:pPr>
            <a:r>
              <a:rPr lang="ar-SA" sz="2800" dirty="0">
                <a:solidFill>
                  <a:srgbClr val="000000"/>
                </a:solidFill>
                <a:effectLst/>
              </a:rPr>
              <a:t>ولذلك نجد أن للإدارة ارتباط بعلوم كثيرة ومتشعبة كالمحاسبة والاقتصاد </a:t>
            </a:r>
            <a:r>
              <a:rPr lang="ar-SA" sz="2800" dirty="0" smtClean="0">
                <a:solidFill>
                  <a:srgbClr val="000000"/>
                </a:solidFill>
                <a:effectLst/>
              </a:rPr>
              <a:t>والرياضيات</a:t>
            </a:r>
            <a:r>
              <a:rPr lang="ar-AE" sz="2800" dirty="0">
                <a:solidFill>
                  <a:srgbClr val="000000"/>
                </a:solidFill>
                <a:effectLst/>
              </a:rPr>
              <a:t> </a:t>
            </a:r>
            <a:r>
              <a:rPr lang="ar-SA" sz="2800" dirty="0" smtClean="0">
                <a:solidFill>
                  <a:srgbClr val="000000"/>
                </a:solidFill>
                <a:effectLst/>
              </a:rPr>
              <a:t>والإحصاء </a:t>
            </a:r>
            <a:r>
              <a:rPr lang="ar-SA" sz="2800" dirty="0">
                <a:solidFill>
                  <a:srgbClr val="000000"/>
                </a:solidFill>
                <a:effectLst/>
              </a:rPr>
              <a:t>والكمبيوتر والهندسة والعلوم وعلم النفس وعلم الاجتماع </a:t>
            </a:r>
            <a:r>
              <a:rPr lang="ar-SA" sz="2800" dirty="0" smtClean="0">
                <a:solidFill>
                  <a:srgbClr val="000000"/>
                </a:solidFill>
                <a:effectLst/>
              </a:rPr>
              <a:t>وعلم</a:t>
            </a:r>
            <a:r>
              <a:rPr lang="ar-AE" sz="2800" dirty="0" smtClean="0">
                <a:solidFill>
                  <a:srgbClr val="000000"/>
                </a:solidFill>
                <a:effectLst/>
              </a:rPr>
              <a:t> </a:t>
            </a:r>
            <a:r>
              <a:rPr lang="ar-SA" sz="2800" dirty="0" smtClean="0">
                <a:solidFill>
                  <a:srgbClr val="000000"/>
                </a:solidFill>
                <a:effectLst/>
              </a:rPr>
              <a:t>الانثروبولوجيا</a:t>
            </a:r>
            <a:r>
              <a:rPr lang="ar-AE" sz="2800" dirty="0">
                <a:solidFill>
                  <a:srgbClr val="000000"/>
                </a:solidFill>
                <a:effectLst/>
              </a:rPr>
              <a:t> </a:t>
            </a:r>
            <a:r>
              <a:rPr lang="ar-SA" sz="2800" dirty="0" smtClean="0">
                <a:solidFill>
                  <a:srgbClr val="000000"/>
                </a:solidFill>
                <a:effectLst/>
              </a:rPr>
              <a:t>وغيرها</a:t>
            </a:r>
          </a:p>
          <a:p>
            <a:pPr eaLnBrk="1" fontAlgn="ctr" hangingPunct="1">
              <a:buFont typeface="Wingdings" panose="05000000000000000000" pitchFamily="2" charset="2"/>
              <a:buNone/>
              <a:defRPr/>
            </a:pPr>
            <a:r>
              <a:rPr lang="ar-SA" sz="2400" dirty="0" smtClean="0">
                <a:solidFill>
                  <a:srgbClr val="000000"/>
                </a:solidFill>
                <a:effectLst/>
              </a:rPr>
              <a:t/>
            </a:r>
            <a:br>
              <a:rPr lang="ar-SA" sz="2400" dirty="0" smtClean="0">
                <a:solidFill>
                  <a:srgbClr val="000000"/>
                </a:solidFill>
                <a:effectLst/>
              </a:rPr>
            </a:br>
            <a:endParaRPr lang="en-US" sz="1600" dirty="0" smtClean="0">
              <a:solidFill>
                <a:srgbClr val="000000"/>
              </a:solidFill>
              <a:effectLst/>
            </a:endParaRPr>
          </a:p>
        </p:txBody>
      </p:sp>
      <p:sp>
        <p:nvSpPr>
          <p:cNvPr id="2" name="Date Placeholder 1"/>
          <p:cNvSpPr>
            <a:spLocks noGrp="1"/>
          </p:cNvSpPr>
          <p:nvPr>
            <p:ph type="dt" sz="half" idx="10"/>
          </p:nvPr>
        </p:nvSpPr>
        <p:spPr/>
        <p:txBody>
          <a:bodyPr/>
          <a:lstStyle/>
          <a:p>
            <a:pPr>
              <a:defRPr/>
            </a:pPr>
            <a:fld id="{D46431FD-F485-41AA-820E-ACB5E13FB6A7}" type="datetime2">
              <a:rPr lang="en-US" smtClean="0"/>
              <a:t>Tuesday, 2 June, 2020</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46086">
                                            <p:txEl>
                                              <p:pRg st="4" end="4"/>
                                            </p:txEl>
                                          </p:spTgt>
                                        </p:tgtEl>
                                        <p:attrNameLst>
                                          <p:attrName>style.visibility</p:attrName>
                                        </p:attrNameLst>
                                      </p:cBhvr>
                                      <p:to>
                                        <p:strVal val="visible"/>
                                      </p:to>
                                    </p:set>
                                    <p:anim calcmode="lin" valueType="num">
                                      <p:cBhvr>
                                        <p:cTn id="7" dur="500" fill="hold"/>
                                        <p:tgtEl>
                                          <p:spTgt spid="46086">
                                            <p:txEl>
                                              <p:pRg st="4" end="4"/>
                                            </p:txEl>
                                          </p:spTgt>
                                        </p:tgtEl>
                                        <p:attrNameLst>
                                          <p:attrName>ppt_w</p:attrName>
                                        </p:attrNameLst>
                                      </p:cBhvr>
                                      <p:tavLst>
                                        <p:tav tm="0">
                                          <p:val>
                                            <p:strVal val="#ppt_w*0.70"/>
                                          </p:val>
                                        </p:tav>
                                        <p:tav tm="100000">
                                          <p:val>
                                            <p:strVal val="#ppt_w"/>
                                          </p:val>
                                        </p:tav>
                                      </p:tavLst>
                                    </p:anim>
                                    <p:anim calcmode="lin" valueType="num">
                                      <p:cBhvr>
                                        <p:cTn id="8" dur="500" fill="hold"/>
                                        <p:tgtEl>
                                          <p:spTgt spid="46086">
                                            <p:txEl>
                                              <p:pRg st="4" end="4"/>
                                            </p:txEl>
                                          </p:spTgt>
                                        </p:tgtEl>
                                        <p:attrNameLst>
                                          <p:attrName>ppt_h</p:attrName>
                                        </p:attrNameLst>
                                      </p:cBhvr>
                                      <p:tavLst>
                                        <p:tav tm="0">
                                          <p:val>
                                            <p:strVal val="#ppt_h"/>
                                          </p:val>
                                        </p:tav>
                                        <p:tav tm="100000">
                                          <p:val>
                                            <p:strVal val="#ppt_h"/>
                                          </p:val>
                                        </p:tav>
                                      </p:tavLst>
                                    </p:anim>
                                    <p:animEffect transition="in" filter="fade">
                                      <p:cBhvr>
                                        <p:cTn id="9" dur="500"/>
                                        <p:tgtEl>
                                          <p:spTgt spid="46086">
                                            <p:txEl>
                                              <p:pRg st="4" end="4"/>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46086">
                                            <p:txEl>
                                              <p:pRg st="3" end="3"/>
                                            </p:txEl>
                                          </p:spTgt>
                                        </p:tgtEl>
                                        <p:attrNameLst>
                                          <p:attrName>style.visibility</p:attrName>
                                        </p:attrNameLst>
                                      </p:cBhvr>
                                      <p:to>
                                        <p:strVal val="visible"/>
                                      </p:to>
                                    </p:set>
                                    <p:anim calcmode="lin" valueType="num">
                                      <p:cBhvr>
                                        <p:cTn id="14" dur="500" fill="hold"/>
                                        <p:tgtEl>
                                          <p:spTgt spid="46086">
                                            <p:txEl>
                                              <p:pRg st="3" end="3"/>
                                            </p:txEl>
                                          </p:spTgt>
                                        </p:tgtEl>
                                        <p:attrNameLst>
                                          <p:attrName>ppt_w</p:attrName>
                                        </p:attrNameLst>
                                      </p:cBhvr>
                                      <p:tavLst>
                                        <p:tav tm="0">
                                          <p:val>
                                            <p:strVal val="#ppt_w*0.70"/>
                                          </p:val>
                                        </p:tav>
                                        <p:tav tm="100000">
                                          <p:val>
                                            <p:strVal val="#ppt_w"/>
                                          </p:val>
                                        </p:tav>
                                      </p:tavLst>
                                    </p:anim>
                                    <p:anim calcmode="lin" valueType="num">
                                      <p:cBhvr>
                                        <p:cTn id="15" dur="500" fill="hold"/>
                                        <p:tgtEl>
                                          <p:spTgt spid="46086">
                                            <p:txEl>
                                              <p:pRg st="3" end="3"/>
                                            </p:txEl>
                                          </p:spTgt>
                                        </p:tgtEl>
                                        <p:attrNameLst>
                                          <p:attrName>ppt_h</p:attrName>
                                        </p:attrNameLst>
                                      </p:cBhvr>
                                      <p:tavLst>
                                        <p:tav tm="0">
                                          <p:val>
                                            <p:strVal val="#ppt_h"/>
                                          </p:val>
                                        </p:tav>
                                        <p:tav tm="100000">
                                          <p:val>
                                            <p:strVal val="#ppt_h"/>
                                          </p:val>
                                        </p:tav>
                                      </p:tavLst>
                                    </p:anim>
                                    <p:animEffect transition="in" filter="fade">
                                      <p:cBhvr>
                                        <p:cTn id="16" dur="500"/>
                                        <p:tgtEl>
                                          <p:spTgt spid="46086">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46086">
                                            <p:txEl>
                                              <p:pRg st="2" end="2"/>
                                            </p:txEl>
                                          </p:spTgt>
                                        </p:tgtEl>
                                        <p:attrNameLst>
                                          <p:attrName>style.visibility</p:attrName>
                                        </p:attrNameLst>
                                      </p:cBhvr>
                                      <p:to>
                                        <p:strVal val="visible"/>
                                      </p:to>
                                    </p:set>
                                    <p:anim calcmode="lin" valueType="num">
                                      <p:cBhvr>
                                        <p:cTn id="21" dur="500" fill="hold"/>
                                        <p:tgtEl>
                                          <p:spTgt spid="46086">
                                            <p:txEl>
                                              <p:pRg st="2" end="2"/>
                                            </p:txEl>
                                          </p:spTgt>
                                        </p:tgtEl>
                                        <p:attrNameLst>
                                          <p:attrName>ppt_w</p:attrName>
                                        </p:attrNameLst>
                                      </p:cBhvr>
                                      <p:tavLst>
                                        <p:tav tm="0">
                                          <p:val>
                                            <p:strVal val="#ppt_w*0.70"/>
                                          </p:val>
                                        </p:tav>
                                        <p:tav tm="100000">
                                          <p:val>
                                            <p:strVal val="#ppt_w"/>
                                          </p:val>
                                        </p:tav>
                                      </p:tavLst>
                                    </p:anim>
                                    <p:anim calcmode="lin" valueType="num">
                                      <p:cBhvr>
                                        <p:cTn id="22" dur="500" fill="hold"/>
                                        <p:tgtEl>
                                          <p:spTgt spid="46086">
                                            <p:txEl>
                                              <p:pRg st="2" end="2"/>
                                            </p:txEl>
                                          </p:spTgt>
                                        </p:tgtEl>
                                        <p:attrNameLst>
                                          <p:attrName>ppt_h</p:attrName>
                                        </p:attrNameLst>
                                      </p:cBhvr>
                                      <p:tavLst>
                                        <p:tav tm="0">
                                          <p:val>
                                            <p:strVal val="#ppt_h"/>
                                          </p:val>
                                        </p:tav>
                                        <p:tav tm="100000">
                                          <p:val>
                                            <p:strVal val="#ppt_h"/>
                                          </p:val>
                                        </p:tav>
                                      </p:tavLst>
                                    </p:anim>
                                    <p:animEffect transition="in" filter="fade">
                                      <p:cBhvr>
                                        <p:cTn id="23" dur="500"/>
                                        <p:tgtEl>
                                          <p:spTgt spid="46086">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46086">
                                            <p:txEl>
                                              <p:pRg st="1" end="1"/>
                                            </p:txEl>
                                          </p:spTgt>
                                        </p:tgtEl>
                                        <p:attrNameLst>
                                          <p:attrName>style.visibility</p:attrName>
                                        </p:attrNameLst>
                                      </p:cBhvr>
                                      <p:to>
                                        <p:strVal val="visible"/>
                                      </p:to>
                                    </p:set>
                                    <p:anim calcmode="lin" valueType="num">
                                      <p:cBhvr>
                                        <p:cTn id="28" dur="500" fill="hold"/>
                                        <p:tgtEl>
                                          <p:spTgt spid="46086">
                                            <p:txEl>
                                              <p:pRg st="1" end="1"/>
                                            </p:txEl>
                                          </p:spTgt>
                                        </p:tgtEl>
                                        <p:attrNameLst>
                                          <p:attrName>ppt_w</p:attrName>
                                        </p:attrNameLst>
                                      </p:cBhvr>
                                      <p:tavLst>
                                        <p:tav tm="0">
                                          <p:val>
                                            <p:strVal val="#ppt_w*0.70"/>
                                          </p:val>
                                        </p:tav>
                                        <p:tav tm="100000">
                                          <p:val>
                                            <p:strVal val="#ppt_w"/>
                                          </p:val>
                                        </p:tav>
                                      </p:tavLst>
                                    </p:anim>
                                    <p:anim calcmode="lin" valueType="num">
                                      <p:cBhvr>
                                        <p:cTn id="29" dur="500" fill="hold"/>
                                        <p:tgtEl>
                                          <p:spTgt spid="46086">
                                            <p:txEl>
                                              <p:pRg st="1" end="1"/>
                                            </p:txEl>
                                          </p:spTgt>
                                        </p:tgtEl>
                                        <p:attrNameLst>
                                          <p:attrName>ppt_h</p:attrName>
                                        </p:attrNameLst>
                                      </p:cBhvr>
                                      <p:tavLst>
                                        <p:tav tm="0">
                                          <p:val>
                                            <p:strVal val="#ppt_h"/>
                                          </p:val>
                                        </p:tav>
                                        <p:tav tm="100000">
                                          <p:val>
                                            <p:strVal val="#ppt_h"/>
                                          </p:val>
                                        </p:tav>
                                      </p:tavLst>
                                    </p:anim>
                                    <p:animEffect transition="in" filter="fade">
                                      <p:cBhvr>
                                        <p:cTn id="30" dur="500"/>
                                        <p:tgtEl>
                                          <p:spTgt spid="46086">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46086">
                                            <p:txEl>
                                              <p:pRg st="0" end="0"/>
                                            </p:txEl>
                                          </p:spTgt>
                                        </p:tgtEl>
                                        <p:attrNameLst>
                                          <p:attrName>style.visibility</p:attrName>
                                        </p:attrNameLst>
                                      </p:cBhvr>
                                      <p:to>
                                        <p:strVal val="visible"/>
                                      </p:to>
                                    </p:set>
                                    <p:anim calcmode="lin" valueType="num">
                                      <p:cBhvr>
                                        <p:cTn id="35" dur="500" fill="hold"/>
                                        <p:tgtEl>
                                          <p:spTgt spid="46086">
                                            <p:txEl>
                                              <p:pRg st="0" end="0"/>
                                            </p:txEl>
                                          </p:spTgt>
                                        </p:tgtEl>
                                        <p:attrNameLst>
                                          <p:attrName>ppt_w</p:attrName>
                                        </p:attrNameLst>
                                      </p:cBhvr>
                                      <p:tavLst>
                                        <p:tav tm="0">
                                          <p:val>
                                            <p:strVal val="#ppt_w*0.70"/>
                                          </p:val>
                                        </p:tav>
                                        <p:tav tm="100000">
                                          <p:val>
                                            <p:strVal val="#ppt_w"/>
                                          </p:val>
                                        </p:tav>
                                      </p:tavLst>
                                    </p:anim>
                                    <p:anim calcmode="lin" valueType="num">
                                      <p:cBhvr>
                                        <p:cTn id="36" dur="500" fill="hold"/>
                                        <p:tgtEl>
                                          <p:spTgt spid="46086">
                                            <p:txEl>
                                              <p:pRg st="0" end="0"/>
                                            </p:txEl>
                                          </p:spTgt>
                                        </p:tgtEl>
                                        <p:attrNameLst>
                                          <p:attrName>ppt_h</p:attrName>
                                        </p:attrNameLst>
                                      </p:cBhvr>
                                      <p:tavLst>
                                        <p:tav tm="0">
                                          <p:val>
                                            <p:strVal val="#ppt_h"/>
                                          </p:val>
                                        </p:tav>
                                        <p:tav tm="100000">
                                          <p:val>
                                            <p:strVal val="#ppt_h"/>
                                          </p:val>
                                        </p:tav>
                                      </p:tavLst>
                                    </p:anim>
                                    <p:animEffect transition="in" filter="fade">
                                      <p:cBhvr>
                                        <p:cTn id="37" dur="500"/>
                                        <p:tgtEl>
                                          <p:spTgt spid="4608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6" grpId="0" build="p" rev="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sz="5400" dirty="0" smtClean="0">
                <a:solidFill>
                  <a:srgbClr val="C00000"/>
                </a:solidFill>
                <a:effectLst/>
              </a:rPr>
              <a:t>علاقة الادارة بعلم الاقتصاد</a:t>
            </a:r>
            <a:endParaRPr lang="en-US" sz="5400" dirty="0">
              <a:solidFill>
                <a:srgbClr val="C00000"/>
              </a:solidFill>
              <a:effectLst/>
            </a:endParaRPr>
          </a:p>
        </p:txBody>
      </p:sp>
      <p:sp>
        <p:nvSpPr>
          <p:cNvPr id="3" name="Content Placeholder 2"/>
          <p:cNvSpPr>
            <a:spLocks noGrp="1"/>
          </p:cNvSpPr>
          <p:nvPr>
            <p:ph idx="1"/>
          </p:nvPr>
        </p:nvSpPr>
        <p:spPr/>
        <p:txBody>
          <a:bodyPr/>
          <a:lstStyle/>
          <a:p>
            <a:pPr marL="0" indent="0">
              <a:buNone/>
            </a:pPr>
            <a:r>
              <a:rPr lang="ar-AE" sz="4400" dirty="0" smtClean="0">
                <a:solidFill>
                  <a:srgbClr val="000000"/>
                </a:solidFill>
                <a:effectLst/>
              </a:rPr>
              <a:t>إذا </a:t>
            </a:r>
            <a:r>
              <a:rPr lang="ar-AE" sz="4400" dirty="0">
                <a:solidFill>
                  <a:srgbClr val="000000"/>
                </a:solidFill>
                <a:effectLst/>
              </a:rPr>
              <a:t>ما نظرنا إلى الإدارة فنجد أن دورها مكمل لدور الاقتصاد </a:t>
            </a:r>
            <a:r>
              <a:rPr lang="ar-AE" sz="4400" dirty="0" smtClean="0">
                <a:solidFill>
                  <a:srgbClr val="000000"/>
                </a:solidFill>
                <a:effectLst/>
              </a:rPr>
              <a:t>وليس مستقلاعنه او مناقضا له. فالاقتصاد </a:t>
            </a:r>
            <a:r>
              <a:rPr lang="ar-AE" sz="4400" dirty="0">
                <a:solidFill>
                  <a:srgbClr val="000000"/>
                </a:solidFill>
                <a:effectLst/>
              </a:rPr>
              <a:t>عندما يعمل على </a:t>
            </a:r>
            <a:r>
              <a:rPr lang="ar-AE" sz="4400" dirty="0" smtClean="0">
                <a:solidFill>
                  <a:srgbClr val="000000"/>
                </a:solidFill>
                <a:effectLst/>
              </a:rPr>
              <a:t>حل المشكلة الاقتصادية </a:t>
            </a:r>
            <a:r>
              <a:rPr lang="ar-AE" sz="4400" dirty="0">
                <a:solidFill>
                  <a:srgbClr val="000000"/>
                </a:solidFill>
                <a:effectLst/>
              </a:rPr>
              <a:t>فإن أداته </a:t>
            </a:r>
            <a:r>
              <a:rPr lang="ar-AE" sz="4400" dirty="0" smtClean="0">
                <a:solidFill>
                  <a:srgbClr val="000000"/>
                </a:solidFill>
                <a:effectLst/>
              </a:rPr>
              <a:t>في ذلك </a:t>
            </a:r>
            <a:r>
              <a:rPr lang="ar-AE" sz="4400" dirty="0">
                <a:solidFill>
                  <a:srgbClr val="000000"/>
                </a:solidFill>
                <a:effectLst/>
              </a:rPr>
              <a:t>هي الإدارة، كما أن المفاهيم الاقتصادية تشكل أحد الأسس في العمل الإداري</a:t>
            </a:r>
            <a:endParaRPr lang="en-US" sz="4400" dirty="0">
              <a:solidFill>
                <a:srgbClr val="000000"/>
              </a:solidFill>
              <a:effectLst/>
            </a:endParaRPr>
          </a:p>
        </p:txBody>
      </p:sp>
      <p:sp>
        <p:nvSpPr>
          <p:cNvPr id="4" name="Date Placeholder 3"/>
          <p:cNvSpPr>
            <a:spLocks noGrp="1"/>
          </p:cNvSpPr>
          <p:nvPr>
            <p:ph type="dt" sz="half" idx="10"/>
          </p:nvPr>
        </p:nvSpPr>
        <p:spPr>
          <a:xfrm>
            <a:off x="457200" y="6278563"/>
            <a:ext cx="2746648" cy="457200"/>
          </a:xfrm>
        </p:spPr>
        <p:txBody>
          <a:bodyPr/>
          <a:lstStyle/>
          <a:p>
            <a:pPr>
              <a:defRPr/>
            </a:pPr>
            <a:fld id="{C93A803C-0DCD-4F71-9A51-28BC80AACFBD}" type="datetime2">
              <a:rPr lang="en-US" smtClean="0"/>
              <a:t>Tuesday, 2 June, 2020</a:t>
            </a:fld>
            <a:endParaRPr lang="en-US" dirty="0"/>
          </a:p>
        </p:txBody>
      </p:sp>
    </p:spTree>
    <p:extLst>
      <p:ext uri="{BB962C8B-B14F-4D97-AF65-F5344CB8AC3E}">
        <p14:creationId xmlns:p14="http://schemas.microsoft.com/office/powerpoint/2010/main" val="31918579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sz="5400" dirty="0" smtClean="0">
                <a:solidFill>
                  <a:srgbClr val="C00000"/>
                </a:solidFill>
                <a:effectLst/>
              </a:rPr>
              <a:t>علاقة الادارة بعلم النفس</a:t>
            </a:r>
            <a:endParaRPr lang="en-US" sz="5400" dirty="0">
              <a:solidFill>
                <a:srgbClr val="C00000"/>
              </a:solidFill>
              <a:effectLst/>
            </a:endParaRPr>
          </a:p>
        </p:txBody>
      </p:sp>
      <p:sp>
        <p:nvSpPr>
          <p:cNvPr id="3" name="Content Placeholder 2"/>
          <p:cNvSpPr>
            <a:spLocks noGrp="1"/>
          </p:cNvSpPr>
          <p:nvPr>
            <p:ph idx="1"/>
          </p:nvPr>
        </p:nvSpPr>
        <p:spPr/>
        <p:txBody>
          <a:bodyPr/>
          <a:lstStyle/>
          <a:p>
            <a:pPr marL="0" indent="0">
              <a:buNone/>
            </a:pPr>
            <a:r>
              <a:rPr lang="ar-SA" sz="3600" dirty="0">
                <a:solidFill>
                  <a:srgbClr val="000000"/>
                </a:solidFill>
                <a:effectLst/>
              </a:rPr>
              <a:t>الإدارة حسب بعض التعريفات هي إنجاز الأعمال المطلوبة عن طريق الآخرين</a:t>
            </a:r>
            <a:r>
              <a:rPr lang="en-US" sz="3600" dirty="0">
                <a:solidFill>
                  <a:srgbClr val="000000"/>
                </a:solidFill>
                <a:effectLst/>
              </a:rPr>
              <a:t>. </a:t>
            </a:r>
            <a:r>
              <a:rPr lang="ar-SA" sz="3600" dirty="0" smtClean="0">
                <a:solidFill>
                  <a:srgbClr val="000000"/>
                </a:solidFill>
                <a:effectLst/>
              </a:rPr>
              <a:t>كما</a:t>
            </a:r>
            <a:r>
              <a:rPr lang="ar-AE" sz="3600" dirty="0" smtClean="0">
                <a:solidFill>
                  <a:srgbClr val="000000"/>
                </a:solidFill>
                <a:effectLst/>
              </a:rPr>
              <a:t> </a:t>
            </a:r>
            <a:r>
              <a:rPr lang="ar-SA" sz="3600" dirty="0" smtClean="0">
                <a:solidFill>
                  <a:srgbClr val="000000"/>
                </a:solidFill>
                <a:effectLst/>
              </a:rPr>
              <a:t>ان </a:t>
            </a:r>
            <a:r>
              <a:rPr lang="ar-SA" sz="3600" dirty="0">
                <a:solidFill>
                  <a:srgbClr val="000000"/>
                </a:solidFill>
                <a:effectLst/>
              </a:rPr>
              <a:t>علم النفس اداة هامة </a:t>
            </a:r>
            <a:r>
              <a:rPr lang="ar-SA" sz="3600" dirty="0" smtClean="0">
                <a:solidFill>
                  <a:srgbClr val="000000"/>
                </a:solidFill>
                <a:effectLst/>
              </a:rPr>
              <a:t>جدا</a:t>
            </a:r>
            <a:r>
              <a:rPr lang="ar-AE" sz="3600" dirty="0" smtClean="0">
                <a:solidFill>
                  <a:srgbClr val="000000"/>
                </a:solidFill>
                <a:effectLst/>
              </a:rPr>
              <a:t> </a:t>
            </a:r>
            <a:r>
              <a:rPr lang="ar-SA" sz="3600" dirty="0" smtClean="0">
                <a:solidFill>
                  <a:srgbClr val="000000"/>
                </a:solidFill>
                <a:effectLst/>
              </a:rPr>
              <a:t>للتعامل </a:t>
            </a:r>
            <a:r>
              <a:rPr lang="ar-SA" sz="3600" dirty="0">
                <a:solidFill>
                  <a:srgbClr val="000000"/>
                </a:solidFill>
                <a:effectLst/>
              </a:rPr>
              <a:t>مع الأ فراد كزبائن يشترون منتجات المنظمة التي  يشعرون بانها تشبع حاجاتهم</a:t>
            </a:r>
            <a:r>
              <a:rPr lang="en-US" sz="3600" dirty="0">
                <a:solidFill>
                  <a:srgbClr val="000000"/>
                </a:solidFill>
                <a:effectLst/>
              </a:rPr>
              <a:t>. </a:t>
            </a:r>
            <a:r>
              <a:rPr lang="ar-SA" sz="3600" dirty="0">
                <a:solidFill>
                  <a:srgbClr val="000000"/>
                </a:solidFill>
                <a:effectLst/>
              </a:rPr>
              <a:t>الإدارة تستفيد من علم النفس حيث أنها ومن خلاله تقوم بمعرفة وفهم دوافع وحاجات العاملين وبالتالي تقوم بالعمل على إشباع تلك الحاجات من أجل تحقيق الأهداف التي تسعى إلى </a:t>
            </a:r>
            <a:r>
              <a:rPr lang="ar-SA" sz="3600" dirty="0" smtClean="0">
                <a:solidFill>
                  <a:srgbClr val="000000"/>
                </a:solidFill>
                <a:effectLst/>
              </a:rPr>
              <a:t>تحقيقها</a:t>
            </a:r>
            <a:endParaRPr lang="en-US" sz="3600" dirty="0">
              <a:solidFill>
                <a:srgbClr val="000000"/>
              </a:solidFill>
              <a:effectLst/>
            </a:endParaRPr>
          </a:p>
        </p:txBody>
      </p:sp>
      <p:sp>
        <p:nvSpPr>
          <p:cNvPr id="4" name="Date Placeholder 3"/>
          <p:cNvSpPr>
            <a:spLocks noGrp="1"/>
          </p:cNvSpPr>
          <p:nvPr>
            <p:ph type="dt" sz="half" idx="10"/>
          </p:nvPr>
        </p:nvSpPr>
        <p:spPr>
          <a:xfrm>
            <a:off x="457200" y="6278563"/>
            <a:ext cx="2890664" cy="457200"/>
          </a:xfrm>
        </p:spPr>
        <p:txBody>
          <a:bodyPr/>
          <a:lstStyle/>
          <a:p>
            <a:pPr>
              <a:defRPr/>
            </a:pPr>
            <a:fld id="{A167C249-45F0-41BE-B02B-AB5D838B43BF}" type="datetime2">
              <a:rPr lang="en-US" smtClean="0"/>
              <a:t>Tuesday, 2 June, 2020</a:t>
            </a:fld>
            <a:endParaRPr lang="en-US" dirty="0"/>
          </a:p>
        </p:txBody>
      </p:sp>
    </p:spTree>
    <p:extLst>
      <p:ext uri="{BB962C8B-B14F-4D97-AF65-F5344CB8AC3E}">
        <p14:creationId xmlns:p14="http://schemas.microsoft.com/office/powerpoint/2010/main" val="6761151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sz="5400" dirty="0" smtClean="0">
                <a:solidFill>
                  <a:srgbClr val="C00000"/>
                </a:solidFill>
                <a:effectLst/>
              </a:rPr>
              <a:t>علاقة الادارة بعلم الاجتماع</a:t>
            </a:r>
            <a:endParaRPr lang="en-US" sz="5400" dirty="0">
              <a:solidFill>
                <a:srgbClr val="C00000"/>
              </a:solidFill>
              <a:effectLst/>
            </a:endParaRPr>
          </a:p>
        </p:txBody>
      </p:sp>
      <p:sp>
        <p:nvSpPr>
          <p:cNvPr id="3" name="Content Placeholder 2"/>
          <p:cNvSpPr>
            <a:spLocks noGrp="1"/>
          </p:cNvSpPr>
          <p:nvPr>
            <p:ph idx="1"/>
          </p:nvPr>
        </p:nvSpPr>
        <p:spPr/>
        <p:txBody>
          <a:bodyPr/>
          <a:lstStyle/>
          <a:p>
            <a:pPr marL="0" indent="0">
              <a:buNone/>
            </a:pPr>
            <a:r>
              <a:rPr lang="ar-SA" sz="4000" dirty="0">
                <a:solidFill>
                  <a:srgbClr val="000000"/>
                </a:solidFill>
                <a:effectLst/>
              </a:rPr>
              <a:t>يعني علم الاجتماع بدراسة الجماعات البشرية وكيفية تكوينها ودراسة العلاقات بينها</a:t>
            </a:r>
            <a:r>
              <a:rPr lang="en-US" sz="4000" dirty="0">
                <a:solidFill>
                  <a:srgbClr val="000000"/>
                </a:solidFill>
                <a:effectLst/>
              </a:rPr>
              <a:t>. </a:t>
            </a:r>
            <a:r>
              <a:rPr lang="ar-SA" sz="4000" dirty="0">
                <a:solidFill>
                  <a:srgbClr val="000000"/>
                </a:solidFill>
                <a:effectLst/>
              </a:rPr>
              <a:t>وبما أن الأعمال الإدارية الكبيرة دوما </a:t>
            </a:r>
            <a:r>
              <a:rPr lang="ar-SA" sz="4000" dirty="0" smtClean="0">
                <a:solidFill>
                  <a:srgbClr val="000000"/>
                </a:solidFill>
                <a:effectLst/>
              </a:rPr>
              <a:t>تتم</a:t>
            </a:r>
            <a:r>
              <a:rPr lang="ar-AE" sz="4000" dirty="0" smtClean="0">
                <a:solidFill>
                  <a:srgbClr val="000000"/>
                </a:solidFill>
                <a:effectLst/>
              </a:rPr>
              <a:t> </a:t>
            </a:r>
            <a:r>
              <a:rPr lang="ar-SA" sz="4000" dirty="0" smtClean="0">
                <a:solidFill>
                  <a:srgbClr val="000000"/>
                </a:solidFill>
                <a:effectLst/>
              </a:rPr>
              <a:t>من </a:t>
            </a:r>
            <a:r>
              <a:rPr lang="ar-SA" sz="4000" dirty="0">
                <a:solidFill>
                  <a:srgbClr val="000000"/>
                </a:solidFill>
                <a:effectLst/>
              </a:rPr>
              <a:t>خلال عمل الجماعات البشرية فإن الإلمام بمبادئ علم الاجتماع يساعد الإداري على خلق الجو التنظيمي المتعاون والمنتج ويساعده في إزالة الصراعات الداخلية وتنقية أجواء التنظيم وزيادة فعاليته</a:t>
            </a:r>
            <a:endParaRPr lang="en-US" sz="4000" dirty="0">
              <a:solidFill>
                <a:srgbClr val="000000"/>
              </a:solidFill>
              <a:effectLst/>
            </a:endParaRPr>
          </a:p>
        </p:txBody>
      </p:sp>
      <p:sp>
        <p:nvSpPr>
          <p:cNvPr id="4" name="Date Placeholder 3"/>
          <p:cNvSpPr>
            <a:spLocks noGrp="1"/>
          </p:cNvSpPr>
          <p:nvPr>
            <p:ph type="dt" sz="half" idx="10"/>
          </p:nvPr>
        </p:nvSpPr>
        <p:spPr>
          <a:xfrm>
            <a:off x="457200" y="6278563"/>
            <a:ext cx="2890664" cy="457200"/>
          </a:xfrm>
        </p:spPr>
        <p:txBody>
          <a:bodyPr/>
          <a:lstStyle/>
          <a:p>
            <a:pPr>
              <a:defRPr/>
            </a:pPr>
            <a:fld id="{EB97FE56-211A-4C25-984B-1B8D60730811}" type="datetime2">
              <a:rPr lang="en-US" smtClean="0"/>
              <a:t>Tuesday, 2 June, 2020</a:t>
            </a:fld>
            <a:endParaRPr lang="en-US" dirty="0"/>
          </a:p>
        </p:txBody>
      </p:sp>
    </p:spTree>
    <p:extLst>
      <p:ext uri="{BB962C8B-B14F-4D97-AF65-F5344CB8AC3E}">
        <p14:creationId xmlns:p14="http://schemas.microsoft.com/office/powerpoint/2010/main" val="2457801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sz="7200" dirty="0">
                <a:solidFill>
                  <a:srgbClr val="FF0000"/>
                </a:solidFill>
                <a:effectLst/>
              </a:rPr>
              <a:t>أهمية علم الإدارة</a:t>
            </a:r>
            <a:endParaRPr lang="en-US" sz="7200" dirty="0">
              <a:solidFill>
                <a:srgbClr val="FF0000"/>
              </a:solidFill>
            </a:endParaRPr>
          </a:p>
        </p:txBody>
      </p:sp>
      <p:sp>
        <p:nvSpPr>
          <p:cNvPr id="3" name="Content Placeholder 2"/>
          <p:cNvSpPr>
            <a:spLocks noGrp="1"/>
          </p:cNvSpPr>
          <p:nvPr>
            <p:ph idx="1"/>
          </p:nvPr>
        </p:nvSpPr>
        <p:spPr/>
        <p:txBody>
          <a:bodyPr/>
          <a:lstStyle/>
          <a:p>
            <a:r>
              <a:rPr lang="ar-AE" sz="3600" b="1" dirty="0">
                <a:solidFill>
                  <a:srgbClr val="000000"/>
                </a:solidFill>
                <a:effectLst/>
              </a:rPr>
              <a:t>أسباب الاهتمام بعلم </a:t>
            </a:r>
            <a:r>
              <a:rPr lang="ar-AE" sz="3600" b="1" dirty="0" smtClean="0">
                <a:solidFill>
                  <a:srgbClr val="000000"/>
                </a:solidFill>
                <a:effectLst/>
              </a:rPr>
              <a:t>الادارة</a:t>
            </a:r>
          </a:p>
          <a:p>
            <a:r>
              <a:rPr lang="ar-AE" sz="3600" b="1" dirty="0">
                <a:solidFill>
                  <a:srgbClr val="000000"/>
                </a:solidFill>
                <a:effectLst/>
              </a:rPr>
              <a:t>أهداف الادارة في المنظمات </a:t>
            </a:r>
            <a:r>
              <a:rPr lang="ar-AE" sz="3600" b="1" dirty="0" smtClean="0">
                <a:solidFill>
                  <a:srgbClr val="000000"/>
                </a:solidFill>
                <a:effectLst/>
              </a:rPr>
              <a:t>المعاصرة</a:t>
            </a:r>
          </a:p>
          <a:p>
            <a:r>
              <a:rPr lang="ar-AE" sz="3600" b="1" dirty="0">
                <a:solidFill>
                  <a:srgbClr val="000000"/>
                </a:solidFill>
                <a:effectLst/>
              </a:rPr>
              <a:t>هل الادارة علم ام فن</a:t>
            </a:r>
            <a:r>
              <a:rPr lang="ar-AE" sz="3600" b="1" dirty="0" smtClean="0">
                <a:solidFill>
                  <a:srgbClr val="000000"/>
                </a:solidFill>
                <a:effectLst/>
              </a:rPr>
              <a:t>؟</a:t>
            </a:r>
          </a:p>
          <a:p>
            <a:r>
              <a:rPr lang="ar-SA" sz="3600" b="1" dirty="0">
                <a:solidFill>
                  <a:srgbClr val="000000"/>
                </a:solidFill>
                <a:effectLst/>
                <a:cs typeface="Arabic Transparent" pitchFamily="2" charset="0"/>
              </a:rPr>
              <a:t>علاقة الإدارة بالعلوم </a:t>
            </a:r>
            <a:r>
              <a:rPr lang="ar-SA" sz="3600" b="1" dirty="0" smtClean="0">
                <a:solidFill>
                  <a:srgbClr val="000000"/>
                </a:solidFill>
                <a:effectLst/>
                <a:cs typeface="Arabic Transparent" pitchFamily="2" charset="0"/>
              </a:rPr>
              <a:t>الأخرى</a:t>
            </a:r>
            <a:endParaRPr lang="ar-AE" sz="3600" b="1" dirty="0" smtClean="0">
              <a:solidFill>
                <a:srgbClr val="000000"/>
              </a:solidFill>
              <a:effectLst/>
              <a:cs typeface="Arabic Transparent" pitchFamily="2" charset="0"/>
            </a:endParaRPr>
          </a:p>
          <a:p>
            <a:r>
              <a:rPr lang="ar-SA" sz="3600" b="1" dirty="0">
                <a:solidFill>
                  <a:srgbClr val="000000"/>
                </a:solidFill>
                <a:effectLst/>
              </a:rPr>
              <a:t>مجالات</a:t>
            </a:r>
            <a:r>
              <a:rPr lang="ar-SA" sz="3600" b="1" dirty="0">
                <a:solidFill>
                  <a:srgbClr val="000000"/>
                </a:solidFill>
              </a:rPr>
              <a:t> </a:t>
            </a:r>
            <a:r>
              <a:rPr lang="ar-SA" sz="3600" b="1" dirty="0" smtClean="0">
                <a:solidFill>
                  <a:srgbClr val="000000"/>
                </a:solidFill>
                <a:effectLst/>
              </a:rPr>
              <a:t>الإدارة</a:t>
            </a:r>
            <a:endParaRPr lang="ar-AE" sz="3600" b="1" dirty="0" smtClean="0">
              <a:solidFill>
                <a:srgbClr val="000000"/>
              </a:solidFill>
              <a:effectLst/>
            </a:endParaRPr>
          </a:p>
          <a:p>
            <a:pPr lvl="1"/>
            <a:r>
              <a:rPr lang="ar-AE" sz="3200" b="1" dirty="0" smtClean="0">
                <a:solidFill>
                  <a:srgbClr val="000000"/>
                </a:solidFill>
                <a:effectLst/>
              </a:rPr>
              <a:t>الادارة العامة</a:t>
            </a:r>
          </a:p>
          <a:p>
            <a:pPr lvl="1"/>
            <a:r>
              <a:rPr lang="ar-AE" sz="3200" b="1" dirty="0" smtClean="0">
                <a:solidFill>
                  <a:srgbClr val="000000"/>
                </a:solidFill>
                <a:effectLst/>
              </a:rPr>
              <a:t>ادارة الاعمال</a:t>
            </a:r>
          </a:p>
        </p:txBody>
      </p:sp>
      <p:sp>
        <p:nvSpPr>
          <p:cNvPr id="4" name="Date Placeholder 3"/>
          <p:cNvSpPr>
            <a:spLocks noGrp="1"/>
          </p:cNvSpPr>
          <p:nvPr>
            <p:ph type="dt" sz="half" idx="10"/>
          </p:nvPr>
        </p:nvSpPr>
        <p:spPr>
          <a:xfrm>
            <a:off x="457200" y="6278563"/>
            <a:ext cx="2746648" cy="457200"/>
          </a:xfrm>
        </p:spPr>
        <p:txBody>
          <a:bodyPr/>
          <a:lstStyle/>
          <a:p>
            <a:pPr>
              <a:defRPr/>
            </a:pPr>
            <a:fld id="{FD1CBBCA-5006-4A7C-8CAF-D80A04210150}" type="datetime2">
              <a:rPr lang="en-US" smtClean="0"/>
              <a:t>Tuesday, 2 June, 2020</a:t>
            </a:fld>
            <a:endParaRPr lang="en-US" dirty="0"/>
          </a:p>
        </p:txBody>
      </p:sp>
    </p:spTree>
    <p:extLst>
      <p:ext uri="{BB962C8B-B14F-4D97-AF65-F5344CB8AC3E}">
        <p14:creationId xmlns:p14="http://schemas.microsoft.com/office/powerpoint/2010/main" val="11497654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sz="5400" dirty="0" smtClean="0">
                <a:solidFill>
                  <a:srgbClr val="C00000"/>
                </a:solidFill>
                <a:effectLst/>
              </a:rPr>
              <a:t>علاقة الادارة بالقانون</a:t>
            </a:r>
            <a:endParaRPr lang="en-US" sz="5400" dirty="0">
              <a:solidFill>
                <a:srgbClr val="C00000"/>
              </a:solidFill>
              <a:effectLst/>
            </a:endParaRPr>
          </a:p>
        </p:txBody>
      </p:sp>
      <p:sp>
        <p:nvSpPr>
          <p:cNvPr id="3" name="Content Placeholder 2"/>
          <p:cNvSpPr>
            <a:spLocks noGrp="1"/>
          </p:cNvSpPr>
          <p:nvPr>
            <p:ph idx="1"/>
          </p:nvPr>
        </p:nvSpPr>
        <p:spPr/>
        <p:txBody>
          <a:bodyPr/>
          <a:lstStyle/>
          <a:p>
            <a:pPr marL="0" indent="0">
              <a:buNone/>
            </a:pPr>
            <a:r>
              <a:rPr lang="ar-SA" sz="4400" dirty="0">
                <a:solidFill>
                  <a:srgbClr val="000000"/>
                </a:solidFill>
                <a:effectLst/>
              </a:rPr>
              <a:t>القانون عبارة عن قواعد للسلوك كما تصفه السلطة التشريعية العليا في الدولة فتبين السلوك الصحيح وتحرم السلوك غير الصحيح. ومن أمثلة القوانين الإدارية على ذلك القوانين الضريبية والأنظمة الجمركية و الاستثمار و العمل و التراخيص</a:t>
            </a:r>
            <a:endParaRPr lang="en-US" sz="4400" dirty="0">
              <a:solidFill>
                <a:srgbClr val="000000"/>
              </a:solidFill>
              <a:effectLst/>
            </a:endParaRPr>
          </a:p>
        </p:txBody>
      </p:sp>
      <p:sp>
        <p:nvSpPr>
          <p:cNvPr id="4" name="Date Placeholder 3"/>
          <p:cNvSpPr>
            <a:spLocks noGrp="1"/>
          </p:cNvSpPr>
          <p:nvPr>
            <p:ph type="dt" sz="half" idx="10"/>
          </p:nvPr>
        </p:nvSpPr>
        <p:spPr>
          <a:xfrm>
            <a:off x="457200" y="6278563"/>
            <a:ext cx="2890664" cy="457200"/>
          </a:xfrm>
        </p:spPr>
        <p:txBody>
          <a:bodyPr/>
          <a:lstStyle/>
          <a:p>
            <a:pPr>
              <a:defRPr/>
            </a:pPr>
            <a:fld id="{906A15A4-651C-41A3-B503-0D3E24FBAE45}" type="datetime2">
              <a:rPr lang="en-US" smtClean="0"/>
              <a:t>Tuesday, 2 June, 2020</a:t>
            </a:fld>
            <a:endParaRPr lang="en-US" dirty="0"/>
          </a:p>
        </p:txBody>
      </p:sp>
    </p:spTree>
    <p:extLst>
      <p:ext uri="{BB962C8B-B14F-4D97-AF65-F5344CB8AC3E}">
        <p14:creationId xmlns:p14="http://schemas.microsoft.com/office/powerpoint/2010/main" val="26096240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sz="5400" dirty="0" smtClean="0">
                <a:solidFill>
                  <a:srgbClr val="C00000"/>
                </a:solidFill>
                <a:effectLst/>
              </a:rPr>
              <a:t>علاقة الادارة بالعلوم الرياضية</a:t>
            </a:r>
            <a:endParaRPr lang="en-US" sz="5400" dirty="0">
              <a:solidFill>
                <a:srgbClr val="C00000"/>
              </a:solidFill>
              <a:effectLst/>
            </a:endParaRPr>
          </a:p>
        </p:txBody>
      </p:sp>
      <p:sp>
        <p:nvSpPr>
          <p:cNvPr id="3" name="Content Placeholder 2"/>
          <p:cNvSpPr>
            <a:spLocks noGrp="1"/>
          </p:cNvSpPr>
          <p:nvPr>
            <p:ph idx="1"/>
          </p:nvPr>
        </p:nvSpPr>
        <p:spPr/>
        <p:txBody>
          <a:bodyPr/>
          <a:lstStyle/>
          <a:p>
            <a:pPr marL="0" indent="0">
              <a:buNone/>
            </a:pPr>
            <a:r>
              <a:rPr lang="ar-SA" sz="4000" dirty="0">
                <a:solidFill>
                  <a:srgbClr val="000000"/>
                </a:solidFill>
                <a:effectLst/>
              </a:rPr>
              <a:t>تعتمد الإدارة حاليا على الأسلوب العلمي في اتخاذ القرارات الإدارية ويشمل ذلك الإدارة العامة وإدارة </a:t>
            </a:r>
            <a:r>
              <a:rPr lang="ar-SA" sz="4000" dirty="0" smtClean="0">
                <a:solidFill>
                  <a:srgbClr val="000000"/>
                </a:solidFill>
                <a:effectLst/>
              </a:rPr>
              <a:t>الأعمال</a:t>
            </a:r>
            <a:r>
              <a:rPr lang="ar-AE" sz="4000" dirty="0">
                <a:solidFill>
                  <a:srgbClr val="000000"/>
                </a:solidFill>
                <a:effectLst/>
              </a:rPr>
              <a:t>.</a:t>
            </a:r>
            <a:r>
              <a:rPr lang="en-US" sz="4000" dirty="0" smtClean="0">
                <a:solidFill>
                  <a:srgbClr val="000000"/>
                </a:solidFill>
                <a:effectLst/>
              </a:rPr>
              <a:t> </a:t>
            </a:r>
            <a:r>
              <a:rPr lang="ar-SA" sz="4000" dirty="0">
                <a:solidFill>
                  <a:srgbClr val="000000"/>
                </a:solidFill>
                <a:effectLst/>
              </a:rPr>
              <a:t>وتشكل الأساليب الكمية جانبا </a:t>
            </a:r>
            <a:r>
              <a:rPr lang="ar-SA" sz="4000" dirty="0" smtClean="0">
                <a:solidFill>
                  <a:srgbClr val="000000"/>
                </a:solidFill>
                <a:effectLst/>
              </a:rPr>
              <a:t>هاما</a:t>
            </a:r>
            <a:r>
              <a:rPr lang="ar-AE" sz="4000" dirty="0" smtClean="0">
                <a:solidFill>
                  <a:srgbClr val="000000"/>
                </a:solidFill>
                <a:effectLst/>
              </a:rPr>
              <a:t> </a:t>
            </a:r>
            <a:r>
              <a:rPr lang="ar-SA" sz="4000" dirty="0" smtClean="0">
                <a:solidFill>
                  <a:srgbClr val="000000"/>
                </a:solidFill>
                <a:effectLst/>
              </a:rPr>
              <a:t>من </a:t>
            </a:r>
            <a:r>
              <a:rPr lang="ar-SA" sz="4000" dirty="0">
                <a:solidFill>
                  <a:srgbClr val="000000"/>
                </a:solidFill>
                <a:effectLst/>
              </a:rPr>
              <a:t>عمل الإدارة العليا وتستعين الإدارة ببحوث العمليات والرياضيات والإحصاء في هذا المجال</a:t>
            </a:r>
            <a:r>
              <a:rPr lang="en-US" sz="4000" dirty="0">
                <a:solidFill>
                  <a:srgbClr val="000000"/>
                </a:solidFill>
                <a:effectLst/>
              </a:rPr>
              <a:t>. </a:t>
            </a:r>
            <a:r>
              <a:rPr lang="ar-SA" sz="4000" dirty="0">
                <a:solidFill>
                  <a:srgbClr val="000000"/>
                </a:solidFill>
                <a:effectLst/>
              </a:rPr>
              <a:t>وتعتبر المدرسة الكمية </a:t>
            </a:r>
            <a:r>
              <a:rPr lang="ar-SA" sz="4000" dirty="0" smtClean="0">
                <a:solidFill>
                  <a:srgbClr val="000000"/>
                </a:solidFill>
                <a:effectLst/>
              </a:rPr>
              <a:t>ممثلا</a:t>
            </a:r>
            <a:r>
              <a:rPr lang="ar-AE" sz="4000" dirty="0" smtClean="0">
                <a:solidFill>
                  <a:srgbClr val="000000"/>
                </a:solidFill>
                <a:effectLst/>
              </a:rPr>
              <a:t> </a:t>
            </a:r>
            <a:r>
              <a:rPr lang="ar-SA" sz="4000" dirty="0" smtClean="0">
                <a:solidFill>
                  <a:srgbClr val="000000"/>
                </a:solidFill>
                <a:effectLst/>
              </a:rPr>
              <a:t>لهذا </a:t>
            </a:r>
            <a:r>
              <a:rPr lang="ar-SA" sz="4000" dirty="0">
                <a:solidFill>
                  <a:srgbClr val="000000"/>
                </a:solidFill>
                <a:effectLst/>
              </a:rPr>
              <a:t>الاتجاه الحديث في </a:t>
            </a:r>
            <a:r>
              <a:rPr lang="ar-SA" sz="4000" dirty="0" smtClean="0">
                <a:solidFill>
                  <a:srgbClr val="000000"/>
                </a:solidFill>
                <a:effectLst/>
              </a:rPr>
              <a:t>الإدارة</a:t>
            </a:r>
            <a:endParaRPr lang="en-US" sz="4000" dirty="0">
              <a:solidFill>
                <a:srgbClr val="000000"/>
              </a:solidFill>
              <a:effectLst/>
            </a:endParaRPr>
          </a:p>
        </p:txBody>
      </p:sp>
      <p:sp>
        <p:nvSpPr>
          <p:cNvPr id="4" name="Date Placeholder 3"/>
          <p:cNvSpPr>
            <a:spLocks noGrp="1"/>
          </p:cNvSpPr>
          <p:nvPr>
            <p:ph type="dt" sz="half" idx="10"/>
          </p:nvPr>
        </p:nvSpPr>
        <p:spPr>
          <a:xfrm>
            <a:off x="457200" y="6278563"/>
            <a:ext cx="2890664" cy="457200"/>
          </a:xfrm>
        </p:spPr>
        <p:txBody>
          <a:bodyPr/>
          <a:lstStyle/>
          <a:p>
            <a:pPr>
              <a:defRPr/>
            </a:pPr>
            <a:fld id="{DB0A2B1C-CF31-4B42-9EF3-B153CBBB5AD0}" type="datetime2">
              <a:rPr lang="en-US" smtClean="0"/>
              <a:t>Tuesday, 2 June, 2020</a:t>
            </a:fld>
            <a:endParaRPr lang="en-US" dirty="0"/>
          </a:p>
        </p:txBody>
      </p:sp>
    </p:spTree>
    <p:extLst>
      <p:ext uri="{BB962C8B-B14F-4D97-AF65-F5344CB8AC3E}">
        <p14:creationId xmlns:p14="http://schemas.microsoft.com/office/powerpoint/2010/main" val="26833893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sz="5400" dirty="0" smtClean="0">
                <a:solidFill>
                  <a:srgbClr val="C00000"/>
                </a:solidFill>
                <a:effectLst/>
              </a:rPr>
              <a:t>علاقة الادارة بالدين</a:t>
            </a:r>
            <a:endParaRPr lang="en-US" sz="5400" dirty="0">
              <a:solidFill>
                <a:srgbClr val="C00000"/>
              </a:solidFill>
              <a:effectLst/>
            </a:endParaRPr>
          </a:p>
        </p:txBody>
      </p:sp>
      <p:sp>
        <p:nvSpPr>
          <p:cNvPr id="3" name="Content Placeholder 2"/>
          <p:cNvSpPr>
            <a:spLocks noGrp="1"/>
          </p:cNvSpPr>
          <p:nvPr>
            <p:ph idx="1"/>
          </p:nvPr>
        </p:nvSpPr>
        <p:spPr/>
        <p:txBody>
          <a:bodyPr/>
          <a:lstStyle/>
          <a:p>
            <a:pPr marL="0" indent="0">
              <a:buNone/>
            </a:pPr>
            <a:r>
              <a:rPr lang="ar-SA" sz="4400" dirty="0">
                <a:solidFill>
                  <a:srgbClr val="000000"/>
                </a:solidFill>
                <a:effectLst/>
              </a:rPr>
              <a:t>يعتبر الدين احد اهم مكونات الثقافة المؤثرة و المحددة لسلوك العاملين و المستهلكين. ان الانسان و المجتمع المسلم متأثر بصورة مباشرة بالدين و بالتالي يقع على الادارة التي تتعامل مع الافراد كموردين و عاملين و زبائن فهم و مراعاة تأثير الدين </a:t>
            </a:r>
            <a:r>
              <a:rPr lang="ar-SA" sz="4400" dirty="0" smtClean="0">
                <a:solidFill>
                  <a:srgbClr val="000000"/>
                </a:solidFill>
                <a:effectLst/>
              </a:rPr>
              <a:t>عليهم</a:t>
            </a:r>
            <a:endParaRPr lang="en-US" sz="4400" dirty="0">
              <a:solidFill>
                <a:srgbClr val="000000"/>
              </a:solidFill>
              <a:effectLst/>
            </a:endParaRPr>
          </a:p>
        </p:txBody>
      </p:sp>
      <p:sp>
        <p:nvSpPr>
          <p:cNvPr id="4" name="Date Placeholder 3"/>
          <p:cNvSpPr>
            <a:spLocks noGrp="1"/>
          </p:cNvSpPr>
          <p:nvPr>
            <p:ph type="dt" sz="half" idx="10"/>
          </p:nvPr>
        </p:nvSpPr>
        <p:spPr>
          <a:xfrm>
            <a:off x="457200" y="6278563"/>
            <a:ext cx="2890664" cy="457200"/>
          </a:xfrm>
        </p:spPr>
        <p:txBody>
          <a:bodyPr/>
          <a:lstStyle/>
          <a:p>
            <a:pPr>
              <a:defRPr/>
            </a:pPr>
            <a:fld id="{B8FCC0C4-43E7-4C00-847A-9BBD6A9A0AE5}" type="datetime2">
              <a:rPr lang="en-US" smtClean="0"/>
              <a:t>Tuesday, 2 June, 2020</a:t>
            </a:fld>
            <a:endParaRPr lang="en-US" dirty="0"/>
          </a:p>
        </p:txBody>
      </p:sp>
    </p:spTree>
    <p:extLst>
      <p:ext uri="{BB962C8B-B14F-4D97-AF65-F5344CB8AC3E}">
        <p14:creationId xmlns:p14="http://schemas.microsoft.com/office/powerpoint/2010/main" val="513359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sz="5400" dirty="0" smtClean="0">
                <a:solidFill>
                  <a:srgbClr val="C00000"/>
                </a:solidFill>
                <a:effectLst/>
              </a:rPr>
              <a:t>علاقة الادارة بالاخلاق</a:t>
            </a:r>
            <a:endParaRPr lang="en-US" sz="5400" dirty="0">
              <a:solidFill>
                <a:srgbClr val="C00000"/>
              </a:solidFill>
              <a:effectLst/>
            </a:endParaRPr>
          </a:p>
        </p:txBody>
      </p:sp>
      <p:sp>
        <p:nvSpPr>
          <p:cNvPr id="3" name="Content Placeholder 2"/>
          <p:cNvSpPr>
            <a:spLocks noGrp="1"/>
          </p:cNvSpPr>
          <p:nvPr>
            <p:ph idx="1"/>
          </p:nvPr>
        </p:nvSpPr>
        <p:spPr/>
        <p:txBody>
          <a:bodyPr/>
          <a:lstStyle/>
          <a:p>
            <a:pPr marL="0" indent="0">
              <a:buNone/>
            </a:pPr>
            <a:r>
              <a:rPr lang="ar-SA" sz="4800" dirty="0">
                <a:solidFill>
                  <a:srgbClr val="000000"/>
                </a:solidFill>
                <a:effectLst/>
              </a:rPr>
              <a:t>يحدد علم الأخلاق الإطار الخلقي للعمل الإداري داخل المنظمات وذلك في تعاملها مع البيئة ويتم الرجوع لعلم الأخلاق في حالة غياب القوانين أو الأنظمة أو التعليمات. و تندرج المسؤولية الاجتماعية للمنظمات كالتزام اخلاقي اكثر منه قانوني</a:t>
            </a:r>
            <a:endParaRPr lang="en-US" sz="4800" dirty="0">
              <a:solidFill>
                <a:srgbClr val="000000"/>
              </a:solidFill>
              <a:effectLst/>
            </a:endParaRPr>
          </a:p>
        </p:txBody>
      </p:sp>
      <p:sp>
        <p:nvSpPr>
          <p:cNvPr id="4" name="Date Placeholder 3"/>
          <p:cNvSpPr>
            <a:spLocks noGrp="1"/>
          </p:cNvSpPr>
          <p:nvPr>
            <p:ph type="dt" sz="half" idx="10"/>
          </p:nvPr>
        </p:nvSpPr>
        <p:spPr>
          <a:xfrm>
            <a:off x="457200" y="6278563"/>
            <a:ext cx="2890664" cy="457200"/>
          </a:xfrm>
        </p:spPr>
        <p:txBody>
          <a:bodyPr/>
          <a:lstStyle/>
          <a:p>
            <a:pPr>
              <a:defRPr/>
            </a:pPr>
            <a:fld id="{B4654400-3748-4B0E-9B23-4C4C29EDB336}" type="datetime2">
              <a:rPr lang="en-US" smtClean="0"/>
              <a:t>Tuesday, 2 June, 2020</a:t>
            </a:fld>
            <a:endParaRPr lang="en-US" dirty="0"/>
          </a:p>
        </p:txBody>
      </p:sp>
    </p:spTree>
    <p:extLst>
      <p:ext uri="{BB962C8B-B14F-4D97-AF65-F5344CB8AC3E}">
        <p14:creationId xmlns:p14="http://schemas.microsoft.com/office/powerpoint/2010/main" val="4388625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sz="5400" dirty="0" smtClean="0">
                <a:solidFill>
                  <a:srgbClr val="C00000"/>
                </a:solidFill>
                <a:effectLst/>
              </a:rPr>
              <a:t>علاقة الادارة بالاعلام</a:t>
            </a:r>
            <a:endParaRPr lang="en-US" sz="5400" dirty="0">
              <a:solidFill>
                <a:srgbClr val="C00000"/>
              </a:solidFill>
              <a:effectLst/>
            </a:endParaRPr>
          </a:p>
        </p:txBody>
      </p:sp>
      <p:sp>
        <p:nvSpPr>
          <p:cNvPr id="3" name="Content Placeholder 2"/>
          <p:cNvSpPr>
            <a:spLocks noGrp="1"/>
          </p:cNvSpPr>
          <p:nvPr>
            <p:ph idx="1"/>
          </p:nvPr>
        </p:nvSpPr>
        <p:spPr>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a:lstStyle/>
          <a:p>
            <a:pPr marL="0" indent="0">
              <a:buNone/>
            </a:pPr>
            <a:endParaRPr lang="ar-AE" sz="4800" dirty="0" smtClean="0">
              <a:solidFill>
                <a:srgbClr val="000000"/>
              </a:solidFill>
              <a:effectLst/>
            </a:endParaRPr>
          </a:p>
          <a:p>
            <a:pPr marL="0" indent="0">
              <a:buNone/>
            </a:pPr>
            <a:endParaRPr lang="ar-AE" sz="4800" dirty="0">
              <a:solidFill>
                <a:srgbClr val="000000"/>
              </a:solidFill>
              <a:effectLst/>
            </a:endParaRPr>
          </a:p>
          <a:p>
            <a:pPr marL="0" indent="0">
              <a:buNone/>
            </a:pPr>
            <a:r>
              <a:rPr lang="ar-AE" sz="4800" dirty="0" smtClean="0">
                <a:solidFill>
                  <a:srgbClr val="000000"/>
                </a:solidFill>
                <a:effectLst/>
              </a:rPr>
              <a:t>هل يحتاج الاعلام الى علم الادارة؟ لماذا؟</a:t>
            </a:r>
            <a:endParaRPr lang="en-US" sz="4800" dirty="0">
              <a:solidFill>
                <a:srgbClr val="000000"/>
              </a:solidFill>
              <a:effectLst/>
            </a:endParaRPr>
          </a:p>
        </p:txBody>
      </p:sp>
      <p:sp>
        <p:nvSpPr>
          <p:cNvPr id="4" name="Date Placeholder 3"/>
          <p:cNvSpPr>
            <a:spLocks noGrp="1"/>
          </p:cNvSpPr>
          <p:nvPr>
            <p:ph type="dt" sz="half" idx="10"/>
          </p:nvPr>
        </p:nvSpPr>
        <p:spPr>
          <a:xfrm>
            <a:off x="457200" y="6278563"/>
            <a:ext cx="2890664" cy="457200"/>
          </a:xfrm>
        </p:spPr>
        <p:txBody>
          <a:bodyPr/>
          <a:lstStyle/>
          <a:p>
            <a:pPr>
              <a:defRPr/>
            </a:pPr>
            <a:fld id="{EABA5DD6-85E0-4E38-AC14-1A1D0DECB260}" type="datetime2">
              <a:rPr lang="en-US" smtClean="0"/>
              <a:t>Tuesday, 2 June, 2020</a:t>
            </a:fld>
            <a:endParaRPr lang="en-US" dirty="0"/>
          </a:p>
        </p:txBody>
      </p:sp>
    </p:spTree>
    <p:extLst>
      <p:ext uri="{BB962C8B-B14F-4D97-AF65-F5344CB8AC3E}">
        <p14:creationId xmlns:p14="http://schemas.microsoft.com/office/powerpoint/2010/main" val="33059121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dirty="0">
                <a:solidFill>
                  <a:srgbClr val="C00000"/>
                </a:solidFill>
                <a:effectLst/>
              </a:rPr>
              <a:t>مقارنة الادارة العامة بادارة الاعمال</a:t>
            </a:r>
            <a:endParaRPr lang="en-US"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409374"/>
            <a:ext cx="5191380" cy="2595690"/>
          </a:xfrm>
        </p:spPr>
      </p:pic>
      <p:sp>
        <p:nvSpPr>
          <p:cNvPr id="4" name="Date Placeholder 3"/>
          <p:cNvSpPr>
            <a:spLocks noGrp="1"/>
          </p:cNvSpPr>
          <p:nvPr>
            <p:ph type="dt" sz="half" idx="10"/>
          </p:nvPr>
        </p:nvSpPr>
        <p:spPr>
          <a:xfrm>
            <a:off x="457200" y="6278563"/>
            <a:ext cx="2818656" cy="457200"/>
          </a:xfrm>
        </p:spPr>
        <p:txBody>
          <a:bodyPr/>
          <a:lstStyle/>
          <a:p>
            <a:pPr>
              <a:defRPr/>
            </a:pPr>
            <a:fld id="{6B257FA5-1069-46AF-A035-27B0F57FD800}" type="datetime2">
              <a:rPr lang="en-US" smtClean="0"/>
              <a:t>Tuesday, 2 June, 2020</a:t>
            </a:fld>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11960" y="4016540"/>
            <a:ext cx="4261392" cy="2386380"/>
          </a:xfrm>
          <a:prstGeom prst="rect">
            <a:avLst/>
          </a:prstGeom>
        </p:spPr>
      </p:pic>
    </p:spTree>
    <p:extLst>
      <p:ext uri="{BB962C8B-B14F-4D97-AF65-F5344CB8AC3E}">
        <p14:creationId xmlns:p14="http://schemas.microsoft.com/office/powerpoint/2010/main" val="38423428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1987" name="Rectangle 3"/>
          <p:cNvSpPr>
            <a:spLocks noGrp="1" noChangeArrowheads="1"/>
          </p:cNvSpPr>
          <p:nvPr>
            <p:ph type="body" sz="half" idx="1"/>
          </p:nvPr>
        </p:nvSpPr>
        <p:spPr>
          <a:xfrm>
            <a:off x="457200" y="404813"/>
            <a:ext cx="8229600" cy="5760491"/>
          </a:xfrm>
        </p:spPr>
        <p:txBody>
          <a:bodyPr/>
          <a:lstStyle/>
          <a:p>
            <a:pPr eaLnBrk="1" hangingPunct="1">
              <a:buFont typeface="Wingdings" panose="05000000000000000000" pitchFamily="2" charset="2"/>
              <a:buNone/>
              <a:defRPr/>
            </a:pPr>
            <a:r>
              <a:rPr lang="ar-SA" sz="3600" b="1" dirty="0" smtClean="0">
                <a:solidFill>
                  <a:srgbClr val="C00000"/>
                </a:solidFill>
                <a:effectLst/>
              </a:rPr>
              <a:t>مجالات</a:t>
            </a:r>
            <a:r>
              <a:rPr lang="ar-SA" sz="3600" b="1" dirty="0" smtClean="0">
                <a:solidFill>
                  <a:srgbClr val="C00000"/>
                </a:solidFill>
              </a:rPr>
              <a:t> </a:t>
            </a:r>
            <a:r>
              <a:rPr lang="ar-SA" sz="3600" b="1" dirty="0" smtClean="0">
                <a:solidFill>
                  <a:srgbClr val="C00000"/>
                </a:solidFill>
                <a:effectLst/>
              </a:rPr>
              <a:t>الإدارة</a:t>
            </a:r>
            <a:r>
              <a:rPr lang="ar-SA" sz="3600" b="1" dirty="0" smtClean="0">
                <a:solidFill>
                  <a:srgbClr val="C00000"/>
                </a:solidFill>
              </a:rPr>
              <a:t> </a:t>
            </a:r>
            <a:r>
              <a:rPr lang="en-US" sz="3600" b="1" dirty="0" smtClean="0">
                <a:solidFill>
                  <a:srgbClr val="C00000"/>
                </a:solidFill>
                <a:effectLst/>
              </a:rPr>
              <a:t>Management</a:t>
            </a:r>
            <a:r>
              <a:rPr lang="en-US" sz="3600" b="1" dirty="0" smtClean="0">
                <a:solidFill>
                  <a:srgbClr val="C00000"/>
                </a:solidFill>
              </a:rPr>
              <a:t> </a:t>
            </a:r>
            <a:r>
              <a:rPr lang="en-US" sz="3600" b="1" dirty="0" smtClean="0">
                <a:solidFill>
                  <a:srgbClr val="C00000"/>
                </a:solidFill>
                <a:effectLst/>
              </a:rPr>
              <a:t>Fields</a:t>
            </a:r>
            <a:endParaRPr lang="ar-SA" sz="3600" dirty="0" smtClean="0">
              <a:solidFill>
                <a:srgbClr val="C00000"/>
              </a:solidFill>
              <a:effectLst/>
            </a:endParaRPr>
          </a:p>
          <a:p>
            <a:pPr eaLnBrk="1" fontAlgn="ctr" hangingPunct="1">
              <a:buFont typeface="Wingdings" panose="05000000000000000000" pitchFamily="2" charset="2"/>
              <a:buNone/>
              <a:defRPr/>
            </a:pPr>
            <a:r>
              <a:rPr lang="ar-SA" sz="2000" dirty="0" smtClean="0">
                <a:solidFill>
                  <a:srgbClr val="000000"/>
                </a:solidFill>
              </a:rPr>
              <a:t>  </a:t>
            </a:r>
            <a:endParaRPr lang="ar-AE" sz="2000" dirty="0" smtClean="0">
              <a:solidFill>
                <a:srgbClr val="000000"/>
              </a:solidFill>
            </a:endParaRPr>
          </a:p>
          <a:p>
            <a:pPr eaLnBrk="1" fontAlgn="ctr" hangingPunct="1">
              <a:buNone/>
              <a:defRPr/>
            </a:pPr>
            <a:r>
              <a:rPr lang="ar-SA" sz="2000" b="1" dirty="0" smtClean="0">
                <a:solidFill>
                  <a:srgbClr val="000000"/>
                </a:solidFill>
                <a:effectLst/>
              </a:rPr>
              <a:t>هناك مجالات متعددة تطبق فيها الإدارة، فهي تطبق في القطاع العام </a:t>
            </a:r>
            <a:r>
              <a:rPr lang="en-US" sz="2000" b="1" dirty="0" smtClean="0">
                <a:solidFill>
                  <a:srgbClr val="000000"/>
                </a:solidFill>
                <a:effectLst/>
              </a:rPr>
              <a:t>Public-Sector </a:t>
            </a:r>
            <a:r>
              <a:rPr lang="ar-SA" sz="2000" b="1" dirty="0" smtClean="0">
                <a:solidFill>
                  <a:srgbClr val="000000"/>
                </a:solidFill>
                <a:effectLst/>
              </a:rPr>
              <a:t> ويطلق عليها في هذه الحالة </a:t>
            </a:r>
            <a:r>
              <a:rPr lang="ar-SA" sz="2000" b="1" dirty="0" smtClean="0">
                <a:solidFill>
                  <a:srgbClr val="C00000"/>
                </a:solidFill>
                <a:effectLst/>
              </a:rPr>
              <a:t>الإدارة العامة </a:t>
            </a:r>
            <a:endParaRPr lang="ar-AE" sz="2000" b="1" dirty="0" smtClean="0">
              <a:solidFill>
                <a:srgbClr val="C00000"/>
              </a:solidFill>
              <a:effectLst/>
            </a:endParaRPr>
          </a:p>
          <a:p>
            <a:pPr algn="justLow" eaLnBrk="1" fontAlgn="ctr" hangingPunct="1">
              <a:buFont typeface="Wingdings" panose="05000000000000000000" pitchFamily="2" charset="2"/>
              <a:buNone/>
              <a:defRPr/>
            </a:pPr>
            <a:endParaRPr lang="ar-AE" sz="2000" b="1" dirty="0">
              <a:solidFill>
                <a:srgbClr val="000000"/>
              </a:solidFill>
              <a:effectLst/>
            </a:endParaRPr>
          </a:p>
          <a:p>
            <a:pPr algn="justLow" eaLnBrk="1" fontAlgn="ctr" hangingPunct="1">
              <a:buFont typeface="Wingdings" panose="05000000000000000000" pitchFamily="2" charset="2"/>
              <a:buNone/>
              <a:defRPr/>
            </a:pPr>
            <a:r>
              <a:rPr lang="ar-SA" sz="2000" b="1" dirty="0" smtClean="0">
                <a:solidFill>
                  <a:srgbClr val="000000"/>
                </a:solidFill>
                <a:effectLst/>
              </a:rPr>
              <a:t>وتطبق في القطاع الاقتصادي </a:t>
            </a:r>
            <a:r>
              <a:rPr lang="en-US" sz="2000" b="1" dirty="0" smtClean="0">
                <a:solidFill>
                  <a:srgbClr val="000000"/>
                </a:solidFill>
                <a:effectLst/>
              </a:rPr>
              <a:t>economic </a:t>
            </a:r>
            <a:r>
              <a:rPr lang="en-US" sz="2000" b="1" dirty="0" smtClean="0">
                <a:solidFill>
                  <a:srgbClr val="000000"/>
                </a:solidFill>
                <a:effectLst/>
                <a:latin typeface="Arial"/>
              </a:rPr>
              <a:t>–</a:t>
            </a:r>
            <a:r>
              <a:rPr lang="en-US" sz="2000" b="1" dirty="0" smtClean="0">
                <a:solidFill>
                  <a:srgbClr val="000000"/>
                </a:solidFill>
                <a:effectLst/>
              </a:rPr>
              <a:t> sector </a:t>
            </a:r>
            <a:r>
              <a:rPr lang="ar-SA" sz="2000" b="1" dirty="0" smtClean="0">
                <a:solidFill>
                  <a:srgbClr val="000000"/>
                </a:solidFill>
                <a:effectLst/>
              </a:rPr>
              <a:t> وتسمى</a:t>
            </a:r>
            <a:r>
              <a:rPr lang="ar-AE" sz="2000" b="1" dirty="0" smtClean="0">
                <a:solidFill>
                  <a:srgbClr val="000000"/>
                </a:solidFill>
                <a:effectLst/>
              </a:rPr>
              <a:t> </a:t>
            </a:r>
            <a:r>
              <a:rPr lang="ar-SA" sz="2000" b="1" dirty="0" smtClean="0">
                <a:solidFill>
                  <a:srgbClr val="000000"/>
                </a:solidFill>
                <a:effectLst/>
              </a:rPr>
              <a:t>في هذه الحالة </a:t>
            </a:r>
            <a:r>
              <a:rPr lang="ar-SA" sz="2000" b="1" dirty="0" smtClean="0">
                <a:solidFill>
                  <a:srgbClr val="C00000"/>
                </a:solidFill>
                <a:effectLst/>
              </a:rPr>
              <a:t>إدارة الأعمال </a:t>
            </a:r>
            <a:r>
              <a:rPr lang="ar-SA" sz="2000" b="1" dirty="0" smtClean="0">
                <a:solidFill>
                  <a:srgbClr val="000000"/>
                </a:solidFill>
                <a:effectLst/>
              </a:rPr>
              <a:t>.</a:t>
            </a:r>
          </a:p>
          <a:p>
            <a:pPr eaLnBrk="1" fontAlgn="ctr" hangingPunct="1">
              <a:buFont typeface="Wingdings" panose="05000000000000000000" pitchFamily="2" charset="2"/>
              <a:buNone/>
              <a:defRPr/>
            </a:pPr>
            <a:r>
              <a:rPr lang="ar-SA" sz="2000" b="1" dirty="0" smtClean="0">
                <a:solidFill>
                  <a:srgbClr val="000000"/>
                </a:solidFill>
                <a:effectLst/>
              </a:rPr>
              <a:t>     وهناك إدارة تسمى بإدارة المستشفيات وهي الإدارة التي تطبق في المستشفيات ، وإدارة تسمى إدارة الفنادق وهي الإدارة التي تطبق في الفنادق.</a:t>
            </a:r>
            <a:br>
              <a:rPr lang="ar-SA" sz="2000" b="1" dirty="0" smtClean="0">
                <a:solidFill>
                  <a:srgbClr val="000000"/>
                </a:solidFill>
                <a:effectLst/>
              </a:rPr>
            </a:br>
            <a:endParaRPr lang="ar-SA" sz="2000" b="1" dirty="0" smtClean="0">
              <a:solidFill>
                <a:srgbClr val="000000"/>
              </a:solidFill>
              <a:effectLst/>
            </a:endParaRPr>
          </a:p>
          <a:p>
            <a:pPr eaLnBrk="1" fontAlgn="ctr" hangingPunct="1">
              <a:buFont typeface="Wingdings" panose="05000000000000000000" pitchFamily="2" charset="2"/>
              <a:buNone/>
              <a:defRPr/>
            </a:pPr>
            <a:r>
              <a:rPr lang="ar-SA" sz="2000" b="1" dirty="0" smtClean="0">
                <a:solidFill>
                  <a:srgbClr val="000000"/>
                </a:solidFill>
                <a:effectLst/>
              </a:rPr>
              <a:t>     وهكذا نلاحظ أن الإدارة تكتسب اسم المجال الذي تطبق فيه.</a:t>
            </a:r>
          </a:p>
          <a:p>
            <a:pPr eaLnBrk="1" fontAlgn="ctr" hangingPunct="1">
              <a:buFont typeface="Wingdings" panose="05000000000000000000" pitchFamily="2" charset="2"/>
              <a:buNone/>
              <a:defRPr/>
            </a:pPr>
            <a:endParaRPr lang="ar-SA" sz="2000" b="1" dirty="0" smtClean="0">
              <a:solidFill>
                <a:srgbClr val="000000"/>
              </a:solidFill>
              <a:effectLst/>
            </a:endParaRPr>
          </a:p>
          <a:p>
            <a:pPr eaLnBrk="1" fontAlgn="ctr" hangingPunct="1">
              <a:buFont typeface="Wingdings" panose="05000000000000000000" pitchFamily="2" charset="2"/>
              <a:buNone/>
              <a:defRPr/>
            </a:pPr>
            <a:r>
              <a:rPr lang="ar-SA" sz="2000" b="1" dirty="0" smtClean="0">
                <a:solidFill>
                  <a:srgbClr val="000000"/>
                </a:solidFill>
                <a:effectLst/>
              </a:rPr>
              <a:t>     إذا طبقت في الوزارات والمصالح سميت إدارة عامة، وإذا طبقت في النشاطات الاقتصادية سميت إدارة أعمال … الخ،</a:t>
            </a:r>
          </a:p>
          <a:p>
            <a:pPr eaLnBrk="1" fontAlgn="ctr" hangingPunct="1">
              <a:buFont typeface="Wingdings" panose="05000000000000000000" pitchFamily="2" charset="2"/>
              <a:buNone/>
              <a:defRPr/>
            </a:pPr>
            <a:r>
              <a:rPr lang="ar-SA" sz="2000" b="1" dirty="0" smtClean="0">
                <a:solidFill>
                  <a:srgbClr val="000000"/>
                </a:solidFill>
                <a:effectLst/>
              </a:rPr>
              <a:t>     ويعتبر تقسيم الإدارة إلى إدارة عامة وإدارة  أعمال من أهم التقسيمات وبالتالي فسنحاول توضيح أهم الفوارق بينهما من</a:t>
            </a:r>
            <a:r>
              <a:rPr lang="ar-AE" sz="2000" b="1" dirty="0" smtClean="0">
                <a:solidFill>
                  <a:srgbClr val="000000"/>
                </a:solidFill>
                <a:effectLst/>
              </a:rPr>
              <a:t> </a:t>
            </a:r>
            <a:r>
              <a:rPr lang="ar-SA" sz="2000" b="1" dirty="0" smtClean="0">
                <a:solidFill>
                  <a:srgbClr val="000000"/>
                </a:solidFill>
                <a:effectLst/>
              </a:rPr>
              <a:t>خلال الجدول التالي:</a:t>
            </a:r>
            <a:endParaRPr lang="en-US" sz="2000" b="1" dirty="0" smtClean="0">
              <a:solidFill>
                <a:srgbClr val="000000"/>
              </a:solidFill>
              <a:effectLst/>
            </a:endParaRPr>
          </a:p>
        </p:txBody>
      </p:sp>
      <p:sp>
        <p:nvSpPr>
          <p:cNvPr id="2" name="Date Placeholder 1"/>
          <p:cNvSpPr>
            <a:spLocks noGrp="1"/>
          </p:cNvSpPr>
          <p:nvPr>
            <p:ph type="dt" sz="half" idx="10"/>
          </p:nvPr>
        </p:nvSpPr>
        <p:spPr/>
        <p:txBody>
          <a:bodyPr/>
          <a:lstStyle/>
          <a:p>
            <a:pPr>
              <a:defRPr/>
            </a:pPr>
            <a:fld id="{3842CE5F-D0E6-42B6-BEBE-D50D73416BE6}" type="datetime2">
              <a:rPr lang="en-US" smtClean="0"/>
              <a:t>Tuesday, 2 June, 2020</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 calcmode="lin" valueType="num">
                                      <p:cBhvr>
                                        <p:cTn id="7" dur="1000" fill="hold"/>
                                        <p:tgtEl>
                                          <p:spTgt spid="41987">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41987">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41987">
                                            <p:txEl>
                                              <p:pRg st="0" end="0"/>
                                            </p:txEl>
                                          </p:spTgt>
                                        </p:tgtEl>
                                      </p:cBhvr>
                                    </p:animEffect>
                                  </p:childTnLst>
                                </p:cTn>
                              </p:par>
                            </p:childTnLst>
                          </p:cTn>
                        </p:par>
                        <p:par>
                          <p:cTn id="10" fill="hold" nodeType="afterGroup">
                            <p:stCondLst>
                              <p:cond delay="1000"/>
                            </p:stCondLst>
                            <p:childTnLst>
                              <p:par>
                                <p:cTn id="11" presetID="55" presetClass="entr" presetSubtype="0" fill="hold" grpId="0" nodeType="afterEffect">
                                  <p:stCondLst>
                                    <p:cond delay="0"/>
                                  </p:stCondLst>
                                  <p:childTnLst>
                                    <p:set>
                                      <p:cBhvr>
                                        <p:cTn id="12" dur="1" fill="hold">
                                          <p:stCondLst>
                                            <p:cond delay="0"/>
                                          </p:stCondLst>
                                        </p:cTn>
                                        <p:tgtEl>
                                          <p:spTgt spid="41987">
                                            <p:txEl>
                                              <p:pRg st="1" end="1"/>
                                            </p:txEl>
                                          </p:spTgt>
                                        </p:tgtEl>
                                        <p:attrNameLst>
                                          <p:attrName>style.visibility</p:attrName>
                                        </p:attrNameLst>
                                      </p:cBhvr>
                                      <p:to>
                                        <p:strVal val="visible"/>
                                      </p:to>
                                    </p:set>
                                    <p:anim calcmode="lin" valueType="num">
                                      <p:cBhvr>
                                        <p:cTn id="13" dur="1000" fill="hold"/>
                                        <p:tgtEl>
                                          <p:spTgt spid="41987">
                                            <p:txEl>
                                              <p:pRg st="1" end="1"/>
                                            </p:txEl>
                                          </p:spTgt>
                                        </p:tgtEl>
                                        <p:attrNameLst>
                                          <p:attrName>ppt_w</p:attrName>
                                        </p:attrNameLst>
                                      </p:cBhvr>
                                      <p:tavLst>
                                        <p:tav tm="0">
                                          <p:val>
                                            <p:strVal val="#ppt_w*0.70"/>
                                          </p:val>
                                        </p:tav>
                                        <p:tav tm="100000">
                                          <p:val>
                                            <p:strVal val="#ppt_w"/>
                                          </p:val>
                                        </p:tav>
                                      </p:tavLst>
                                    </p:anim>
                                    <p:anim calcmode="lin" valueType="num">
                                      <p:cBhvr>
                                        <p:cTn id="14" dur="1000" fill="hold"/>
                                        <p:tgtEl>
                                          <p:spTgt spid="41987">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41987">
                                            <p:txEl>
                                              <p:pRg st="1" end="1"/>
                                            </p:txEl>
                                          </p:spTgt>
                                        </p:tgtEl>
                                      </p:cBhvr>
                                    </p:animEffect>
                                  </p:childTnLst>
                                </p:cTn>
                              </p:par>
                            </p:childTnLst>
                          </p:cTn>
                        </p:par>
                        <p:par>
                          <p:cTn id="16" fill="hold">
                            <p:stCondLst>
                              <p:cond delay="2000"/>
                            </p:stCondLst>
                            <p:childTnLst>
                              <p:par>
                                <p:cTn id="17" presetID="55" presetClass="entr" presetSubtype="0" fill="hold" grpId="0" nodeType="afterEffect">
                                  <p:stCondLst>
                                    <p:cond delay="0"/>
                                  </p:stCondLst>
                                  <p:childTnLst>
                                    <p:set>
                                      <p:cBhvr>
                                        <p:cTn id="18" dur="1" fill="hold">
                                          <p:stCondLst>
                                            <p:cond delay="0"/>
                                          </p:stCondLst>
                                        </p:cTn>
                                        <p:tgtEl>
                                          <p:spTgt spid="41987">
                                            <p:txEl>
                                              <p:pRg st="2" end="2"/>
                                            </p:txEl>
                                          </p:spTgt>
                                        </p:tgtEl>
                                        <p:attrNameLst>
                                          <p:attrName>style.visibility</p:attrName>
                                        </p:attrNameLst>
                                      </p:cBhvr>
                                      <p:to>
                                        <p:strVal val="visible"/>
                                      </p:to>
                                    </p:set>
                                    <p:anim calcmode="lin" valueType="num">
                                      <p:cBhvr>
                                        <p:cTn id="19" dur="1000" fill="hold"/>
                                        <p:tgtEl>
                                          <p:spTgt spid="41987">
                                            <p:txEl>
                                              <p:pRg st="2" end="2"/>
                                            </p:txEl>
                                          </p:spTgt>
                                        </p:tgtEl>
                                        <p:attrNameLst>
                                          <p:attrName>ppt_w</p:attrName>
                                        </p:attrNameLst>
                                      </p:cBhvr>
                                      <p:tavLst>
                                        <p:tav tm="0">
                                          <p:val>
                                            <p:strVal val="#ppt_w*0.70"/>
                                          </p:val>
                                        </p:tav>
                                        <p:tav tm="100000">
                                          <p:val>
                                            <p:strVal val="#ppt_w"/>
                                          </p:val>
                                        </p:tav>
                                      </p:tavLst>
                                    </p:anim>
                                    <p:anim calcmode="lin" valueType="num">
                                      <p:cBhvr>
                                        <p:cTn id="20" dur="1000" fill="hold"/>
                                        <p:tgtEl>
                                          <p:spTgt spid="41987">
                                            <p:txEl>
                                              <p:pRg st="2" end="2"/>
                                            </p:txEl>
                                          </p:spTgt>
                                        </p:tgtEl>
                                        <p:attrNameLst>
                                          <p:attrName>ppt_h</p:attrName>
                                        </p:attrNameLst>
                                      </p:cBhvr>
                                      <p:tavLst>
                                        <p:tav tm="0">
                                          <p:val>
                                            <p:strVal val="#ppt_h"/>
                                          </p:val>
                                        </p:tav>
                                        <p:tav tm="100000">
                                          <p:val>
                                            <p:strVal val="#ppt_h"/>
                                          </p:val>
                                        </p:tav>
                                      </p:tavLst>
                                    </p:anim>
                                    <p:animEffect transition="in" filter="fade">
                                      <p:cBhvr>
                                        <p:cTn id="21" dur="1000"/>
                                        <p:tgtEl>
                                          <p:spTgt spid="41987">
                                            <p:txEl>
                                              <p:pRg st="2" end="2"/>
                                            </p:txEl>
                                          </p:spTgt>
                                        </p:tgtEl>
                                      </p:cBhvr>
                                    </p:animEffect>
                                  </p:childTnLst>
                                </p:cTn>
                              </p:par>
                            </p:childTnLst>
                          </p:cTn>
                        </p:par>
                        <p:par>
                          <p:cTn id="22" fill="hold">
                            <p:stCondLst>
                              <p:cond delay="3000"/>
                            </p:stCondLst>
                            <p:childTnLst>
                              <p:par>
                                <p:cTn id="23" presetID="55" presetClass="entr" presetSubtype="0" fill="hold" grpId="0" nodeType="afterEffect">
                                  <p:stCondLst>
                                    <p:cond delay="0"/>
                                  </p:stCondLst>
                                  <p:childTnLst>
                                    <p:set>
                                      <p:cBhvr>
                                        <p:cTn id="24" dur="1" fill="hold">
                                          <p:stCondLst>
                                            <p:cond delay="0"/>
                                          </p:stCondLst>
                                        </p:cTn>
                                        <p:tgtEl>
                                          <p:spTgt spid="41987">
                                            <p:txEl>
                                              <p:pRg st="4" end="4"/>
                                            </p:txEl>
                                          </p:spTgt>
                                        </p:tgtEl>
                                        <p:attrNameLst>
                                          <p:attrName>style.visibility</p:attrName>
                                        </p:attrNameLst>
                                      </p:cBhvr>
                                      <p:to>
                                        <p:strVal val="visible"/>
                                      </p:to>
                                    </p:set>
                                    <p:anim calcmode="lin" valueType="num">
                                      <p:cBhvr>
                                        <p:cTn id="25" dur="1000" fill="hold"/>
                                        <p:tgtEl>
                                          <p:spTgt spid="41987">
                                            <p:txEl>
                                              <p:pRg st="4" end="4"/>
                                            </p:txEl>
                                          </p:spTgt>
                                        </p:tgtEl>
                                        <p:attrNameLst>
                                          <p:attrName>ppt_w</p:attrName>
                                        </p:attrNameLst>
                                      </p:cBhvr>
                                      <p:tavLst>
                                        <p:tav tm="0">
                                          <p:val>
                                            <p:strVal val="#ppt_w*0.70"/>
                                          </p:val>
                                        </p:tav>
                                        <p:tav tm="100000">
                                          <p:val>
                                            <p:strVal val="#ppt_w"/>
                                          </p:val>
                                        </p:tav>
                                      </p:tavLst>
                                    </p:anim>
                                    <p:anim calcmode="lin" valueType="num">
                                      <p:cBhvr>
                                        <p:cTn id="26" dur="1000" fill="hold"/>
                                        <p:tgtEl>
                                          <p:spTgt spid="41987">
                                            <p:txEl>
                                              <p:pRg st="4" end="4"/>
                                            </p:txEl>
                                          </p:spTgt>
                                        </p:tgtEl>
                                        <p:attrNameLst>
                                          <p:attrName>ppt_h</p:attrName>
                                        </p:attrNameLst>
                                      </p:cBhvr>
                                      <p:tavLst>
                                        <p:tav tm="0">
                                          <p:val>
                                            <p:strVal val="#ppt_h"/>
                                          </p:val>
                                        </p:tav>
                                        <p:tav tm="100000">
                                          <p:val>
                                            <p:strVal val="#ppt_h"/>
                                          </p:val>
                                        </p:tav>
                                      </p:tavLst>
                                    </p:anim>
                                    <p:animEffect transition="in" filter="fade">
                                      <p:cBhvr>
                                        <p:cTn id="27" dur="1000"/>
                                        <p:tgtEl>
                                          <p:spTgt spid="41987">
                                            <p:txEl>
                                              <p:pRg st="4" end="4"/>
                                            </p:txEl>
                                          </p:spTgt>
                                        </p:tgtEl>
                                      </p:cBhvr>
                                    </p:animEffect>
                                  </p:childTnLst>
                                </p:cTn>
                              </p:par>
                            </p:childTnLst>
                          </p:cTn>
                        </p:par>
                        <p:par>
                          <p:cTn id="28" fill="hold" nodeType="afterGroup">
                            <p:stCondLst>
                              <p:cond delay="4000"/>
                            </p:stCondLst>
                            <p:childTnLst>
                              <p:par>
                                <p:cTn id="29" presetID="55" presetClass="entr" presetSubtype="0" fill="hold" grpId="0" nodeType="afterEffect">
                                  <p:stCondLst>
                                    <p:cond delay="0"/>
                                  </p:stCondLst>
                                  <p:childTnLst>
                                    <p:set>
                                      <p:cBhvr>
                                        <p:cTn id="30" dur="1" fill="hold">
                                          <p:stCondLst>
                                            <p:cond delay="0"/>
                                          </p:stCondLst>
                                        </p:cTn>
                                        <p:tgtEl>
                                          <p:spTgt spid="41987">
                                            <p:txEl>
                                              <p:pRg st="5" end="5"/>
                                            </p:txEl>
                                          </p:spTgt>
                                        </p:tgtEl>
                                        <p:attrNameLst>
                                          <p:attrName>style.visibility</p:attrName>
                                        </p:attrNameLst>
                                      </p:cBhvr>
                                      <p:to>
                                        <p:strVal val="visible"/>
                                      </p:to>
                                    </p:set>
                                    <p:anim calcmode="lin" valueType="num">
                                      <p:cBhvr>
                                        <p:cTn id="31" dur="1000" fill="hold"/>
                                        <p:tgtEl>
                                          <p:spTgt spid="41987">
                                            <p:txEl>
                                              <p:pRg st="5" end="5"/>
                                            </p:txEl>
                                          </p:spTgt>
                                        </p:tgtEl>
                                        <p:attrNameLst>
                                          <p:attrName>ppt_w</p:attrName>
                                        </p:attrNameLst>
                                      </p:cBhvr>
                                      <p:tavLst>
                                        <p:tav tm="0">
                                          <p:val>
                                            <p:strVal val="#ppt_w*0.70"/>
                                          </p:val>
                                        </p:tav>
                                        <p:tav tm="100000">
                                          <p:val>
                                            <p:strVal val="#ppt_w"/>
                                          </p:val>
                                        </p:tav>
                                      </p:tavLst>
                                    </p:anim>
                                    <p:anim calcmode="lin" valueType="num">
                                      <p:cBhvr>
                                        <p:cTn id="32" dur="1000" fill="hold"/>
                                        <p:tgtEl>
                                          <p:spTgt spid="41987">
                                            <p:txEl>
                                              <p:pRg st="5" end="5"/>
                                            </p:txEl>
                                          </p:spTgt>
                                        </p:tgtEl>
                                        <p:attrNameLst>
                                          <p:attrName>ppt_h</p:attrName>
                                        </p:attrNameLst>
                                      </p:cBhvr>
                                      <p:tavLst>
                                        <p:tav tm="0">
                                          <p:val>
                                            <p:strVal val="#ppt_h"/>
                                          </p:val>
                                        </p:tav>
                                        <p:tav tm="100000">
                                          <p:val>
                                            <p:strVal val="#ppt_h"/>
                                          </p:val>
                                        </p:tav>
                                      </p:tavLst>
                                    </p:anim>
                                    <p:animEffect transition="in" filter="fade">
                                      <p:cBhvr>
                                        <p:cTn id="33" dur="1000"/>
                                        <p:tgtEl>
                                          <p:spTgt spid="41987">
                                            <p:txEl>
                                              <p:pRg st="5" end="5"/>
                                            </p:txEl>
                                          </p:spTgt>
                                        </p:tgtEl>
                                      </p:cBhvr>
                                    </p:animEffect>
                                  </p:childTnLst>
                                </p:cTn>
                              </p:par>
                            </p:childTnLst>
                          </p:cTn>
                        </p:par>
                        <p:par>
                          <p:cTn id="34" fill="hold" nodeType="afterGroup">
                            <p:stCondLst>
                              <p:cond delay="5000"/>
                            </p:stCondLst>
                            <p:childTnLst>
                              <p:par>
                                <p:cTn id="35" presetID="55" presetClass="entr" presetSubtype="0" fill="hold" grpId="0" nodeType="afterEffect">
                                  <p:stCondLst>
                                    <p:cond delay="0"/>
                                  </p:stCondLst>
                                  <p:childTnLst>
                                    <p:set>
                                      <p:cBhvr>
                                        <p:cTn id="36" dur="1" fill="hold">
                                          <p:stCondLst>
                                            <p:cond delay="0"/>
                                          </p:stCondLst>
                                        </p:cTn>
                                        <p:tgtEl>
                                          <p:spTgt spid="41987">
                                            <p:txEl>
                                              <p:pRg st="6" end="6"/>
                                            </p:txEl>
                                          </p:spTgt>
                                        </p:tgtEl>
                                        <p:attrNameLst>
                                          <p:attrName>style.visibility</p:attrName>
                                        </p:attrNameLst>
                                      </p:cBhvr>
                                      <p:to>
                                        <p:strVal val="visible"/>
                                      </p:to>
                                    </p:set>
                                    <p:anim calcmode="lin" valueType="num">
                                      <p:cBhvr>
                                        <p:cTn id="37" dur="1000" fill="hold"/>
                                        <p:tgtEl>
                                          <p:spTgt spid="41987">
                                            <p:txEl>
                                              <p:pRg st="6" end="6"/>
                                            </p:txEl>
                                          </p:spTgt>
                                        </p:tgtEl>
                                        <p:attrNameLst>
                                          <p:attrName>ppt_w</p:attrName>
                                        </p:attrNameLst>
                                      </p:cBhvr>
                                      <p:tavLst>
                                        <p:tav tm="0">
                                          <p:val>
                                            <p:strVal val="#ppt_w*0.70"/>
                                          </p:val>
                                        </p:tav>
                                        <p:tav tm="100000">
                                          <p:val>
                                            <p:strVal val="#ppt_w"/>
                                          </p:val>
                                        </p:tav>
                                      </p:tavLst>
                                    </p:anim>
                                    <p:anim calcmode="lin" valueType="num">
                                      <p:cBhvr>
                                        <p:cTn id="38" dur="1000" fill="hold"/>
                                        <p:tgtEl>
                                          <p:spTgt spid="41987">
                                            <p:txEl>
                                              <p:pRg st="6" end="6"/>
                                            </p:txEl>
                                          </p:spTgt>
                                        </p:tgtEl>
                                        <p:attrNameLst>
                                          <p:attrName>ppt_h</p:attrName>
                                        </p:attrNameLst>
                                      </p:cBhvr>
                                      <p:tavLst>
                                        <p:tav tm="0">
                                          <p:val>
                                            <p:strVal val="#ppt_h"/>
                                          </p:val>
                                        </p:tav>
                                        <p:tav tm="100000">
                                          <p:val>
                                            <p:strVal val="#ppt_h"/>
                                          </p:val>
                                        </p:tav>
                                      </p:tavLst>
                                    </p:anim>
                                    <p:animEffect transition="in" filter="fade">
                                      <p:cBhvr>
                                        <p:cTn id="39" dur="1000"/>
                                        <p:tgtEl>
                                          <p:spTgt spid="41987">
                                            <p:txEl>
                                              <p:pRg st="6" end="6"/>
                                            </p:txEl>
                                          </p:spTgt>
                                        </p:tgtEl>
                                      </p:cBhvr>
                                    </p:animEffect>
                                  </p:childTnLst>
                                </p:cTn>
                              </p:par>
                            </p:childTnLst>
                          </p:cTn>
                        </p:par>
                        <p:par>
                          <p:cTn id="40" fill="hold" nodeType="afterGroup">
                            <p:stCondLst>
                              <p:cond delay="6000"/>
                            </p:stCondLst>
                            <p:childTnLst>
                              <p:par>
                                <p:cTn id="41" presetID="55" presetClass="entr" presetSubtype="0" fill="hold" grpId="0" nodeType="afterEffect">
                                  <p:stCondLst>
                                    <p:cond delay="0"/>
                                  </p:stCondLst>
                                  <p:childTnLst>
                                    <p:set>
                                      <p:cBhvr>
                                        <p:cTn id="42" dur="1" fill="hold">
                                          <p:stCondLst>
                                            <p:cond delay="0"/>
                                          </p:stCondLst>
                                        </p:cTn>
                                        <p:tgtEl>
                                          <p:spTgt spid="41987">
                                            <p:txEl>
                                              <p:pRg st="8" end="8"/>
                                            </p:txEl>
                                          </p:spTgt>
                                        </p:tgtEl>
                                        <p:attrNameLst>
                                          <p:attrName>style.visibility</p:attrName>
                                        </p:attrNameLst>
                                      </p:cBhvr>
                                      <p:to>
                                        <p:strVal val="visible"/>
                                      </p:to>
                                    </p:set>
                                    <p:anim calcmode="lin" valueType="num">
                                      <p:cBhvr>
                                        <p:cTn id="43" dur="1000" fill="hold"/>
                                        <p:tgtEl>
                                          <p:spTgt spid="41987">
                                            <p:txEl>
                                              <p:pRg st="8" end="8"/>
                                            </p:txEl>
                                          </p:spTgt>
                                        </p:tgtEl>
                                        <p:attrNameLst>
                                          <p:attrName>ppt_w</p:attrName>
                                        </p:attrNameLst>
                                      </p:cBhvr>
                                      <p:tavLst>
                                        <p:tav tm="0">
                                          <p:val>
                                            <p:strVal val="#ppt_w*0.70"/>
                                          </p:val>
                                        </p:tav>
                                        <p:tav tm="100000">
                                          <p:val>
                                            <p:strVal val="#ppt_w"/>
                                          </p:val>
                                        </p:tav>
                                      </p:tavLst>
                                    </p:anim>
                                    <p:anim calcmode="lin" valueType="num">
                                      <p:cBhvr>
                                        <p:cTn id="44" dur="1000" fill="hold"/>
                                        <p:tgtEl>
                                          <p:spTgt spid="41987">
                                            <p:txEl>
                                              <p:pRg st="8" end="8"/>
                                            </p:txEl>
                                          </p:spTgt>
                                        </p:tgtEl>
                                        <p:attrNameLst>
                                          <p:attrName>ppt_h</p:attrName>
                                        </p:attrNameLst>
                                      </p:cBhvr>
                                      <p:tavLst>
                                        <p:tav tm="0">
                                          <p:val>
                                            <p:strVal val="#ppt_h"/>
                                          </p:val>
                                        </p:tav>
                                        <p:tav tm="100000">
                                          <p:val>
                                            <p:strVal val="#ppt_h"/>
                                          </p:val>
                                        </p:tav>
                                      </p:tavLst>
                                    </p:anim>
                                    <p:animEffect transition="in" filter="fade">
                                      <p:cBhvr>
                                        <p:cTn id="45" dur="1000"/>
                                        <p:tgtEl>
                                          <p:spTgt spid="41987">
                                            <p:txEl>
                                              <p:pRg st="8" end="8"/>
                                            </p:txEl>
                                          </p:spTgt>
                                        </p:tgtEl>
                                      </p:cBhvr>
                                    </p:animEffect>
                                  </p:childTnLst>
                                </p:cTn>
                              </p:par>
                            </p:childTnLst>
                          </p:cTn>
                        </p:par>
                        <p:par>
                          <p:cTn id="46" fill="hold" nodeType="afterGroup">
                            <p:stCondLst>
                              <p:cond delay="7000"/>
                            </p:stCondLst>
                            <p:childTnLst>
                              <p:par>
                                <p:cTn id="47" presetID="55" presetClass="entr" presetSubtype="0" fill="hold" grpId="0" nodeType="afterEffect">
                                  <p:stCondLst>
                                    <p:cond delay="0"/>
                                  </p:stCondLst>
                                  <p:childTnLst>
                                    <p:set>
                                      <p:cBhvr>
                                        <p:cTn id="48" dur="1" fill="hold">
                                          <p:stCondLst>
                                            <p:cond delay="0"/>
                                          </p:stCondLst>
                                        </p:cTn>
                                        <p:tgtEl>
                                          <p:spTgt spid="41987">
                                            <p:txEl>
                                              <p:pRg st="9" end="9"/>
                                            </p:txEl>
                                          </p:spTgt>
                                        </p:tgtEl>
                                        <p:attrNameLst>
                                          <p:attrName>style.visibility</p:attrName>
                                        </p:attrNameLst>
                                      </p:cBhvr>
                                      <p:to>
                                        <p:strVal val="visible"/>
                                      </p:to>
                                    </p:set>
                                    <p:anim calcmode="lin" valueType="num">
                                      <p:cBhvr>
                                        <p:cTn id="49" dur="1000" fill="hold"/>
                                        <p:tgtEl>
                                          <p:spTgt spid="41987">
                                            <p:txEl>
                                              <p:pRg st="9" end="9"/>
                                            </p:txEl>
                                          </p:spTgt>
                                        </p:tgtEl>
                                        <p:attrNameLst>
                                          <p:attrName>ppt_w</p:attrName>
                                        </p:attrNameLst>
                                      </p:cBhvr>
                                      <p:tavLst>
                                        <p:tav tm="0">
                                          <p:val>
                                            <p:strVal val="#ppt_w*0.70"/>
                                          </p:val>
                                        </p:tav>
                                        <p:tav tm="100000">
                                          <p:val>
                                            <p:strVal val="#ppt_w"/>
                                          </p:val>
                                        </p:tav>
                                      </p:tavLst>
                                    </p:anim>
                                    <p:anim calcmode="lin" valueType="num">
                                      <p:cBhvr>
                                        <p:cTn id="50" dur="1000" fill="hold"/>
                                        <p:tgtEl>
                                          <p:spTgt spid="41987">
                                            <p:txEl>
                                              <p:pRg st="9" end="9"/>
                                            </p:txEl>
                                          </p:spTgt>
                                        </p:tgtEl>
                                        <p:attrNameLst>
                                          <p:attrName>ppt_h</p:attrName>
                                        </p:attrNameLst>
                                      </p:cBhvr>
                                      <p:tavLst>
                                        <p:tav tm="0">
                                          <p:val>
                                            <p:strVal val="#ppt_h"/>
                                          </p:val>
                                        </p:tav>
                                        <p:tav tm="100000">
                                          <p:val>
                                            <p:strVal val="#ppt_h"/>
                                          </p:val>
                                        </p:tav>
                                      </p:tavLst>
                                    </p:anim>
                                    <p:animEffect transition="in" filter="fade">
                                      <p:cBhvr>
                                        <p:cTn id="51" dur="1000"/>
                                        <p:tgtEl>
                                          <p:spTgt spid="4198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404664"/>
            <a:ext cx="7886700" cy="1226848"/>
          </a:xfrm>
          <a:blipFill>
            <a:blip r:embed="rId2"/>
            <a:tile tx="0" ty="0" sx="100000" sy="100000" flip="none" algn="tl"/>
          </a:blipFill>
        </p:spPr>
        <p:txBody>
          <a:bodyPr>
            <a:normAutofit/>
          </a:bodyPr>
          <a:lstStyle/>
          <a:p>
            <a:pPr algn="ctr"/>
            <a:r>
              <a:rPr lang="ar-AE" sz="6000" b="1" dirty="0">
                <a:solidFill>
                  <a:srgbClr val="C00000"/>
                </a:solidFill>
                <a:effectLst/>
              </a:rPr>
              <a:t>أسئلة للمناقشة</a:t>
            </a:r>
            <a:endParaRPr lang="en-US" sz="6000" b="1" dirty="0">
              <a:solidFill>
                <a:srgbClr val="C00000"/>
              </a:solidFill>
              <a:effectLst/>
            </a:endParaRPr>
          </a:p>
        </p:txBody>
      </p:sp>
      <p:sp>
        <p:nvSpPr>
          <p:cNvPr id="3" name="Content Placeholder 2"/>
          <p:cNvSpPr>
            <a:spLocks noGrp="1"/>
          </p:cNvSpPr>
          <p:nvPr>
            <p:ph idx="1"/>
          </p:nvPr>
        </p:nvSpPr>
        <p:spPr>
          <a:xfrm>
            <a:off x="628650" y="1988840"/>
            <a:ext cx="7886700" cy="4176463"/>
          </a:xfrm>
          <a:blipFill>
            <a:blip r:embed="rId3"/>
            <a:tile tx="0" ty="0" sx="100000" sy="100000" flip="none" algn="tl"/>
          </a:blipFill>
        </p:spPr>
        <p:txBody>
          <a:bodyPr>
            <a:noAutofit/>
          </a:bodyPr>
          <a:lstStyle/>
          <a:p>
            <a:pPr eaLnBrk="1" fontAlgn="ctr" hangingPunct="1">
              <a:buNone/>
              <a:defRPr/>
            </a:pPr>
            <a:r>
              <a:rPr lang="ar-SA" sz="4000" dirty="0">
                <a:solidFill>
                  <a:srgbClr val="000000"/>
                </a:solidFill>
                <a:effectLst/>
              </a:rPr>
              <a:t>هناك مجالات متعددة تطبق فيها الإدارة، فهي تطبق في القطاع العام ويطلق عليها في هذه الحالة</a:t>
            </a:r>
            <a:r>
              <a:rPr lang="ar-AE" sz="4000" dirty="0">
                <a:solidFill>
                  <a:srgbClr val="000000"/>
                </a:solidFill>
                <a:effectLst/>
              </a:rPr>
              <a:t> </a:t>
            </a:r>
            <a:r>
              <a:rPr lang="ar-SA" sz="4000" dirty="0">
                <a:solidFill>
                  <a:srgbClr val="000000"/>
                </a:solidFill>
                <a:effectLst/>
              </a:rPr>
              <a:t>الإدارة العامة</a:t>
            </a:r>
            <a:r>
              <a:rPr lang="ar-AE" sz="4000" dirty="0">
                <a:solidFill>
                  <a:srgbClr val="000000"/>
                </a:solidFill>
                <a:effectLst/>
              </a:rPr>
              <a:t>،</a:t>
            </a:r>
            <a:r>
              <a:rPr lang="ar-SA" sz="4000" dirty="0">
                <a:solidFill>
                  <a:srgbClr val="000000"/>
                </a:solidFill>
                <a:effectLst/>
              </a:rPr>
              <a:t> وتطبق في القطاع</a:t>
            </a:r>
            <a:r>
              <a:rPr lang="ar-AE" sz="4000" dirty="0">
                <a:solidFill>
                  <a:srgbClr val="000000"/>
                </a:solidFill>
                <a:effectLst/>
              </a:rPr>
              <a:t> </a:t>
            </a:r>
            <a:r>
              <a:rPr lang="ar-SA" sz="4000" dirty="0" smtClean="0">
                <a:solidFill>
                  <a:srgbClr val="000000"/>
                </a:solidFill>
                <a:effectLst/>
              </a:rPr>
              <a:t>الاقتصادي</a:t>
            </a:r>
            <a:r>
              <a:rPr lang="ar-AE" sz="4000" dirty="0" smtClean="0">
                <a:solidFill>
                  <a:srgbClr val="000000"/>
                </a:solidFill>
                <a:effectLst/>
              </a:rPr>
              <a:t> (</a:t>
            </a:r>
            <a:r>
              <a:rPr lang="ar-AE" sz="4000" dirty="0">
                <a:solidFill>
                  <a:srgbClr val="000000"/>
                </a:solidFill>
                <a:effectLst/>
              </a:rPr>
              <a:t>الخاص)</a:t>
            </a:r>
            <a:r>
              <a:rPr lang="ar-SA" sz="4000" dirty="0">
                <a:solidFill>
                  <a:srgbClr val="000000"/>
                </a:solidFill>
                <a:effectLst/>
              </a:rPr>
              <a:t> وتسمى</a:t>
            </a:r>
            <a:r>
              <a:rPr lang="ar-AE" sz="4000" dirty="0">
                <a:solidFill>
                  <a:srgbClr val="000000"/>
                </a:solidFill>
                <a:effectLst/>
              </a:rPr>
              <a:t> </a:t>
            </a:r>
            <a:r>
              <a:rPr lang="ar-SA" sz="4000" dirty="0">
                <a:solidFill>
                  <a:srgbClr val="000000"/>
                </a:solidFill>
                <a:effectLst/>
              </a:rPr>
              <a:t>في هذه الحالة إدارة الأعمال</a:t>
            </a:r>
            <a:r>
              <a:rPr lang="ar-SA" sz="4000" dirty="0" smtClean="0">
                <a:solidFill>
                  <a:srgbClr val="000000"/>
                </a:solidFill>
                <a:effectLst/>
              </a:rPr>
              <a:t>.</a:t>
            </a:r>
            <a:r>
              <a:rPr lang="ar-AE" sz="4000" dirty="0" smtClean="0">
                <a:solidFill>
                  <a:srgbClr val="000000"/>
                </a:solidFill>
                <a:effectLst/>
              </a:rPr>
              <a:t> قارن بين الادارة العامة و ادارة الاعمال على ضوء معايير النشاط الاداري. </a:t>
            </a:r>
            <a:endParaRPr lang="ar-SA" sz="4000" dirty="0">
              <a:solidFill>
                <a:srgbClr val="000000"/>
              </a:solidFill>
              <a:effectLst/>
            </a:endParaRPr>
          </a:p>
          <a:p>
            <a:pPr marL="0" indent="0">
              <a:buNone/>
            </a:pPr>
            <a:endParaRPr lang="en-US" sz="3600" dirty="0"/>
          </a:p>
        </p:txBody>
      </p:sp>
      <p:sp>
        <p:nvSpPr>
          <p:cNvPr id="5" name="Date Placeholder 4"/>
          <p:cNvSpPr>
            <a:spLocks noGrp="1"/>
          </p:cNvSpPr>
          <p:nvPr>
            <p:ph type="dt" sz="half" idx="10"/>
          </p:nvPr>
        </p:nvSpPr>
        <p:spPr>
          <a:xfrm>
            <a:off x="457200" y="6278563"/>
            <a:ext cx="2674640" cy="457200"/>
          </a:xfrm>
        </p:spPr>
        <p:txBody>
          <a:bodyPr/>
          <a:lstStyle/>
          <a:p>
            <a:fld id="{6BA27BAC-4F5F-4C48-BA7C-3D70ECC37FD2}" type="datetime2">
              <a:rPr lang="en-US" smtClean="0"/>
              <a:t>Tuesday, 2 June, 2020</a:t>
            </a:fld>
            <a:endParaRPr lang="en-US" dirty="0"/>
          </a:p>
        </p:txBody>
      </p:sp>
    </p:spTree>
    <p:extLst>
      <p:ext uri="{BB962C8B-B14F-4D97-AF65-F5344CB8AC3E}">
        <p14:creationId xmlns:p14="http://schemas.microsoft.com/office/powerpoint/2010/main" val="327465256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invX="1"/>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sz="5400" dirty="0" smtClean="0">
                <a:solidFill>
                  <a:srgbClr val="C00000"/>
                </a:solidFill>
                <a:effectLst/>
              </a:rPr>
              <a:t>مقارنة الادارة العامة بادارة الاعمال</a:t>
            </a:r>
            <a:endParaRPr lang="en-US" sz="5400" dirty="0">
              <a:solidFill>
                <a:srgbClr val="C00000"/>
              </a:solidFill>
              <a:effectLst/>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540197311"/>
              </p:ext>
            </p:extLst>
          </p:nvPr>
        </p:nvGraphicFramePr>
        <p:xfrm>
          <a:off x="457200" y="1465894"/>
          <a:ext cx="8229600" cy="454152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ar-SA" sz="2400" b="1" kern="1200" dirty="0" smtClean="0">
                          <a:solidFill>
                            <a:srgbClr val="000000"/>
                          </a:solidFill>
                          <a:effectLst/>
                          <a:latin typeface="+mn-lt"/>
                          <a:ea typeface="+mn-ea"/>
                          <a:cs typeface="+mn-cs"/>
                        </a:rPr>
                        <a:t>إدارة الأعمال</a:t>
                      </a:r>
                      <a:endParaRPr lang="en-US" sz="2400" dirty="0">
                        <a:solidFill>
                          <a:srgbClr val="000000"/>
                        </a:solidFill>
                      </a:endParaRPr>
                    </a:p>
                  </a:txBody>
                  <a:tcPr/>
                </a:tc>
                <a:tc>
                  <a:txBody>
                    <a:bodyPr/>
                    <a:lstStyle/>
                    <a:p>
                      <a:r>
                        <a:rPr lang="ar-SA" sz="2400" b="1" kern="1200" dirty="0" smtClean="0">
                          <a:solidFill>
                            <a:srgbClr val="000000"/>
                          </a:solidFill>
                          <a:effectLst/>
                          <a:latin typeface="+mn-lt"/>
                          <a:ea typeface="+mn-ea"/>
                          <a:cs typeface="+mn-cs"/>
                        </a:rPr>
                        <a:t>الإدارة العامة </a:t>
                      </a:r>
                      <a:endParaRPr lang="en-US" sz="2400" dirty="0">
                        <a:solidFill>
                          <a:srgbClr val="000000"/>
                        </a:solidFill>
                      </a:endParaRPr>
                    </a:p>
                  </a:txBody>
                  <a:tcPr/>
                </a:tc>
                <a:tc>
                  <a:txBody>
                    <a:bodyPr/>
                    <a:lstStyle/>
                    <a:p>
                      <a:r>
                        <a:rPr lang="ar-SA" sz="2400" b="1" kern="1200" dirty="0" smtClean="0">
                          <a:solidFill>
                            <a:srgbClr val="000000"/>
                          </a:solidFill>
                          <a:effectLst/>
                          <a:latin typeface="+mn-lt"/>
                          <a:ea typeface="+mn-ea"/>
                          <a:cs typeface="+mn-cs"/>
                        </a:rPr>
                        <a:t>مجال المقارنة </a:t>
                      </a:r>
                      <a:endParaRPr lang="en-US" sz="2400" dirty="0">
                        <a:solidFill>
                          <a:srgbClr val="000000"/>
                        </a:solidFill>
                      </a:endParaRPr>
                    </a:p>
                  </a:txBody>
                  <a:tcPr/>
                </a:tc>
              </a:tr>
              <a:tr h="37084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ar-SA" altLang="zh-CN" sz="2000" b="1" i="0" u="none" strike="noStrike" cap="none" normalizeH="0" baseline="0" dirty="0" smtClean="0">
                          <a:ln>
                            <a:noFill/>
                          </a:ln>
                          <a:solidFill>
                            <a:srgbClr val="000000"/>
                          </a:solidFill>
                          <a:effectLst/>
                          <a:latin typeface="Tahoma" pitchFamily="34" charset="0"/>
                          <a:cs typeface="Arial" pitchFamily="34" charset="0"/>
                        </a:rPr>
                        <a:t>تحقيق ربح</a:t>
                      </a:r>
                      <a:endParaRPr lang="en-US" sz="2000" dirty="0">
                        <a:solidFill>
                          <a:srgbClr val="000000"/>
                        </a:solidFill>
                      </a:endParaRPr>
                    </a:p>
                  </a:txBody>
                  <a:tcPr/>
                </a:tc>
                <a:tc>
                  <a:txBody>
                    <a:bodyPr/>
                    <a:lstStyle/>
                    <a:p>
                      <a:pPr marL="0" marR="0" lvl="0" indent="0" algn="r" defTabSz="914400" rtl="1" eaLnBrk="1" fontAlgn="ctr" latinLnBrk="0" hangingPunct="1">
                        <a:lnSpc>
                          <a:spcPct val="100000"/>
                        </a:lnSpc>
                        <a:spcBef>
                          <a:spcPct val="20000"/>
                        </a:spcBef>
                        <a:spcAft>
                          <a:spcPct val="0"/>
                        </a:spcAft>
                        <a:buClr>
                          <a:schemeClr val="hlink"/>
                        </a:buClr>
                        <a:buSzPct val="65000"/>
                        <a:buFont typeface="Wingdings" pitchFamily="2" charset="2"/>
                        <a:buNone/>
                        <a:tabLst/>
                      </a:pPr>
                      <a:r>
                        <a:rPr kumimoji="0" lang="ar-SA" altLang="zh-CN" sz="2000" b="1" i="0" u="none" strike="noStrike" cap="none" normalizeH="0" baseline="0" dirty="0" smtClean="0">
                          <a:ln>
                            <a:noFill/>
                          </a:ln>
                          <a:solidFill>
                            <a:srgbClr val="000000"/>
                          </a:solidFill>
                          <a:effectLst/>
                          <a:latin typeface="Tahoma" pitchFamily="34" charset="0"/>
                          <a:cs typeface="Arial" pitchFamily="34" charset="0"/>
                        </a:rPr>
                        <a:t>تقديم خدمة عامة</a:t>
                      </a:r>
                      <a:r>
                        <a:rPr kumimoji="0" lang="ar-SA" altLang="zh-CN" sz="2000" b="0" i="0" u="none" strike="noStrike" cap="none" normalizeH="0" baseline="0" dirty="0" smtClean="0">
                          <a:ln>
                            <a:noFill/>
                          </a:ln>
                          <a:solidFill>
                            <a:srgbClr val="000000"/>
                          </a:solidFill>
                          <a:effectLst/>
                          <a:latin typeface="Tahoma" pitchFamily="34" charset="0"/>
                          <a:cs typeface="Arial" pitchFamily="34" charset="0"/>
                        </a:rPr>
                        <a:t> </a:t>
                      </a:r>
                      <a:endParaRPr kumimoji="0" lang="en-US" sz="2000" b="0" i="0" u="none" strike="noStrike" cap="none" normalizeH="0" baseline="0" dirty="0" smtClean="0">
                        <a:ln>
                          <a:noFill/>
                        </a:ln>
                        <a:solidFill>
                          <a:srgbClr val="000000"/>
                        </a:solidFill>
                        <a:effectLst/>
                        <a:latin typeface="Tahoma" pitchFamily="34" charset="0"/>
                        <a:cs typeface="Arial" pitchFamily="34" charset="0"/>
                      </a:endParaRPr>
                    </a:p>
                  </a:txBody>
                  <a:tcPr/>
                </a:tc>
                <a:tc>
                  <a:txBody>
                    <a:bodyPr/>
                    <a:lstStyle/>
                    <a:p>
                      <a:r>
                        <a:rPr lang="ar-AE" sz="2000" b="0" i="0" u="none" strike="noStrike" kern="1200" baseline="0" dirty="0" smtClean="0">
                          <a:solidFill>
                            <a:srgbClr val="000000"/>
                          </a:solidFill>
                          <a:latin typeface="+mn-lt"/>
                          <a:ea typeface="+mn-ea"/>
                          <a:cs typeface="+mn-cs"/>
                        </a:rPr>
                        <a:t>الهدف</a:t>
                      </a:r>
                      <a:endParaRPr lang="en-US" sz="2000" dirty="0">
                        <a:solidFill>
                          <a:srgbClr val="000000"/>
                        </a:solidFill>
                      </a:endParaRPr>
                    </a:p>
                  </a:txBody>
                  <a:tcPr/>
                </a:tc>
              </a:tr>
              <a:tr h="37084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AE" sz="2000" b="0" i="0" u="none" strike="noStrike" kern="1200" baseline="0" dirty="0" smtClean="0">
                          <a:solidFill>
                            <a:srgbClr val="000066"/>
                          </a:solidFill>
                          <a:latin typeface="+mn-lt"/>
                          <a:ea typeface="+mn-ea"/>
                          <a:cs typeface="+mn-cs"/>
                        </a:rPr>
                        <a:t>خاصة</a:t>
                      </a:r>
                      <a:endParaRPr lang="en-US" sz="2000" dirty="0" smtClean="0">
                        <a:solidFill>
                          <a:srgbClr val="000066"/>
                        </a:solidFill>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AE" sz="2000" b="0" i="0" u="none" strike="noStrike" kern="1200" baseline="0" dirty="0" smtClean="0">
                          <a:solidFill>
                            <a:srgbClr val="000066"/>
                          </a:solidFill>
                          <a:latin typeface="+mn-lt"/>
                          <a:ea typeface="+mn-ea"/>
                          <a:cs typeface="+mn-cs"/>
                        </a:rPr>
                        <a:t>عامة</a:t>
                      </a:r>
                      <a:endParaRPr lang="en-US" sz="2000" dirty="0">
                        <a:solidFill>
                          <a:srgbClr val="000066"/>
                        </a:solidFill>
                      </a:endParaRPr>
                    </a:p>
                  </a:txBody>
                  <a:tcPr/>
                </a:tc>
                <a:tc>
                  <a:txBody>
                    <a:bodyPr/>
                    <a:lstStyle/>
                    <a:p>
                      <a:r>
                        <a:rPr lang="ar-AE" sz="2000" b="0" i="0" u="none" strike="noStrike" kern="1200" baseline="0" dirty="0" smtClean="0">
                          <a:solidFill>
                            <a:srgbClr val="000066"/>
                          </a:solidFill>
                          <a:latin typeface="+mn-lt"/>
                          <a:ea typeface="+mn-ea"/>
                          <a:cs typeface="+mn-cs"/>
                        </a:rPr>
                        <a:t>الملكية</a:t>
                      </a:r>
                      <a:endParaRPr lang="en-US" sz="2000" dirty="0">
                        <a:solidFill>
                          <a:srgbClr val="000066"/>
                        </a:solidFill>
                      </a:endParaRPr>
                    </a:p>
                  </a:txBody>
                  <a:tcPr/>
                </a:tc>
              </a:tr>
              <a:tr h="370840">
                <a:tc>
                  <a:txBody>
                    <a:bodyPr/>
                    <a:lstStyle/>
                    <a:p>
                      <a:r>
                        <a:rPr lang="ar-AE" sz="2000" b="0" i="0" u="none" strike="noStrike" kern="1200" baseline="0" dirty="0" smtClean="0">
                          <a:solidFill>
                            <a:srgbClr val="000000"/>
                          </a:solidFill>
                          <a:latin typeface="+mn-lt"/>
                          <a:ea typeface="+mn-ea"/>
                          <a:cs typeface="+mn-cs"/>
                        </a:rPr>
                        <a:t>سلع </a:t>
                      </a:r>
                      <a:r>
                        <a:rPr lang="ar-AE" sz="2000" b="0" i="0" u="none" strike="noStrike" kern="1200" baseline="0" smtClean="0">
                          <a:solidFill>
                            <a:srgbClr val="000000"/>
                          </a:solidFill>
                          <a:latin typeface="+mn-lt"/>
                          <a:ea typeface="+mn-ea"/>
                          <a:cs typeface="+mn-cs"/>
                        </a:rPr>
                        <a:t>+ خدمات اجتماعية</a:t>
                      </a:r>
                      <a:endParaRPr lang="en-US" sz="2000" dirty="0">
                        <a:solidFill>
                          <a:srgbClr val="000000"/>
                        </a:solidFill>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AE" sz="2000" b="0" i="0" u="none" strike="noStrike" kern="1200" baseline="0" dirty="0" smtClean="0">
                          <a:solidFill>
                            <a:srgbClr val="000000"/>
                          </a:solidFill>
                          <a:latin typeface="+mn-lt"/>
                          <a:ea typeface="+mn-ea"/>
                          <a:cs typeface="+mn-cs"/>
                        </a:rPr>
                        <a:t>خدمات عامة</a:t>
                      </a:r>
                      <a:endParaRPr lang="en-US" sz="2000" dirty="0" smtClean="0">
                        <a:solidFill>
                          <a:srgbClr val="000000"/>
                        </a:solidFill>
                      </a:endParaRPr>
                    </a:p>
                  </a:txBody>
                  <a:tcPr/>
                </a:tc>
                <a:tc>
                  <a:txBody>
                    <a:bodyPr/>
                    <a:lstStyle/>
                    <a:p>
                      <a:r>
                        <a:rPr lang="ar-AE" sz="2000" b="0" i="0" u="none" strike="noStrike" kern="1200" baseline="0" dirty="0" smtClean="0">
                          <a:solidFill>
                            <a:srgbClr val="000000"/>
                          </a:solidFill>
                          <a:latin typeface="+mn-lt"/>
                          <a:ea typeface="+mn-ea"/>
                          <a:cs typeface="+mn-cs"/>
                        </a:rPr>
                        <a:t>مجال النشاط</a:t>
                      </a:r>
                      <a:endParaRPr lang="en-US" sz="2000" dirty="0">
                        <a:solidFill>
                          <a:srgbClr val="000000"/>
                        </a:solidFill>
                      </a:endParaRPr>
                    </a:p>
                  </a:txBody>
                  <a:tcPr/>
                </a:tc>
              </a:tr>
              <a:tr h="370840">
                <a:tc>
                  <a:txBody>
                    <a:bodyPr/>
                    <a:lstStyle/>
                    <a:p>
                      <a:r>
                        <a:rPr lang="ar-AE" sz="2000" b="0" i="0" u="none" strike="noStrike" kern="1200" baseline="0" dirty="0" smtClean="0">
                          <a:solidFill>
                            <a:srgbClr val="000000"/>
                          </a:solidFill>
                          <a:latin typeface="+mn-lt"/>
                          <a:ea typeface="+mn-ea"/>
                          <a:cs typeface="+mn-cs"/>
                        </a:rPr>
                        <a:t>حكومية + خاصة</a:t>
                      </a:r>
                      <a:endParaRPr lang="en-US" sz="2000" dirty="0">
                        <a:solidFill>
                          <a:srgbClr val="000000"/>
                        </a:solidFill>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AE" sz="2000" b="0" i="0" u="none" strike="noStrike" kern="1200" baseline="0" dirty="0" smtClean="0">
                          <a:solidFill>
                            <a:srgbClr val="000000"/>
                          </a:solidFill>
                          <a:latin typeface="+mn-lt"/>
                          <a:ea typeface="+mn-ea"/>
                          <a:cs typeface="+mn-cs"/>
                        </a:rPr>
                        <a:t>حكومية عامة</a:t>
                      </a:r>
                      <a:endParaRPr lang="en-US" sz="2000" dirty="0" smtClean="0">
                        <a:solidFill>
                          <a:srgbClr val="000000"/>
                        </a:solidFill>
                      </a:endParaRPr>
                    </a:p>
                    <a:p>
                      <a:endParaRPr lang="en-US" sz="2000" dirty="0">
                        <a:solidFill>
                          <a:srgbClr val="000000"/>
                        </a:solidFill>
                      </a:endParaRPr>
                    </a:p>
                  </a:txBody>
                  <a:tcPr/>
                </a:tc>
                <a:tc>
                  <a:txBody>
                    <a:bodyPr/>
                    <a:lstStyle/>
                    <a:p>
                      <a:r>
                        <a:rPr lang="ar-AE" sz="2000" b="0" i="0" u="none" strike="noStrike" kern="1200" baseline="0" dirty="0" smtClean="0">
                          <a:solidFill>
                            <a:srgbClr val="000000"/>
                          </a:solidFill>
                          <a:latin typeface="+mn-lt"/>
                          <a:ea typeface="+mn-ea"/>
                          <a:cs typeface="+mn-cs"/>
                        </a:rPr>
                        <a:t>القوانين</a:t>
                      </a:r>
                      <a:endParaRPr lang="en-US" sz="2000" dirty="0">
                        <a:solidFill>
                          <a:srgbClr val="000000"/>
                        </a:solidFill>
                      </a:endParaRPr>
                    </a:p>
                  </a:txBody>
                  <a:tcPr/>
                </a:tc>
              </a:tr>
              <a:tr h="370840">
                <a:tc>
                  <a:txBody>
                    <a:bodyPr/>
                    <a:lstStyle/>
                    <a:p>
                      <a:r>
                        <a:rPr lang="ar-AE" sz="2000" b="0" i="0" u="none" strike="noStrike" kern="1200" baseline="0" dirty="0" smtClean="0">
                          <a:solidFill>
                            <a:srgbClr val="000000"/>
                          </a:solidFill>
                          <a:latin typeface="+mn-lt"/>
                          <a:ea typeface="+mn-ea"/>
                          <a:cs typeface="+mn-cs"/>
                        </a:rPr>
                        <a:t>أمام صاحب رأس المال</a:t>
                      </a:r>
                      <a:endParaRPr lang="en-US" sz="2000" dirty="0">
                        <a:solidFill>
                          <a:srgbClr val="000000"/>
                        </a:solidFill>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AE" sz="2000" b="0" i="0" u="none" strike="noStrike" kern="1200" baseline="0" dirty="0" smtClean="0">
                          <a:solidFill>
                            <a:srgbClr val="000000"/>
                          </a:solidFill>
                          <a:latin typeface="+mn-lt"/>
                          <a:ea typeface="+mn-ea"/>
                          <a:cs typeface="+mn-cs"/>
                        </a:rPr>
                        <a:t>عامة</a:t>
                      </a:r>
                      <a:endParaRPr lang="en-US" sz="2000" dirty="0" smtClean="0">
                        <a:solidFill>
                          <a:srgbClr val="000000"/>
                        </a:solidFill>
                      </a:endParaRPr>
                    </a:p>
                    <a:p>
                      <a:endParaRPr lang="en-US" sz="2000" dirty="0">
                        <a:solidFill>
                          <a:srgbClr val="000000"/>
                        </a:solidFill>
                      </a:endParaRPr>
                    </a:p>
                  </a:txBody>
                  <a:tcPr/>
                </a:tc>
                <a:tc>
                  <a:txBody>
                    <a:bodyPr/>
                    <a:lstStyle/>
                    <a:p>
                      <a:r>
                        <a:rPr lang="ar-AE" sz="2000" b="0" i="0" u="none" strike="noStrike" kern="1200" baseline="0" dirty="0" smtClean="0">
                          <a:solidFill>
                            <a:srgbClr val="000000"/>
                          </a:solidFill>
                          <a:latin typeface="+mn-lt"/>
                          <a:ea typeface="+mn-ea"/>
                          <a:cs typeface="+mn-cs"/>
                        </a:rPr>
                        <a:t>المسئولية والمحاسبة</a:t>
                      </a:r>
                      <a:endParaRPr lang="en-US" sz="2000" dirty="0">
                        <a:solidFill>
                          <a:srgbClr val="000000"/>
                        </a:solidFill>
                      </a:endParaRPr>
                    </a:p>
                  </a:txBody>
                  <a:tcPr/>
                </a:tc>
              </a:tr>
              <a:tr h="37084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AE" sz="2000" b="0" i="0" u="none" strike="noStrike" kern="1200" baseline="0" dirty="0" smtClean="0">
                          <a:solidFill>
                            <a:srgbClr val="000066"/>
                          </a:solidFill>
                          <a:latin typeface="+mn-lt"/>
                          <a:ea typeface="+mn-ea"/>
                          <a:cs typeface="+mn-cs"/>
                        </a:rPr>
                        <a:t>شخصية</a:t>
                      </a:r>
                      <a:endParaRPr lang="en-US" sz="2000" dirty="0" smtClean="0">
                        <a:solidFill>
                          <a:srgbClr val="000066"/>
                        </a:solidFill>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AE" sz="2000" b="0" i="0" u="none" strike="noStrike" kern="1200" baseline="0" dirty="0" smtClean="0">
                          <a:solidFill>
                            <a:srgbClr val="000066"/>
                          </a:solidFill>
                          <a:latin typeface="+mn-lt"/>
                          <a:ea typeface="+mn-ea"/>
                          <a:cs typeface="+mn-cs"/>
                        </a:rPr>
                        <a:t>صفة اعتبارية عامة</a:t>
                      </a:r>
                      <a:endParaRPr lang="en-US" sz="2000" dirty="0">
                        <a:solidFill>
                          <a:srgbClr val="000066"/>
                        </a:solidFill>
                      </a:endParaRPr>
                    </a:p>
                  </a:txBody>
                  <a:tcPr/>
                </a:tc>
                <a:tc>
                  <a:txBody>
                    <a:bodyPr/>
                    <a:lstStyle/>
                    <a:p>
                      <a:r>
                        <a:rPr lang="ar-AE" sz="2000" b="0" i="0" u="none" strike="noStrike" kern="1200" baseline="0" dirty="0" smtClean="0">
                          <a:solidFill>
                            <a:srgbClr val="000066"/>
                          </a:solidFill>
                          <a:latin typeface="+mn-lt"/>
                          <a:ea typeface="+mn-ea"/>
                          <a:cs typeface="+mn-cs"/>
                        </a:rPr>
                        <a:t>الصبغة الرسمية</a:t>
                      </a:r>
                      <a:endParaRPr lang="en-US" sz="2000" dirty="0">
                        <a:solidFill>
                          <a:srgbClr val="000066"/>
                        </a:solidFill>
                      </a:endParaRPr>
                    </a:p>
                  </a:txBody>
                  <a:tcPr/>
                </a:tc>
              </a:tr>
              <a:tr h="370840">
                <a:tc>
                  <a:txBody>
                    <a:bodyPr/>
                    <a:lstStyle/>
                    <a:p>
                      <a:r>
                        <a:rPr lang="ar-AE" sz="2000" b="0" i="0" u="none" strike="noStrike" kern="1200" baseline="0" dirty="0" smtClean="0">
                          <a:solidFill>
                            <a:srgbClr val="000000"/>
                          </a:solidFill>
                          <a:latin typeface="+mn-lt"/>
                          <a:ea typeface="+mn-ea"/>
                          <a:cs typeface="+mn-cs"/>
                        </a:rPr>
                        <a:t>متنوع</a:t>
                      </a:r>
                      <a:endParaRPr lang="en-US" sz="2000" dirty="0">
                        <a:solidFill>
                          <a:srgbClr val="000000"/>
                        </a:solidFill>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AE" sz="2000" b="0" i="0" u="none" strike="noStrike" kern="1200" baseline="0" dirty="0" smtClean="0">
                          <a:solidFill>
                            <a:srgbClr val="000000"/>
                          </a:solidFill>
                          <a:latin typeface="+mn-lt"/>
                          <a:ea typeface="+mn-ea"/>
                          <a:cs typeface="+mn-cs"/>
                        </a:rPr>
                        <a:t>هرمي</a:t>
                      </a:r>
                      <a:endParaRPr lang="en-US" sz="2000" dirty="0" smtClean="0">
                        <a:solidFill>
                          <a:srgbClr val="000000"/>
                        </a:solidFill>
                      </a:endParaRPr>
                    </a:p>
                    <a:p>
                      <a:endParaRPr lang="en-US" sz="2000" dirty="0">
                        <a:solidFill>
                          <a:srgbClr val="000000"/>
                        </a:solidFill>
                      </a:endParaRPr>
                    </a:p>
                  </a:txBody>
                  <a:tcPr/>
                </a:tc>
                <a:tc>
                  <a:txBody>
                    <a:bodyPr/>
                    <a:lstStyle/>
                    <a:p>
                      <a:r>
                        <a:rPr lang="ar-AE" sz="2000" b="0" i="0" u="none" strike="noStrike" kern="1200" baseline="0" dirty="0" smtClean="0">
                          <a:solidFill>
                            <a:srgbClr val="000000"/>
                          </a:solidFill>
                          <a:latin typeface="+mn-lt"/>
                          <a:ea typeface="+mn-ea"/>
                          <a:cs typeface="+mn-cs"/>
                        </a:rPr>
                        <a:t>الشكل التنظيمي</a:t>
                      </a:r>
                      <a:endParaRPr lang="en-US" sz="2000" dirty="0">
                        <a:solidFill>
                          <a:srgbClr val="000000"/>
                        </a:solidFill>
                      </a:endParaRPr>
                    </a:p>
                  </a:txBody>
                  <a:tcPr/>
                </a:tc>
              </a:tr>
              <a:tr h="37084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AE" sz="2000" b="0" i="0" u="none" strike="noStrike" kern="1200" baseline="0" dirty="0" smtClean="0">
                          <a:solidFill>
                            <a:srgbClr val="000066"/>
                          </a:solidFill>
                          <a:latin typeface="+mn-lt"/>
                          <a:ea typeface="+mn-ea"/>
                          <a:cs typeface="+mn-cs"/>
                        </a:rPr>
                        <a:t>أقل تعقيدا</a:t>
                      </a:r>
                      <a:endParaRPr lang="en-US" sz="2000" dirty="0" smtClean="0">
                        <a:solidFill>
                          <a:srgbClr val="000066"/>
                        </a:solidFill>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AE" sz="2000" b="0" i="0" u="none" strike="noStrike" kern="1200" baseline="0" dirty="0" smtClean="0">
                          <a:solidFill>
                            <a:srgbClr val="000066"/>
                          </a:solidFill>
                          <a:latin typeface="+mn-lt"/>
                          <a:ea typeface="+mn-ea"/>
                          <a:cs typeface="+mn-cs"/>
                        </a:rPr>
                        <a:t>معقدة وعامة</a:t>
                      </a:r>
                      <a:endParaRPr lang="en-US" sz="2000" dirty="0">
                        <a:solidFill>
                          <a:srgbClr val="000066"/>
                        </a:solidFill>
                      </a:endParaRPr>
                    </a:p>
                  </a:txBody>
                  <a:tcPr/>
                </a:tc>
                <a:tc>
                  <a:txBody>
                    <a:bodyPr/>
                    <a:lstStyle/>
                    <a:p>
                      <a:r>
                        <a:rPr lang="ar-AE" sz="2000" b="0" i="0" u="none" strike="noStrike" kern="1200" baseline="0" dirty="0" smtClean="0">
                          <a:solidFill>
                            <a:srgbClr val="000066"/>
                          </a:solidFill>
                          <a:latin typeface="+mn-lt"/>
                          <a:ea typeface="+mn-ea"/>
                          <a:cs typeface="+mn-cs"/>
                        </a:rPr>
                        <a:t>بيئة الإدارة</a:t>
                      </a:r>
                      <a:endParaRPr lang="en-US" sz="2000" dirty="0">
                        <a:solidFill>
                          <a:srgbClr val="000066"/>
                        </a:solidFill>
                      </a:endParaRPr>
                    </a:p>
                  </a:txBody>
                  <a:tcPr/>
                </a:tc>
              </a:tr>
            </a:tbl>
          </a:graphicData>
        </a:graphic>
      </p:graphicFrame>
      <p:sp>
        <p:nvSpPr>
          <p:cNvPr id="4" name="Date Placeholder 3"/>
          <p:cNvSpPr>
            <a:spLocks noGrp="1"/>
          </p:cNvSpPr>
          <p:nvPr>
            <p:ph type="dt" sz="half" idx="10"/>
          </p:nvPr>
        </p:nvSpPr>
        <p:spPr>
          <a:xfrm>
            <a:off x="457200" y="6278563"/>
            <a:ext cx="2602632" cy="457200"/>
          </a:xfrm>
        </p:spPr>
        <p:txBody>
          <a:bodyPr/>
          <a:lstStyle/>
          <a:p>
            <a:pPr>
              <a:defRPr/>
            </a:pPr>
            <a:fld id="{10D5B580-4851-4855-8816-6AB05A3FA0E6}" type="datetime2">
              <a:rPr lang="en-US" smtClean="0"/>
              <a:t>Tuesday, 2 June, 2020</a:t>
            </a:fld>
            <a:endParaRPr lang="en-US" dirty="0"/>
          </a:p>
        </p:txBody>
      </p:sp>
    </p:spTree>
    <p:extLst>
      <p:ext uri="{BB962C8B-B14F-4D97-AF65-F5344CB8AC3E}">
        <p14:creationId xmlns:p14="http://schemas.microsoft.com/office/powerpoint/2010/main" val="25586071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sz="5400" dirty="0" smtClean="0">
                <a:solidFill>
                  <a:srgbClr val="C00000"/>
                </a:solidFill>
                <a:effectLst/>
              </a:rPr>
              <a:t>مقارنة الادارة العامة بادارة الاعمال</a:t>
            </a:r>
            <a:endParaRPr lang="en-US" sz="5400" dirty="0">
              <a:solidFill>
                <a:srgbClr val="C00000"/>
              </a:solidFill>
              <a:effectLst/>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97391536"/>
              </p:ext>
            </p:extLst>
          </p:nvPr>
        </p:nvGraphicFramePr>
        <p:xfrm>
          <a:off x="457200" y="1268760"/>
          <a:ext cx="8229600" cy="449352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ar-SA" sz="2000" b="1" kern="1200" dirty="0" smtClean="0">
                          <a:solidFill>
                            <a:srgbClr val="000000"/>
                          </a:solidFill>
                          <a:effectLst/>
                          <a:latin typeface="+mn-lt"/>
                          <a:ea typeface="+mn-ea"/>
                          <a:cs typeface="+mn-cs"/>
                        </a:rPr>
                        <a:t>إدارة الأعمال</a:t>
                      </a:r>
                      <a:endParaRPr lang="en-US" sz="2000" dirty="0">
                        <a:solidFill>
                          <a:srgbClr val="000000"/>
                        </a:solidFill>
                      </a:endParaRPr>
                    </a:p>
                  </a:txBody>
                  <a:tcPr/>
                </a:tc>
                <a:tc>
                  <a:txBody>
                    <a:bodyPr/>
                    <a:lstStyle/>
                    <a:p>
                      <a:r>
                        <a:rPr lang="ar-SA" sz="2000" b="1" kern="1200" dirty="0" smtClean="0">
                          <a:solidFill>
                            <a:srgbClr val="000000"/>
                          </a:solidFill>
                          <a:effectLst/>
                          <a:latin typeface="+mn-lt"/>
                          <a:ea typeface="+mn-ea"/>
                          <a:cs typeface="+mn-cs"/>
                        </a:rPr>
                        <a:t>الإدارة العامة </a:t>
                      </a:r>
                      <a:endParaRPr lang="en-US" sz="2000" dirty="0">
                        <a:solidFill>
                          <a:srgbClr val="000000"/>
                        </a:solidFill>
                      </a:endParaRPr>
                    </a:p>
                  </a:txBody>
                  <a:tcPr/>
                </a:tc>
                <a:tc>
                  <a:txBody>
                    <a:bodyPr/>
                    <a:lstStyle/>
                    <a:p>
                      <a:r>
                        <a:rPr lang="ar-SA" sz="2000" b="1" kern="1200" dirty="0" smtClean="0">
                          <a:solidFill>
                            <a:srgbClr val="000000"/>
                          </a:solidFill>
                          <a:effectLst/>
                          <a:latin typeface="+mn-lt"/>
                          <a:ea typeface="+mn-ea"/>
                          <a:cs typeface="+mn-cs"/>
                        </a:rPr>
                        <a:t>مجال المقارنة </a:t>
                      </a:r>
                      <a:endParaRPr lang="en-US" sz="2000" dirty="0">
                        <a:solidFill>
                          <a:srgbClr val="000000"/>
                        </a:solidFill>
                      </a:endParaRPr>
                    </a:p>
                  </a:txBody>
                  <a:tcPr/>
                </a:tc>
              </a:tr>
              <a:tr h="37084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kumimoji="0" lang="ar-SA" altLang="zh-CN" sz="2000" b="1" i="0" u="none" strike="noStrike" cap="none" normalizeH="0" baseline="0" dirty="0" smtClean="0">
                          <a:ln>
                            <a:noFill/>
                          </a:ln>
                          <a:solidFill>
                            <a:srgbClr val="000000"/>
                          </a:solidFill>
                          <a:effectLst/>
                          <a:latin typeface="Tahoma" pitchFamily="34" charset="0"/>
                          <a:cs typeface="Arial" pitchFamily="34" charset="0"/>
                        </a:rPr>
                        <a:t>تحقيق ربح</a:t>
                      </a:r>
                      <a:endParaRPr lang="en-US" sz="2000" dirty="0">
                        <a:solidFill>
                          <a:srgbClr val="000000"/>
                        </a:solidFill>
                      </a:endParaRPr>
                    </a:p>
                  </a:txBody>
                  <a:tcPr/>
                </a:tc>
                <a:tc>
                  <a:txBody>
                    <a:bodyPr/>
                    <a:lstStyle/>
                    <a:p>
                      <a:pPr marL="0" marR="0" lvl="0" indent="0" algn="r" defTabSz="914400" rtl="1" eaLnBrk="1" fontAlgn="ctr" latinLnBrk="0" hangingPunct="1">
                        <a:lnSpc>
                          <a:spcPct val="100000"/>
                        </a:lnSpc>
                        <a:spcBef>
                          <a:spcPct val="20000"/>
                        </a:spcBef>
                        <a:spcAft>
                          <a:spcPct val="0"/>
                        </a:spcAft>
                        <a:buClr>
                          <a:schemeClr val="hlink"/>
                        </a:buClr>
                        <a:buSzPct val="65000"/>
                        <a:buFont typeface="Wingdings" pitchFamily="2" charset="2"/>
                        <a:buNone/>
                        <a:tabLst/>
                      </a:pPr>
                      <a:r>
                        <a:rPr kumimoji="0" lang="ar-SA" altLang="zh-CN" sz="2000" b="1" i="0" u="none" strike="noStrike" cap="none" normalizeH="0" baseline="0" dirty="0" smtClean="0">
                          <a:ln>
                            <a:noFill/>
                          </a:ln>
                          <a:solidFill>
                            <a:srgbClr val="000000"/>
                          </a:solidFill>
                          <a:effectLst/>
                          <a:latin typeface="Tahoma" pitchFamily="34" charset="0"/>
                          <a:cs typeface="Arial" pitchFamily="34" charset="0"/>
                        </a:rPr>
                        <a:t>تقديم خدمة عامة</a:t>
                      </a:r>
                      <a:r>
                        <a:rPr kumimoji="0" lang="ar-SA" altLang="zh-CN" sz="2000" b="0" i="0" u="none" strike="noStrike" cap="none" normalizeH="0" baseline="0" dirty="0" smtClean="0">
                          <a:ln>
                            <a:noFill/>
                          </a:ln>
                          <a:solidFill>
                            <a:srgbClr val="000000"/>
                          </a:solidFill>
                          <a:effectLst/>
                          <a:latin typeface="Tahoma" pitchFamily="34" charset="0"/>
                          <a:cs typeface="Arial" pitchFamily="34" charset="0"/>
                        </a:rPr>
                        <a:t> </a:t>
                      </a:r>
                      <a:endParaRPr kumimoji="0" lang="en-US" sz="2000" b="0" i="0" u="none" strike="noStrike" cap="none" normalizeH="0" baseline="0" dirty="0" smtClean="0">
                        <a:ln>
                          <a:noFill/>
                        </a:ln>
                        <a:solidFill>
                          <a:srgbClr val="000000"/>
                        </a:solidFill>
                        <a:effectLst/>
                        <a:latin typeface="Tahoma" pitchFamily="34" charset="0"/>
                        <a:cs typeface="Arial" pitchFamily="34" charset="0"/>
                      </a:endParaRPr>
                    </a:p>
                  </a:txBody>
                  <a:tcPr/>
                </a:tc>
                <a:tc>
                  <a:txBody>
                    <a:bodyPr/>
                    <a:lstStyle/>
                    <a:p>
                      <a:pPr algn="r"/>
                      <a:r>
                        <a:rPr lang="ar-AE" sz="2000" b="0" i="0" u="none" strike="noStrike" kern="1200" baseline="0" dirty="0" smtClean="0">
                          <a:solidFill>
                            <a:srgbClr val="000000"/>
                          </a:solidFill>
                          <a:latin typeface="+mn-lt"/>
                          <a:ea typeface="+mn-ea"/>
                          <a:cs typeface="+mn-cs"/>
                        </a:rPr>
                        <a:t>الهدف</a:t>
                      </a:r>
                      <a:endParaRPr lang="en-US" sz="2000" dirty="0">
                        <a:solidFill>
                          <a:srgbClr val="000000"/>
                        </a:solidFill>
                      </a:endParaRPr>
                    </a:p>
                  </a:txBody>
                  <a:tcPr/>
                </a:tc>
              </a:tr>
              <a:tr h="370840">
                <a:tc>
                  <a:txBody>
                    <a:bodyPr/>
                    <a:lstStyle/>
                    <a:p>
                      <a:pPr marL="0" marR="0" lvl="0" indent="0" algn="r" defTabSz="914400" rtl="1" eaLnBrk="1" fontAlgn="ctr" latinLnBrk="0" hangingPunct="1">
                        <a:lnSpc>
                          <a:spcPct val="100000"/>
                        </a:lnSpc>
                        <a:spcBef>
                          <a:spcPct val="20000"/>
                        </a:spcBef>
                        <a:spcAft>
                          <a:spcPct val="0"/>
                        </a:spcAft>
                        <a:buClr>
                          <a:schemeClr val="hlink"/>
                        </a:buClr>
                        <a:buSzPct val="65000"/>
                        <a:buFont typeface="Wingdings" pitchFamily="2" charset="2"/>
                        <a:buNone/>
                        <a:tabLst/>
                      </a:pPr>
                      <a:r>
                        <a:rPr kumimoji="0" lang="ar-SA" altLang="zh-CN" sz="2000" b="1" i="0" u="none" strike="noStrike" cap="none" normalizeH="0" baseline="0" dirty="0" smtClean="0">
                          <a:ln>
                            <a:noFill/>
                          </a:ln>
                          <a:solidFill>
                            <a:srgbClr val="000000"/>
                          </a:solidFill>
                          <a:effectLst/>
                          <a:latin typeface="Tahoma" pitchFamily="34" charset="0"/>
                          <a:cs typeface="Arial" pitchFamily="34" charset="0"/>
                        </a:rPr>
                        <a:t>اصغر</a:t>
                      </a:r>
                      <a:r>
                        <a:rPr kumimoji="0" lang="en-US" altLang="zh-CN" sz="2000" b="0" i="0" u="none" strike="noStrike" cap="none" normalizeH="0" baseline="0" dirty="0" smtClean="0">
                          <a:ln>
                            <a:noFill/>
                          </a:ln>
                          <a:solidFill>
                            <a:srgbClr val="000000"/>
                          </a:solidFill>
                          <a:effectLst/>
                          <a:latin typeface="Tahoma" pitchFamily="34" charset="0"/>
                          <a:ea typeface="SimSun" pitchFamily="2" charset="-122"/>
                          <a:cs typeface="Arial" pitchFamily="34" charset="0"/>
                        </a:rPr>
                        <a:t> </a:t>
                      </a:r>
                      <a:endParaRPr kumimoji="0" lang="en-US" sz="2000" b="0" i="0" u="none" strike="noStrike" cap="none" normalizeH="0" baseline="0" dirty="0" smtClean="0">
                        <a:ln>
                          <a:noFill/>
                        </a:ln>
                        <a:solidFill>
                          <a:srgbClr val="000000"/>
                        </a:solidFill>
                        <a:effectLst/>
                        <a:latin typeface="Tahoma" pitchFamily="34" charset="0"/>
                        <a:cs typeface="Arial" pitchFamily="34" charset="0"/>
                      </a:endParaRPr>
                    </a:p>
                  </a:txBody>
                  <a:tcPr marL="90000" marR="90000" marT="46800" marB="46800" anchor="ctr" horzOverflow="overflow"/>
                </a:tc>
                <a:tc>
                  <a:txBody>
                    <a:bodyPr/>
                    <a:lstStyle/>
                    <a:p>
                      <a:pPr marL="0" marR="0" lvl="0" indent="0" algn="r" defTabSz="914400" rtl="1" eaLnBrk="1" fontAlgn="ctr" latinLnBrk="0" hangingPunct="1">
                        <a:lnSpc>
                          <a:spcPct val="100000"/>
                        </a:lnSpc>
                        <a:spcBef>
                          <a:spcPct val="20000"/>
                        </a:spcBef>
                        <a:spcAft>
                          <a:spcPct val="0"/>
                        </a:spcAft>
                        <a:buClr>
                          <a:schemeClr val="hlink"/>
                        </a:buClr>
                        <a:buSzPct val="65000"/>
                        <a:buFont typeface="Wingdings" pitchFamily="2" charset="2"/>
                        <a:buNone/>
                        <a:tabLst/>
                      </a:pPr>
                      <a:r>
                        <a:rPr kumimoji="0" lang="ar-SA" altLang="zh-CN" sz="2000" b="1" i="0" u="none" strike="noStrike" cap="none" normalizeH="0" baseline="0" dirty="0" smtClean="0">
                          <a:ln>
                            <a:noFill/>
                          </a:ln>
                          <a:solidFill>
                            <a:srgbClr val="000000"/>
                          </a:solidFill>
                          <a:effectLst/>
                          <a:latin typeface="Tahoma" pitchFamily="34" charset="0"/>
                          <a:cs typeface="Arial" pitchFamily="34" charset="0"/>
                        </a:rPr>
                        <a:t>عادة كبيرة</a:t>
                      </a:r>
                      <a:r>
                        <a:rPr kumimoji="0" lang="en-US" altLang="zh-CN" sz="2000" b="0" i="0" u="none" strike="noStrike" cap="none" normalizeH="0" baseline="0" dirty="0" smtClean="0">
                          <a:ln>
                            <a:noFill/>
                          </a:ln>
                          <a:solidFill>
                            <a:srgbClr val="000000"/>
                          </a:solidFill>
                          <a:effectLst/>
                          <a:latin typeface="Tahoma" pitchFamily="34" charset="0"/>
                          <a:ea typeface="SimSun" pitchFamily="2" charset="-122"/>
                          <a:cs typeface="Arial" pitchFamily="34" charset="0"/>
                        </a:rPr>
                        <a:t> </a:t>
                      </a:r>
                      <a:endParaRPr kumimoji="0" lang="en-US" sz="2000" b="0" i="0" u="none" strike="noStrike" cap="none" normalizeH="0" baseline="0" dirty="0" smtClean="0">
                        <a:ln>
                          <a:noFill/>
                        </a:ln>
                        <a:solidFill>
                          <a:srgbClr val="000000"/>
                        </a:solidFill>
                        <a:effectLst/>
                        <a:latin typeface="Tahoma" pitchFamily="34" charset="0"/>
                        <a:cs typeface="Arial" pitchFamily="34" charset="0"/>
                      </a:endParaRPr>
                    </a:p>
                  </a:txBody>
                  <a:tcPr marL="90000" marR="90000" marT="46800" marB="46800" anchor="ctr" horzOverflow="overflow"/>
                </a:tc>
                <a:tc>
                  <a:txBody>
                    <a:bodyPr/>
                    <a:lstStyle/>
                    <a:p>
                      <a:pPr marL="0" marR="0" lvl="0" indent="0" algn="r" defTabSz="914400" rtl="1" eaLnBrk="1" fontAlgn="ctr" latinLnBrk="0" hangingPunct="1">
                        <a:lnSpc>
                          <a:spcPct val="100000"/>
                        </a:lnSpc>
                        <a:spcBef>
                          <a:spcPct val="20000"/>
                        </a:spcBef>
                        <a:spcAft>
                          <a:spcPct val="0"/>
                        </a:spcAft>
                        <a:buClr>
                          <a:schemeClr val="hlink"/>
                        </a:buClr>
                        <a:buSzPct val="65000"/>
                        <a:buFont typeface="Wingdings" pitchFamily="2" charset="2"/>
                        <a:buNone/>
                        <a:tabLst/>
                      </a:pPr>
                      <a:r>
                        <a:rPr kumimoji="0" lang="ar-SA" sz="2000" b="1" i="0" u="none" strike="noStrike" cap="none" normalizeH="0" baseline="0" dirty="0" smtClean="0">
                          <a:ln>
                            <a:noFill/>
                          </a:ln>
                          <a:solidFill>
                            <a:srgbClr val="000000"/>
                          </a:solidFill>
                          <a:effectLst/>
                          <a:latin typeface="Tahoma" pitchFamily="34" charset="0"/>
                          <a:cs typeface="Arial" pitchFamily="34" charset="0"/>
                        </a:rPr>
                        <a:t>الحجم</a:t>
                      </a:r>
                      <a:endParaRPr kumimoji="0" lang="en-US" sz="2000" b="1" i="0" u="none" strike="noStrike" cap="none" normalizeH="0" baseline="0" dirty="0" smtClean="0">
                        <a:ln>
                          <a:noFill/>
                        </a:ln>
                        <a:solidFill>
                          <a:srgbClr val="000000"/>
                        </a:solidFill>
                        <a:effectLst/>
                        <a:latin typeface="Tahoma" pitchFamily="34" charset="0"/>
                        <a:cs typeface="Arial" pitchFamily="34" charset="0"/>
                      </a:endParaRPr>
                    </a:p>
                  </a:txBody>
                  <a:tcPr marL="90000" marR="90000" marT="46800" marB="46800" anchor="ctr" horzOverflow="overflow"/>
                </a:tc>
              </a:tr>
              <a:tr h="370840">
                <a:tc>
                  <a:txBody>
                    <a:bodyPr/>
                    <a:lstStyle/>
                    <a:p>
                      <a:pPr marL="0" marR="0" lvl="0" indent="0" algn="r" defTabSz="914400" rtl="1" eaLnBrk="1" fontAlgn="ctr" latinLnBrk="0" hangingPunct="1">
                        <a:lnSpc>
                          <a:spcPct val="100000"/>
                        </a:lnSpc>
                        <a:spcBef>
                          <a:spcPct val="20000"/>
                        </a:spcBef>
                        <a:spcAft>
                          <a:spcPct val="0"/>
                        </a:spcAft>
                        <a:buClr>
                          <a:schemeClr val="hlink"/>
                        </a:buClr>
                        <a:buSzPct val="65000"/>
                        <a:buFont typeface="Wingdings" pitchFamily="2" charset="2"/>
                        <a:buNone/>
                        <a:tabLst/>
                      </a:pPr>
                      <a:r>
                        <a:rPr kumimoji="0" lang="ar-SA" altLang="zh-CN" sz="2000" b="1" i="0" u="none" strike="noStrike" cap="none" normalizeH="0" baseline="0" dirty="0" smtClean="0">
                          <a:ln>
                            <a:noFill/>
                          </a:ln>
                          <a:solidFill>
                            <a:srgbClr val="000000"/>
                          </a:solidFill>
                          <a:effectLst/>
                          <a:latin typeface="Tahoma" pitchFamily="34" charset="0"/>
                          <a:cs typeface="Arial" pitchFamily="34" charset="0"/>
                        </a:rPr>
                        <a:t>القطاع الاقتصادي وبالذات القطاع الخاص</a:t>
                      </a:r>
                      <a:r>
                        <a:rPr kumimoji="0" lang="en-US" altLang="zh-CN" sz="2000" b="0" i="0" u="none" strike="noStrike" cap="none" normalizeH="0" baseline="0" dirty="0" smtClean="0">
                          <a:ln>
                            <a:noFill/>
                          </a:ln>
                          <a:solidFill>
                            <a:srgbClr val="000000"/>
                          </a:solidFill>
                          <a:effectLst/>
                          <a:latin typeface="Tahoma" pitchFamily="34" charset="0"/>
                          <a:ea typeface="SimSun" pitchFamily="2" charset="-122"/>
                          <a:cs typeface="Arial" pitchFamily="34" charset="0"/>
                        </a:rPr>
                        <a:t> </a:t>
                      </a:r>
                      <a:endParaRPr kumimoji="0" lang="en-US" sz="2000" b="0" i="0" u="none" strike="noStrike" cap="none" normalizeH="0" baseline="0" dirty="0" smtClean="0">
                        <a:ln>
                          <a:noFill/>
                        </a:ln>
                        <a:solidFill>
                          <a:srgbClr val="000000"/>
                        </a:solidFill>
                        <a:effectLst/>
                        <a:latin typeface="Tahoma" pitchFamily="34" charset="0"/>
                        <a:cs typeface="Arial" pitchFamily="34" charset="0"/>
                      </a:endParaRPr>
                    </a:p>
                  </a:txBody>
                  <a:tcPr marL="90000" marR="90000" marT="46800" marB="46800" anchor="ctr" horzOverflow="overflow"/>
                </a:tc>
                <a:tc>
                  <a:txBody>
                    <a:bodyPr/>
                    <a:lstStyle/>
                    <a:p>
                      <a:pPr marL="0" marR="0" lvl="0" indent="0" algn="r" defTabSz="914400" rtl="1" eaLnBrk="1" fontAlgn="ctr" latinLnBrk="0" hangingPunct="1">
                        <a:lnSpc>
                          <a:spcPct val="100000"/>
                        </a:lnSpc>
                        <a:spcBef>
                          <a:spcPct val="20000"/>
                        </a:spcBef>
                        <a:spcAft>
                          <a:spcPct val="0"/>
                        </a:spcAft>
                        <a:buClr>
                          <a:schemeClr val="hlink"/>
                        </a:buClr>
                        <a:buSzPct val="65000"/>
                        <a:buFont typeface="Wingdings" pitchFamily="2" charset="2"/>
                        <a:buNone/>
                        <a:tabLst/>
                      </a:pPr>
                      <a:r>
                        <a:rPr kumimoji="0" lang="ar-SA" altLang="zh-CN" sz="2000" b="1" i="0" u="none" strike="noStrike" cap="none" normalizeH="0" baseline="0" dirty="0" smtClean="0">
                          <a:ln>
                            <a:noFill/>
                          </a:ln>
                          <a:solidFill>
                            <a:srgbClr val="000000"/>
                          </a:solidFill>
                          <a:effectLst/>
                          <a:latin typeface="Tahoma" pitchFamily="34" charset="0"/>
                          <a:cs typeface="Arial" pitchFamily="34" charset="0"/>
                        </a:rPr>
                        <a:t>دوائر حكومية مثل وزارة او مصلحة</a:t>
                      </a:r>
                      <a:r>
                        <a:rPr kumimoji="0" lang="en-US" altLang="zh-CN" sz="2000" b="0" i="0" u="none" strike="noStrike" cap="none" normalizeH="0" baseline="0" dirty="0" smtClean="0">
                          <a:ln>
                            <a:noFill/>
                          </a:ln>
                          <a:solidFill>
                            <a:srgbClr val="000000"/>
                          </a:solidFill>
                          <a:effectLst/>
                          <a:latin typeface="Tahoma" pitchFamily="34" charset="0"/>
                          <a:ea typeface="SimSun" pitchFamily="2" charset="-122"/>
                          <a:cs typeface="Arial" pitchFamily="34" charset="0"/>
                        </a:rPr>
                        <a:t> </a:t>
                      </a:r>
                      <a:endParaRPr kumimoji="0" lang="en-US" sz="2000" b="0" i="0" u="none" strike="noStrike" cap="none" normalizeH="0" baseline="0" dirty="0" smtClean="0">
                        <a:ln>
                          <a:noFill/>
                        </a:ln>
                        <a:solidFill>
                          <a:srgbClr val="000000"/>
                        </a:solidFill>
                        <a:effectLst/>
                        <a:latin typeface="Tahoma" pitchFamily="34" charset="0"/>
                        <a:cs typeface="Arial" pitchFamily="34" charset="0"/>
                      </a:endParaRPr>
                    </a:p>
                  </a:txBody>
                  <a:tcPr marL="90000" marR="90000" marT="46800" marB="46800" anchor="ctr" horzOverflow="overflow"/>
                </a:tc>
                <a:tc>
                  <a:txBody>
                    <a:bodyPr/>
                    <a:lstStyle/>
                    <a:p>
                      <a:pPr marL="0" marR="0" lvl="0" indent="0" algn="r" defTabSz="914400" rtl="1" eaLnBrk="1" fontAlgn="ctr" latinLnBrk="0" hangingPunct="1">
                        <a:lnSpc>
                          <a:spcPct val="100000"/>
                        </a:lnSpc>
                        <a:spcBef>
                          <a:spcPct val="20000"/>
                        </a:spcBef>
                        <a:spcAft>
                          <a:spcPct val="0"/>
                        </a:spcAft>
                        <a:buClr>
                          <a:schemeClr val="hlink"/>
                        </a:buClr>
                        <a:buSzPct val="65000"/>
                        <a:buFont typeface="Wingdings" pitchFamily="2" charset="2"/>
                        <a:buNone/>
                        <a:tabLst/>
                      </a:pPr>
                      <a:r>
                        <a:rPr kumimoji="0" lang="ar-SA" altLang="zh-CN" sz="2000" b="1" i="0" u="none" strike="noStrike" cap="none" normalizeH="0" baseline="0" dirty="0" smtClean="0">
                          <a:ln>
                            <a:noFill/>
                          </a:ln>
                          <a:solidFill>
                            <a:srgbClr val="000000"/>
                          </a:solidFill>
                          <a:effectLst/>
                          <a:latin typeface="Tahoma" pitchFamily="34" charset="0"/>
                          <a:cs typeface="Arial" pitchFamily="34" charset="0"/>
                        </a:rPr>
                        <a:t>مجال التطبيق</a:t>
                      </a:r>
                      <a:r>
                        <a:rPr kumimoji="0" lang="en-US" altLang="zh-CN" sz="2000" b="0" i="0" u="none" strike="noStrike" cap="none" normalizeH="0" baseline="0" dirty="0" smtClean="0">
                          <a:ln>
                            <a:noFill/>
                          </a:ln>
                          <a:solidFill>
                            <a:srgbClr val="000000"/>
                          </a:solidFill>
                          <a:effectLst/>
                          <a:latin typeface="Tahoma" pitchFamily="34" charset="0"/>
                          <a:ea typeface="SimSun" pitchFamily="2" charset="-122"/>
                          <a:cs typeface="Arial" pitchFamily="34" charset="0"/>
                        </a:rPr>
                        <a:t> </a:t>
                      </a:r>
                      <a:endParaRPr kumimoji="0" lang="en-US" sz="2000" b="0" i="0" u="none" strike="noStrike" cap="none" normalizeH="0" baseline="0" dirty="0" smtClean="0">
                        <a:ln>
                          <a:noFill/>
                        </a:ln>
                        <a:solidFill>
                          <a:srgbClr val="000000"/>
                        </a:solidFill>
                        <a:effectLst/>
                        <a:latin typeface="Tahoma" pitchFamily="34" charset="0"/>
                        <a:cs typeface="Arial" pitchFamily="34" charset="0"/>
                      </a:endParaRPr>
                    </a:p>
                  </a:txBody>
                  <a:tcPr marL="90000" marR="90000" marT="46800" marB="46800" anchor="ctr" horzOverflow="overflow"/>
                </a:tc>
              </a:tr>
              <a:tr h="370840">
                <a:tc>
                  <a:txBody>
                    <a:bodyPr/>
                    <a:lstStyle/>
                    <a:p>
                      <a:pPr marL="0" marR="0" lvl="0" indent="0" algn="r" defTabSz="914400" rtl="1" eaLnBrk="1" fontAlgn="ctr" latinLnBrk="0" hangingPunct="1">
                        <a:lnSpc>
                          <a:spcPct val="100000"/>
                        </a:lnSpc>
                        <a:spcBef>
                          <a:spcPct val="20000"/>
                        </a:spcBef>
                        <a:spcAft>
                          <a:spcPct val="0"/>
                        </a:spcAft>
                        <a:buClr>
                          <a:schemeClr val="hlink"/>
                        </a:buClr>
                        <a:buSzPct val="65000"/>
                        <a:buFont typeface="Wingdings" pitchFamily="2" charset="2"/>
                        <a:buNone/>
                        <a:tabLst/>
                      </a:pPr>
                      <a:r>
                        <a:rPr kumimoji="0" lang="ar-SA" altLang="zh-CN" sz="2000" b="1" i="0" u="none" strike="noStrike" cap="none" normalizeH="0" baseline="0" dirty="0" smtClean="0">
                          <a:ln>
                            <a:noFill/>
                          </a:ln>
                          <a:solidFill>
                            <a:srgbClr val="000066"/>
                          </a:solidFill>
                          <a:effectLst/>
                          <a:latin typeface="Tahoma" pitchFamily="34" charset="0"/>
                          <a:cs typeface="Arial" pitchFamily="34" charset="0"/>
                        </a:rPr>
                        <a:t>مجلس الادارة</a:t>
                      </a:r>
                      <a:r>
                        <a:rPr kumimoji="0" lang="en-US" altLang="zh-CN" sz="2000" b="0" i="0" u="none" strike="noStrike" cap="none" normalizeH="0" baseline="0" dirty="0" smtClean="0">
                          <a:ln>
                            <a:noFill/>
                          </a:ln>
                          <a:solidFill>
                            <a:srgbClr val="000066"/>
                          </a:solidFill>
                          <a:effectLst/>
                          <a:latin typeface="Tahoma" pitchFamily="34" charset="0"/>
                          <a:ea typeface="SimSun" pitchFamily="2" charset="-122"/>
                          <a:cs typeface="Arial" pitchFamily="34" charset="0"/>
                        </a:rPr>
                        <a:t> </a:t>
                      </a:r>
                      <a:endParaRPr kumimoji="0" lang="en-US" sz="2000" b="0" i="0" u="none" strike="noStrike" cap="none" normalizeH="0" baseline="0" dirty="0" smtClean="0">
                        <a:ln>
                          <a:noFill/>
                        </a:ln>
                        <a:solidFill>
                          <a:srgbClr val="000066"/>
                        </a:solidFill>
                        <a:effectLst/>
                        <a:latin typeface="Tahoma" pitchFamily="34" charset="0"/>
                        <a:cs typeface="Arial" pitchFamily="34" charset="0"/>
                      </a:endParaRPr>
                    </a:p>
                  </a:txBody>
                  <a:tcPr marL="90000" marR="90000" marT="46800" marB="46800" anchor="ctr" horzOverflow="overflow"/>
                </a:tc>
                <a:tc>
                  <a:txBody>
                    <a:bodyPr/>
                    <a:lstStyle/>
                    <a:p>
                      <a:pPr marL="0" marR="0" lvl="0" indent="0" algn="r" defTabSz="914400" rtl="1" eaLnBrk="1" fontAlgn="ctr" latinLnBrk="0" hangingPunct="1">
                        <a:lnSpc>
                          <a:spcPct val="100000"/>
                        </a:lnSpc>
                        <a:spcBef>
                          <a:spcPct val="20000"/>
                        </a:spcBef>
                        <a:spcAft>
                          <a:spcPct val="0"/>
                        </a:spcAft>
                        <a:buClr>
                          <a:schemeClr val="hlink"/>
                        </a:buClr>
                        <a:buSzPct val="65000"/>
                        <a:buFont typeface="Wingdings" pitchFamily="2" charset="2"/>
                        <a:buNone/>
                        <a:tabLst/>
                      </a:pPr>
                      <a:r>
                        <a:rPr kumimoji="0" lang="ar-SA" altLang="zh-CN" sz="2000" b="1" i="0" u="none" strike="noStrike" cap="none" normalizeH="0" baseline="0" dirty="0" smtClean="0">
                          <a:ln>
                            <a:noFill/>
                          </a:ln>
                          <a:solidFill>
                            <a:srgbClr val="000066"/>
                          </a:solidFill>
                          <a:effectLst/>
                          <a:latin typeface="Tahoma" pitchFamily="34" charset="0"/>
                          <a:cs typeface="Arial" pitchFamily="34" charset="0"/>
                        </a:rPr>
                        <a:t>السياسة العامة للدولة</a:t>
                      </a:r>
                      <a:r>
                        <a:rPr kumimoji="0" lang="en-US" altLang="zh-CN" sz="2000" b="0" i="0" u="none" strike="noStrike" cap="none" normalizeH="0" baseline="0" dirty="0" smtClean="0">
                          <a:ln>
                            <a:noFill/>
                          </a:ln>
                          <a:solidFill>
                            <a:srgbClr val="000066"/>
                          </a:solidFill>
                          <a:effectLst/>
                          <a:latin typeface="Tahoma" pitchFamily="34" charset="0"/>
                          <a:ea typeface="SimSun" pitchFamily="2" charset="-122"/>
                          <a:cs typeface="Arial" pitchFamily="34" charset="0"/>
                        </a:rPr>
                        <a:t> </a:t>
                      </a:r>
                      <a:endParaRPr kumimoji="0" lang="en-US" sz="2000" b="0" i="0" u="none" strike="noStrike" cap="none" normalizeH="0" baseline="0" dirty="0" smtClean="0">
                        <a:ln>
                          <a:noFill/>
                        </a:ln>
                        <a:solidFill>
                          <a:srgbClr val="000066"/>
                        </a:solidFill>
                        <a:effectLst/>
                        <a:latin typeface="Tahoma" pitchFamily="34" charset="0"/>
                        <a:cs typeface="Arial" pitchFamily="34" charset="0"/>
                      </a:endParaRPr>
                    </a:p>
                  </a:txBody>
                  <a:tcPr marL="90000" marR="90000" marT="46800" marB="46800" anchor="ctr" horzOverflow="overflow"/>
                </a:tc>
                <a:tc>
                  <a:txBody>
                    <a:bodyPr/>
                    <a:lstStyle/>
                    <a:p>
                      <a:pPr marL="0" marR="0" lvl="0" indent="0" algn="r" defTabSz="914400" rtl="1" eaLnBrk="1" fontAlgn="ctr" latinLnBrk="0" hangingPunct="1">
                        <a:lnSpc>
                          <a:spcPct val="100000"/>
                        </a:lnSpc>
                        <a:spcBef>
                          <a:spcPct val="20000"/>
                        </a:spcBef>
                        <a:spcAft>
                          <a:spcPct val="0"/>
                        </a:spcAft>
                        <a:buClr>
                          <a:schemeClr val="hlink"/>
                        </a:buClr>
                        <a:buSzPct val="65000"/>
                        <a:buFont typeface="Wingdings" pitchFamily="2" charset="2"/>
                        <a:buNone/>
                        <a:tabLst/>
                      </a:pPr>
                      <a:r>
                        <a:rPr kumimoji="0" lang="ar-SA" altLang="zh-CN" sz="2000" b="1" i="0" u="none" strike="noStrike" cap="none" normalizeH="0" baseline="0" dirty="0" smtClean="0">
                          <a:ln>
                            <a:noFill/>
                          </a:ln>
                          <a:solidFill>
                            <a:srgbClr val="000066"/>
                          </a:solidFill>
                          <a:effectLst/>
                          <a:latin typeface="Tahoma" pitchFamily="34" charset="0"/>
                          <a:cs typeface="Arial" pitchFamily="34" charset="0"/>
                        </a:rPr>
                        <a:t>إطار العمل</a:t>
                      </a:r>
                      <a:r>
                        <a:rPr kumimoji="0" lang="en-US" altLang="zh-CN" sz="2000" b="0" i="0" u="none" strike="noStrike" cap="none" normalizeH="0" baseline="0" dirty="0" smtClean="0">
                          <a:ln>
                            <a:noFill/>
                          </a:ln>
                          <a:solidFill>
                            <a:srgbClr val="000066"/>
                          </a:solidFill>
                          <a:effectLst/>
                          <a:latin typeface="Tahoma" pitchFamily="34" charset="0"/>
                          <a:ea typeface="SimSun" pitchFamily="2" charset="-122"/>
                          <a:cs typeface="Arial" pitchFamily="34" charset="0"/>
                        </a:rPr>
                        <a:t> </a:t>
                      </a:r>
                      <a:endParaRPr kumimoji="0" lang="en-US" sz="2000" b="0" i="0" u="none" strike="noStrike" cap="none" normalizeH="0" baseline="0" dirty="0" smtClean="0">
                        <a:ln>
                          <a:noFill/>
                        </a:ln>
                        <a:solidFill>
                          <a:srgbClr val="000066"/>
                        </a:solidFill>
                        <a:effectLst/>
                        <a:latin typeface="Tahoma" pitchFamily="34" charset="0"/>
                        <a:cs typeface="Arial" pitchFamily="34" charset="0"/>
                      </a:endParaRPr>
                    </a:p>
                  </a:txBody>
                  <a:tcPr marL="90000" marR="90000" marT="46800" marB="46800" anchor="ctr" horzOverflow="overflow"/>
                </a:tc>
              </a:tr>
              <a:tr h="370840">
                <a:tc>
                  <a:txBody>
                    <a:bodyPr/>
                    <a:lstStyle/>
                    <a:p>
                      <a:pPr marL="0" marR="0" lvl="0" indent="0" algn="r" defTabSz="914400" rtl="1" eaLnBrk="1" fontAlgn="ctr" latinLnBrk="0" hangingPunct="1">
                        <a:lnSpc>
                          <a:spcPct val="100000"/>
                        </a:lnSpc>
                        <a:spcBef>
                          <a:spcPct val="20000"/>
                        </a:spcBef>
                        <a:spcAft>
                          <a:spcPct val="0"/>
                        </a:spcAft>
                        <a:buClr>
                          <a:schemeClr val="hlink"/>
                        </a:buClr>
                        <a:buSzPct val="65000"/>
                        <a:buFont typeface="Wingdings" pitchFamily="2" charset="2"/>
                        <a:buNone/>
                        <a:tabLst/>
                      </a:pPr>
                      <a:r>
                        <a:rPr kumimoji="0" lang="ar-SA" altLang="zh-CN" sz="2000" b="1" i="0" u="none" strike="noStrike" cap="none" normalizeH="0" baseline="0" dirty="0" smtClean="0">
                          <a:ln>
                            <a:noFill/>
                          </a:ln>
                          <a:solidFill>
                            <a:srgbClr val="000000"/>
                          </a:solidFill>
                          <a:effectLst/>
                          <a:latin typeface="Tahoma" pitchFamily="34" charset="0"/>
                          <a:cs typeface="Arial" pitchFamily="34" charset="0"/>
                        </a:rPr>
                        <a:t>افراد , شركات اشخاص, شركات اموال</a:t>
                      </a:r>
                      <a:r>
                        <a:rPr kumimoji="0" lang="en-US" altLang="zh-CN" sz="2000" b="0" i="0" u="none" strike="noStrike" cap="none" normalizeH="0" baseline="0" dirty="0" smtClean="0">
                          <a:ln>
                            <a:noFill/>
                          </a:ln>
                          <a:solidFill>
                            <a:srgbClr val="000000"/>
                          </a:solidFill>
                          <a:effectLst/>
                          <a:latin typeface="Tahoma" pitchFamily="34" charset="0"/>
                          <a:ea typeface="SimSun" pitchFamily="2" charset="-122"/>
                          <a:cs typeface="Arial" pitchFamily="34" charset="0"/>
                        </a:rPr>
                        <a:t> </a:t>
                      </a:r>
                      <a:endParaRPr kumimoji="0" lang="en-US" sz="2000" b="0" i="0" u="none" strike="noStrike" cap="none" normalizeH="0" baseline="0" dirty="0" smtClean="0">
                        <a:ln>
                          <a:noFill/>
                        </a:ln>
                        <a:solidFill>
                          <a:srgbClr val="000000"/>
                        </a:solidFill>
                        <a:effectLst/>
                        <a:latin typeface="Tahoma" pitchFamily="34" charset="0"/>
                        <a:cs typeface="Arial" pitchFamily="34" charset="0"/>
                      </a:endParaRPr>
                    </a:p>
                  </a:txBody>
                  <a:tcPr marL="90000" marR="90000" marT="46800" marB="46800" anchor="ctr" horzOverflow="overflow"/>
                </a:tc>
                <a:tc>
                  <a:txBody>
                    <a:bodyPr/>
                    <a:lstStyle/>
                    <a:p>
                      <a:pPr marL="0" marR="0" lvl="0" indent="0" algn="r" defTabSz="914400" rtl="1" eaLnBrk="1" fontAlgn="ctr" latinLnBrk="0" hangingPunct="1">
                        <a:lnSpc>
                          <a:spcPct val="100000"/>
                        </a:lnSpc>
                        <a:spcBef>
                          <a:spcPct val="20000"/>
                        </a:spcBef>
                        <a:spcAft>
                          <a:spcPct val="0"/>
                        </a:spcAft>
                        <a:buClr>
                          <a:schemeClr val="hlink"/>
                        </a:buClr>
                        <a:buSzPct val="65000"/>
                        <a:buFont typeface="Wingdings" pitchFamily="2" charset="2"/>
                        <a:buNone/>
                        <a:tabLst/>
                      </a:pPr>
                      <a:r>
                        <a:rPr kumimoji="0" lang="ar-SA" altLang="zh-CN" sz="2000" b="1" i="0" u="none" strike="noStrike" cap="none" normalizeH="0" baseline="0" dirty="0" smtClean="0">
                          <a:ln>
                            <a:noFill/>
                          </a:ln>
                          <a:solidFill>
                            <a:srgbClr val="000000"/>
                          </a:solidFill>
                          <a:effectLst/>
                          <a:latin typeface="Tahoma" pitchFamily="34" charset="0"/>
                          <a:cs typeface="Arial" pitchFamily="34" charset="0"/>
                        </a:rPr>
                        <a:t>وزارة , مصلحة , هيئة , مؤسسة</a:t>
                      </a:r>
                      <a:r>
                        <a:rPr kumimoji="0" lang="en-US" altLang="zh-CN" sz="2000" b="0" i="0" u="none" strike="noStrike" cap="none" normalizeH="0" baseline="0" dirty="0" smtClean="0">
                          <a:ln>
                            <a:noFill/>
                          </a:ln>
                          <a:solidFill>
                            <a:srgbClr val="000000"/>
                          </a:solidFill>
                          <a:effectLst/>
                          <a:latin typeface="Tahoma" pitchFamily="34" charset="0"/>
                          <a:ea typeface="SimSun" pitchFamily="2" charset="-122"/>
                          <a:cs typeface="Arial" pitchFamily="34" charset="0"/>
                        </a:rPr>
                        <a:t> </a:t>
                      </a:r>
                      <a:endParaRPr kumimoji="0" lang="en-US" sz="2000" b="0" i="0" u="none" strike="noStrike" cap="none" normalizeH="0" baseline="0" dirty="0" smtClean="0">
                        <a:ln>
                          <a:noFill/>
                        </a:ln>
                        <a:solidFill>
                          <a:srgbClr val="000000"/>
                        </a:solidFill>
                        <a:effectLst/>
                        <a:latin typeface="Tahoma" pitchFamily="34" charset="0"/>
                        <a:cs typeface="Arial" pitchFamily="34" charset="0"/>
                      </a:endParaRPr>
                    </a:p>
                  </a:txBody>
                  <a:tcPr marL="90000" marR="90000" marT="46800" marB="46800" anchor="ctr" horzOverflow="overflow"/>
                </a:tc>
                <a:tc>
                  <a:txBody>
                    <a:bodyPr/>
                    <a:lstStyle/>
                    <a:p>
                      <a:pPr marL="0" marR="0" lvl="0" indent="0" algn="r" defTabSz="914400" rtl="1" eaLnBrk="1" fontAlgn="ctr" latinLnBrk="0" hangingPunct="1">
                        <a:lnSpc>
                          <a:spcPct val="100000"/>
                        </a:lnSpc>
                        <a:spcBef>
                          <a:spcPct val="20000"/>
                        </a:spcBef>
                        <a:spcAft>
                          <a:spcPct val="0"/>
                        </a:spcAft>
                        <a:buClr>
                          <a:schemeClr val="hlink"/>
                        </a:buClr>
                        <a:buSzPct val="65000"/>
                        <a:buFont typeface="Wingdings" pitchFamily="2" charset="2"/>
                        <a:buNone/>
                        <a:tabLst/>
                      </a:pPr>
                      <a:r>
                        <a:rPr kumimoji="0" lang="ar-SA" sz="2000" b="1" i="0" u="none" strike="noStrike" cap="none" normalizeH="0" baseline="0" dirty="0" smtClean="0">
                          <a:ln>
                            <a:noFill/>
                          </a:ln>
                          <a:solidFill>
                            <a:srgbClr val="000000"/>
                          </a:solidFill>
                          <a:effectLst/>
                          <a:latin typeface="Tahoma" pitchFamily="34" charset="0"/>
                          <a:cs typeface="Arial" pitchFamily="34" charset="0"/>
                        </a:rPr>
                        <a:t>شكل</a:t>
                      </a:r>
                      <a:r>
                        <a:rPr kumimoji="0" lang="en-US" sz="2000" b="1" i="0" u="none" strike="noStrike" cap="none" normalizeH="0" baseline="0" dirty="0" smtClean="0">
                          <a:ln>
                            <a:noFill/>
                          </a:ln>
                          <a:solidFill>
                            <a:srgbClr val="000000"/>
                          </a:solidFill>
                          <a:effectLst/>
                          <a:latin typeface="Tahoma" pitchFamily="34" charset="0"/>
                          <a:cs typeface="Arial" pitchFamily="34" charset="0"/>
                        </a:rPr>
                        <a:t> </a:t>
                      </a:r>
                      <a:r>
                        <a:rPr kumimoji="0" lang="ar-SA" sz="2000" b="1" i="0" u="none" strike="noStrike" cap="none" normalizeH="0" baseline="0" dirty="0" smtClean="0">
                          <a:ln>
                            <a:noFill/>
                          </a:ln>
                          <a:solidFill>
                            <a:srgbClr val="000000"/>
                          </a:solidFill>
                          <a:effectLst/>
                          <a:latin typeface="Tahoma" pitchFamily="34" charset="0"/>
                          <a:cs typeface="Arial" pitchFamily="34" charset="0"/>
                        </a:rPr>
                        <a:t>التنظيم</a:t>
                      </a:r>
                      <a:endParaRPr kumimoji="0" lang="en-US" sz="2000" b="1" i="0" u="none" strike="noStrike" cap="none" normalizeH="0" baseline="0" dirty="0" smtClean="0">
                        <a:ln>
                          <a:noFill/>
                        </a:ln>
                        <a:solidFill>
                          <a:srgbClr val="000000"/>
                        </a:solidFill>
                        <a:effectLst/>
                        <a:latin typeface="Tahoma" pitchFamily="34" charset="0"/>
                        <a:cs typeface="Arial" pitchFamily="34" charset="0"/>
                      </a:endParaRPr>
                    </a:p>
                  </a:txBody>
                  <a:tcPr marL="90000" marR="90000" marT="46800" marB="46800" anchor="ctr" horzOverflow="overflow"/>
                </a:tc>
              </a:tr>
              <a:tr h="370840">
                <a:tc>
                  <a:txBody>
                    <a:bodyPr/>
                    <a:lstStyle/>
                    <a:p>
                      <a:pPr marL="0" marR="0" lvl="0" indent="0" algn="r" defTabSz="914400" rtl="1" eaLnBrk="1" fontAlgn="ctr" latinLnBrk="0" hangingPunct="1">
                        <a:lnSpc>
                          <a:spcPct val="100000"/>
                        </a:lnSpc>
                        <a:spcBef>
                          <a:spcPct val="20000"/>
                        </a:spcBef>
                        <a:spcAft>
                          <a:spcPct val="0"/>
                        </a:spcAft>
                        <a:buClr>
                          <a:schemeClr val="hlink"/>
                        </a:buClr>
                        <a:buSzPct val="65000"/>
                        <a:buFont typeface="Wingdings" pitchFamily="2" charset="2"/>
                        <a:buNone/>
                        <a:tabLst/>
                      </a:pPr>
                      <a:r>
                        <a:rPr kumimoji="0" lang="ar-SA" altLang="zh-CN" sz="2000" b="1" i="0" u="none" strike="noStrike" cap="none" normalizeH="0" baseline="0" dirty="0" smtClean="0">
                          <a:ln>
                            <a:noFill/>
                          </a:ln>
                          <a:solidFill>
                            <a:srgbClr val="000066"/>
                          </a:solidFill>
                          <a:effectLst/>
                          <a:latin typeface="Tahoma" pitchFamily="34" charset="0"/>
                          <a:cs typeface="Arial" pitchFamily="34" charset="0"/>
                        </a:rPr>
                        <a:t>المساهمون</a:t>
                      </a:r>
                      <a:r>
                        <a:rPr kumimoji="0" lang="en-US" altLang="zh-CN" sz="2000" b="0" i="0" u="none" strike="noStrike" cap="none" normalizeH="0" baseline="0" dirty="0" smtClean="0">
                          <a:ln>
                            <a:noFill/>
                          </a:ln>
                          <a:solidFill>
                            <a:srgbClr val="000066"/>
                          </a:solidFill>
                          <a:effectLst/>
                          <a:latin typeface="Tahoma" pitchFamily="34" charset="0"/>
                          <a:ea typeface="SimSun" pitchFamily="2" charset="-122"/>
                          <a:cs typeface="Arial" pitchFamily="34" charset="0"/>
                        </a:rPr>
                        <a:t> </a:t>
                      </a:r>
                      <a:endParaRPr kumimoji="0" lang="en-US" sz="2000" b="0" i="0" u="none" strike="noStrike" cap="none" normalizeH="0" baseline="0" dirty="0" smtClean="0">
                        <a:ln>
                          <a:noFill/>
                        </a:ln>
                        <a:solidFill>
                          <a:srgbClr val="000066"/>
                        </a:solidFill>
                        <a:effectLst/>
                        <a:latin typeface="Tahoma" pitchFamily="34" charset="0"/>
                        <a:cs typeface="Arial" pitchFamily="34" charset="0"/>
                      </a:endParaRPr>
                    </a:p>
                  </a:txBody>
                  <a:tcPr marL="90000" marR="90000" marT="46800" marB="46800" anchor="ctr" horzOverflow="overflow"/>
                </a:tc>
                <a:tc>
                  <a:txBody>
                    <a:bodyPr/>
                    <a:lstStyle/>
                    <a:p>
                      <a:pPr marL="0" marR="0" lvl="0" indent="0" algn="r" defTabSz="914400" rtl="1" eaLnBrk="1" fontAlgn="ctr" latinLnBrk="0" hangingPunct="1">
                        <a:lnSpc>
                          <a:spcPct val="100000"/>
                        </a:lnSpc>
                        <a:spcBef>
                          <a:spcPct val="20000"/>
                        </a:spcBef>
                        <a:spcAft>
                          <a:spcPct val="0"/>
                        </a:spcAft>
                        <a:buClr>
                          <a:schemeClr val="hlink"/>
                        </a:buClr>
                        <a:buSzPct val="65000"/>
                        <a:buFont typeface="Wingdings" pitchFamily="2" charset="2"/>
                        <a:buNone/>
                        <a:tabLst/>
                      </a:pPr>
                      <a:r>
                        <a:rPr kumimoji="0" lang="ar-SA" altLang="zh-CN" sz="2000" b="1" i="0" u="none" strike="noStrike" cap="none" normalizeH="0" baseline="0" dirty="0" smtClean="0">
                          <a:ln>
                            <a:noFill/>
                          </a:ln>
                          <a:solidFill>
                            <a:srgbClr val="000066"/>
                          </a:solidFill>
                          <a:effectLst/>
                          <a:latin typeface="Tahoma" pitchFamily="34" charset="0"/>
                          <a:cs typeface="Arial" pitchFamily="34" charset="0"/>
                        </a:rPr>
                        <a:t>الدولة ممثلة في اجهزتها الرقابية</a:t>
                      </a:r>
                      <a:r>
                        <a:rPr kumimoji="0" lang="en-US" altLang="zh-CN" sz="2000" b="0" i="0" u="none" strike="noStrike" cap="none" normalizeH="0" baseline="0" dirty="0" smtClean="0">
                          <a:ln>
                            <a:noFill/>
                          </a:ln>
                          <a:solidFill>
                            <a:srgbClr val="000066"/>
                          </a:solidFill>
                          <a:effectLst/>
                          <a:latin typeface="Tahoma" pitchFamily="34" charset="0"/>
                          <a:ea typeface="SimSun" pitchFamily="2" charset="-122"/>
                          <a:cs typeface="Arial" pitchFamily="34" charset="0"/>
                        </a:rPr>
                        <a:t> </a:t>
                      </a:r>
                      <a:endParaRPr kumimoji="0" lang="en-US" sz="2000" b="0" i="0" u="none" strike="noStrike" cap="none" normalizeH="0" baseline="0" dirty="0" smtClean="0">
                        <a:ln>
                          <a:noFill/>
                        </a:ln>
                        <a:solidFill>
                          <a:srgbClr val="000066"/>
                        </a:solidFill>
                        <a:effectLst/>
                        <a:latin typeface="Tahoma" pitchFamily="34" charset="0"/>
                        <a:cs typeface="Arial" pitchFamily="34" charset="0"/>
                      </a:endParaRPr>
                    </a:p>
                  </a:txBody>
                  <a:tcPr marL="90000" marR="90000" marT="46800" marB="46800" anchor="ctr" horzOverflow="overflow"/>
                </a:tc>
                <a:tc>
                  <a:txBody>
                    <a:bodyPr/>
                    <a:lstStyle/>
                    <a:p>
                      <a:pPr marL="0" marR="0" lvl="0" indent="0" algn="r" defTabSz="914400" rtl="1" eaLnBrk="1" fontAlgn="ctr" latinLnBrk="0" hangingPunct="1">
                        <a:lnSpc>
                          <a:spcPct val="100000"/>
                        </a:lnSpc>
                        <a:spcBef>
                          <a:spcPct val="20000"/>
                        </a:spcBef>
                        <a:spcAft>
                          <a:spcPct val="0"/>
                        </a:spcAft>
                        <a:buClr>
                          <a:schemeClr val="hlink"/>
                        </a:buClr>
                        <a:buSzPct val="65000"/>
                        <a:buFont typeface="Wingdings" pitchFamily="2" charset="2"/>
                        <a:buNone/>
                        <a:tabLst/>
                      </a:pPr>
                      <a:r>
                        <a:rPr kumimoji="0" lang="ar-SA" altLang="zh-CN" sz="2000" b="1" i="0" u="none" strike="noStrike" cap="none" normalizeH="0" baseline="0" dirty="0" smtClean="0">
                          <a:ln>
                            <a:noFill/>
                          </a:ln>
                          <a:solidFill>
                            <a:srgbClr val="000066"/>
                          </a:solidFill>
                          <a:effectLst/>
                          <a:latin typeface="Tahoma" pitchFamily="34" charset="0"/>
                          <a:cs typeface="Arial" pitchFamily="34" charset="0"/>
                        </a:rPr>
                        <a:t>الجهة الرقابية</a:t>
                      </a:r>
                      <a:r>
                        <a:rPr kumimoji="0" lang="en-US" altLang="zh-CN" sz="2000" b="0" i="0" u="none" strike="noStrike" cap="none" normalizeH="0" baseline="0" dirty="0" smtClean="0">
                          <a:ln>
                            <a:noFill/>
                          </a:ln>
                          <a:solidFill>
                            <a:srgbClr val="000066"/>
                          </a:solidFill>
                          <a:effectLst/>
                          <a:latin typeface="Tahoma" pitchFamily="34" charset="0"/>
                          <a:ea typeface="SimSun" pitchFamily="2" charset="-122"/>
                          <a:cs typeface="Arial" pitchFamily="34" charset="0"/>
                        </a:rPr>
                        <a:t> </a:t>
                      </a:r>
                      <a:endParaRPr kumimoji="0" lang="en-US" sz="2000" b="0" i="0" u="none" strike="noStrike" cap="none" normalizeH="0" baseline="0" dirty="0" smtClean="0">
                        <a:ln>
                          <a:noFill/>
                        </a:ln>
                        <a:solidFill>
                          <a:srgbClr val="000066"/>
                        </a:solidFill>
                        <a:effectLst/>
                        <a:latin typeface="Tahoma" pitchFamily="34" charset="0"/>
                        <a:cs typeface="Arial" pitchFamily="34" charset="0"/>
                      </a:endParaRPr>
                    </a:p>
                  </a:txBody>
                  <a:tcPr marL="90000" marR="90000" marT="46800" marB="46800" anchor="ctr" horzOverflow="overflow"/>
                </a:tc>
              </a:tr>
              <a:tr h="370840">
                <a:tc>
                  <a:txBody>
                    <a:bodyPr/>
                    <a:lstStyle/>
                    <a:p>
                      <a:pPr marL="0" marR="0" lvl="0" indent="0" algn="r" defTabSz="914400" rtl="1" eaLnBrk="1" fontAlgn="ctr" latinLnBrk="0" hangingPunct="1">
                        <a:lnSpc>
                          <a:spcPct val="100000"/>
                        </a:lnSpc>
                        <a:spcBef>
                          <a:spcPct val="20000"/>
                        </a:spcBef>
                        <a:spcAft>
                          <a:spcPct val="0"/>
                        </a:spcAft>
                        <a:buClr>
                          <a:schemeClr val="hlink"/>
                        </a:buClr>
                        <a:buSzPct val="65000"/>
                        <a:buFont typeface="Wingdings" pitchFamily="2" charset="2"/>
                        <a:buNone/>
                        <a:tabLst/>
                      </a:pPr>
                      <a:r>
                        <a:rPr kumimoji="0" lang="ar-SA" altLang="zh-CN" sz="2000" b="1" i="0" u="none" strike="noStrike" cap="none" normalizeH="0" baseline="0" dirty="0" smtClean="0">
                          <a:ln>
                            <a:noFill/>
                          </a:ln>
                          <a:solidFill>
                            <a:srgbClr val="000000"/>
                          </a:solidFill>
                          <a:effectLst/>
                          <a:latin typeface="Tahoma" pitchFamily="34" charset="0"/>
                          <a:cs typeface="Arial" pitchFamily="34" charset="0"/>
                        </a:rPr>
                        <a:t>تعظيم الربح</a:t>
                      </a:r>
                      <a:r>
                        <a:rPr kumimoji="0" lang="en-US" altLang="zh-CN" sz="2000" b="0" i="0" u="none" strike="noStrike" cap="none" normalizeH="0" baseline="0" dirty="0" smtClean="0">
                          <a:ln>
                            <a:noFill/>
                          </a:ln>
                          <a:solidFill>
                            <a:srgbClr val="000000"/>
                          </a:solidFill>
                          <a:effectLst/>
                          <a:latin typeface="Tahoma" pitchFamily="34" charset="0"/>
                          <a:ea typeface="SimSun" pitchFamily="2" charset="-122"/>
                          <a:cs typeface="Arial" pitchFamily="34" charset="0"/>
                        </a:rPr>
                        <a:t> </a:t>
                      </a:r>
                      <a:endParaRPr kumimoji="0" lang="en-US" sz="2000" b="0" i="0" u="none" strike="noStrike" cap="none" normalizeH="0" baseline="0" dirty="0" smtClean="0">
                        <a:ln>
                          <a:noFill/>
                        </a:ln>
                        <a:solidFill>
                          <a:srgbClr val="000000"/>
                        </a:solidFill>
                        <a:effectLst/>
                        <a:latin typeface="Tahoma" pitchFamily="34" charset="0"/>
                        <a:cs typeface="Arial" pitchFamily="34" charset="0"/>
                      </a:endParaRPr>
                    </a:p>
                  </a:txBody>
                  <a:tcPr marL="90000" marR="90000" marT="46800" marB="46800" anchor="ctr" horzOverflow="overflow"/>
                </a:tc>
                <a:tc>
                  <a:txBody>
                    <a:bodyPr/>
                    <a:lstStyle/>
                    <a:p>
                      <a:pPr marL="0" marR="0" lvl="0" indent="0" algn="r" defTabSz="914400" rtl="1" eaLnBrk="1" fontAlgn="ctr" latinLnBrk="0" hangingPunct="1">
                        <a:lnSpc>
                          <a:spcPct val="100000"/>
                        </a:lnSpc>
                        <a:spcBef>
                          <a:spcPct val="20000"/>
                        </a:spcBef>
                        <a:spcAft>
                          <a:spcPct val="0"/>
                        </a:spcAft>
                        <a:buClr>
                          <a:schemeClr val="hlink"/>
                        </a:buClr>
                        <a:buSzPct val="65000"/>
                        <a:buFont typeface="Wingdings" pitchFamily="2" charset="2"/>
                        <a:buNone/>
                        <a:tabLst/>
                      </a:pPr>
                      <a:r>
                        <a:rPr kumimoji="0" lang="ar-SA" altLang="zh-CN" sz="2000" b="1" i="0" u="none" strike="noStrike" cap="none" normalizeH="0" baseline="0" dirty="0" smtClean="0">
                          <a:ln>
                            <a:noFill/>
                          </a:ln>
                          <a:solidFill>
                            <a:srgbClr val="000000"/>
                          </a:solidFill>
                          <a:effectLst/>
                          <a:latin typeface="Tahoma" pitchFamily="34" charset="0"/>
                          <a:cs typeface="Arial" pitchFamily="34" charset="0"/>
                        </a:rPr>
                        <a:t>مدى توفر الخدمة</a:t>
                      </a:r>
                      <a:r>
                        <a:rPr kumimoji="0" lang="en-US" altLang="zh-CN" sz="2000" b="0" i="0" u="none" strike="noStrike" cap="none" normalizeH="0" baseline="0" dirty="0" smtClean="0">
                          <a:ln>
                            <a:noFill/>
                          </a:ln>
                          <a:solidFill>
                            <a:srgbClr val="000000"/>
                          </a:solidFill>
                          <a:effectLst/>
                          <a:latin typeface="Tahoma" pitchFamily="34" charset="0"/>
                          <a:ea typeface="SimSun" pitchFamily="2" charset="-122"/>
                          <a:cs typeface="Arial" pitchFamily="34" charset="0"/>
                        </a:rPr>
                        <a:t> </a:t>
                      </a:r>
                      <a:endParaRPr kumimoji="0" lang="en-US" sz="2000" b="0" i="0" u="none" strike="noStrike" cap="none" normalizeH="0" baseline="0" dirty="0" smtClean="0">
                        <a:ln>
                          <a:noFill/>
                        </a:ln>
                        <a:solidFill>
                          <a:srgbClr val="000000"/>
                        </a:solidFill>
                        <a:effectLst/>
                        <a:latin typeface="Tahoma" pitchFamily="34" charset="0"/>
                        <a:cs typeface="Arial" pitchFamily="34" charset="0"/>
                      </a:endParaRPr>
                    </a:p>
                  </a:txBody>
                  <a:tcPr marL="90000" marR="90000" marT="46800" marB="46800" anchor="ctr" horzOverflow="overflow"/>
                </a:tc>
                <a:tc>
                  <a:txBody>
                    <a:bodyPr/>
                    <a:lstStyle/>
                    <a:p>
                      <a:pPr marL="0" marR="0" lvl="0" indent="0" algn="r" defTabSz="914400" rtl="1" eaLnBrk="1" fontAlgn="ctr" latinLnBrk="0" hangingPunct="1">
                        <a:lnSpc>
                          <a:spcPct val="100000"/>
                        </a:lnSpc>
                        <a:spcBef>
                          <a:spcPct val="20000"/>
                        </a:spcBef>
                        <a:spcAft>
                          <a:spcPct val="0"/>
                        </a:spcAft>
                        <a:buClr>
                          <a:schemeClr val="hlink"/>
                        </a:buClr>
                        <a:buSzPct val="65000"/>
                        <a:buFont typeface="Wingdings" pitchFamily="2" charset="2"/>
                        <a:buNone/>
                        <a:tabLst/>
                      </a:pPr>
                      <a:r>
                        <a:rPr kumimoji="0" lang="ar-SA" altLang="zh-CN" sz="2000" b="1" i="0" u="none" strike="noStrike" cap="none" normalizeH="0" baseline="0" dirty="0" smtClean="0">
                          <a:ln>
                            <a:noFill/>
                          </a:ln>
                          <a:solidFill>
                            <a:srgbClr val="000000"/>
                          </a:solidFill>
                          <a:effectLst/>
                          <a:latin typeface="Tahoma" pitchFamily="34" charset="0"/>
                          <a:cs typeface="Arial" pitchFamily="34" charset="0"/>
                        </a:rPr>
                        <a:t>مقياس النجاح</a:t>
                      </a:r>
                      <a:r>
                        <a:rPr kumimoji="0" lang="en-US" altLang="zh-CN" sz="2000" b="0" i="0" u="none" strike="noStrike" cap="none" normalizeH="0" baseline="0" dirty="0" smtClean="0">
                          <a:ln>
                            <a:noFill/>
                          </a:ln>
                          <a:solidFill>
                            <a:srgbClr val="000000"/>
                          </a:solidFill>
                          <a:effectLst/>
                          <a:latin typeface="Tahoma" pitchFamily="34" charset="0"/>
                          <a:ea typeface="SimSun" pitchFamily="2" charset="-122"/>
                          <a:cs typeface="Arial" pitchFamily="34" charset="0"/>
                        </a:rPr>
                        <a:t> </a:t>
                      </a:r>
                      <a:endParaRPr kumimoji="0" lang="en-US" sz="2000" b="0" i="0" u="none" strike="noStrike" cap="none" normalizeH="0" baseline="0" dirty="0" smtClean="0">
                        <a:ln>
                          <a:noFill/>
                        </a:ln>
                        <a:solidFill>
                          <a:srgbClr val="000000"/>
                        </a:solidFill>
                        <a:effectLst/>
                        <a:latin typeface="Tahoma" pitchFamily="34" charset="0"/>
                        <a:cs typeface="Arial" pitchFamily="34" charset="0"/>
                      </a:endParaRPr>
                    </a:p>
                  </a:txBody>
                  <a:tcPr marL="90000" marR="90000" marT="46800" marB="46800" anchor="ctr" horzOverflow="overflow"/>
                </a:tc>
              </a:tr>
              <a:tr h="370840">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US" sz="2000" dirty="0" smtClean="0">
                        <a:solidFill>
                          <a:srgbClr val="000066"/>
                        </a:solidFill>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US" sz="2000" dirty="0">
                        <a:solidFill>
                          <a:srgbClr val="000066"/>
                        </a:solidFill>
                      </a:endParaRPr>
                    </a:p>
                  </a:txBody>
                  <a:tcPr/>
                </a:tc>
                <a:tc>
                  <a:txBody>
                    <a:bodyPr/>
                    <a:lstStyle/>
                    <a:p>
                      <a:endParaRPr lang="en-US" sz="2000" dirty="0">
                        <a:solidFill>
                          <a:srgbClr val="000066"/>
                        </a:solidFill>
                      </a:endParaRPr>
                    </a:p>
                  </a:txBody>
                  <a:tcPr/>
                </a:tc>
              </a:tr>
            </a:tbl>
          </a:graphicData>
        </a:graphic>
      </p:graphicFrame>
      <p:sp>
        <p:nvSpPr>
          <p:cNvPr id="4" name="Date Placeholder 3"/>
          <p:cNvSpPr>
            <a:spLocks noGrp="1"/>
          </p:cNvSpPr>
          <p:nvPr>
            <p:ph type="dt" sz="half" idx="10"/>
          </p:nvPr>
        </p:nvSpPr>
        <p:spPr>
          <a:xfrm>
            <a:off x="457200" y="6278563"/>
            <a:ext cx="2602632" cy="457200"/>
          </a:xfrm>
        </p:spPr>
        <p:txBody>
          <a:bodyPr/>
          <a:lstStyle/>
          <a:p>
            <a:pPr>
              <a:defRPr/>
            </a:pPr>
            <a:fld id="{D69EA915-A197-4959-8043-DC68E362735C}" type="datetime2">
              <a:rPr lang="en-US" smtClean="0"/>
              <a:t>Tuesday, 2 June, 2020</a:t>
            </a:fld>
            <a:endParaRPr lang="en-US" dirty="0"/>
          </a:p>
        </p:txBody>
      </p:sp>
    </p:spTree>
    <p:extLst>
      <p:ext uri="{BB962C8B-B14F-4D97-AF65-F5344CB8AC3E}">
        <p14:creationId xmlns:p14="http://schemas.microsoft.com/office/powerpoint/2010/main" val="31407335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sz="4800" dirty="0">
                <a:solidFill>
                  <a:srgbClr val="FF0000"/>
                </a:solidFill>
                <a:effectLst/>
              </a:rPr>
              <a:t>أسباب الاهتمام بعلم الادارة</a:t>
            </a:r>
            <a:endParaRPr lang="en-US" sz="4800" dirty="0"/>
          </a:p>
        </p:txBody>
      </p:sp>
      <p:pic>
        <p:nvPicPr>
          <p:cNvPr id="6" name="Content Placeholder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55577" y="1273273"/>
            <a:ext cx="7704856" cy="5136571"/>
          </a:xfrm>
        </p:spPr>
      </p:pic>
      <p:sp>
        <p:nvSpPr>
          <p:cNvPr id="4" name="Date Placeholder 3"/>
          <p:cNvSpPr>
            <a:spLocks noGrp="1"/>
          </p:cNvSpPr>
          <p:nvPr>
            <p:ph type="dt" sz="half" idx="10"/>
          </p:nvPr>
        </p:nvSpPr>
        <p:spPr>
          <a:xfrm>
            <a:off x="457200" y="6278563"/>
            <a:ext cx="2962672" cy="457200"/>
          </a:xfrm>
        </p:spPr>
        <p:txBody>
          <a:bodyPr/>
          <a:lstStyle/>
          <a:p>
            <a:pPr>
              <a:defRPr/>
            </a:pPr>
            <a:fld id="{22B13BB8-CE72-4897-81FD-8C7453CC4A24}" type="datetime2">
              <a:rPr lang="en-US" smtClean="0"/>
              <a:t>Tuesday, 2 June, 2020</a:t>
            </a:fld>
            <a:endParaRPr lang="en-US" dirty="0"/>
          </a:p>
        </p:txBody>
      </p:sp>
    </p:spTree>
    <p:extLst>
      <p:ext uri="{BB962C8B-B14F-4D97-AF65-F5344CB8AC3E}">
        <p14:creationId xmlns:p14="http://schemas.microsoft.com/office/powerpoint/2010/main" val="24347123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sz="5400" dirty="0">
                <a:solidFill>
                  <a:srgbClr val="FF0000"/>
                </a:solidFill>
                <a:effectLst/>
              </a:rPr>
              <a:t>مشكلات إدارية معاصرة</a:t>
            </a:r>
            <a:endParaRPr lang="en-US" sz="5400" dirty="0">
              <a:effectLst/>
            </a:endParaRPr>
          </a:p>
        </p:txBody>
      </p:sp>
      <p:sp>
        <p:nvSpPr>
          <p:cNvPr id="3" name="Content Placeholder 2"/>
          <p:cNvSpPr>
            <a:spLocks noGrp="1"/>
          </p:cNvSpPr>
          <p:nvPr>
            <p:ph idx="1"/>
          </p:nvPr>
        </p:nvSpPr>
        <p:spPr/>
        <p:txBody>
          <a:bodyPr/>
          <a:lstStyle/>
          <a:p>
            <a:pPr marL="0" indent="0">
              <a:buNone/>
            </a:pPr>
            <a:r>
              <a:rPr lang="ar-SA" dirty="0">
                <a:solidFill>
                  <a:srgbClr val="000000"/>
                </a:solidFill>
                <a:effectLst/>
              </a:rPr>
              <a:t>هناك مجالات متعددة تطبق فيها الإدارة، فهي تطبق في القطاع العام ويطلق عليها في هذه الحالة</a:t>
            </a:r>
            <a:r>
              <a:rPr lang="ar-AE" dirty="0">
                <a:solidFill>
                  <a:srgbClr val="000000"/>
                </a:solidFill>
                <a:effectLst/>
              </a:rPr>
              <a:t> </a:t>
            </a:r>
            <a:r>
              <a:rPr lang="ar-SA" dirty="0">
                <a:solidFill>
                  <a:srgbClr val="000000"/>
                </a:solidFill>
                <a:effectLst/>
              </a:rPr>
              <a:t>الإدارة العامة</a:t>
            </a:r>
            <a:r>
              <a:rPr lang="ar-AE" dirty="0">
                <a:solidFill>
                  <a:srgbClr val="000000"/>
                </a:solidFill>
                <a:effectLst/>
              </a:rPr>
              <a:t>،</a:t>
            </a:r>
            <a:r>
              <a:rPr lang="ar-SA" dirty="0">
                <a:solidFill>
                  <a:srgbClr val="000000"/>
                </a:solidFill>
                <a:effectLst/>
              </a:rPr>
              <a:t> وتطبق في القطاع</a:t>
            </a:r>
            <a:r>
              <a:rPr lang="ar-AE" dirty="0">
                <a:solidFill>
                  <a:srgbClr val="000000"/>
                </a:solidFill>
                <a:effectLst/>
              </a:rPr>
              <a:t> </a:t>
            </a:r>
            <a:r>
              <a:rPr lang="ar-SA" dirty="0">
                <a:solidFill>
                  <a:srgbClr val="000000"/>
                </a:solidFill>
                <a:effectLst/>
              </a:rPr>
              <a:t>الاقتصادي</a:t>
            </a:r>
            <a:r>
              <a:rPr lang="ar-AE" dirty="0">
                <a:solidFill>
                  <a:srgbClr val="000000"/>
                </a:solidFill>
                <a:effectLst/>
              </a:rPr>
              <a:t> (الخاص)</a:t>
            </a:r>
            <a:r>
              <a:rPr lang="ar-SA" dirty="0">
                <a:solidFill>
                  <a:srgbClr val="000000"/>
                </a:solidFill>
                <a:effectLst/>
              </a:rPr>
              <a:t> وتسمى</a:t>
            </a:r>
            <a:r>
              <a:rPr lang="ar-AE" dirty="0">
                <a:solidFill>
                  <a:srgbClr val="000000"/>
                </a:solidFill>
                <a:effectLst/>
              </a:rPr>
              <a:t> </a:t>
            </a:r>
            <a:r>
              <a:rPr lang="ar-SA" dirty="0">
                <a:solidFill>
                  <a:srgbClr val="000000"/>
                </a:solidFill>
                <a:effectLst/>
              </a:rPr>
              <a:t>في هذه الحالة إدارة الأعمال.</a:t>
            </a:r>
            <a:r>
              <a:rPr lang="ar-AE" dirty="0">
                <a:solidFill>
                  <a:srgbClr val="000000"/>
                </a:solidFill>
                <a:effectLst/>
              </a:rPr>
              <a:t> </a:t>
            </a:r>
            <a:r>
              <a:rPr lang="ar-AE" dirty="0" smtClean="0">
                <a:solidFill>
                  <a:srgbClr val="000000"/>
                </a:solidFill>
                <a:effectLst/>
              </a:rPr>
              <a:t>تتعاون إدارات الدولة (الحكومة) مع القطاع الخاص في تطبيق الاجراءات الاحترازية للحد من إنتشار فيروس كورونا المستجد (كوفيد-19). قارن بين الاجراءات الحكومية و تلك التي يطبقها القطاع الخاص للحد من إنتشار الفيروس. ما هي مساهمة الافراد و الاسر في هذه الحملة؟</a:t>
            </a:r>
            <a:endParaRPr lang="ar-SA" dirty="0">
              <a:solidFill>
                <a:srgbClr val="000000"/>
              </a:solidFill>
              <a:effectLst/>
            </a:endParaRPr>
          </a:p>
        </p:txBody>
      </p:sp>
      <p:sp>
        <p:nvSpPr>
          <p:cNvPr id="4" name="Date Placeholder 3"/>
          <p:cNvSpPr>
            <a:spLocks noGrp="1"/>
          </p:cNvSpPr>
          <p:nvPr>
            <p:ph type="dt" sz="half" idx="10"/>
          </p:nvPr>
        </p:nvSpPr>
        <p:spPr/>
        <p:txBody>
          <a:bodyPr/>
          <a:lstStyle/>
          <a:p>
            <a:pPr>
              <a:defRPr/>
            </a:pPr>
            <a:fld id="{402F83BC-322B-4A7A-B18E-B7F6CB757F4B}" type="datetime2">
              <a:rPr lang="en-US" smtClean="0"/>
              <a:t>Tuesday, 2 June, 2020</a:t>
            </a:fld>
            <a:endParaRPr lang="en-US" dirty="0"/>
          </a:p>
        </p:txBody>
      </p:sp>
    </p:spTree>
    <p:extLst>
      <p:ext uri="{BB962C8B-B14F-4D97-AF65-F5344CB8AC3E}">
        <p14:creationId xmlns:p14="http://schemas.microsoft.com/office/powerpoint/2010/main" val="2050946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sz="5400" dirty="0" smtClean="0">
                <a:solidFill>
                  <a:srgbClr val="FF0000"/>
                </a:solidFill>
                <a:effectLst/>
              </a:rPr>
              <a:t>أسباب الاهتمام بعلم الادارة</a:t>
            </a:r>
            <a:endParaRPr lang="en-US" sz="5400" dirty="0">
              <a:solidFill>
                <a:srgbClr val="FF0000"/>
              </a:solidFill>
              <a:effectLst/>
            </a:endParaRPr>
          </a:p>
        </p:txBody>
      </p:sp>
      <p:sp>
        <p:nvSpPr>
          <p:cNvPr id="3" name="Content Placeholder 2"/>
          <p:cNvSpPr>
            <a:spLocks noGrp="1"/>
          </p:cNvSpPr>
          <p:nvPr>
            <p:ph idx="1"/>
          </p:nvPr>
        </p:nvSpPr>
        <p:spPr/>
        <p:txBody>
          <a:bodyPr/>
          <a:lstStyle/>
          <a:p>
            <a:r>
              <a:rPr lang="ar-SA" dirty="0">
                <a:solidFill>
                  <a:srgbClr val="000000"/>
                </a:solidFill>
                <a:effectLst/>
                <a:latin typeface="Simplified Arabic" panose="02020603050405020304" pitchFamily="18" charset="-78"/>
                <a:cs typeface="Simplified Arabic" panose="02020603050405020304" pitchFamily="18" charset="-78"/>
              </a:rPr>
              <a:t>اتساع حجم المشروعات و المنظمات والتوسع والتطور أدى إلى كبر وتعقد مشاكل إدارة هذه المشروعات</a:t>
            </a:r>
            <a:endParaRPr lang="en-US" dirty="0">
              <a:solidFill>
                <a:srgbClr val="000000"/>
              </a:solidFill>
              <a:effectLst/>
              <a:latin typeface="Simplified Arabic" panose="02020603050405020304" pitchFamily="18" charset="-78"/>
              <a:cs typeface="Simplified Arabic" panose="02020603050405020304" pitchFamily="18" charset="-78"/>
            </a:endParaRPr>
          </a:p>
          <a:p>
            <a:endParaRPr lang="en-US" dirty="0">
              <a:solidFill>
                <a:srgbClr val="000000"/>
              </a:solidFill>
              <a:effectLst/>
              <a:latin typeface="Simplified Arabic" panose="02020603050405020304" pitchFamily="18" charset="-78"/>
              <a:cs typeface="Simplified Arabic" panose="02020603050405020304" pitchFamily="18" charset="-78"/>
            </a:endParaRPr>
          </a:p>
          <a:p>
            <a:r>
              <a:rPr lang="ar-SA" dirty="0">
                <a:solidFill>
                  <a:srgbClr val="000000"/>
                </a:solidFill>
                <a:effectLst/>
                <a:latin typeface="Simplified Arabic" panose="02020603050405020304" pitchFamily="18" charset="-78"/>
                <a:cs typeface="Simplified Arabic" panose="02020603050405020304" pitchFamily="18" charset="-78"/>
              </a:rPr>
              <a:t>ظهور الشركات المساهمة على نطاق واسع مكن عدد كبير من أصحاب رؤوس الأموال من استثمارها عن طريق شراء الأسهم ومع ازدياد عدد حاملي الأسهم أصبح من الصعب عليهم إدارة المشروع، فكان من الضروري وجود فئة من المديرين المحترفين عليهم إدارة المشروع مما أدى إلى فصل الإدارة عن ملكية </a:t>
            </a:r>
            <a:r>
              <a:rPr lang="ar-SA" dirty="0" smtClean="0">
                <a:solidFill>
                  <a:srgbClr val="000000"/>
                </a:solidFill>
                <a:effectLst/>
                <a:latin typeface="Simplified Arabic" panose="02020603050405020304" pitchFamily="18" charset="-78"/>
                <a:cs typeface="Simplified Arabic" panose="02020603050405020304" pitchFamily="18" charset="-78"/>
              </a:rPr>
              <a:t>المشروع</a:t>
            </a:r>
            <a:endParaRPr lang="en-US" dirty="0">
              <a:solidFill>
                <a:srgbClr val="000000"/>
              </a:solidFill>
              <a:effectLst/>
              <a:latin typeface="Simplified Arabic" panose="02020603050405020304" pitchFamily="18" charset="-78"/>
              <a:cs typeface="Simplified Arabic" panose="02020603050405020304" pitchFamily="18" charset="-78"/>
            </a:endParaRPr>
          </a:p>
        </p:txBody>
      </p:sp>
      <p:sp>
        <p:nvSpPr>
          <p:cNvPr id="4" name="Date Placeholder 3"/>
          <p:cNvSpPr>
            <a:spLocks noGrp="1"/>
          </p:cNvSpPr>
          <p:nvPr>
            <p:ph type="dt" sz="half" idx="10"/>
          </p:nvPr>
        </p:nvSpPr>
        <p:spPr>
          <a:xfrm>
            <a:off x="457200" y="6278563"/>
            <a:ext cx="2602632" cy="457200"/>
          </a:xfrm>
        </p:spPr>
        <p:txBody>
          <a:bodyPr/>
          <a:lstStyle/>
          <a:p>
            <a:pPr>
              <a:defRPr/>
            </a:pPr>
            <a:fld id="{8BFA4CB3-B712-4EEA-8475-9A17404FAA1F}" type="datetime2">
              <a:rPr lang="en-US" smtClean="0"/>
              <a:t>Tuesday, 2 June, 2020</a:t>
            </a:fld>
            <a:endParaRPr lang="en-US" dirty="0"/>
          </a:p>
        </p:txBody>
      </p:sp>
    </p:spTree>
    <p:extLst>
      <p:ext uri="{BB962C8B-B14F-4D97-AF65-F5344CB8AC3E}">
        <p14:creationId xmlns:p14="http://schemas.microsoft.com/office/powerpoint/2010/main" val="1762776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sz="5400" dirty="0" smtClean="0">
                <a:solidFill>
                  <a:srgbClr val="FF0000"/>
                </a:solidFill>
                <a:effectLst/>
              </a:rPr>
              <a:t>أسباب الاهتمام بعلم الادارة</a:t>
            </a:r>
            <a:endParaRPr lang="en-US" sz="5400" dirty="0">
              <a:solidFill>
                <a:srgbClr val="FF0000"/>
              </a:solidFill>
              <a:effectLst/>
            </a:endParaRPr>
          </a:p>
        </p:txBody>
      </p:sp>
      <p:sp>
        <p:nvSpPr>
          <p:cNvPr id="3" name="Content Placeholder 2"/>
          <p:cNvSpPr>
            <a:spLocks noGrp="1"/>
          </p:cNvSpPr>
          <p:nvPr>
            <p:ph idx="1"/>
          </p:nvPr>
        </p:nvSpPr>
        <p:spPr/>
        <p:txBody>
          <a:bodyPr/>
          <a:lstStyle/>
          <a:p>
            <a:r>
              <a:rPr lang="ar-SA" sz="2400" dirty="0" smtClean="0">
                <a:solidFill>
                  <a:srgbClr val="000000"/>
                </a:solidFill>
                <a:effectLst/>
                <a:latin typeface="Simplified Arabic" panose="02020603050405020304" pitchFamily="18" charset="-78"/>
                <a:cs typeface="Simplified Arabic" panose="02020603050405020304" pitchFamily="18" charset="-78"/>
              </a:rPr>
              <a:t>مع </a:t>
            </a:r>
            <a:r>
              <a:rPr lang="ar-SA" sz="2400" dirty="0">
                <a:solidFill>
                  <a:srgbClr val="000000"/>
                </a:solidFill>
                <a:effectLst/>
                <a:latin typeface="Simplified Arabic" panose="02020603050405020304" pitchFamily="18" charset="-78"/>
                <a:cs typeface="Simplified Arabic" panose="02020603050405020304" pitchFamily="18" charset="-78"/>
              </a:rPr>
              <a:t>تضخم وتعقد المشروعات تم تطبيق مبدأي تقسيم العمل والتخصص و أدى ذلك إلى سرعة أداء العمل وإتقان الأفراد لأعمالهم المتخصصة وزيادة الإنتاج بكميات كبيرة، ولكن من جهة أخرى أدى هذا إلى ظهور مشاكل إدارية و منها ضرورة التنسيق والتخطيط بين أجزاء العمل وكذلك الرقابة الجيدة على العمال</a:t>
            </a:r>
            <a:endParaRPr lang="en-US" sz="2400" dirty="0">
              <a:solidFill>
                <a:srgbClr val="000000"/>
              </a:solidFill>
              <a:effectLst/>
              <a:latin typeface="Simplified Arabic" panose="02020603050405020304" pitchFamily="18" charset="-78"/>
              <a:cs typeface="Simplified Arabic" panose="02020603050405020304" pitchFamily="18" charset="-78"/>
            </a:endParaRPr>
          </a:p>
          <a:p>
            <a:endParaRPr lang="en-US" sz="2400" dirty="0">
              <a:solidFill>
                <a:srgbClr val="000000"/>
              </a:solidFill>
              <a:effectLst/>
              <a:latin typeface="Simplified Arabic" panose="02020603050405020304" pitchFamily="18" charset="-78"/>
              <a:cs typeface="Simplified Arabic" panose="02020603050405020304" pitchFamily="18" charset="-78"/>
            </a:endParaRPr>
          </a:p>
          <a:p>
            <a:r>
              <a:rPr lang="ar-SA" sz="2400" dirty="0">
                <a:solidFill>
                  <a:srgbClr val="000000"/>
                </a:solidFill>
                <a:effectLst/>
                <a:latin typeface="Simplified Arabic" panose="02020603050405020304" pitchFamily="18" charset="-78"/>
                <a:cs typeface="Simplified Arabic" panose="02020603050405020304" pitchFamily="18" charset="-78"/>
              </a:rPr>
              <a:t>مع زيادة عدد المشروعات الخاصة في ظل الاقتصادات الحرة وجدت العديد من المشاكل لتعارض </a:t>
            </a:r>
            <a:r>
              <a:rPr lang="ar-SA" sz="2400" dirty="0" smtClean="0">
                <a:solidFill>
                  <a:srgbClr val="000000"/>
                </a:solidFill>
                <a:effectLst/>
                <a:latin typeface="Simplified Arabic" panose="02020603050405020304" pitchFamily="18" charset="-78"/>
                <a:cs typeface="Simplified Arabic" panose="02020603050405020304" pitchFamily="18" charset="-78"/>
              </a:rPr>
              <a:t>مصالح </a:t>
            </a:r>
            <a:r>
              <a:rPr lang="ar-SA" sz="2400" dirty="0">
                <a:solidFill>
                  <a:srgbClr val="000000"/>
                </a:solidFill>
                <a:effectLst/>
                <a:latin typeface="Simplified Arabic" panose="02020603050405020304" pitchFamily="18" charset="-78"/>
                <a:cs typeface="Simplified Arabic" panose="02020603050405020304" pitchFamily="18" charset="-78"/>
              </a:rPr>
              <a:t>الأفراد مع مصلحة المجتمع في اغلب الأحيان، فكان أن تدخلت الدولة بأشكال مختلفة من الضوابط لتوجيه وضبط حركة المشروعات الخاصة مثل قوانين حماية المستهلك ورقابة جودة المنتجات أو تحديد حد أدنى من الأجور، وقد ضاعف ذلك من أعباء ومسئولية إدارة المشروع وتطلب الأمر ضرورة قيام المديرين بالتعمق في دراسة علاقة المشروع بالدولة والمجتمع.</a:t>
            </a:r>
            <a:endParaRPr lang="en-US" sz="2400" dirty="0">
              <a:solidFill>
                <a:srgbClr val="000000"/>
              </a:solidFill>
              <a:latin typeface="Simplified Arabic" panose="02020603050405020304" pitchFamily="18" charset="-78"/>
              <a:cs typeface="Simplified Arabic" panose="02020603050405020304" pitchFamily="18" charset="-78"/>
            </a:endParaRPr>
          </a:p>
        </p:txBody>
      </p:sp>
      <p:sp>
        <p:nvSpPr>
          <p:cNvPr id="4" name="Date Placeholder 3"/>
          <p:cNvSpPr>
            <a:spLocks noGrp="1"/>
          </p:cNvSpPr>
          <p:nvPr>
            <p:ph type="dt" sz="half" idx="10"/>
          </p:nvPr>
        </p:nvSpPr>
        <p:spPr>
          <a:xfrm>
            <a:off x="457200" y="6278563"/>
            <a:ext cx="2602632" cy="457200"/>
          </a:xfrm>
        </p:spPr>
        <p:txBody>
          <a:bodyPr/>
          <a:lstStyle/>
          <a:p>
            <a:pPr>
              <a:defRPr/>
            </a:pPr>
            <a:fld id="{05082A44-40C8-4938-931F-28D059CC1BE0}" type="datetime2">
              <a:rPr lang="en-US" smtClean="0"/>
              <a:t>Tuesday, 2 June, 2020</a:t>
            </a:fld>
            <a:endParaRPr lang="en-US" dirty="0"/>
          </a:p>
        </p:txBody>
      </p:sp>
    </p:spTree>
    <p:extLst>
      <p:ext uri="{BB962C8B-B14F-4D97-AF65-F5344CB8AC3E}">
        <p14:creationId xmlns:p14="http://schemas.microsoft.com/office/powerpoint/2010/main" val="1338418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sz="4800" dirty="0" smtClean="0">
                <a:solidFill>
                  <a:srgbClr val="FF0000"/>
                </a:solidFill>
                <a:effectLst/>
              </a:rPr>
              <a:t>أهداف الادارة في المنظمات المعاصرة</a:t>
            </a:r>
            <a:endParaRPr lang="en-US" sz="4800" dirty="0">
              <a:solidFill>
                <a:srgbClr val="FF0000"/>
              </a:solidFill>
              <a:effectLst/>
            </a:endParaRPr>
          </a:p>
        </p:txBody>
      </p:sp>
      <p:sp>
        <p:nvSpPr>
          <p:cNvPr id="3" name="Content Placeholder 2"/>
          <p:cNvSpPr>
            <a:spLocks noGrp="1"/>
          </p:cNvSpPr>
          <p:nvPr>
            <p:ph idx="1"/>
          </p:nvPr>
        </p:nvSpPr>
        <p:spPr>
          <a:xfrm>
            <a:off x="457200" y="1340768"/>
            <a:ext cx="8229600" cy="4937795"/>
          </a:xfrm>
        </p:spPr>
        <p:txBody>
          <a:bodyPr/>
          <a:lstStyle/>
          <a:p>
            <a:pPr marL="0" indent="0">
              <a:buNone/>
            </a:pPr>
            <a:r>
              <a:rPr lang="ar-SA" dirty="0">
                <a:solidFill>
                  <a:srgbClr val="000000"/>
                </a:solidFill>
                <a:effectLst/>
              </a:rPr>
              <a:t>تقوم الادارة بالموازنة بين اهداف متعددة و احيانا متشابكة و متصارعة </a:t>
            </a:r>
            <a:r>
              <a:rPr lang="ar-AE" dirty="0" smtClean="0">
                <a:solidFill>
                  <a:srgbClr val="000000"/>
                </a:solidFill>
                <a:effectLst/>
              </a:rPr>
              <a:t>ا</a:t>
            </a:r>
            <a:r>
              <a:rPr lang="ar-SA" dirty="0" smtClean="0">
                <a:solidFill>
                  <a:srgbClr val="000000"/>
                </a:solidFill>
                <a:effectLst/>
              </a:rPr>
              <a:t>و </a:t>
            </a:r>
            <a:r>
              <a:rPr lang="ar-SA" dirty="0">
                <a:solidFill>
                  <a:srgbClr val="000000"/>
                </a:solidFill>
                <a:effectLst/>
              </a:rPr>
              <a:t>متناقضة، فهناك أهداف تسعى الإدارة نفسها إلى تحقيقها، وأهداف للمنشأة، ولملاكها، والعاملين فيها، والمتعاملين معها من زبائن وموردين وممولين وحكومة، والمنظمات المدنية. </a:t>
            </a:r>
            <a:endParaRPr lang="ar-AE" dirty="0" smtClean="0">
              <a:solidFill>
                <a:srgbClr val="000000"/>
              </a:solidFill>
              <a:effectLst/>
            </a:endParaRPr>
          </a:p>
          <a:p>
            <a:pPr marL="0" indent="0">
              <a:buNone/>
            </a:pPr>
            <a:r>
              <a:rPr lang="ar-SA" b="1" dirty="0">
                <a:solidFill>
                  <a:srgbClr val="000066"/>
                </a:solidFill>
                <a:effectLst/>
              </a:rPr>
              <a:t>تحقيق أهداف إدارة المنظمة نفسها و هي </a:t>
            </a:r>
            <a:endParaRPr lang="en-US" dirty="0">
              <a:solidFill>
                <a:srgbClr val="000066"/>
              </a:solidFill>
              <a:effectLst/>
            </a:endParaRPr>
          </a:p>
          <a:p>
            <a:pPr marL="0" indent="0">
              <a:buNone/>
            </a:pPr>
            <a:r>
              <a:rPr lang="ar-SA" dirty="0">
                <a:solidFill>
                  <a:srgbClr val="000000"/>
                </a:solidFill>
                <a:effectLst/>
              </a:rPr>
              <a:t>أ </a:t>
            </a:r>
            <a:r>
              <a:rPr lang="en-US" dirty="0">
                <a:solidFill>
                  <a:srgbClr val="000000"/>
                </a:solidFill>
                <a:effectLst/>
              </a:rPr>
              <a:t>- </a:t>
            </a:r>
            <a:r>
              <a:rPr lang="ar-SA" sz="2800" dirty="0">
                <a:solidFill>
                  <a:srgbClr val="000000"/>
                </a:solidFill>
                <a:effectLst/>
              </a:rPr>
              <a:t>الاستمرار</a:t>
            </a:r>
            <a:r>
              <a:rPr lang="en-US" sz="2800" dirty="0">
                <a:solidFill>
                  <a:srgbClr val="000000"/>
                </a:solidFill>
                <a:effectLst/>
              </a:rPr>
              <a:t>.</a:t>
            </a:r>
          </a:p>
          <a:p>
            <a:pPr marL="0" indent="0">
              <a:buNone/>
            </a:pPr>
            <a:r>
              <a:rPr lang="ar-SA" sz="2800" dirty="0">
                <a:solidFill>
                  <a:srgbClr val="000000"/>
                </a:solidFill>
                <a:effectLst/>
              </a:rPr>
              <a:t>ب </a:t>
            </a:r>
            <a:r>
              <a:rPr lang="en-US" sz="2800" dirty="0">
                <a:solidFill>
                  <a:srgbClr val="000000"/>
                </a:solidFill>
                <a:effectLst/>
              </a:rPr>
              <a:t>- </a:t>
            </a:r>
            <a:r>
              <a:rPr lang="ar-SA" sz="2800" dirty="0">
                <a:solidFill>
                  <a:srgbClr val="000000"/>
                </a:solidFill>
                <a:effectLst/>
              </a:rPr>
              <a:t>النجاح</a:t>
            </a:r>
            <a:r>
              <a:rPr lang="en-US" sz="2800" dirty="0">
                <a:solidFill>
                  <a:srgbClr val="000000"/>
                </a:solidFill>
                <a:effectLst/>
              </a:rPr>
              <a:t>.</a:t>
            </a:r>
          </a:p>
          <a:p>
            <a:pPr marL="0" indent="0">
              <a:buNone/>
            </a:pPr>
            <a:r>
              <a:rPr lang="ar-SA" sz="2800" dirty="0">
                <a:solidFill>
                  <a:srgbClr val="000000"/>
                </a:solidFill>
                <a:effectLst/>
              </a:rPr>
              <a:t>ج</a:t>
            </a:r>
            <a:r>
              <a:rPr lang="en-US" sz="2800" dirty="0">
                <a:solidFill>
                  <a:srgbClr val="000000"/>
                </a:solidFill>
                <a:effectLst/>
              </a:rPr>
              <a:t>-  </a:t>
            </a:r>
            <a:r>
              <a:rPr lang="ar-SA" sz="2800" dirty="0">
                <a:solidFill>
                  <a:srgbClr val="000000"/>
                </a:solidFill>
                <a:effectLst/>
              </a:rPr>
              <a:t>تحقيق الذات</a:t>
            </a:r>
            <a:r>
              <a:rPr lang="en-US" dirty="0">
                <a:solidFill>
                  <a:srgbClr val="000000"/>
                </a:solidFill>
                <a:effectLst/>
              </a:rPr>
              <a:t>.</a:t>
            </a:r>
          </a:p>
          <a:p>
            <a:pPr marL="0" indent="0">
              <a:buNone/>
            </a:pPr>
            <a:endParaRPr lang="en-US" dirty="0">
              <a:solidFill>
                <a:srgbClr val="000000"/>
              </a:solidFill>
            </a:endParaRPr>
          </a:p>
        </p:txBody>
      </p:sp>
      <p:sp>
        <p:nvSpPr>
          <p:cNvPr id="4" name="Date Placeholder 3"/>
          <p:cNvSpPr>
            <a:spLocks noGrp="1"/>
          </p:cNvSpPr>
          <p:nvPr>
            <p:ph type="dt" sz="half" idx="10"/>
          </p:nvPr>
        </p:nvSpPr>
        <p:spPr>
          <a:xfrm>
            <a:off x="457200" y="6278563"/>
            <a:ext cx="2818656" cy="457200"/>
          </a:xfrm>
        </p:spPr>
        <p:txBody>
          <a:bodyPr/>
          <a:lstStyle/>
          <a:p>
            <a:pPr>
              <a:defRPr/>
            </a:pPr>
            <a:fld id="{7B51EAA0-21E3-48FC-85DD-7AEDF79A784F}" type="datetime2">
              <a:rPr lang="en-US" smtClean="0"/>
              <a:t>Tuesday, 2 June, 2020</a:t>
            </a:fld>
            <a:endParaRPr lang="en-US" dirty="0"/>
          </a:p>
        </p:txBody>
      </p:sp>
    </p:spTree>
    <p:extLst>
      <p:ext uri="{BB962C8B-B14F-4D97-AF65-F5344CB8AC3E}">
        <p14:creationId xmlns:p14="http://schemas.microsoft.com/office/powerpoint/2010/main" val="3746827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sz="4800" dirty="0" smtClean="0">
                <a:solidFill>
                  <a:srgbClr val="FF0000"/>
                </a:solidFill>
                <a:effectLst/>
              </a:rPr>
              <a:t>أهداف الادارة في المنظمات المعاصرة</a:t>
            </a:r>
            <a:endParaRPr lang="en-US" sz="4800" dirty="0">
              <a:solidFill>
                <a:srgbClr val="FF0000"/>
              </a:solidFill>
              <a:effectLst/>
            </a:endParaRPr>
          </a:p>
        </p:txBody>
      </p:sp>
      <p:sp>
        <p:nvSpPr>
          <p:cNvPr id="3" name="Content Placeholder 2"/>
          <p:cNvSpPr>
            <a:spLocks noGrp="1"/>
          </p:cNvSpPr>
          <p:nvPr>
            <p:ph idx="1"/>
          </p:nvPr>
        </p:nvSpPr>
        <p:spPr>
          <a:xfrm>
            <a:off x="457200" y="1340768"/>
            <a:ext cx="8229600" cy="4937795"/>
          </a:xfrm>
        </p:spPr>
        <p:txBody>
          <a:bodyPr/>
          <a:lstStyle/>
          <a:p>
            <a:pPr marL="0" indent="0">
              <a:buNone/>
            </a:pPr>
            <a:r>
              <a:rPr lang="ar-SA" sz="2800" b="1" dirty="0">
                <a:solidFill>
                  <a:srgbClr val="000000"/>
                </a:solidFill>
                <a:effectLst/>
              </a:rPr>
              <a:t>تحقيق </a:t>
            </a:r>
            <a:r>
              <a:rPr lang="ar-SA" sz="2800" b="1" dirty="0" smtClean="0">
                <a:solidFill>
                  <a:srgbClr val="000000"/>
                </a:solidFill>
                <a:effectLst/>
              </a:rPr>
              <a:t>أهد</a:t>
            </a:r>
            <a:r>
              <a:rPr lang="ar-AE" sz="2800" b="1" dirty="0" smtClean="0">
                <a:solidFill>
                  <a:srgbClr val="000000"/>
                </a:solidFill>
                <a:effectLst/>
              </a:rPr>
              <a:t>ا</a:t>
            </a:r>
            <a:r>
              <a:rPr lang="ar-SA" sz="2800" b="1" dirty="0" smtClean="0">
                <a:solidFill>
                  <a:srgbClr val="000000"/>
                </a:solidFill>
                <a:effectLst/>
              </a:rPr>
              <a:t>ف </a:t>
            </a:r>
            <a:r>
              <a:rPr lang="ar-SA" sz="2800" b="1" dirty="0">
                <a:solidFill>
                  <a:srgbClr val="000000"/>
                </a:solidFill>
                <a:effectLst/>
              </a:rPr>
              <a:t>ملاك المنظمة ، و أهمها فيما يلي</a:t>
            </a:r>
            <a:r>
              <a:rPr lang="en-US" sz="2800" b="1" dirty="0">
                <a:solidFill>
                  <a:srgbClr val="000000"/>
                </a:solidFill>
                <a:effectLst/>
              </a:rPr>
              <a:t>:</a:t>
            </a:r>
            <a:endParaRPr lang="en-US" sz="2800" dirty="0">
              <a:solidFill>
                <a:srgbClr val="000000"/>
              </a:solidFill>
              <a:effectLst/>
            </a:endParaRPr>
          </a:p>
          <a:p>
            <a:pPr marL="0" indent="0">
              <a:buNone/>
            </a:pPr>
            <a:r>
              <a:rPr lang="ar-SA" sz="2800" dirty="0">
                <a:solidFill>
                  <a:srgbClr val="000000"/>
                </a:solidFill>
                <a:effectLst/>
              </a:rPr>
              <a:t>أ </a:t>
            </a:r>
            <a:r>
              <a:rPr lang="en-US" sz="2800" dirty="0" smtClean="0">
                <a:solidFill>
                  <a:srgbClr val="000000"/>
                </a:solidFill>
                <a:effectLst/>
              </a:rPr>
              <a:t>- </a:t>
            </a:r>
            <a:r>
              <a:rPr lang="ar-AE" sz="2800" dirty="0" smtClean="0">
                <a:solidFill>
                  <a:srgbClr val="000000"/>
                </a:solidFill>
                <a:effectLst/>
              </a:rPr>
              <a:t> </a:t>
            </a:r>
            <a:r>
              <a:rPr lang="ar-SA" sz="2800" dirty="0" smtClean="0">
                <a:solidFill>
                  <a:srgbClr val="000000"/>
                </a:solidFill>
                <a:effectLst/>
              </a:rPr>
              <a:t>زيادة </a:t>
            </a:r>
            <a:r>
              <a:rPr lang="ar-SA" sz="2800" dirty="0">
                <a:solidFill>
                  <a:srgbClr val="000000"/>
                </a:solidFill>
                <a:effectLst/>
              </a:rPr>
              <a:t>قيمة المنظمة عن طريق زيادة القيمة السوقية للسهم</a:t>
            </a:r>
            <a:r>
              <a:rPr lang="en-US" sz="2800" dirty="0">
                <a:solidFill>
                  <a:srgbClr val="000000"/>
                </a:solidFill>
                <a:effectLst/>
              </a:rPr>
              <a:t>.</a:t>
            </a:r>
          </a:p>
          <a:p>
            <a:pPr marL="0" indent="0">
              <a:buNone/>
            </a:pPr>
            <a:r>
              <a:rPr lang="ar-SA" sz="2800" dirty="0" smtClean="0">
                <a:solidFill>
                  <a:srgbClr val="000000"/>
                </a:solidFill>
                <a:effectLst/>
              </a:rPr>
              <a:t>ب</a:t>
            </a:r>
            <a:r>
              <a:rPr lang="en-US" sz="2800" dirty="0" smtClean="0">
                <a:solidFill>
                  <a:srgbClr val="000000"/>
                </a:solidFill>
                <a:effectLst/>
              </a:rPr>
              <a:t>- </a:t>
            </a:r>
            <a:r>
              <a:rPr lang="ar-SA" sz="2800" dirty="0">
                <a:solidFill>
                  <a:srgbClr val="000000"/>
                </a:solidFill>
                <a:effectLst/>
              </a:rPr>
              <a:t>زيادة الأرباح المحصلة</a:t>
            </a:r>
            <a:r>
              <a:rPr lang="en-US" sz="2800" dirty="0">
                <a:solidFill>
                  <a:srgbClr val="000000"/>
                </a:solidFill>
                <a:effectLst/>
              </a:rPr>
              <a:t>.</a:t>
            </a:r>
          </a:p>
          <a:p>
            <a:pPr marL="0" indent="0">
              <a:buNone/>
            </a:pPr>
            <a:r>
              <a:rPr lang="ar-AE" sz="2800" dirty="0">
                <a:solidFill>
                  <a:srgbClr val="000000"/>
                </a:solidFill>
                <a:effectLst/>
              </a:rPr>
              <a:t>ج- زيادة </a:t>
            </a:r>
            <a:r>
              <a:rPr lang="ar-AE" sz="2800" dirty="0" smtClean="0">
                <a:solidFill>
                  <a:srgbClr val="000000"/>
                </a:solidFill>
                <a:effectLst/>
              </a:rPr>
              <a:t>المبيعات</a:t>
            </a:r>
            <a:endParaRPr lang="en-US" sz="2800" dirty="0">
              <a:solidFill>
                <a:srgbClr val="000000"/>
              </a:solidFill>
              <a:effectLst/>
            </a:endParaRPr>
          </a:p>
          <a:p>
            <a:pPr marL="0" indent="0">
              <a:buNone/>
            </a:pPr>
            <a:r>
              <a:rPr lang="ar-SA" sz="2800" b="1" dirty="0">
                <a:solidFill>
                  <a:srgbClr val="000000"/>
                </a:solidFill>
                <a:effectLst/>
              </a:rPr>
              <a:t>تحقيق اهداف  العاملين في المنظمة ، و أهمها فيما يلي</a:t>
            </a:r>
            <a:r>
              <a:rPr lang="en-US" sz="2800" b="1" dirty="0">
                <a:solidFill>
                  <a:srgbClr val="000000"/>
                </a:solidFill>
                <a:effectLst/>
              </a:rPr>
              <a:t>:</a:t>
            </a:r>
            <a:endParaRPr lang="en-US" sz="2800" dirty="0">
              <a:solidFill>
                <a:srgbClr val="000000"/>
              </a:solidFill>
              <a:effectLst/>
            </a:endParaRPr>
          </a:p>
          <a:p>
            <a:pPr marL="0" indent="0">
              <a:buNone/>
            </a:pPr>
            <a:r>
              <a:rPr lang="ar-SA" sz="2800" dirty="0">
                <a:solidFill>
                  <a:srgbClr val="000000"/>
                </a:solidFill>
                <a:effectLst/>
              </a:rPr>
              <a:t>أ </a:t>
            </a:r>
            <a:r>
              <a:rPr lang="en-US" sz="2800" dirty="0">
                <a:solidFill>
                  <a:srgbClr val="000000"/>
                </a:solidFill>
                <a:effectLst/>
              </a:rPr>
              <a:t>- </a:t>
            </a:r>
            <a:r>
              <a:rPr lang="ar-SA" sz="2800" dirty="0">
                <a:solidFill>
                  <a:srgbClr val="000000"/>
                </a:solidFill>
                <a:effectLst/>
              </a:rPr>
              <a:t>الراحة في العمل</a:t>
            </a:r>
            <a:r>
              <a:rPr lang="en-US" sz="2800" dirty="0">
                <a:solidFill>
                  <a:srgbClr val="000000"/>
                </a:solidFill>
                <a:effectLst/>
              </a:rPr>
              <a:t>.</a:t>
            </a:r>
          </a:p>
          <a:p>
            <a:pPr marL="0" indent="0">
              <a:buNone/>
            </a:pPr>
            <a:r>
              <a:rPr lang="ar-SA" sz="2800" dirty="0">
                <a:solidFill>
                  <a:srgbClr val="000000"/>
                </a:solidFill>
                <a:effectLst/>
              </a:rPr>
              <a:t>ب</a:t>
            </a:r>
            <a:r>
              <a:rPr lang="en-US" sz="2800" dirty="0">
                <a:solidFill>
                  <a:srgbClr val="000000"/>
                </a:solidFill>
                <a:effectLst/>
              </a:rPr>
              <a:t>- </a:t>
            </a:r>
            <a:r>
              <a:rPr lang="ar-SA" sz="2800" dirty="0">
                <a:solidFill>
                  <a:srgbClr val="000000"/>
                </a:solidFill>
                <a:effectLst/>
              </a:rPr>
              <a:t>تقليل ساعات العمل</a:t>
            </a:r>
            <a:r>
              <a:rPr lang="en-US" sz="2800" dirty="0">
                <a:solidFill>
                  <a:srgbClr val="000000"/>
                </a:solidFill>
                <a:effectLst/>
              </a:rPr>
              <a:t>.</a:t>
            </a:r>
          </a:p>
          <a:p>
            <a:pPr marL="0" indent="0">
              <a:buNone/>
            </a:pPr>
            <a:r>
              <a:rPr lang="ar-SA" sz="2800" dirty="0">
                <a:solidFill>
                  <a:srgbClr val="000000"/>
                </a:solidFill>
                <a:effectLst/>
              </a:rPr>
              <a:t>ج</a:t>
            </a:r>
            <a:r>
              <a:rPr lang="en-US" sz="2800" dirty="0">
                <a:solidFill>
                  <a:srgbClr val="000000"/>
                </a:solidFill>
                <a:effectLst/>
              </a:rPr>
              <a:t>- </a:t>
            </a:r>
            <a:r>
              <a:rPr lang="ar-SA" sz="2800" dirty="0">
                <a:solidFill>
                  <a:srgbClr val="000000"/>
                </a:solidFill>
                <a:effectLst/>
              </a:rPr>
              <a:t>زيادة في الأجور</a:t>
            </a:r>
            <a:r>
              <a:rPr lang="en-US" sz="2800" dirty="0">
                <a:solidFill>
                  <a:srgbClr val="000000"/>
                </a:solidFill>
                <a:effectLst/>
              </a:rPr>
              <a:t>.</a:t>
            </a:r>
          </a:p>
          <a:p>
            <a:pPr marL="0" indent="0">
              <a:buNone/>
            </a:pPr>
            <a:r>
              <a:rPr lang="ar-SA" sz="2800" dirty="0">
                <a:solidFill>
                  <a:srgbClr val="000000"/>
                </a:solidFill>
                <a:effectLst/>
              </a:rPr>
              <a:t>د</a:t>
            </a:r>
            <a:r>
              <a:rPr lang="en-US" sz="2800" dirty="0">
                <a:solidFill>
                  <a:srgbClr val="000000"/>
                </a:solidFill>
                <a:effectLst/>
              </a:rPr>
              <a:t>- </a:t>
            </a:r>
            <a:r>
              <a:rPr lang="ar-SA" sz="2800" dirty="0">
                <a:solidFill>
                  <a:srgbClr val="000000"/>
                </a:solidFill>
                <a:effectLst/>
              </a:rPr>
              <a:t>زيادة المزايا المالية والعينية التي يحصلون عليها</a:t>
            </a:r>
            <a:endParaRPr lang="en-US" sz="2800" dirty="0">
              <a:solidFill>
                <a:srgbClr val="000000"/>
              </a:solidFill>
            </a:endParaRPr>
          </a:p>
        </p:txBody>
      </p:sp>
      <p:sp>
        <p:nvSpPr>
          <p:cNvPr id="4" name="Date Placeholder 3"/>
          <p:cNvSpPr>
            <a:spLocks noGrp="1"/>
          </p:cNvSpPr>
          <p:nvPr>
            <p:ph type="dt" sz="half" idx="10"/>
          </p:nvPr>
        </p:nvSpPr>
        <p:spPr>
          <a:xfrm>
            <a:off x="457200" y="6278563"/>
            <a:ext cx="2818656" cy="457200"/>
          </a:xfrm>
        </p:spPr>
        <p:txBody>
          <a:bodyPr/>
          <a:lstStyle/>
          <a:p>
            <a:pPr>
              <a:defRPr/>
            </a:pPr>
            <a:fld id="{2FB2F434-EDDF-4CDE-8B71-E29804EB6593}" type="datetime2">
              <a:rPr lang="en-US" smtClean="0"/>
              <a:t>Tuesday, 2 June, 2020</a:t>
            </a:fld>
            <a:endParaRPr lang="en-US" dirty="0"/>
          </a:p>
        </p:txBody>
      </p:sp>
    </p:spTree>
    <p:extLst>
      <p:ext uri="{BB962C8B-B14F-4D97-AF65-F5344CB8AC3E}">
        <p14:creationId xmlns:p14="http://schemas.microsoft.com/office/powerpoint/2010/main" val="23796436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sz="4800" dirty="0" smtClean="0">
                <a:solidFill>
                  <a:srgbClr val="FF0000"/>
                </a:solidFill>
                <a:effectLst/>
              </a:rPr>
              <a:t>أهداف الادارة في المنظمات المعاصرة</a:t>
            </a:r>
            <a:endParaRPr lang="en-US" sz="4800" dirty="0">
              <a:solidFill>
                <a:srgbClr val="FF0000"/>
              </a:solidFill>
              <a:effectLst/>
            </a:endParaRPr>
          </a:p>
        </p:txBody>
      </p:sp>
      <p:sp>
        <p:nvSpPr>
          <p:cNvPr id="3" name="Content Placeholder 2"/>
          <p:cNvSpPr>
            <a:spLocks noGrp="1"/>
          </p:cNvSpPr>
          <p:nvPr>
            <p:ph idx="1"/>
          </p:nvPr>
        </p:nvSpPr>
        <p:spPr>
          <a:xfrm>
            <a:off x="457200" y="1340768"/>
            <a:ext cx="8229600" cy="4937795"/>
          </a:xfrm>
        </p:spPr>
        <p:txBody>
          <a:bodyPr/>
          <a:lstStyle/>
          <a:p>
            <a:pPr marL="0" indent="0">
              <a:buNone/>
            </a:pPr>
            <a:r>
              <a:rPr lang="ar-SA" sz="2800" b="1" dirty="0" smtClean="0">
                <a:solidFill>
                  <a:srgbClr val="000000"/>
                </a:solidFill>
                <a:effectLst/>
              </a:rPr>
              <a:t>تحقيق أهداف زبائن المنظمة، و أهمها فيما يلي</a:t>
            </a:r>
            <a:r>
              <a:rPr lang="en-US" sz="2800" b="1" dirty="0" smtClean="0">
                <a:solidFill>
                  <a:srgbClr val="000000"/>
                </a:solidFill>
                <a:effectLst/>
              </a:rPr>
              <a:t>:</a:t>
            </a:r>
            <a:endParaRPr lang="en-US" sz="2800" dirty="0" smtClean="0">
              <a:solidFill>
                <a:srgbClr val="000000"/>
              </a:solidFill>
              <a:effectLst/>
            </a:endParaRPr>
          </a:p>
          <a:p>
            <a:pPr marL="0" indent="0">
              <a:buNone/>
            </a:pPr>
            <a:r>
              <a:rPr lang="ar-SA" sz="2800" dirty="0" smtClean="0">
                <a:solidFill>
                  <a:srgbClr val="000000"/>
                </a:solidFill>
                <a:effectLst/>
              </a:rPr>
              <a:t>أ </a:t>
            </a:r>
            <a:r>
              <a:rPr lang="en-US" sz="2800" dirty="0">
                <a:solidFill>
                  <a:srgbClr val="000000"/>
                </a:solidFill>
                <a:effectLst/>
              </a:rPr>
              <a:t>- </a:t>
            </a:r>
            <a:r>
              <a:rPr lang="ar-SA" sz="2800" dirty="0">
                <a:solidFill>
                  <a:srgbClr val="000000"/>
                </a:solidFill>
                <a:effectLst/>
              </a:rPr>
              <a:t>وفرة السلع والخدمات</a:t>
            </a:r>
            <a:r>
              <a:rPr lang="en-US" sz="2800" dirty="0">
                <a:solidFill>
                  <a:srgbClr val="000000"/>
                </a:solidFill>
                <a:effectLst/>
              </a:rPr>
              <a:t>.</a:t>
            </a:r>
          </a:p>
          <a:p>
            <a:pPr marL="0" indent="0">
              <a:buNone/>
            </a:pPr>
            <a:r>
              <a:rPr lang="ar-SA" sz="2800" dirty="0">
                <a:solidFill>
                  <a:srgbClr val="000000"/>
                </a:solidFill>
                <a:effectLst/>
              </a:rPr>
              <a:t>ب</a:t>
            </a:r>
            <a:r>
              <a:rPr lang="en-US" sz="2800" dirty="0">
                <a:solidFill>
                  <a:srgbClr val="000000"/>
                </a:solidFill>
                <a:effectLst/>
              </a:rPr>
              <a:t>- </a:t>
            </a:r>
            <a:r>
              <a:rPr lang="ar-SA" sz="2800" dirty="0">
                <a:solidFill>
                  <a:srgbClr val="000000"/>
                </a:solidFill>
                <a:effectLst/>
              </a:rPr>
              <a:t>زيادة جودة السلع والخدمات</a:t>
            </a:r>
            <a:r>
              <a:rPr lang="en-US" sz="2800" dirty="0">
                <a:solidFill>
                  <a:srgbClr val="000000"/>
                </a:solidFill>
                <a:effectLst/>
              </a:rPr>
              <a:t>.</a:t>
            </a:r>
          </a:p>
          <a:p>
            <a:pPr marL="0" indent="0">
              <a:buNone/>
            </a:pPr>
            <a:r>
              <a:rPr lang="ar-SA" sz="2800" dirty="0" smtClean="0">
                <a:solidFill>
                  <a:srgbClr val="000000"/>
                </a:solidFill>
                <a:effectLst/>
              </a:rPr>
              <a:t>ج</a:t>
            </a:r>
            <a:r>
              <a:rPr lang="en-US" sz="2800" dirty="0" smtClean="0">
                <a:solidFill>
                  <a:srgbClr val="000000"/>
                </a:solidFill>
                <a:effectLst/>
              </a:rPr>
              <a:t>- </a:t>
            </a:r>
            <a:r>
              <a:rPr lang="ar-SA" sz="2800" dirty="0" smtClean="0">
                <a:solidFill>
                  <a:srgbClr val="000000"/>
                </a:solidFill>
                <a:effectLst/>
              </a:rPr>
              <a:t>خفض الأسعار</a:t>
            </a:r>
            <a:r>
              <a:rPr lang="en-US" sz="2800" dirty="0" smtClean="0">
                <a:solidFill>
                  <a:srgbClr val="000000"/>
                </a:solidFill>
                <a:effectLst/>
              </a:rPr>
              <a:t>.</a:t>
            </a:r>
            <a:endParaRPr lang="ar-AE" sz="2800" dirty="0" smtClean="0">
              <a:solidFill>
                <a:srgbClr val="000000"/>
              </a:solidFill>
              <a:effectLst/>
            </a:endParaRPr>
          </a:p>
          <a:p>
            <a:pPr marL="0" indent="0">
              <a:buNone/>
            </a:pPr>
            <a:endParaRPr lang="en-US" sz="2800" dirty="0" smtClean="0">
              <a:solidFill>
                <a:srgbClr val="000000"/>
              </a:solidFill>
              <a:effectLst/>
            </a:endParaRPr>
          </a:p>
          <a:p>
            <a:pPr marL="0" indent="0">
              <a:buNone/>
            </a:pPr>
            <a:r>
              <a:rPr lang="ar-SA" sz="2800" b="1" dirty="0" smtClean="0">
                <a:solidFill>
                  <a:srgbClr val="000000"/>
                </a:solidFill>
                <a:effectLst/>
              </a:rPr>
              <a:t>تحقيق </a:t>
            </a:r>
            <a:r>
              <a:rPr lang="ar-SA" sz="2800" b="1" dirty="0">
                <a:solidFill>
                  <a:srgbClr val="000000"/>
                </a:solidFill>
                <a:effectLst/>
              </a:rPr>
              <a:t>أهداف موردي السلع والخدمات المستخدمة كمدخلات للعملية الإنتاجية، و هي</a:t>
            </a:r>
            <a:endParaRPr lang="en-US" sz="2800" dirty="0">
              <a:solidFill>
                <a:srgbClr val="000000"/>
              </a:solidFill>
              <a:effectLst/>
            </a:endParaRPr>
          </a:p>
          <a:p>
            <a:pPr marL="0" indent="0">
              <a:buNone/>
            </a:pPr>
            <a:r>
              <a:rPr lang="ar-SA" sz="2800" dirty="0">
                <a:solidFill>
                  <a:srgbClr val="000000"/>
                </a:solidFill>
                <a:effectLst/>
              </a:rPr>
              <a:t>أ </a:t>
            </a:r>
            <a:r>
              <a:rPr lang="en-US" sz="2800" dirty="0">
                <a:solidFill>
                  <a:srgbClr val="000000"/>
                </a:solidFill>
                <a:effectLst/>
              </a:rPr>
              <a:t>- </a:t>
            </a:r>
            <a:r>
              <a:rPr lang="ar-SA" sz="2800" dirty="0">
                <a:solidFill>
                  <a:srgbClr val="000000"/>
                </a:solidFill>
                <a:effectLst/>
              </a:rPr>
              <a:t>زيادة الأسعار</a:t>
            </a:r>
            <a:r>
              <a:rPr lang="en-US" sz="2800" dirty="0">
                <a:solidFill>
                  <a:srgbClr val="000000"/>
                </a:solidFill>
                <a:effectLst/>
              </a:rPr>
              <a:t>.</a:t>
            </a:r>
          </a:p>
          <a:p>
            <a:pPr marL="0" indent="0">
              <a:buNone/>
            </a:pPr>
            <a:r>
              <a:rPr lang="ar-SA" sz="2800" dirty="0">
                <a:solidFill>
                  <a:srgbClr val="000000"/>
                </a:solidFill>
                <a:effectLst/>
              </a:rPr>
              <a:t>ب</a:t>
            </a:r>
            <a:r>
              <a:rPr lang="en-US" sz="2800" dirty="0">
                <a:solidFill>
                  <a:srgbClr val="000000"/>
                </a:solidFill>
                <a:effectLst/>
              </a:rPr>
              <a:t>- </a:t>
            </a:r>
            <a:r>
              <a:rPr lang="ar-SA" sz="2800" dirty="0">
                <a:solidFill>
                  <a:srgbClr val="000000"/>
                </a:solidFill>
                <a:effectLst/>
              </a:rPr>
              <a:t>الدفع النقدي</a:t>
            </a:r>
            <a:r>
              <a:rPr lang="en-US" sz="2800" dirty="0">
                <a:solidFill>
                  <a:srgbClr val="000000"/>
                </a:solidFill>
                <a:effectLst/>
              </a:rPr>
              <a:t>.</a:t>
            </a:r>
          </a:p>
          <a:p>
            <a:pPr marL="0" indent="0">
              <a:buNone/>
            </a:pPr>
            <a:r>
              <a:rPr lang="ar-SA" sz="2800" dirty="0">
                <a:solidFill>
                  <a:srgbClr val="000000"/>
                </a:solidFill>
                <a:effectLst/>
              </a:rPr>
              <a:t>ج</a:t>
            </a:r>
            <a:r>
              <a:rPr lang="en-US" sz="2800" dirty="0">
                <a:solidFill>
                  <a:srgbClr val="000000"/>
                </a:solidFill>
                <a:effectLst/>
              </a:rPr>
              <a:t>- </a:t>
            </a:r>
            <a:r>
              <a:rPr lang="ar-SA" sz="2800" dirty="0">
                <a:solidFill>
                  <a:srgbClr val="000000"/>
                </a:solidFill>
                <a:effectLst/>
              </a:rPr>
              <a:t>الالتزام بمواعيد الدفع ان كان الثمن مقسطا </a:t>
            </a:r>
            <a:endParaRPr lang="en-US" sz="2800" dirty="0">
              <a:solidFill>
                <a:srgbClr val="000000"/>
              </a:solidFill>
              <a:effectLst/>
            </a:endParaRPr>
          </a:p>
          <a:p>
            <a:pPr marL="0" indent="0">
              <a:buNone/>
            </a:pPr>
            <a:endParaRPr lang="en-US" sz="2800" dirty="0">
              <a:solidFill>
                <a:srgbClr val="000000"/>
              </a:solidFill>
            </a:endParaRPr>
          </a:p>
        </p:txBody>
      </p:sp>
      <p:sp>
        <p:nvSpPr>
          <p:cNvPr id="4" name="Date Placeholder 3"/>
          <p:cNvSpPr>
            <a:spLocks noGrp="1"/>
          </p:cNvSpPr>
          <p:nvPr>
            <p:ph type="dt" sz="half" idx="10"/>
          </p:nvPr>
        </p:nvSpPr>
        <p:spPr>
          <a:xfrm>
            <a:off x="457200" y="6278563"/>
            <a:ext cx="2818656" cy="457200"/>
          </a:xfrm>
        </p:spPr>
        <p:txBody>
          <a:bodyPr/>
          <a:lstStyle/>
          <a:p>
            <a:pPr>
              <a:defRPr/>
            </a:pPr>
            <a:fld id="{8C82F531-DC2C-4F60-8134-0434D633B6F4}" type="datetime2">
              <a:rPr lang="en-US" smtClean="0"/>
              <a:t>Tuesday, 2 June, 2020</a:t>
            </a:fld>
            <a:endParaRPr lang="en-US" dirty="0"/>
          </a:p>
        </p:txBody>
      </p:sp>
    </p:spTree>
    <p:extLst>
      <p:ext uri="{BB962C8B-B14F-4D97-AF65-F5344CB8AC3E}">
        <p14:creationId xmlns:p14="http://schemas.microsoft.com/office/powerpoint/2010/main" val="2512644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sz="4800" dirty="0" smtClean="0">
                <a:solidFill>
                  <a:srgbClr val="FF0000"/>
                </a:solidFill>
                <a:effectLst/>
              </a:rPr>
              <a:t>أهداف الادارة في المنظمات المعاصرة</a:t>
            </a:r>
            <a:endParaRPr lang="en-US" sz="4800" dirty="0">
              <a:solidFill>
                <a:srgbClr val="FF0000"/>
              </a:solidFill>
              <a:effectLst/>
            </a:endParaRPr>
          </a:p>
        </p:txBody>
      </p:sp>
      <p:sp>
        <p:nvSpPr>
          <p:cNvPr id="3" name="Content Placeholder 2"/>
          <p:cNvSpPr>
            <a:spLocks noGrp="1"/>
          </p:cNvSpPr>
          <p:nvPr>
            <p:ph idx="1"/>
          </p:nvPr>
        </p:nvSpPr>
        <p:spPr>
          <a:xfrm>
            <a:off x="457200" y="1340768"/>
            <a:ext cx="8229600" cy="4937795"/>
          </a:xfrm>
        </p:spPr>
        <p:txBody>
          <a:bodyPr/>
          <a:lstStyle/>
          <a:p>
            <a:pPr marL="0" indent="0">
              <a:buNone/>
            </a:pPr>
            <a:r>
              <a:rPr lang="ar-SA" sz="2800" b="1" dirty="0">
                <a:solidFill>
                  <a:srgbClr val="000000"/>
                </a:solidFill>
                <a:effectLst/>
              </a:rPr>
              <a:t>تحقيق أهداف ممولي المنظمة من المصارف وأصحاب القروض، </a:t>
            </a:r>
            <a:r>
              <a:rPr lang="ar-SA" sz="2800" b="1" dirty="0" smtClean="0">
                <a:solidFill>
                  <a:srgbClr val="000000"/>
                </a:solidFill>
                <a:effectLst/>
              </a:rPr>
              <a:t>و</a:t>
            </a:r>
            <a:r>
              <a:rPr lang="ar-AE" sz="2800" b="1" dirty="0" smtClean="0">
                <a:solidFill>
                  <a:srgbClr val="000000"/>
                </a:solidFill>
                <a:effectLst/>
              </a:rPr>
              <a:t> هي</a:t>
            </a:r>
            <a:r>
              <a:rPr lang="ar-SA" sz="2800" b="1" dirty="0" smtClean="0">
                <a:solidFill>
                  <a:srgbClr val="000000"/>
                </a:solidFill>
                <a:effectLst/>
              </a:rPr>
              <a:t> </a:t>
            </a:r>
            <a:r>
              <a:rPr lang="ar-SA" sz="2800" dirty="0" smtClean="0">
                <a:solidFill>
                  <a:srgbClr val="000000"/>
                </a:solidFill>
                <a:effectLst/>
              </a:rPr>
              <a:t>أ </a:t>
            </a:r>
            <a:r>
              <a:rPr lang="en-US" sz="2800" dirty="0">
                <a:solidFill>
                  <a:srgbClr val="000000"/>
                </a:solidFill>
                <a:effectLst/>
              </a:rPr>
              <a:t>- </a:t>
            </a:r>
            <a:r>
              <a:rPr lang="ar-SA" sz="2800" dirty="0">
                <a:solidFill>
                  <a:srgbClr val="000000"/>
                </a:solidFill>
                <a:effectLst/>
              </a:rPr>
              <a:t>ضمان أصل التمويل</a:t>
            </a:r>
            <a:r>
              <a:rPr lang="en-US" sz="2800" dirty="0">
                <a:solidFill>
                  <a:srgbClr val="000000"/>
                </a:solidFill>
                <a:effectLst/>
              </a:rPr>
              <a:t>.</a:t>
            </a:r>
          </a:p>
          <a:p>
            <a:pPr marL="0" indent="0">
              <a:buNone/>
            </a:pPr>
            <a:r>
              <a:rPr lang="ar-SA" sz="2800" dirty="0">
                <a:solidFill>
                  <a:srgbClr val="000000"/>
                </a:solidFill>
                <a:effectLst/>
              </a:rPr>
              <a:t>ب</a:t>
            </a:r>
            <a:r>
              <a:rPr lang="en-US" sz="2800" dirty="0">
                <a:solidFill>
                  <a:srgbClr val="000000"/>
                </a:solidFill>
                <a:effectLst/>
              </a:rPr>
              <a:t>- </a:t>
            </a:r>
            <a:r>
              <a:rPr lang="ar-SA" sz="2800" dirty="0">
                <a:solidFill>
                  <a:srgbClr val="000000"/>
                </a:solidFill>
                <a:effectLst/>
              </a:rPr>
              <a:t>ضمان عوائد التمويل</a:t>
            </a:r>
            <a:endParaRPr lang="en-US" sz="2800" dirty="0">
              <a:solidFill>
                <a:srgbClr val="000000"/>
              </a:solidFill>
              <a:effectLst/>
            </a:endParaRPr>
          </a:p>
          <a:p>
            <a:pPr marL="0" indent="0">
              <a:buNone/>
            </a:pPr>
            <a:r>
              <a:rPr lang="ar-SA" sz="2800" dirty="0">
                <a:solidFill>
                  <a:srgbClr val="000000"/>
                </a:solidFill>
                <a:effectLst/>
              </a:rPr>
              <a:t>ج- الالتزام بمواعيد سداد الاقساط</a:t>
            </a:r>
            <a:endParaRPr lang="en-US" sz="2800" dirty="0">
              <a:solidFill>
                <a:srgbClr val="000000"/>
              </a:solidFill>
              <a:effectLst/>
            </a:endParaRPr>
          </a:p>
          <a:p>
            <a:pPr marL="0" indent="0">
              <a:buNone/>
            </a:pPr>
            <a:r>
              <a:rPr lang="ar-SA" sz="2800" dirty="0">
                <a:solidFill>
                  <a:srgbClr val="000000"/>
                </a:solidFill>
                <a:effectLst/>
              </a:rPr>
              <a:t> </a:t>
            </a:r>
            <a:endParaRPr lang="en-US" sz="2800" dirty="0">
              <a:solidFill>
                <a:srgbClr val="000000"/>
              </a:solidFill>
              <a:effectLst/>
            </a:endParaRPr>
          </a:p>
          <a:p>
            <a:pPr marL="0" indent="0">
              <a:buNone/>
            </a:pPr>
            <a:r>
              <a:rPr lang="ar-SA" sz="2800" b="1" dirty="0">
                <a:solidFill>
                  <a:srgbClr val="000000"/>
                </a:solidFill>
                <a:effectLst/>
              </a:rPr>
              <a:t>تحقيق أهداف الحكومة من </a:t>
            </a:r>
            <a:r>
              <a:rPr lang="ar-SA" sz="2800" b="1" dirty="0" smtClean="0">
                <a:solidFill>
                  <a:srgbClr val="000000"/>
                </a:solidFill>
                <a:effectLst/>
              </a:rPr>
              <a:t>خلال </a:t>
            </a:r>
            <a:r>
              <a:rPr lang="ar-SA" sz="2800" b="1" dirty="0">
                <a:solidFill>
                  <a:srgbClr val="000000"/>
                </a:solidFill>
                <a:effectLst/>
              </a:rPr>
              <a:t>تطبيق و اطاعة القوانين الحكومية ، و أهمها فيما يلي</a:t>
            </a:r>
            <a:r>
              <a:rPr lang="en-US" sz="2800" b="1" dirty="0">
                <a:solidFill>
                  <a:srgbClr val="000000"/>
                </a:solidFill>
                <a:effectLst/>
              </a:rPr>
              <a:t>:</a:t>
            </a:r>
            <a:endParaRPr lang="en-US" sz="2800" dirty="0">
              <a:solidFill>
                <a:srgbClr val="000000"/>
              </a:solidFill>
              <a:effectLst/>
            </a:endParaRPr>
          </a:p>
          <a:p>
            <a:pPr marL="0" indent="0">
              <a:buNone/>
            </a:pPr>
            <a:r>
              <a:rPr lang="ar-SA" sz="2800" dirty="0">
                <a:solidFill>
                  <a:srgbClr val="000000"/>
                </a:solidFill>
                <a:effectLst/>
              </a:rPr>
              <a:t>أ </a:t>
            </a:r>
            <a:r>
              <a:rPr lang="en-US" sz="2800" dirty="0">
                <a:solidFill>
                  <a:srgbClr val="000000"/>
                </a:solidFill>
                <a:effectLst/>
              </a:rPr>
              <a:t>- </a:t>
            </a:r>
            <a:r>
              <a:rPr lang="ar-SA" sz="2800" dirty="0">
                <a:solidFill>
                  <a:srgbClr val="000000"/>
                </a:solidFill>
                <a:effectLst/>
              </a:rPr>
              <a:t>الالتزام بالقوانين والأنظمة والتعليمات</a:t>
            </a:r>
            <a:r>
              <a:rPr lang="en-US" sz="2800" dirty="0">
                <a:solidFill>
                  <a:srgbClr val="000000"/>
                </a:solidFill>
                <a:effectLst/>
              </a:rPr>
              <a:t>.</a:t>
            </a:r>
          </a:p>
          <a:p>
            <a:pPr marL="0" indent="0">
              <a:buNone/>
            </a:pPr>
            <a:r>
              <a:rPr lang="ar-SA" sz="2800" dirty="0">
                <a:solidFill>
                  <a:srgbClr val="000000"/>
                </a:solidFill>
                <a:effectLst/>
              </a:rPr>
              <a:t>ب</a:t>
            </a:r>
            <a:r>
              <a:rPr lang="en-US" sz="2800" dirty="0">
                <a:solidFill>
                  <a:srgbClr val="000000"/>
                </a:solidFill>
                <a:effectLst/>
              </a:rPr>
              <a:t>- </a:t>
            </a:r>
            <a:r>
              <a:rPr lang="ar-SA" sz="2800" dirty="0">
                <a:solidFill>
                  <a:srgbClr val="000000"/>
                </a:solidFill>
                <a:effectLst/>
              </a:rPr>
              <a:t>تحصيل الضرائب </a:t>
            </a:r>
            <a:endParaRPr lang="en-US" sz="2800" dirty="0">
              <a:solidFill>
                <a:srgbClr val="000000"/>
              </a:solidFill>
              <a:effectLst/>
            </a:endParaRPr>
          </a:p>
          <a:p>
            <a:pPr marL="0" indent="0">
              <a:buNone/>
            </a:pPr>
            <a:r>
              <a:rPr lang="ar-SA" sz="2800" dirty="0">
                <a:solidFill>
                  <a:srgbClr val="000000"/>
                </a:solidFill>
                <a:effectLst/>
              </a:rPr>
              <a:t>ج- الالتزام </a:t>
            </a:r>
            <a:r>
              <a:rPr lang="ar-AE" sz="2800" dirty="0">
                <a:solidFill>
                  <a:srgbClr val="000000"/>
                </a:solidFill>
                <a:effectLst/>
              </a:rPr>
              <a:t>بالضوابط الصحية و شروط الدفاع المدني</a:t>
            </a:r>
            <a:endParaRPr lang="en-US" sz="2800" dirty="0">
              <a:solidFill>
                <a:srgbClr val="000000"/>
              </a:solidFill>
              <a:effectLst/>
            </a:endParaRPr>
          </a:p>
          <a:p>
            <a:pPr marL="0" indent="0">
              <a:buNone/>
            </a:pPr>
            <a:endParaRPr lang="en-US" sz="2800" dirty="0">
              <a:solidFill>
                <a:srgbClr val="000000"/>
              </a:solidFill>
            </a:endParaRPr>
          </a:p>
        </p:txBody>
      </p:sp>
      <p:sp>
        <p:nvSpPr>
          <p:cNvPr id="4" name="Date Placeholder 3"/>
          <p:cNvSpPr>
            <a:spLocks noGrp="1"/>
          </p:cNvSpPr>
          <p:nvPr>
            <p:ph type="dt" sz="half" idx="10"/>
          </p:nvPr>
        </p:nvSpPr>
        <p:spPr>
          <a:xfrm>
            <a:off x="457200" y="6278563"/>
            <a:ext cx="2818656" cy="457200"/>
          </a:xfrm>
        </p:spPr>
        <p:txBody>
          <a:bodyPr/>
          <a:lstStyle/>
          <a:p>
            <a:pPr>
              <a:defRPr/>
            </a:pPr>
            <a:fld id="{55091337-B9E8-4DBB-8967-9D2CC4A4D48B}" type="datetime2">
              <a:rPr lang="en-US" smtClean="0"/>
              <a:t>Tuesday, 2 June, 2020</a:t>
            </a:fld>
            <a:endParaRPr lang="en-US" dirty="0"/>
          </a:p>
        </p:txBody>
      </p:sp>
    </p:spTree>
    <p:extLst>
      <p:ext uri="{BB962C8B-B14F-4D97-AF65-F5344CB8AC3E}">
        <p14:creationId xmlns:p14="http://schemas.microsoft.com/office/powerpoint/2010/main" val="3886761082"/>
      </p:ext>
    </p:extLst>
  </p:cSld>
  <p:clrMapOvr>
    <a:masterClrMapping/>
  </p:clrMapOvr>
</p:sld>
</file>

<file path=ppt/theme/theme1.xml><?xml version="1.0" encoding="utf-8"?>
<a:theme xmlns:a="http://schemas.openxmlformats.org/drawingml/2006/main" name="Balance">
  <a:themeElements>
    <a:clrScheme name="Balance 1">
      <a:dk1>
        <a:srgbClr val="663300"/>
      </a:dk1>
      <a:lt1>
        <a:srgbClr val="FFFFFF"/>
      </a:lt1>
      <a:dk2>
        <a:srgbClr val="996600"/>
      </a:dk2>
      <a:lt2>
        <a:srgbClr val="DBBD71"/>
      </a:lt2>
      <a:accent1>
        <a:srgbClr val="F8A500"/>
      </a:accent1>
      <a:accent2>
        <a:srgbClr val="808000"/>
      </a:accent2>
      <a:accent3>
        <a:srgbClr val="CAB8AA"/>
      </a:accent3>
      <a:accent4>
        <a:srgbClr val="DADADA"/>
      </a:accent4>
      <a:accent5>
        <a:srgbClr val="FBCFAA"/>
      </a:accent5>
      <a:accent6>
        <a:srgbClr val="737300"/>
      </a:accent6>
      <a:hlink>
        <a:srgbClr val="FFCC66"/>
      </a:hlink>
      <a:folHlink>
        <a:srgbClr val="CCA500"/>
      </a:folHlink>
    </a:clrScheme>
    <a:fontScheme name="Balance">
      <a:majorFont>
        <a:latin typeface="Arial"/>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Tahoma"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Tahoma" pitchFamily="34" charset="0"/>
            <a:cs typeface="Arial" pitchFamily="34" charset="0"/>
          </a:defRPr>
        </a:defPPr>
      </a:lstStyle>
    </a:lnDef>
  </a:objectDefaults>
  <a:extraClrSchemeLst>
    <a:extraClrScheme>
      <a:clrScheme name="Balance 1">
        <a:dk1>
          <a:srgbClr val="663300"/>
        </a:dk1>
        <a:lt1>
          <a:srgbClr val="FFFFFF"/>
        </a:lt1>
        <a:dk2>
          <a:srgbClr val="996600"/>
        </a:dk2>
        <a:lt2>
          <a:srgbClr val="DBBD71"/>
        </a:lt2>
        <a:accent1>
          <a:srgbClr val="F8A500"/>
        </a:accent1>
        <a:accent2>
          <a:srgbClr val="808000"/>
        </a:accent2>
        <a:accent3>
          <a:srgbClr val="CAB8AA"/>
        </a:accent3>
        <a:accent4>
          <a:srgbClr val="DADADA"/>
        </a:accent4>
        <a:accent5>
          <a:srgbClr val="FBCFAA"/>
        </a:accent5>
        <a:accent6>
          <a:srgbClr val="737300"/>
        </a:accent6>
        <a:hlink>
          <a:srgbClr val="FFCC66"/>
        </a:hlink>
        <a:folHlink>
          <a:srgbClr val="CCA500"/>
        </a:folHlink>
      </a:clrScheme>
      <a:clrMap bg1="dk2" tx1="lt1" bg2="dk1" tx2="lt2" accent1="accent1" accent2="accent2" accent3="accent3" accent4="accent4" accent5="accent5" accent6="accent6" hlink="hlink" folHlink="folHlink"/>
    </a:extraClrScheme>
    <a:extraClrScheme>
      <a:clrScheme name="Balance 2">
        <a:dk1>
          <a:srgbClr val="660000"/>
        </a:dk1>
        <a:lt1>
          <a:srgbClr val="FFFFFF"/>
        </a:lt1>
        <a:dk2>
          <a:srgbClr val="800000"/>
        </a:dk2>
        <a:lt2>
          <a:srgbClr val="FFFFCC"/>
        </a:lt2>
        <a:accent1>
          <a:srgbClr val="CC6600"/>
        </a:accent1>
        <a:accent2>
          <a:srgbClr val="BE7960"/>
        </a:accent2>
        <a:accent3>
          <a:srgbClr val="C0AAAA"/>
        </a:accent3>
        <a:accent4>
          <a:srgbClr val="DADADA"/>
        </a:accent4>
        <a:accent5>
          <a:srgbClr val="E2B8AA"/>
        </a:accent5>
        <a:accent6>
          <a:srgbClr val="AC6D56"/>
        </a:accent6>
        <a:hlink>
          <a:srgbClr val="FFFF99"/>
        </a:hlink>
        <a:folHlink>
          <a:srgbClr val="E5B325"/>
        </a:folHlink>
      </a:clrScheme>
      <a:clrMap bg1="dk2" tx1="lt1" bg2="dk1" tx2="lt2" accent1="accent1" accent2="accent2" accent3="accent3" accent4="accent4" accent5="accent5" accent6="accent6" hlink="hlink" folHlink="folHlink"/>
    </a:extraClrScheme>
    <a:extraClrScheme>
      <a:clrScheme name="Balance 3">
        <a:dk1>
          <a:srgbClr val="003300"/>
        </a:dk1>
        <a:lt1>
          <a:srgbClr val="FFFFFF"/>
        </a:lt1>
        <a:dk2>
          <a:srgbClr val="4D6A2A"/>
        </a:dk2>
        <a:lt2>
          <a:srgbClr val="CCFF99"/>
        </a:lt2>
        <a:accent1>
          <a:srgbClr val="2EB62E"/>
        </a:accent1>
        <a:accent2>
          <a:srgbClr val="527C3A"/>
        </a:accent2>
        <a:accent3>
          <a:srgbClr val="B2B9AC"/>
        </a:accent3>
        <a:accent4>
          <a:srgbClr val="DADADA"/>
        </a:accent4>
        <a:accent5>
          <a:srgbClr val="ADD7AD"/>
        </a:accent5>
        <a:accent6>
          <a:srgbClr val="497034"/>
        </a:accent6>
        <a:hlink>
          <a:srgbClr val="DDD800"/>
        </a:hlink>
        <a:folHlink>
          <a:srgbClr val="009999"/>
        </a:folHlink>
      </a:clrScheme>
      <a:clrMap bg1="dk2" tx1="lt1" bg2="dk1" tx2="lt2" accent1="accent1" accent2="accent2" accent3="accent3" accent4="accent4" accent5="accent5" accent6="accent6" hlink="hlink" folHlink="folHlink"/>
    </a:extraClrScheme>
    <a:extraClrScheme>
      <a:clrScheme name="Balance 4">
        <a:dk1>
          <a:srgbClr val="005A58"/>
        </a:dk1>
        <a:lt1>
          <a:srgbClr val="FFFFFF"/>
        </a:lt1>
        <a:dk2>
          <a:srgbClr val="00716E"/>
        </a:dk2>
        <a:lt2>
          <a:srgbClr val="FFFF99"/>
        </a:lt2>
        <a:accent1>
          <a:srgbClr val="2DB3B0"/>
        </a:accent1>
        <a:accent2>
          <a:srgbClr val="6D6FC7"/>
        </a:accent2>
        <a:accent3>
          <a:srgbClr val="AABBBA"/>
        </a:accent3>
        <a:accent4>
          <a:srgbClr val="DADADA"/>
        </a:accent4>
        <a:accent5>
          <a:srgbClr val="ADD6D4"/>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alance 5">
        <a:dk1>
          <a:srgbClr val="003366"/>
        </a:dk1>
        <a:lt1>
          <a:srgbClr val="FFFFFF"/>
        </a:lt1>
        <a:dk2>
          <a:srgbClr val="2B5481"/>
        </a:dk2>
        <a:lt2>
          <a:srgbClr val="E5FFFF"/>
        </a:lt2>
        <a:accent1>
          <a:srgbClr val="336699"/>
        </a:accent1>
        <a:accent2>
          <a:srgbClr val="00B000"/>
        </a:accent2>
        <a:accent3>
          <a:srgbClr val="ACB3C1"/>
        </a:accent3>
        <a:accent4>
          <a:srgbClr val="DADADA"/>
        </a:accent4>
        <a:accent5>
          <a:srgbClr val="ADB8CA"/>
        </a:accent5>
        <a:accent6>
          <a:srgbClr val="009F00"/>
        </a:accent6>
        <a:hlink>
          <a:srgbClr val="00CCFF"/>
        </a:hlink>
        <a:folHlink>
          <a:srgbClr val="B5FFFB"/>
        </a:folHlink>
      </a:clrScheme>
      <a:clrMap bg1="dk2" tx1="lt1" bg2="dk1" tx2="lt2" accent1="accent1" accent2="accent2" accent3="accent3" accent4="accent4" accent5="accent5" accent6="accent6" hlink="hlink" folHlink="folHlink"/>
    </a:extraClrScheme>
    <a:extraClrScheme>
      <a:clrScheme name="Balance 6">
        <a:dk1>
          <a:srgbClr val="2F2D25"/>
        </a:dk1>
        <a:lt1>
          <a:srgbClr val="FFFFFF"/>
        </a:lt1>
        <a:dk2>
          <a:srgbClr val="656151"/>
        </a:dk2>
        <a:lt2>
          <a:srgbClr val="FFFFCC"/>
        </a:lt2>
        <a:accent1>
          <a:srgbClr val="818173"/>
        </a:accent1>
        <a:accent2>
          <a:srgbClr val="809EA8"/>
        </a:accent2>
        <a:accent3>
          <a:srgbClr val="B8B7B3"/>
        </a:accent3>
        <a:accent4>
          <a:srgbClr val="DADADA"/>
        </a:accent4>
        <a:accent5>
          <a:srgbClr val="C1C1BC"/>
        </a:accent5>
        <a:accent6>
          <a:srgbClr val="738F98"/>
        </a:accent6>
        <a:hlink>
          <a:srgbClr val="E2C86A"/>
        </a:hlink>
        <a:folHlink>
          <a:srgbClr val="B7B6A3"/>
        </a:folHlink>
      </a:clrScheme>
      <a:clrMap bg1="dk2" tx1="lt1" bg2="dk1" tx2="lt2" accent1="accent1" accent2="accent2" accent3="accent3" accent4="accent4" accent5="accent5" accent6="accent6" hlink="hlink" folHlink="folHlink"/>
    </a:extraClrScheme>
    <a:extraClrScheme>
      <a:clrScheme name="Balance 7">
        <a:dk1>
          <a:srgbClr val="B4AF80"/>
        </a:dk1>
        <a:lt1>
          <a:srgbClr val="FFFFFF"/>
        </a:lt1>
        <a:dk2>
          <a:srgbClr val="C8C6A2"/>
        </a:dk2>
        <a:lt2>
          <a:srgbClr val="827F4C"/>
        </a:lt2>
        <a:accent1>
          <a:srgbClr val="7C784E"/>
        </a:accent1>
        <a:accent2>
          <a:srgbClr val="A2A4AC"/>
        </a:accent2>
        <a:accent3>
          <a:srgbClr val="E0DFCE"/>
        </a:accent3>
        <a:accent4>
          <a:srgbClr val="DADADA"/>
        </a:accent4>
        <a:accent5>
          <a:srgbClr val="BFBEB2"/>
        </a:accent5>
        <a:accent6>
          <a:srgbClr val="92949B"/>
        </a:accent6>
        <a:hlink>
          <a:srgbClr val="33CCCC"/>
        </a:hlink>
        <a:folHlink>
          <a:srgbClr val="009999"/>
        </a:folHlink>
      </a:clrScheme>
      <a:clrMap bg1="dk2" tx1="lt1" bg2="dk1" tx2="lt2" accent1="accent1" accent2="accent2" accent3="accent3" accent4="accent4" accent5="accent5" accent6="accent6" hlink="hlink" folHlink="folHlink"/>
    </a:extraClrScheme>
    <a:extraClrScheme>
      <a:clrScheme name="Balance 8">
        <a:dk1>
          <a:srgbClr val="000000"/>
        </a:dk1>
        <a:lt1>
          <a:srgbClr val="DDDDDD"/>
        </a:lt1>
        <a:dk2>
          <a:srgbClr val="000000"/>
        </a:dk2>
        <a:lt2>
          <a:srgbClr val="B8B7D1"/>
        </a:lt2>
        <a:accent1>
          <a:srgbClr val="F1F0F4"/>
        </a:accent1>
        <a:accent2>
          <a:srgbClr val="C1BCFC"/>
        </a:accent2>
        <a:accent3>
          <a:srgbClr val="EBEBEB"/>
        </a:accent3>
        <a:accent4>
          <a:srgbClr val="000000"/>
        </a:accent4>
        <a:accent5>
          <a:srgbClr val="F7F6F8"/>
        </a:accent5>
        <a:accent6>
          <a:srgbClr val="AFAAE4"/>
        </a:accent6>
        <a:hlink>
          <a:srgbClr val="5454C6"/>
        </a:hlink>
        <a:folHlink>
          <a:srgbClr val="6A6F86"/>
        </a:folHlink>
      </a:clrScheme>
      <a:clrMap bg1="lt1" tx1="dk1" bg2="lt2" tx2="dk2" accent1="accent1" accent2="accent2" accent3="accent3" accent4="accent4" accent5="accent5" accent6="accent6" hlink="hlink" folHlink="folHlink"/>
    </a:extraClrScheme>
    <a:extraClrScheme>
      <a:clrScheme name="Balance 9">
        <a:dk1>
          <a:srgbClr val="000000"/>
        </a:dk1>
        <a:lt1>
          <a:srgbClr val="FFFFFF"/>
        </a:lt1>
        <a:dk2>
          <a:srgbClr val="00A29E"/>
        </a:dk2>
        <a:lt2>
          <a:srgbClr val="CBCBCB"/>
        </a:lt2>
        <a:accent1>
          <a:srgbClr val="E5E5FF"/>
        </a:accent1>
        <a:accent2>
          <a:srgbClr val="79CD6B"/>
        </a:accent2>
        <a:accent3>
          <a:srgbClr val="FFFFFF"/>
        </a:accent3>
        <a:accent4>
          <a:srgbClr val="000000"/>
        </a:accent4>
        <a:accent5>
          <a:srgbClr val="F0F0FF"/>
        </a:accent5>
        <a:accent6>
          <a:srgbClr val="6DBA60"/>
        </a:accent6>
        <a:hlink>
          <a:srgbClr val="4477DE"/>
        </a:hlink>
        <a:folHlink>
          <a:srgbClr val="65498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Balance</Template>
  <TotalTime>24341</TotalTime>
  <Words>1536</Words>
  <Application>Microsoft Office PowerPoint</Application>
  <PresentationFormat>On-screen Show (4:3)</PresentationFormat>
  <Paragraphs>203</Paragraphs>
  <Slides>30</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SimSun</vt:lpstr>
      <vt:lpstr>Arabic Transparent</vt:lpstr>
      <vt:lpstr>Arial</vt:lpstr>
      <vt:lpstr>Calibri</vt:lpstr>
      <vt:lpstr>Simplified Arabic</vt:lpstr>
      <vt:lpstr>Tahoma</vt:lpstr>
      <vt:lpstr>Wingdings</vt:lpstr>
      <vt:lpstr>Balance</vt:lpstr>
      <vt:lpstr>أهمية علم الإدارة</vt:lpstr>
      <vt:lpstr>أهمية علم الإدارة</vt:lpstr>
      <vt:lpstr>أسباب الاهتمام بعلم الادارة</vt:lpstr>
      <vt:lpstr>أسباب الاهتمام بعلم الادارة</vt:lpstr>
      <vt:lpstr>أسباب الاهتمام بعلم الادارة</vt:lpstr>
      <vt:lpstr>أهداف الادارة في المنظمات المعاصرة</vt:lpstr>
      <vt:lpstr>أهداف الادارة في المنظمات المعاصرة</vt:lpstr>
      <vt:lpstr>أهداف الادارة في المنظمات المعاصرة</vt:lpstr>
      <vt:lpstr>أهداف الادارة في المنظمات المعاصرة</vt:lpstr>
      <vt:lpstr>أهداف الادارة في المنظمات المعاصرة</vt:lpstr>
      <vt:lpstr>هل الادارة علم ام فن؟</vt:lpstr>
      <vt:lpstr>أسئلة للمناقشة</vt:lpstr>
      <vt:lpstr>هل الادارة علم ام فن؟</vt:lpstr>
      <vt:lpstr>هل الادارة علم ام فن؟</vt:lpstr>
      <vt:lpstr>هل الادارة علم ام فن؟</vt:lpstr>
      <vt:lpstr>PowerPoint Presentation</vt:lpstr>
      <vt:lpstr>علاقة الادارة بعلم الاقتصاد</vt:lpstr>
      <vt:lpstr>علاقة الادارة بعلم النفس</vt:lpstr>
      <vt:lpstr>علاقة الادارة بعلم الاجتماع</vt:lpstr>
      <vt:lpstr>علاقة الادارة بالقانون</vt:lpstr>
      <vt:lpstr>علاقة الادارة بالعلوم الرياضية</vt:lpstr>
      <vt:lpstr>علاقة الادارة بالدين</vt:lpstr>
      <vt:lpstr>علاقة الادارة بالاخلاق</vt:lpstr>
      <vt:lpstr>علاقة الادارة بالاعلام</vt:lpstr>
      <vt:lpstr>مقارنة الادارة العامة بادارة الاعمال</vt:lpstr>
      <vt:lpstr>PowerPoint Presentation</vt:lpstr>
      <vt:lpstr>أسئلة للمناقشة</vt:lpstr>
      <vt:lpstr>مقارنة الادارة العامة بادارة الاعمال</vt:lpstr>
      <vt:lpstr>مقارنة الادارة العامة بادارة الاعمال</vt:lpstr>
      <vt:lpstr>مشكلات إدارية معاصرة</vt:lpstr>
    </vt:vector>
  </TitlesOfParts>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مبادئ الإدارة</dc:title>
  <dc:creator>*************</dc:creator>
  <cp:lastModifiedBy>Salim Al Jundi </cp:lastModifiedBy>
  <cp:revision>127</cp:revision>
  <dcterms:created xsi:type="dcterms:W3CDTF">2005-09-22T08:54:26Z</dcterms:created>
  <dcterms:modified xsi:type="dcterms:W3CDTF">2020-06-02T06:18:23Z</dcterms:modified>
</cp:coreProperties>
</file>