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87" r:id="rId2"/>
    <p:sldId id="288" r:id="rId3"/>
    <p:sldId id="256" r:id="rId4"/>
    <p:sldId id="257" r:id="rId5"/>
    <p:sldId id="258" r:id="rId6"/>
    <p:sldId id="259" r:id="rId7"/>
    <p:sldId id="293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91" r:id="rId16"/>
    <p:sldId id="267" r:id="rId17"/>
    <p:sldId id="268" r:id="rId18"/>
    <p:sldId id="269" r:id="rId19"/>
    <p:sldId id="270" r:id="rId20"/>
    <p:sldId id="292" r:id="rId21"/>
    <p:sldId id="271" r:id="rId22"/>
    <p:sldId id="272" r:id="rId23"/>
    <p:sldId id="273" r:id="rId24"/>
    <p:sldId id="294" r:id="rId25"/>
    <p:sldId id="274" r:id="rId26"/>
    <p:sldId id="275" r:id="rId27"/>
    <p:sldId id="276" r:id="rId28"/>
    <p:sldId id="277" r:id="rId29"/>
    <p:sldId id="278" r:id="rId30"/>
    <p:sldId id="279" r:id="rId31"/>
    <p:sldId id="282" r:id="rId32"/>
    <p:sldId id="289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645EC-AD05-47E4-891A-8122B69A6DE4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9A68C-9F05-45AF-8EEE-CCE4CC92B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92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0CB9F67-7904-495C-8B01-5212DDD1468E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72367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9A68C-9F05-45AF-8EEE-CCE4CC92B87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211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9A68C-9F05-45AF-8EEE-CCE4CC92B873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438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9A68C-9F05-45AF-8EEE-CCE4CC92B873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66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68338" y="544513"/>
            <a:ext cx="5384800" cy="40386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C021FD-ED6D-4462-AF84-507DC9CD49D6}" type="slidenum">
              <a:rPr 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32</a:t>
            </a:fld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15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2443A8-9023-4916-8C11-EA7572BA1B7D}" type="datetime1">
              <a:rPr lang="en-GB" smtClean="0"/>
              <a:t>14/03/2019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4DF351-C6FA-40EB-A425-EB8F4C25A308}" type="datetime1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316D72-9BFE-4960-911F-3B965E8018EF}" type="datetime1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E03498-E8D1-4363-B9DE-67DBAA210FBF}" type="datetime1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B53F14-A299-4CF1-8362-970C55F21622}" type="datetime1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4CE7C2-94D3-4907-9D64-7A3389D22685}" type="datetime1">
              <a:rPr lang="en-GB" smtClean="0"/>
              <a:t>14/03/2019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5382D-B649-44E6-A91B-075C7A8EAC13}" type="datetime1">
              <a:rPr lang="en-GB" smtClean="0"/>
              <a:t>14/03/2019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3B296-A217-463F-A429-E0FD13C5F9A7}" type="datetime1">
              <a:rPr lang="en-GB" smtClean="0"/>
              <a:t>14/03/2019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0F584-85C6-46F8-A3BD-0A4311C2B1AF}" type="datetime1">
              <a:rPr lang="en-GB" smtClean="0"/>
              <a:t>14/03/2019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DFF3B1B-BDCB-418D-906C-52377F740BE6}" type="datetime1">
              <a:rPr lang="en-GB" smtClean="0"/>
              <a:t>14/03/2019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11C448-1D7E-4F5B-8181-795CB2D49AE2}" type="datetime1">
              <a:rPr lang="en-GB" smtClean="0"/>
              <a:t>14/03/2019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CA2BFCB-401A-4205-B120-87390C2CE0E1}" type="datetime1">
              <a:rPr lang="en-GB" smtClean="0"/>
              <a:t>14/03/2019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025CCE3-BAE2-48E9-8954-D3F1A3E47CB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ar-AE" sz="13800" dirty="0" smtClean="0">
                <a:solidFill>
                  <a:schemeClr val="accent2"/>
                </a:solidFill>
                <a:cs typeface="A Sardar Hoor" pitchFamily="2" charset="-78"/>
              </a:rPr>
              <a:t>إدارة </a:t>
            </a:r>
            <a:r>
              <a:rPr lang="ar-SA" sz="13800" dirty="0" smtClean="0">
                <a:solidFill>
                  <a:schemeClr val="accent2"/>
                </a:solidFill>
                <a:cs typeface="A Sardar Hoor" pitchFamily="2" charset="-78"/>
              </a:rPr>
              <a:t>ال</a:t>
            </a:r>
            <a:r>
              <a:rPr lang="ar-AE" sz="13800" dirty="0" smtClean="0">
                <a:solidFill>
                  <a:schemeClr val="accent2"/>
                </a:solidFill>
                <a:cs typeface="A Sardar Hoor" pitchFamily="2" charset="-78"/>
              </a:rPr>
              <a:t>وقت</a:t>
            </a:r>
            <a:endParaRPr lang="en-US" sz="13800" dirty="0">
              <a:solidFill>
                <a:schemeClr val="accent2"/>
              </a:solidFill>
              <a:cs typeface="A Sardar Hoo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72400" cy="1752600"/>
          </a:xfrm>
        </p:spPr>
        <p:txBody>
          <a:bodyPr/>
          <a:lstStyle/>
          <a:p>
            <a:pPr marR="0" algn="ctr">
              <a:lnSpc>
                <a:spcPct val="90000"/>
              </a:lnSpc>
            </a:pPr>
            <a:r>
              <a:rPr lang="en-US" sz="3000" smtClean="0">
                <a:solidFill>
                  <a:schemeClr val="tx1"/>
                </a:solidFill>
              </a:rPr>
              <a:t>0501100A   </a:t>
            </a:r>
          </a:p>
          <a:p>
            <a:pPr marR="0" algn="ctr">
              <a:lnSpc>
                <a:spcPct val="90000"/>
              </a:lnSpc>
            </a:pPr>
            <a:r>
              <a:rPr lang="en-US" sz="3000" smtClean="0">
                <a:solidFill>
                  <a:schemeClr val="tx1"/>
                </a:solidFill>
              </a:rPr>
              <a:t>Introduction to Time Management</a:t>
            </a:r>
          </a:p>
          <a:p>
            <a:pPr marR="0" algn="ctr">
              <a:lnSpc>
                <a:spcPct val="90000"/>
              </a:lnSpc>
            </a:pPr>
            <a:r>
              <a:rPr lang="ar-AE" sz="4400" smtClean="0">
                <a:solidFill>
                  <a:schemeClr val="accent2"/>
                </a:solidFill>
              </a:rPr>
              <a:t>د. </a:t>
            </a:r>
            <a:r>
              <a:rPr lang="ar-SA" sz="4400" smtClean="0">
                <a:solidFill>
                  <a:schemeClr val="accent2"/>
                </a:solidFill>
              </a:rPr>
              <a:t>سالم الجندي</a:t>
            </a:r>
            <a:endParaRPr lang="en-US" sz="4400" smtClean="0">
              <a:solidFill>
                <a:schemeClr val="accent2"/>
              </a:solidFill>
            </a:endParaRPr>
          </a:p>
          <a:p>
            <a:pPr marR="0">
              <a:lnSpc>
                <a:spcPct val="90000"/>
              </a:lnSpc>
            </a:pPr>
            <a:endParaRPr lang="en-US" smtClean="0"/>
          </a:p>
        </p:txBody>
      </p:sp>
      <p:pic>
        <p:nvPicPr>
          <p:cNvPr id="1229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49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572000"/>
            <a:ext cx="3124200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AA5B9D3-14F7-4A87-9C7F-C37164BBD2B4}" type="slidenum">
              <a:rPr lang="en-US" smtClean="0">
                <a:solidFill>
                  <a:srgbClr val="FFFFFF"/>
                </a:solidFill>
              </a:rPr>
              <a:pPr/>
              <a:t>1</a:t>
            </a:fld>
            <a:endParaRPr lang="en-US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49443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r">
              <a:buFont typeface="Courier New" panose="02070309020205020404" pitchFamily="49" charset="0"/>
              <a:buChar char="o"/>
            </a:pPr>
            <a:r>
              <a:rPr lang="ar-AE" dirty="0" smtClean="0"/>
              <a:t>الآن عليك أن تقرر من الذي ستفوض المهام له. تجنب شخص مشغول بعمله الخاص وغير قادر على القيام بعمل إضافي. قم بالتفويض فقط ان كان لك السلطة للقيام بذلك</a:t>
            </a:r>
          </a:p>
          <a:p>
            <a:pPr marL="0" indent="0" algn="r">
              <a:buNone/>
            </a:pPr>
            <a:endParaRPr lang="ar-AE" dirty="0" smtClean="0"/>
          </a:p>
          <a:p>
            <a:pPr algn="r" rtl="1">
              <a:buFontTx/>
              <a:buChar char="-"/>
            </a:pPr>
            <a:r>
              <a:rPr lang="ar-AE" dirty="0" smtClean="0"/>
              <a:t>يمكن تفويض العمل الروتيني لشخص لديه أعباء عمل ثابتة، بحيث يمكنه استيعابها في عمله.</a:t>
            </a:r>
          </a:p>
          <a:p>
            <a:pPr algn="r">
              <a:buFontTx/>
              <a:buChar char="-"/>
            </a:pPr>
            <a:endParaRPr lang="ar-AE" dirty="0" smtClean="0">
              <a:solidFill>
                <a:schemeClr val="tx2"/>
              </a:solidFill>
            </a:endParaRPr>
          </a:p>
          <a:p>
            <a:pPr marL="457200" indent="-457200" algn="r">
              <a:buFontTx/>
              <a:buChar char="-"/>
            </a:pPr>
            <a:r>
              <a:rPr lang="ar-AE" dirty="0" smtClean="0"/>
              <a:t>المهام التي لا تتطلب مهارات خاصة  قد تفوض إلى الموظفين المبتدئين. سيعطيهم هذا المزيد من المسؤولية ويجعلهم يشعرون بأنهم أكثر قيمة.</a:t>
            </a:r>
          </a:p>
          <a:p>
            <a:pPr marL="0" indent="0" algn="r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000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العثور على الأشخاص</a:t>
            </a:r>
            <a:endParaRPr lang="en-GB" sz="6000" b="1" dirty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34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algn="r">
              <a:buFontTx/>
              <a:buChar char="-"/>
            </a:pPr>
            <a:r>
              <a:rPr lang="ar-AE" sz="2800" dirty="0" smtClean="0"/>
              <a:t>يمكن إعطاء المهام التي تستغرق وقتًا طويلاً للأشخاص الذين لديهم القدرة على القيام بعمل إضافي.</a:t>
            </a:r>
          </a:p>
          <a:p>
            <a:pPr marL="0" indent="0" algn="r">
              <a:buNone/>
            </a:pPr>
            <a:endParaRPr lang="ar-AE" sz="2800" dirty="0" smtClean="0"/>
          </a:p>
          <a:p>
            <a:pPr marL="457200" indent="-457200" algn="r">
              <a:buFontTx/>
              <a:buChar char="-"/>
            </a:pPr>
            <a:r>
              <a:rPr lang="ar-AE" sz="2800" dirty="0" smtClean="0"/>
              <a:t>تفويض جزء من مهامك للأشخاص الذين يمكنهم تفويض جزء من عملهم إلى أشخاص آخرين.</a:t>
            </a:r>
          </a:p>
          <a:p>
            <a:pPr marL="0" indent="0" algn="r">
              <a:buNone/>
            </a:pPr>
            <a:endParaRPr lang="ar-AE" sz="2800" dirty="0" smtClean="0"/>
          </a:p>
          <a:p>
            <a:pPr marL="457200" indent="-457200" algn="r">
              <a:buFontTx/>
              <a:buChar char="-"/>
            </a:pPr>
            <a:r>
              <a:rPr lang="ar-AE" sz="2800" dirty="0" smtClean="0"/>
              <a:t>يمكن تفويض المهام التي تتطلب مهارات أو معارف متخصصة إلى أولئك الذين لديهم المعرفة والمهارات ذات الصلة. أو يمكنك تدريب بعض الموظفين على القيام بوظائف محددة في المستقبل.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5400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العثور على </a:t>
            </a:r>
            <a:r>
              <a:rPr lang="ar-AE" sz="5400" dirty="0" smtClean="0">
                <a:solidFill>
                  <a:schemeClr val="bg2">
                    <a:lumMod val="25000"/>
                  </a:schemeClr>
                </a:solidFill>
                <a:effectLst/>
              </a:rPr>
              <a:t>الأشخاص</a:t>
            </a:r>
            <a:endParaRPr lang="en-GB" sz="5400" b="1" dirty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ar-AE" altLang="ar-AE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-إختر </a:t>
            </a:r>
            <a:r>
              <a:rPr lang="ar-AE" altLang="ar-AE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شخصاً لمهمة محددة بناءً على </a:t>
            </a:r>
            <a:r>
              <a:rPr lang="ar-AE" altLang="ar-AE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الأسئلة </a:t>
            </a:r>
            <a:r>
              <a:rPr lang="ar-AE" altLang="ar-AE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التالية</a:t>
            </a:r>
            <a:r>
              <a:rPr lang="ar-AE" altLang="ar-AE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09728" indent="0">
              <a:buNone/>
            </a:pPr>
            <a:endParaRPr lang="ar-AE" altLang="ar-AE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هل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لديهم الوقت الكافي للقيام بالمهمة؟</a:t>
            </a:r>
          </a:p>
          <a:p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هل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لديهم القدرة؟</a:t>
            </a:r>
          </a:p>
          <a:p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اذا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لا، هل يمكنك تدريبهم؟</a:t>
            </a:r>
          </a:p>
          <a:p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هل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سوف يستمتعون بذلك؟ </a:t>
            </a:r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خذ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بعين الإعتبار الإجابة على هذه </a:t>
            </a:r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االسؤال،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هذا سوف يؤثر على المعنويات.</a:t>
            </a:r>
          </a:p>
          <a:p>
            <a:endParaRPr lang="ar-A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4400" dirty="0">
                <a:solidFill>
                  <a:schemeClr val="bg2">
                    <a:lumMod val="25000"/>
                  </a:schemeClr>
                </a:solidFill>
                <a:effectLst/>
              </a:rPr>
              <a:t>العثور على الأشخاص</a:t>
            </a:r>
            <a:endParaRPr lang="ar-AE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1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AE" altLang="ar-A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توصيل المهمة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: أخبرهم ما هي المهمة و لماذا تفوّضها، هذا سيشجعهم على القيام بالمهمة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. شجعهم على تحمّل المسؤولية كاملة للتنفيذ.</a:t>
            </a:r>
          </a:p>
          <a:p>
            <a:pPr marL="109728" indent="0">
              <a:buNone/>
            </a:pPr>
            <a:endParaRPr lang="ar-AE" altLang="ar-AE" dirty="0">
              <a:latin typeface="Arial" pitchFamily="34" charset="0"/>
              <a:cs typeface="Arial" pitchFamily="34" charset="0"/>
            </a:endParaRPr>
          </a:p>
          <a:p>
            <a:r>
              <a:rPr lang="ar-AE" altLang="ar-A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توصيل الحدود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: لا يمكنك 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إعطاء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شخص </a:t>
            </a:r>
            <a:r>
              <a:rPr lang="ar-AE" altLang="ar-AE" b="1" dirty="0">
                <a:latin typeface="Arial" pitchFamily="34" charset="0"/>
                <a:cs typeface="Arial" pitchFamily="34" charset="0"/>
              </a:rPr>
              <a:t>المسؤولية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 (أنت تحتفظ بها عند التفويض لأنه في النهاية جزء من مهامك). ما تعطيهم هو </a:t>
            </a:r>
            <a:r>
              <a:rPr lang="ar-AE" altLang="ar-AE" b="1" dirty="0">
                <a:latin typeface="Arial" pitchFamily="34" charset="0"/>
                <a:cs typeface="Arial" pitchFamily="34" charset="0"/>
              </a:rPr>
              <a:t>المسائلة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 (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الصلاحية او السلطة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للقيام بالعمل). يمكنك أن تجعل الشخص الآخر مسائل لك لكنها في النهاية مسؤوليتك. إذا أعطيته المسؤولية إذا أنت </a:t>
            </a:r>
            <a:r>
              <a:rPr lang="ar-AE" altLang="ar-AE" b="1" dirty="0">
                <a:latin typeface="Arial" pitchFamily="34" charset="0"/>
                <a:cs typeface="Arial" pitchFamily="34" charset="0"/>
              </a:rPr>
              <a:t>تتنازل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 ولست </a:t>
            </a:r>
            <a:r>
              <a:rPr lang="ar-AE" altLang="ar-AE" b="1" dirty="0" smtClean="0">
                <a:latin typeface="Arial" pitchFamily="34" charset="0"/>
                <a:cs typeface="Arial" pitchFamily="34" charset="0"/>
              </a:rPr>
              <a:t>تفوض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 (تتخلى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عن منصب السلطة أو 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المسؤولية).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أخبر الآخرين عن التفويض لكي يعلم الآخرين أن الشخص الذي ينجز المهمة يحصل على دعمك و 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الصلاحية او السلطة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للحصول على ما يحتاج.</a:t>
            </a:r>
          </a:p>
          <a:p>
            <a:endParaRPr lang="ar-A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altLang="ar-AE" sz="6000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التواصل</a:t>
            </a:r>
            <a:endParaRPr lang="ar-AE" dirty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43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AE" altLang="ar-AE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توصيل المعايير و الإنجاز و الموعد النهائي</a:t>
            </a:r>
            <a:r>
              <a:rPr lang="ar-AE" altLang="ar-AE" b="1" dirty="0">
                <a:latin typeface="Arial" pitchFamily="34" charset="0"/>
                <a:cs typeface="Arial" pitchFamily="34" charset="0"/>
              </a:rPr>
              <a:t>: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يجب عليك أن تكون واضح تماماً عن ما يعنيه  تفويض المهمة ، و إخبار ذلك إلى الشخص الآخر.</a:t>
            </a:r>
          </a:p>
          <a:p>
            <a:pPr marL="109728" indent="0">
              <a:buNone/>
            </a:pP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- ماهي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المعايير التي يجب إتباعها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؟</a:t>
            </a:r>
          </a:p>
          <a:p>
            <a:pPr marL="109728" indent="0">
              <a:buNone/>
            </a:pPr>
            <a:endParaRPr lang="ar-AE" altLang="ar-AE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- ماهو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التقدم الذي سيتم القيام به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؟</a:t>
            </a:r>
          </a:p>
          <a:p>
            <a:pPr marL="109728" indent="0">
              <a:buNone/>
            </a:pPr>
            <a:endParaRPr lang="ar-AE" altLang="ar-AE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- ماهو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الموعد النهائي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؟</a:t>
            </a:r>
            <a:endParaRPr lang="ar-AE" altLang="ar-AE" dirty="0">
              <a:latin typeface="Arial" pitchFamily="34" charset="0"/>
              <a:cs typeface="Arial" pitchFamily="34" charset="0"/>
            </a:endParaRPr>
          </a:p>
          <a:p>
            <a:endParaRPr lang="ar-A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altLang="ar-AE" sz="6600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التواصل</a:t>
            </a:r>
            <a:endParaRPr lang="ar-AE" dirty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88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AE" altLang="ar-AE" b="1" dirty="0">
                <a:latin typeface="Arial" pitchFamily="34" charset="0"/>
                <a:cs typeface="Arial" pitchFamily="34" charset="0"/>
              </a:rPr>
              <a:t>توصيل المعايير و الإنجاز و الموعد النهائي</a:t>
            </a:r>
            <a:r>
              <a:rPr lang="ar-AE" altLang="ar-AE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109728" indent="0">
              <a:buNone/>
            </a:pPr>
            <a:endParaRPr lang="ar-AE" altLang="ar-AE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ar-AE" altLang="ar-AE" sz="2800" dirty="0">
                <a:latin typeface="Arial" pitchFamily="34" charset="0"/>
                <a:cs typeface="Arial" pitchFamily="34" charset="0"/>
              </a:rPr>
              <a:t>يمكنك القيام بذلك عبر تحديد أهداف. الهدف هو مواصفات متفق عليها (خطة واضحة مفصّلة) للعمل. على سبيل المثال: </a:t>
            </a:r>
            <a:r>
              <a:rPr lang="ar-AE" altLang="ar-AE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خلال يوم الأحد المقبل، يجب حساب الميزانية لهذه السنة تحت جميع الفئات من خلال مركز التكلفة و تلخيصها في ورقة بقدر التفاصيل الممكنة التي يسمح حجمها.</a:t>
            </a:r>
          </a:p>
          <a:p>
            <a:pPr marL="109728" indent="0">
              <a:buNone/>
            </a:pPr>
            <a:r>
              <a:rPr lang="ar-AE" altLang="ar-AE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كما ترى هذا الأمر مفصل أكثر، أكثر تعقيدا من مجرد قول: أحمد، هل يمكنك أن تجلب لي تحليلاً للميزانية </a:t>
            </a:r>
            <a:r>
              <a:rPr lang="ar-AE" altLang="ar-AE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يوم </a:t>
            </a:r>
            <a:r>
              <a:rPr lang="ar-AE" altLang="ar-AE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الأحد المقبل؟. الأهداف الصحيحة </a:t>
            </a:r>
            <a:r>
              <a:rPr lang="ar-AE" altLang="ar-AE" sz="2800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ذكية</a:t>
            </a:r>
            <a:r>
              <a:rPr lang="ar-AE" altLang="ar-AE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(محددة ، </a:t>
            </a:r>
            <a:r>
              <a:rPr lang="ar-AE" altLang="ar-AE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يمكن قياسها، </a:t>
            </a:r>
            <a:r>
              <a:rPr lang="ar-AE" altLang="ar-AE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يمكن إنجازها، واقعية، محددة بوقت</a:t>
            </a:r>
            <a:r>
              <a:rPr lang="ar-AE" altLang="ar-AE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ar-AE" altLang="ar-AE" sz="2800" dirty="0">
              <a:latin typeface="Arial" pitchFamily="34" charset="0"/>
              <a:cs typeface="Arial" pitchFamily="34" charset="0"/>
            </a:endParaRPr>
          </a:p>
          <a:p>
            <a:endParaRPr lang="ar-A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altLang="ar-AE" sz="6600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التواصل</a:t>
            </a:r>
            <a:endParaRPr lang="ar-AE" dirty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90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AE" altLang="ar-AE" sz="3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إعطاء الدعم</a:t>
            </a:r>
            <a:r>
              <a:rPr lang="ar-AE" altLang="ar-AE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109728" indent="0">
              <a:buNone/>
            </a:pP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- قم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بإحالتهم إلى شخص آخر، لكي لا 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يكونوا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معتمدين عليك.</a:t>
            </a:r>
          </a:p>
          <a:p>
            <a:pPr>
              <a:buFontTx/>
              <a:buChar char="-"/>
            </a:pP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لا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تنسى إعطاء الدعم حتى لمن يبدوا بأنه لا يحتاجه. بعض الأشخاص يذهبون و يقومون بالمهمة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.</a:t>
            </a:r>
            <a:endParaRPr lang="ar-AE" altLang="ar-AE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بعض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الأشخاص يشعرون بالحاجة للدعم و النصيحة. يجب عليك أن تكون جاهزاً لإعطاء الدعم عند الحاجة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كن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على علم بأن بعض الأشخاص لا يستطيعون القيام بالمهمة بدون الدعم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.</a:t>
            </a:r>
            <a:endParaRPr lang="ar-AE" altLang="ar-AE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بعض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الأشخاص لا يملكون الثقة بالنفس. يجب عليك مطالبتهم (إخبارهم للقيام بعمل ما) و مواصلة التحقق من أنهم يفعلون المهمة بشكل صحيح</a:t>
            </a: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ar-AE" altLang="ar-AE" dirty="0" smtClean="0">
                <a:latin typeface="Arial" pitchFamily="34" charset="0"/>
                <a:cs typeface="Arial" pitchFamily="34" charset="0"/>
              </a:rPr>
              <a:t>يمكنك </a:t>
            </a:r>
            <a:r>
              <a:rPr lang="ar-AE" altLang="ar-AE" dirty="0">
                <a:latin typeface="Arial" pitchFamily="34" charset="0"/>
                <a:cs typeface="Arial" pitchFamily="34" charset="0"/>
              </a:rPr>
              <a:t>بدلاً من ذلك إحالتهم إلى شخص آخر لطلب المساعدة.</a:t>
            </a:r>
          </a:p>
          <a:p>
            <a:endParaRPr lang="ar-A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4400" dirty="0">
                <a:solidFill>
                  <a:srgbClr val="0070C0"/>
                </a:solidFill>
                <a:effectLst/>
              </a:rPr>
              <a:t>تقديم النصح أثناء التقدم بالمهمة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AE" b="1" dirty="0"/>
              <a:t>مراقبة </a:t>
            </a:r>
            <a:r>
              <a:rPr lang="ar-AE" b="1" dirty="0" smtClean="0"/>
              <a:t>التقدم</a:t>
            </a:r>
          </a:p>
          <a:p>
            <a:pPr marL="109728" indent="0">
              <a:buNone/>
            </a:pPr>
            <a:endParaRPr lang="ar-AE" b="1" dirty="0"/>
          </a:p>
          <a:p>
            <a:pPr>
              <a:buFont typeface="Courier New" panose="02070309020205020404" pitchFamily="49" charset="0"/>
              <a:buChar char="o"/>
            </a:pPr>
            <a:r>
              <a:rPr lang="ar-AE" dirty="0" smtClean="0"/>
              <a:t>- المراقبة </a:t>
            </a:r>
            <a:r>
              <a:rPr lang="ar-AE" dirty="0"/>
              <a:t>هي ليست التدقيق. المراقبة تعني مشاهدة ما يتم انجازه و سؤال الأشخاص عن كيفية انجازه</a:t>
            </a:r>
            <a:r>
              <a:rPr lang="ar-AE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endParaRPr lang="ar-AE" dirty="0"/>
          </a:p>
          <a:p>
            <a:pPr>
              <a:buFont typeface="Courier New" panose="02070309020205020404" pitchFamily="49" charset="0"/>
              <a:buChar char="o"/>
            </a:pPr>
            <a:r>
              <a:rPr lang="ar-AE" dirty="0" smtClean="0"/>
              <a:t>- إنها </a:t>
            </a:r>
            <a:r>
              <a:rPr lang="ar-AE" dirty="0"/>
              <a:t>لا تعني تدقيق و محاولة البحث عن أخطاء في الجزء المنجز من العمل. إذا كنت تراقب بشكل صحيح لن تحصل على الكثير من الأخطاء، سوف تكتشف الأشياء بسرعة و تتعامل معها</a:t>
            </a:r>
            <a:r>
              <a:rPr lang="ar-AE" dirty="0" smtClean="0"/>
              <a:t>.</a:t>
            </a:r>
          </a:p>
          <a:p>
            <a:pPr marL="109728" indent="0">
              <a:buNone/>
            </a:pPr>
            <a:endParaRPr lang="ar-AE" dirty="0"/>
          </a:p>
          <a:p>
            <a:pPr>
              <a:buFont typeface="Courier New" panose="02070309020205020404" pitchFamily="49" charset="0"/>
              <a:buChar char="o"/>
            </a:pPr>
            <a:r>
              <a:rPr lang="ar-AE" dirty="0" smtClean="0"/>
              <a:t>- كن </a:t>
            </a:r>
            <a:r>
              <a:rPr lang="ar-AE" dirty="0"/>
              <a:t>متوفراً للدعم، عندما يحتاجونك، أعطهم الثقة.</a:t>
            </a:r>
          </a:p>
          <a:p>
            <a:endParaRPr lang="ar-A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4000" dirty="0">
                <a:solidFill>
                  <a:srgbClr val="0070C0"/>
                </a:solidFill>
                <a:effectLst/>
              </a:rPr>
              <a:t>تقديم النصح أثناء التقدم بالمهمة</a:t>
            </a:r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03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AE" b="1" dirty="0"/>
              <a:t>التدخل (المشاركة</a:t>
            </a:r>
            <a:r>
              <a:rPr lang="ar-AE" b="1" dirty="0" smtClean="0"/>
              <a:t>)</a:t>
            </a:r>
          </a:p>
          <a:p>
            <a:pPr marL="109728" indent="0">
              <a:buNone/>
            </a:pPr>
            <a:endParaRPr lang="ar-AE" b="1" dirty="0"/>
          </a:p>
          <a:p>
            <a:pPr marL="109728" indent="0">
              <a:buNone/>
            </a:pPr>
            <a:r>
              <a:rPr lang="ar-AE" dirty="0" smtClean="0"/>
              <a:t>- إذا </a:t>
            </a:r>
            <a:r>
              <a:rPr lang="ar-AE" dirty="0"/>
              <a:t>كان عليك التدخل لأن الأمور تسير بشكل خاطئ، تدخل بحذر.</a:t>
            </a:r>
          </a:p>
          <a:p>
            <a:pPr marL="109728" indent="0">
              <a:buNone/>
            </a:pPr>
            <a:r>
              <a:rPr lang="ar-AE" dirty="0" smtClean="0"/>
              <a:t>- أسوأ </a:t>
            </a:r>
            <a:r>
              <a:rPr lang="ar-AE" dirty="0"/>
              <a:t>شي يمكن فعله هو </a:t>
            </a:r>
            <a:r>
              <a:rPr lang="ar-AE" dirty="0" smtClean="0"/>
              <a:t>الغاء التفويض حتى </a:t>
            </a:r>
            <a:r>
              <a:rPr lang="ar-AE" dirty="0"/>
              <a:t>إذا لو أرادو منك ذلك.</a:t>
            </a:r>
          </a:p>
          <a:p>
            <a:pPr marL="109728" indent="0">
              <a:buNone/>
            </a:pPr>
            <a:r>
              <a:rPr lang="ar-AE" dirty="0" smtClean="0"/>
              <a:t>- تناقش </a:t>
            </a:r>
            <a:r>
              <a:rPr lang="ar-AE" dirty="0"/>
              <a:t>معهم و اتركهم يتمرسون على المهمة مرى أخرى</a:t>
            </a:r>
          </a:p>
          <a:p>
            <a:pPr marL="109728" indent="0">
              <a:buNone/>
            </a:pPr>
            <a:r>
              <a:rPr lang="ar-AE" dirty="0" smtClean="0"/>
              <a:t>- التفويض </a:t>
            </a:r>
            <a:r>
              <a:rPr lang="ar-AE" dirty="0"/>
              <a:t>يعتمد بشكل كبير على الثقة </a:t>
            </a:r>
            <a:r>
              <a:rPr lang="ar-AE" dirty="0" smtClean="0"/>
              <a:t>بالنجاح</a:t>
            </a:r>
            <a:r>
              <a:rPr lang="ar-AE" dirty="0"/>
              <a:t>. لذلك لا تفقد ثقة </a:t>
            </a:r>
            <a:r>
              <a:rPr lang="ar-AE" dirty="0" smtClean="0"/>
              <a:t>الأشخاص بأنفسهم </a:t>
            </a:r>
            <a:r>
              <a:rPr lang="ar-AE" dirty="0"/>
              <a:t>من خلال سحب المهمة منهم أو (الأسوأ) إعطاء المهمة لشخص آخر للقيام </a:t>
            </a:r>
            <a:r>
              <a:rPr lang="ar-AE" dirty="0" smtClean="0"/>
              <a:t>بها.</a:t>
            </a:r>
            <a:endParaRPr lang="ar-AE" dirty="0"/>
          </a:p>
          <a:p>
            <a:pPr marL="109728" indent="0">
              <a:buNone/>
            </a:pPr>
            <a:r>
              <a:rPr lang="ar-AE" dirty="0" smtClean="0"/>
              <a:t>- حتى </a:t>
            </a:r>
            <a:r>
              <a:rPr lang="ar-AE" dirty="0"/>
              <a:t>إذا لم </a:t>
            </a:r>
            <a:r>
              <a:rPr lang="ar-AE" dirty="0" smtClean="0"/>
              <a:t>يستطيعوا </a:t>
            </a:r>
            <a:r>
              <a:rPr lang="ar-AE" dirty="0"/>
              <a:t>القيام بالعمل، حاول مساندتهم و إتركهم يحاولوا مرة أخرى. هذا سيجعلهم يعرفون أنك تثق بهم للقيام بالمهمة</a:t>
            </a:r>
            <a:r>
              <a:rPr lang="ar-AE" dirty="0" smtClean="0"/>
              <a:t>.</a:t>
            </a:r>
            <a:endParaRPr lang="ar-A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4000" dirty="0">
                <a:solidFill>
                  <a:srgbClr val="0070C0"/>
                </a:solidFill>
                <a:effectLst/>
              </a:rPr>
              <a:t>تقديم النصح أثناء التقدم بالمهمة</a:t>
            </a:r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68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Autofit/>
          </a:bodyPr>
          <a:lstStyle/>
          <a:p>
            <a:r>
              <a:rPr lang="ar-AE" sz="4400" dirty="0" smtClean="0"/>
              <a:t>عند </a:t>
            </a:r>
            <a:r>
              <a:rPr lang="ar-AE" sz="4400" dirty="0"/>
              <a:t>الإنتهاء من المهمة المفوضة، قم بمراجعتها مع الشخص الذي قام بها، حتى لو تطلّب الأمر دقائق معدودة.</a:t>
            </a:r>
          </a:p>
          <a:p>
            <a:r>
              <a:rPr lang="ar-AE" sz="4400" dirty="0" smtClean="0"/>
              <a:t>تحقق </a:t>
            </a:r>
            <a:r>
              <a:rPr lang="ar-AE" sz="4400" dirty="0"/>
              <a:t>ما إذا تم الوصول للهدف بنجاح، إذا لا، لماذا؟ </a:t>
            </a:r>
          </a:p>
          <a:p>
            <a:r>
              <a:rPr lang="ar-AE" sz="4400" dirty="0" smtClean="0"/>
              <a:t>استكشف </a:t>
            </a:r>
            <a:r>
              <a:rPr lang="ar-AE" sz="4400" dirty="0"/>
              <a:t>كيف قام الشخص الآخر بالقيام بالمهمة</a:t>
            </a:r>
            <a:r>
              <a:rPr lang="ar-AE" sz="4400" dirty="0" smtClean="0"/>
              <a:t>. هل المهمة سهلة؟</a:t>
            </a:r>
            <a:endParaRPr lang="ar-AE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600" dirty="0">
                <a:solidFill>
                  <a:srgbClr val="C00000"/>
                </a:solidFill>
              </a:rPr>
              <a:t>تقييم </a:t>
            </a:r>
            <a:r>
              <a:rPr lang="ar-AE" sz="6600" dirty="0" smtClean="0">
                <a:solidFill>
                  <a:srgbClr val="C00000"/>
                </a:solidFill>
                <a:effectLst/>
              </a:rPr>
              <a:t>النجاح</a:t>
            </a:r>
            <a:endParaRPr lang="ar-AE" sz="6600" dirty="0">
              <a:solidFill>
                <a:srgbClr val="C00000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10500" y="6538267"/>
            <a:ext cx="552600" cy="319733"/>
          </a:xfrm>
        </p:spPr>
        <p:txBody>
          <a:bodyPr/>
          <a:lstStyle/>
          <a:p>
            <a:fld id="{1025CCE3-BAE2-48E9-8954-D3F1A3E47CB5}" type="slidenum">
              <a:rPr lang="en-GB" sz="1200" smtClean="0"/>
              <a:t>19</a:t>
            </a:fld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76438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ar-AE" dirty="0" smtClean="0">
                <a:solidFill>
                  <a:schemeClr val="tx1"/>
                </a:solidFill>
              </a:rPr>
              <a:t>تساعدك إدارة الوقت على إختيار المهمة التي يجب أن تعمل عليها و كيف تنفذها من أجل أن تنجز أكثر.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4339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2133600"/>
            <a:ext cx="8077200" cy="4343400"/>
          </a:xfrm>
        </p:spPr>
      </p:pic>
      <p:sp>
        <p:nvSpPr>
          <p:cNvPr id="1434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C58A35E-3A20-4769-BEEE-410FF2996E90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38300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/>
          </a:bodyPr>
          <a:lstStyle/>
          <a:p>
            <a:r>
              <a:rPr lang="ar-AE" sz="4000" dirty="0" smtClean="0"/>
              <a:t>قد </a:t>
            </a:r>
            <a:r>
              <a:rPr lang="ar-AE" sz="4000" dirty="0"/>
              <a:t>يحتاجون إلى مزيد من التدريب أو تحتاج أنت إلى المزيد من تعلم كيفية التفويض في المستقبل.</a:t>
            </a:r>
          </a:p>
          <a:p>
            <a:r>
              <a:rPr lang="ar-AE" sz="4000" dirty="0" smtClean="0"/>
              <a:t>يمكن </a:t>
            </a:r>
            <a:r>
              <a:rPr lang="ar-AE" sz="4000" dirty="0"/>
              <a:t>تفقد المهمة لرؤية ما إذا كانت المهمة قد أنجزت بشكل جيد بدون </a:t>
            </a:r>
            <a:r>
              <a:rPr lang="ar-AE" sz="4000" dirty="0" smtClean="0"/>
              <a:t>مشاركة الشخص الآخر في التقييم.</a:t>
            </a:r>
            <a:endParaRPr lang="ar-AE" sz="4000" dirty="0"/>
          </a:p>
          <a:p>
            <a:r>
              <a:rPr lang="ar-AE" sz="4000" dirty="0" smtClean="0"/>
              <a:t>تساعد ملاحظاتك على تطورهم و </a:t>
            </a:r>
            <a:r>
              <a:rPr lang="ar-AE" sz="4000" dirty="0"/>
              <a:t>معرفة ما إذا كانو </a:t>
            </a:r>
            <a:r>
              <a:rPr lang="ar-AE" sz="4000" dirty="0" smtClean="0"/>
              <a:t>قد </a:t>
            </a:r>
            <a:r>
              <a:rPr lang="ar-AE" sz="4000" dirty="0"/>
              <a:t>قاموا بعمل جيد أم لا</a:t>
            </a:r>
            <a:r>
              <a:rPr lang="ar-AE" sz="4000" dirty="0" smtClean="0"/>
              <a:t>.</a:t>
            </a:r>
            <a:endParaRPr lang="ar-AE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600" dirty="0">
                <a:solidFill>
                  <a:srgbClr val="C00000"/>
                </a:solidFill>
              </a:rPr>
              <a:t>تقييم </a:t>
            </a:r>
            <a:r>
              <a:rPr lang="ar-AE" sz="6600" dirty="0" smtClean="0">
                <a:solidFill>
                  <a:srgbClr val="C00000"/>
                </a:solidFill>
                <a:effectLst/>
              </a:rPr>
              <a:t>النجاح</a:t>
            </a:r>
            <a:endParaRPr lang="ar-AE" sz="6600" dirty="0">
              <a:solidFill>
                <a:srgbClr val="C00000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10500" y="6538267"/>
            <a:ext cx="552600" cy="319733"/>
          </a:xfrm>
        </p:spPr>
        <p:txBody>
          <a:bodyPr/>
          <a:lstStyle/>
          <a:p>
            <a:fld id="{1025CCE3-BAE2-48E9-8954-D3F1A3E47CB5}" type="slidenum">
              <a:rPr lang="en-GB" sz="1200" smtClean="0"/>
              <a:t>20</a:t>
            </a:fld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25649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AE" sz="3200" dirty="0">
                <a:solidFill>
                  <a:srgbClr val="C00000"/>
                </a:solidFill>
              </a:rPr>
              <a:t>أنا أطلب من الناس القيام بالأشياء بشكل دائم، أليس ذلك تفويضاً</a:t>
            </a:r>
            <a:r>
              <a:rPr lang="ar-AE" sz="3200" dirty="0" smtClean="0">
                <a:solidFill>
                  <a:srgbClr val="C00000"/>
                </a:solidFill>
              </a:rPr>
              <a:t>؟</a:t>
            </a:r>
          </a:p>
          <a:p>
            <a:pPr marL="109728" indent="0">
              <a:buNone/>
            </a:pPr>
            <a:endParaRPr lang="ar-AE" sz="3200" dirty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ar-AE" sz="3200" dirty="0" smtClean="0"/>
              <a:t>لا، التفويض </a:t>
            </a:r>
            <a:r>
              <a:rPr lang="ar-AE" sz="3200" dirty="0"/>
              <a:t>هو إعطاء شخص جزء من عملك للقيام به. ليس </a:t>
            </a:r>
            <a:r>
              <a:rPr lang="ar-AE" sz="3200" dirty="0" smtClean="0"/>
              <a:t>أية </a:t>
            </a:r>
            <a:r>
              <a:rPr lang="ar-AE" sz="3200" dirty="0"/>
              <a:t>مهمة </a:t>
            </a:r>
            <a:r>
              <a:rPr lang="ar-AE" sz="3200" dirty="0" smtClean="0"/>
              <a:t>مطلوبة للتنفيذ، </a:t>
            </a:r>
            <a:r>
              <a:rPr lang="ar-AE" sz="3200" dirty="0"/>
              <a:t>لكن يجب أن تكون جزء من عملك.  عندما تطلب منك موظفة الإستقبال إحضار ملف لها هذا لا يعتبر </a:t>
            </a:r>
            <a:r>
              <a:rPr lang="ar-AE" sz="3200" dirty="0" smtClean="0"/>
              <a:t>تفويضا. </a:t>
            </a:r>
            <a:r>
              <a:rPr lang="ar-AE" sz="3200" dirty="0"/>
              <a:t>لكن إذا طلبت منك أن تأخذ مكتب الإستقبال أثناء ذهابها للبحث عن الملف يعتبر تفويضاً.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dirty="0">
                <a:solidFill>
                  <a:schemeClr val="bg2">
                    <a:lumMod val="25000"/>
                  </a:schemeClr>
                </a:solidFill>
              </a:rPr>
              <a:t>أ</a:t>
            </a:r>
            <a:r>
              <a:rPr lang="ar-AE" dirty="0" smtClean="0">
                <a:solidFill>
                  <a:schemeClr val="bg2">
                    <a:lumMod val="25000"/>
                  </a:schemeClr>
                </a:solidFill>
              </a:rPr>
              <a:t>سئلة و أجوبة</a:t>
            </a:r>
            <a:endParaRPr lang="ar-AE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81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ar-AE" sz="3200" dirty="0">
                <a:solidFill>
                  <a:srgbClr val="C00000"/>
                </a:solidFill>
                <a:latin typeface="inherit"/>
              </a:rPr>
              <a:t>التفويض لهذه المهمة استغرق وقتاً طويلاً، سيكون أسرع لو أنجزه </a:t>
            </a:r>
            <a:r>
              <a:rPr lang="ar-AE" sz="3200" dirty="0" smtClean="0">
                <a:solidFill>
                  <a:srgbClr val="C00000"/>
                </a:solidFill>
                <a:latin typeface="inherit"/>
              </a:rPr>
              <a:t>بنفسي. ما رأيك بهذه المقولة؟</a:t>
            </a:r>
            <a:endParaRPr lang="en-US" altLang="ar-AE" sz="3200" dirty="0">
              <a:solidFill>
                <a:srgbClr val="C00000"/>
              </a:solidFill>
              <a:latin typeface="inherit"/>
            </a:endParaRPr>
          </a:p>
          <a:p>
            <a:pPr>
              <a:spcBef>
                <a:spcPct val="0"/>
              </a:spcBef>
              <a:buNone/>
              <a:defRPr/>
            </a:pPr>
            <a:endParaRPr lang="en-US" altLang="ar-AE" sz="2800" dirty="0"/>
          </a:p>
          <a:p>
            <a:pPr>
              <a:spcBef>
                <a:spcPct val="0"/>
              </a:spcBef>
              <a:buNone/>
              <a:defRPr/>
            </a:pPr>
            <a:r>
              <a:rPr lang="ar-AE" sz="3200" dirty="0" smtClean="0"/>
              <a:t>   ربما </a:t>
            </a:r>
            <a:r>
              <a:rPr lang="ar-AE" sz="3200" dirty="0"/>
              <a:t>نعم في البداية. ولكن بمجرد أن تعتاد على التفويض ، سوف تفعل ذلك بسرعة أكبر ، وعندما يعتاد الآخرون على تفويض المهام لهم ، </a:t>
            </a:r>
            <a:r>
              <a:rPr lang="ar-AE" sz="3200" dirty="0" smtClean="0"/>
              <a:t>يصبحوا افضل في القيام </a:t>
            </a:r>
            <a:r>
              <a:rPr lang="ar-AE" sz="3200" dirty="0"/>
              <a:t>بذلك ، وبالتالي تسرع الأمور. تذكر على المدى الطويل سيكون لديك المزيد من الوقت حيث يتم تفويض أجزاء من وظيفتك </a:t>
            </a:r>
            <a:r>
              <a:rPr lang="ar-AE" sz="3200" dirty="0" smtClean="0"/>
              <a:t>الى الآخرين. أي ان اجزاء من وظيفتك ستنجز من قبل موظفيك.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dirty="0">
                <a:solidFill>
                  <a:schemeClr val="bg2">
                    <a:lumMod val="25000"/>
                  </a:schemeClr>
                </a:solidFill>
              </a:rPr>
              <a:t>أسئلة و أجوبة</a:t>
            </a:r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3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ar-AE" b="1" dirty="0" smtClean="0">
                <a:solidFill>
                  <a:srgbClr val="C00000"/>
                </a:solidFill>
                <a:latin typeface="inherit"/>
              </a:rPr>
              <a:t>ألا يعد الطلب </a:t>
            </a:r>
            <a:r>
              <a:rPr lang="ar-AE" b="1" dirty="0">
                <a:solidFill>
                  <a:srgbClr val="C00000"/>
                </a:solidFill>
                <a:latin typeface="inherit"/>
              </a:rPr>
              <a:t>من الآخرين القيام بجزء من </a:t>
            </a:r>
            <a:r>
              <a:rPr lang="ar-AE" b="1" dirty="0" smtClean="0">
                <a:solidFill>
                  <a:srgbClr val="C00000"/>
                </a:solidFill>
                <a:latin typeface="inherit"/>
              </a:rPr>
              <a:t>وظيفتي نوعا من الفظاظة او قلة إحترام؟</a:t>
            </a:r>
            <a:endParaRPr lang="en-US" b="1" dirty="0">
              <a:solidFill>
                <a:srgbClr val="C00000"/>
              </a:solidFill>
              <a:latin typeface="inherit"/>
            </a:endParaRPr>
          </a:p>
          <a:p>
            <a:pPr>
              <a:spcBef>
                <a:spcPct val="0"/>
              </a:spcBef>
              <a:buNone/>
              <a:defRPr/>
            </a:pPr>
            <a:endParaRPr lang="en-US" altLang="ar-AE" sz="2000" dirty="0"/>
          </a:p>
          <a:p>
            <a:pPr>
              <a:spcBef>
                <a:spcPct val="0"/>
              </a:spcBef>
              <a:buNone/>
              <a:defRPr/>
            </a:pPr>
            <a:r>
              <a:rPr lang="ar-AE" dirty="0" smtClean="0"/>
              <a:t>   لا </a:t>
            </a:r>
            <a:r>
              <a:rPr lang="ar-AE" dirty="0"/>
              <a:t>، أنت </a:t>
            </a:r>
            <a:r>
              <a:rPr lang="ar-AE" dirty="0" smtClean="0"/>
              <a:t>توفر وقتا </a:t>
            </a:r>
            <a:r>
              <a:rPr lang="ar-AE" dirty="0"/>
              <a:t>لجميع </a:t>
            </a:r>
            <a:r>
              <a:rPr lang="ar-AE" dirty="0" smtClean="0"/>
              <a:t>الأشياء او المهام. </a:t>
            </a:r>
            <a:r>
              <a:rPr lang="ar-AE" dirty="0"/>
              <a:t>يمكنك أن تفعل أفضل مع التفويض. تخيل أنك تقضي وقتك في الأمور التي تفعلها بشكل أفضل ، ولا أحد يضطر إلى إضاعة الوقت في القيام بأشياء ي</a:t>
            </a:r>
            <a:r>
              <a:rPr lang="ar-AE" dirty="0" smtClean="0"/>
              <a:t>ؤديها </a:t>
            </a:r>
            <a:r>
              <a:rPr lang="ar-AE" dirty="0"/>
              <a:t>بشكل سيئ ، أو </a:t>
            </a:r>
            <a:r>
              <a:rPr lang="ar-AE" dirty="0" smtClean="0"/>
              <a:t>تأخذ وقتا طويلا جدا لانجازها، نستطيع ان نحقق تقدما مرض مع التفويض.</a:t>
            </a:r>
            <a:endParaRPr lang="ar-AE" dirty="0"/>
          </a:p>
          <a:p>
            <a:pPr>
              <a:spcBef>
                <a:spcPct val="0"/>
              </a:spcBef>
              <a:buNone/>
              <a:defRPr/>
            </a:pPr>
            <a:endParaRPr lang="ar-AE" dirty="0"/>
          </a:p>
          <a:p>
            <a:pPr>
              <a:spcBef>
                <a:spcPct val="0"/>
              </a:spcBef>
              <a:buNone/>
              <a:defRPr/>
            </a:pPr>
            <a:r>
              <a:rPr lang="ar-AE" dirty="0" smtClean="0"/>
              <a:t>   تذكر </a:t>
            </a:r>
            <a:r>
              <a:rPr lang="ar-AE" dirty="0"/>
              <a:t>أن معظم الناس يرغبون في </a:t>
            </a:r>
            <a:r>
              <a:rPr lang="ar-AE" b="1" dirty="0"/>
              <a:t>التقدم</a:t>
            </a:r>
            <a:r>
              <a:rPr lang="ar-AE" dirty="0"/>
              <a:t> وإذا تعلموا جزءًا من </a:t>
            </a:r>
            <a:r>
              <a:rPr lang="ar-AE" dirty="0" smtClean="0"/>
              <a:t>وظيفتك، فهم </a:t>
            </a:r>
            <a:r>
              <a:rPr lang="ar-AE" dirty="0"/>
              <a:t>يتعلمون مهامًا جديدة ويتقدمون.</a:t>
            </a:r>
            <a:endParaRPr lang="ar-AE" altLang="ar-AE" sz="3600" dirty="0"/>
          </a:p>
          <a:p>
            <a:endParaRPr lang="ar-A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dirty="0">
                <a:solidFill>
                  <a:schemeClr val="bg2">
                    <a:lumMod val="25000"/>
                  </a:schemeClr>
                </a:solidFill>
              </a:rPr>
              <a:t>أسئلة و أجوبة</a:t>
            </a:r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05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>
              <a:defRPr/>
            </a:pPr>
            <a:r>
              <a:rPr lang="ar-AE" sz="6600" dirty="0">
                <a:solidFill>
                  <a:srgbClr val="C00000"/>
                </a:solidFill>
              </a:rPr>
              <a:t>أ</a:t>
            </a:r>
            <a:r>
              <a:rPr lang="ar-AE" sz="6600" dirty="0" smtClean="0">
                <a:solidFill>
                  <a:srgbClr val="C00000"/>
                </a:solidFill>
              </a:rPr>
              <a:t>سئلة للمناقشة</a:t>
            </a:r>
            <a:endParaRPr lang="en-US" sz="6600" dirty="0">
              <a:solidFill>
                <a:srgbClr val="C00000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480344"/>
            <a:ext cx="8229600" cy="4927600"/>
          </a:xfrm>
          <a:blipFill dpi="0" rotWithShape="1">
            <a:blip r:embed="rId3"/>
            <a:srcRect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pPr marL="109728" indent="0">
              <a:spcBef>
                <a:spcPct val="0"/>
              </a:spcBef>
              <a:buNone/>
              <a:defRPr/>
            </a:pPr>
            <a:r>
              <a:rPr lang="ar-AE" sz="4800" dirty="0" smtClean="0">
                <a:latin typeface="inherit"/>
              </a:rPr>
              <a:t>يعمل ناصر مديرا للقسم المالي في شركة ألبان العين و يخشى من تفويض بعض أعماله لزملاءه في القسم و ذلك لادراكه سلبيات التفويض</a:t>
            </a:r>
            <a:r>
              <a:rPr lang="ar-AE" sz="4800" dirty="0" smtClean="0"/>
              <a:t>.  الا انه تجاهل امكانية تجنب </a:t>
            </a:r>
            <a:r>
              <a:rPr lang="ar-AE" sz="4800" dirty="0"/>
              <a:t>هذه </a:t>
            </a:r>
            <a:r>
              <a:rPr lang="ar-AE" sz="4800" dirty="0" smtClean="0"/>
              <a:t>العيوب عن طريق العلم بها و التخطيط </a:t>
            </a:r>
            <a:r>
              <a:rPr lang="ar-AE" sz="4800" smtClean="0"/>
              <a:t>على ضوئها </a:t>
            </a:r>
            <a:r>
              <a:rPr lang="ar-AE" sz="4800" dirty="0" smtClean="0"/>
              <a:t>عند التفويض. حلّل </a:t>
            </a:r>
            <a:r>
              <a:rPr lang="ar-AE" sz="4800" dirty="0" smtClean="0">
                <a:solidFill>
                  <a:srgbClr val="C00000"/>
                </a:solidFill>
              </a:rPr>
              <a:t>سلبيات التفويض </a:t>
            </a:r>
            <a:r>
              <a:rPr lang="ar-AE" sz="4800" dirty="0" smtClean="0"/>
              <a:t>و كيف يمكن تجنبها أثناء عملية التفويض.</a:t>
            </a:r>
            <a:endParaRPr lang="ar-AE" sz="4800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322F0C2-0693-41BD-8185-378A653F7374}" type="slidenum">
              <a:rPr lang="en-US" smtClean="0"/>
              <a:pPr/>
              <a:t>24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238488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ar-AE" sz="3200" dirty="0">
                <a:solidFill>
                  <a:srgbClr val="C00000"/>
                </a:solidFill>
                <a:latin typeface="inherit"/>
              </a:rPr>
              <a:t>إذا كان التفويض رائعا لماذا لا نفعل ذلك طوال الوقت؟</a:t>
            </a:r>
            <a:endParaRPr lang="en-US" altLang="ar-AE" sz="3200" dirty="0">
              <a:solidFill>
                <a:srgbClr val="C00000"/>
              </a:solidFill>
              <a:latin typeface="inherit"/>
            </a:endParaRPr>
          </a:p>
          <a:p>
            <a:pPr>
              <a:spcBef>
                <a:spcPct val="0"/>
              </a:spcBef>
              <a:buNone/>
              <a:defRPr/>
            </a:pPr>
            <a:endParaRPr lang="ar-AE" sz="3200" dirty="0"/>
          </a:p>
          <a:p>
            <a:pPr>
              <a:spcBef>
                <a:spcPct val="0"/>
              </a:spcBef>
              <a:buNone/>
              <a:defRPr/>
            </a:pPr>
            <a:r>
              <a:rPr lang="ar-AE" sz="3200" dirty="0" smtClean="0"/>
              <a:t>   من </a:t>
            </a:r>
            <a:r>
              <a:rPr lang="ar-AE" sz="3200" dirty="0"/>
              <a:t>الواضح أن هناك </a:t>
            </a:r>
            <a:r>
              <a:rPr lang="ar-AE" sz="3200" dirty="0" smtClean="0"/>
              <a:t>عيوبا </a:t>
            </a:r>
            <a:r>
              <a:rPr lang="ar-AE" sz="3200" dirty="0"/>
              <a:t>للتفويض. ومع ذلك ، يمكنك تجنب هذه العيوب إذا كنت على علم بها وتخطط وفقًا لذلك عند تفويضك</a:t>
            </a:r>
            <a:r>
              <a:rPr lang="ar-AE" sz="3200" dirty="0" smtClean="0"/>
              <a:t>.</a:t>
            </a:r>
          </a:p>
          <a:p>
            <a:pPr>
              <a:spcBef>
                <a:spcPct val="0"/>
              </a:spcBef>
              <a:buNone/>
              <a:defRPr/>
            </a:pPr>
            <a:endParaRPr lang="ar-AE" sz="3200" dirty="0" smtClean="0"/>
          </a:p>
          <a:p>
            <a:pPr>
              <a:spcBef>
                <a:spcPct val="0"/>
              </a:spcBef>
              <a:buNone/>
              <a:defRPr/>
            </a:pPr>
            <a:r>
              <a:rPr lang="ar-AE" sz="3200" dirty="0"/>
              <a:t>1) </a:t>
            </a:r>
            <a:r>
              <a:rPr lang="ar-AE" sz="3200" dirty="0">
                <a:solidFill>
                  <a:srgbClr val="C00000"/>
                </a:solidFill>
              </a:rPr>
              <a:t>قد تفقد السيطرة</a:t>
            </a:r>
            <a:r>
              <a:rPr lang="ar-AE" sz="3200" dirty="0"/>
              <a:t>: يمكنك تجنب ذلك عن طريق جعل حدود سلطة كل المعنيين واضحة ومراقبتها بانتظام. احرص على عدم الإفراط في التحقق مما قد يجعل الأشخاص يشعرون أنك لا تثق بهم</a:t>
            </a:r>
            <a:r>
              <a:rPr lang="ar-AE" sz="3200" dirty="0" smtClean="0"/>
              <a:t>.</a:t>
            </a:r>
            <a:endParaRPr lang="ar-AE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altLang="ar-AE" sz="6000" dirty="0">
                <a:solidFill>
                  <a:schemeClr val="bg2">
                    <a:lumMod val="25000"/>
                  </a:schemeClr>
                </a:solidFill>
                <a:effectLst/>
              </a:rPr>
              <a:t>سلبيات </a:t>
            </a:r>
            <a:r>
              <a:rPr lang="ar-AE" altLang="ar-AE" sz="6000" dirty="0" smtClean="0">
                <a:solidFill>
                  <a:schemeClr val="bg2">
                    <a:lumMod val="25000"/>
                  </a:schemeClr>
                </a:solidFill>
                <a:effectLst/>
              </a:rPr>
              <a:t>التفويض</a:t>
            </a:r>
            <a:endParaRPr lang="ar-AE" sz="5400" dirty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1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ar-AE" sz="3600" dirty="0" smtClean="0">
                <a:solidFill>
                  <a:srgbClr val="C00000"/>
                </a:solidFill>
                <a:latin typeface="inherit"/>
              </a:rPr>
              <a:t>2) </a:t>
            </a:r>
            <a:r>
              <a:rPr lang="ar-AE" sz="3600" dirty="0">
                <a:solidFill>
                  <a:srgbClr val="C00000"/>
                </a:solidFill>
                <a:latin typeface="inherit"/>
              </a:rPr>
              <a:t>قد تكون خائفا من أن جودة العمل سوف </a:t>
            </a:r>
            <a:r>
              <a:rPr lang="ar-AE" sz="3600" dirty="0" smtClean="0">
                <a:solidFill>
                  <a:srgbClr val="C00000"/>
                </a:solidFill>
                <a:latin typeface="inherit"/>
              </a:rPr>
              <a:t>تتأثر</a:t>
            </a:r>
            <a:r>
              <a:rPr lang="en-US" sz="3600" dirty="0" smtClean="0">
                <a:solidFill>
                  <a:srgbClr val="C00000"/>
                </a:solidFill>
                <a:latin typeface="inherit"/>
              </a:rPr>
              <a:t> </a:t>
            </a:r>
            <a:r>
              <a:rPr lang="ar-AE" sz="3600" smtClean="0">
                <a:solidFill>
                  <a:srgbClr val="C00000"/>
                </a:solidFill>
                <a:latin typeface="inherit"/>
              </a:rPr>
              <a:t>سلبا:</a:t>
            </a:r>
            <a:endParaRPr lang="ar-AE" sz="3600" dirty="0" smtClean="0">
              <a:solidFill>
                <a:srgbClr val="C00000"/>
              </a:solidFill>
              <a:latin typeface="inherit"/>
            </a:endParaRPr>
          </a:p>
          <a:p>
            <a:pPr marL="109728" indent="0">
              <a:spcBef>
                <a:spcPct val="0"/>
              </a:spcBef>
              <a:buNone/>
              <a:defRPr/>
            </a:pPr>
            <a:r>
              <a:rPr lang="ar-AE" sz="3600" dirty="0" smtClean="0">
                <a:solidFill>
                  <a:srgbClr val="C00000"/>
                </a:solidFill>
                <a:latin typeface="inherit"/>
              </a:rPr>
              <a:t> </a:t>
            </a:r>
            <a:endParaRPr lang="ar-AE" sz="3600" dirty="0">
              <a:solidFill>
                <a:srgbClr val="C00000"/>
              </a:solidFill>
              <a:latin typeface="inherit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ar-AE" sz="3600" dirty="0" smtClean="0"/>
              <a:t>   أحد </a:t>
            </a:r>
            <a:r>
              <a:rPr lang="ar-AE" sz="3600" dirty="0"/>
              <a:t>الأشياء الرئيسية التي قد تمنعك من التفويض هو أن الآخرين قد لا </a:t>
            </a:r>
            <a:r>
              <a:rPr lang="ar-AE" sz="3600" dirty="0" smtClean="0"/>
              <a:t>يقوموا </a:t>
            </a:r>
            <a:r>
              <a:rPr lang="ar-AE" sz="3600" dirty="0"/>
              <a:t>بهذا العمل بقدر ما تستطيع أنت.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ar-AE" sz="3600" dirty="0" smtClean="0"/>
              <a:t>   لن </a:t>
            </a:r>
            <a:r>
              <a:rPr lang="ar-AE" sz="3600" dirty="0"/>
              <a:t>يفعلوا ذلك أبداً ما لم تسمح لهم </a:t>
            </a:r>
            <a:r>
              <a:rPr lang="ar-AE" sz="3600" dirty="0" smtClean="0"/>
              <a:t>بالمحاولة والممارسة</a:t>
            </a:r>
            <a:r>
              <a:rPr lang="ar-AE" sz="3600" dirty="0"/>
              <a:t>. إن استثمار الوقت في شرح كيفية القيام بالمهام سيوفر وقتك على المدى الطويل</a:t>
            </a:r>
            <a:r>
              <a:rPr lang="ar-AE" sz="3600" dirty="0" smtClean="0"/>
              <a:t>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altLang="ar-AE" sz="4400" dirty="0">
                <a:solidFill>
                  <a:schemeClr val="bg2">
                    <a:lumMod val="25000"/>
                  </a:schemeClr>
                </a:solidFill>
                <a:effectLst/>
              </a:rPr>
              <a:t>سلبيات التفويض</a:t>
            </a:r>
            <a:endParaRPr lang="ar-AE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16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ar-AE" sz="3200" dirty="0">
                <a:solidFill>
                  <a:srgbClr val="C00000"/>
                </a:solidFill>
                <a:latin typeface="inherit"/>
              </a:rPr>
              <a:t>3) في بعض الأحيان ، قد يستمر الأشخاص في التحقق مرة أخرى لطرح الأسئلة حول كيفية عملهم ، وكيفية </a:t>
            </a:r>
            <a:r>
              <a:rPr lang="ar-AE" sz="3200" dirty="0" smtClean="0">
                <a:solidFill>
                  <a:srgbClr val="C00000"/>
                </a:solidFill>
                <a:latin typeface="inherit"/>
              </a:rPr>
              <a:t>التقدم، </a:t>
            </a:r>
            <a:r>
              <a:rPr lang="ar-AE" sz="3200" dirty="0">
                <a:solidFill>
                  <a:srgbClr val="C00000"/>
                </a:solidFill>
                <a:latin typeface="inherit"/>
              </a:rPr>
              <a:t>وما إلى ذلك. </a:t>
            </a:r>
            <a:endParaRPr lang="ar-AE" sz="3200" dirty="0" smtClean="0">
              <a:solidFill>
                <a:srgbClr val="C00000"/>
              </a:solidFill>
              <a:latin typeface="inherit"/>
            </a:endParaRPr>
          </a:p>
          <a:p>
            <a:pPr marL="109728" indent="0">
              <a:spcBef>
                <a:spcPct val="0"/>
              </a:spcBef>
              <a:buNone/>
              <a:defRPr/>
            </a:pPr>
            <a:r>
              <a:rPr lang="ar-AE" sz="3200" dirty="0" smtClean="0">
                <a:solidFill>
                  <a:srgbClr val="C00000"/>
                </a:solidFill>
                <a:latin typeface="inherit"/>
              </a:rPr>
              <a:t> </a:t>
            </a:r>
            <a:endParaRPr lang="ar-AE" sz="3200" dirty="0">
              <a:solidFill>
                <a:srgbClr val="C00000"/>
              </a:solidFill>
              <a:latin typeface="inherit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ar-AE" sz="3200" dirty="0" smtClean="0"/>
              <a:t>   يمكن </a:t>
            </a:r>
            <a:r>
              <a:rPr lang="ar-AE" sz="3200" dirty="0"/>
              <a:t>تجنب ذلك من خلال إرشادهم بشكل صحيح، وأن تجعلهم يعرفوا أنك موجوداً إذا كانوا بحاجة إليك.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ar-AE" sz="3200" dirty="0" smtClean="0"/>
              <a:t>   مع </a:t>
            </a:r>
            <a:r>
              <a:rPr lang="ar-AE" sz="3200" dirty="0"/>
              <a:t>تشجيع "الإدارة بالاستثناء" ، حيث يمكن للأشخاص القدوم إليك إذا لم تسر الأمور وفقًا للخطة ؛ وإلا يمكنهم فقط الحفاظ على العمل الجيد</a:t>
            </a:r>
            <a:r>
              <a:rPr lang="ar-AE" sz="3200" dirty="0" smtClean="0"/>
              <a:t>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altLang="ar-AE" sz="4000" dirty="0">
                <a:solidFill>
                  <a:schemeClr val="bg2">
                    <a:lumMod val="25000"/>
                  </a:schemeClr>
                </a:solidFill>
                <a:effectLst/>
              </a:rPr>
              <a:t>سلبيات التفويض</a:t>
            </a:r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74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ar-AE" sz="3600" dirty="0" smtClean="0">
                <a:solidFill>
                  <a:srgbClr val="C00000"/>
                </a:solidFill>
                <a:latin typeface="inherit"/>
              </a:rPr>
              <a:t>4) </a:t>
            </a:r>
            <a:r>
              <a:rPr lang="ar-AE" sz="3600" dirty="0">
                <a:solidFill>
                  <a:srgbClr val="C00000"/>
                </a:solidFill>
                <a:latin typeface="inherit"/>
              </a:rPr>
              <a:t>قد يشعر بعض الناس بالاستياء </a:t>
            </a:r>
            <a:r>
              <a:rPr lang="ar-AE" sz="3600" dirty="0" smtClean="0">
                <a:solidFill>
                  <a:srgbClr val="C00000"/>
                </a:solidFill>
                <a:latin typeface="inherit"/>
              </a:rPr>
              <a:t>:</a:t>
            </a:r>
          </a:p>
          <a:p>
            <a:pPr marL="109728" indent="0">
              <a:spcBef>
                <a:spcPct val="0"/>
              </a:spcBef>
              <a:buNone/>
              <a:defRPr/>
            </a:pPr>
            <a:endParaRPr lang="ar-AE" sz="3600" dirty="0"/>
          </a:p>
          <a:p>
            <a:pPr>
              <a:spcBef>
                <a:spcPct val="0"/>
              </a:spcBef>
              <a:buNone/>
              <a:defRPr/>
            </a:pPr>
            <a:r>
              <a:rPr lang="ar-AE" sz="3600" dirty="0" smtClean="0"/>
              <a:t>	تحميل </a:t>
            </a:r>
            <a:r>
              <a:rPr lang="ar-AE" sz="3600" dirty="0"/>
              <a:t>الشخص بعمل إضافي بالإضافة إلى </a:t>
            </a:r>
            <a:r>
              <a:rPr lang="ar-AE" sz="3600" dirty="0" smtClean="0"/>
              <a:t>عمله الخاص ربما يولّد درجة من الاستياء. </a:t>
            </a:r>
          </a:p>
          <a:p>
            <a:pPr>
              <a:spcBef>
                <a:spcPct val="0"/>
              </a:spcBef>
              <a:buNone/>
              <a:defRPr/>
            </a:pPr>
            <a:endParaRPr lang="ar-AE" sz="3600" dirty="0"/>
          </a:p>
          <a:p>
            <a:pPr>
              <a:spcBef>
                <a:spcPct val="0"/>
              </a:spcBef>
              <a:buNone/>
              <a:defRPr/>
            </a:pPr>
            <a:r>
              <a:rPr lang="ar-AE" sz="3600" dirty="0" smtClean="0"/>
              <a:t>   تأكد </a:t>
            </a:r>
            <a:r>
              <a:rPr lang="ar-AE" sz="3600" dirty="0"/>
              <a:t>من أن التفويض دائمًا </a:t>
            </a:r>
            <a:r>
              <a:rPr lang="ar-AE" sz="3600" dirty="0" smtClean="0"/>
              <a:t>عادلا. </a:t>
            </a:r>
            <a:r>
              <a:rPr lang="ar-AE" sz="3600" dirty="0"/>
              <a:t>لا تعطي العمل لنفس الشخص طوال الوقت. الآخرون بحاجة إلى تعلم كيفية القيام بالمهام كذلك. لا ترهق الناس</a:t>
            </a:r>
            <a:r>
              <a:rPr lang="ar-AE" sz="3600" dirty="0" smtClean="0"/>
              <a:t>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altLang="ar-AE" sz="4400" dirty="0">
                <a:solidFill>
                  <a:schemeClr val="bg2">
                    <a:lumMod val="25000"/>
                  </a:schemeClr>
                </a:solidFill>
                <a:effectLst/>
              </a:rPr>
              <a:t>سلبيات التفويض</a:t>
            </a:r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78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ar-AE" altLang="ar-AE" sz="2800" dirty="0">
                <a:solidFill>
                  <a:srgbClr val="C00000"/>
                </a:solidFill>
                <a:latin typeface="inherit"/>
              </a:rPr>
              <a:t>5</a:t>
            </a:r>
            <a:r>
              <a:rPr lang="ar-AE" altLang="ar-AE" sz="2800" b="1" dirty="0">
                <a:solidFill>
                  <a:srgbClr val="C00000"/>
                </a:solidFill>
                <a:latin typeface="inherit"/>
              </a:rPr>
              <a:t>) قد تخاف سراً من </a:t>
            </a:r>
            <a:r>
              <a:rPr lang="ar-AE" altLang="ar-AE" sz="2800" b="1" dirty="0" smtClean="0">
                <a:solidFill>
                  <a:srgbClr val="C00000"/>
                </a:solidFill>
                <a:latin typeface="inherit"/>
              </a:rPr>
              <a:t>أن يقوم </a:t>
            </a:r>
            <a:r>
              <a:rPr lang="ar-AE" altLang="ar-AE" sz="2800" b="1" dirty="0">
                <a:solidFill>
                  <a:srgbClr val="C00000"/>
                </a:solidFill>
                <a:latin typeface="inherit"/>
              </a:rPr>
              <a:t>الشخص الآخر بالمهام كما تفعل أنت: </a:t>
            </a:r>
          </a:p>
          <a:p>
            <a:pPr>
              <a:spcBef>
                <a:spcPct val="0"/>
              </a:spcBef>
              <a:buNone/>
            </a:pPr>
            <a:r>
              <a:rPr lang="ar-AE" altLang="ar-AE" sz="2800" dirty="0" smtClean="0"/>
              <a:t>   يحرر التفويض وقتك للقيام بأعباء اخرى بشكل جيد. كما ان التفويض يعزز معنويات العاملين و يشجعهم على الاداء الجيد.</a:t>
            </a:r>
          </a:p>
          <a:p>
            <a:pPr>
              <a:spcBef>
                <a:spcPct val="0"/>
              </a:spcBef>
              <a:buNone/>
            </a:pPr>
            <a:endParaRPr lang="ar-AE" altLang="ar-AE" sz="2800" dirty="0" smtClean="0"/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ar-AE" altLang="ar-AE" sz="2800" dirty="0" smtClean="0">
                <a:solidFill>
                  <a:srgbClr val="C00000"/>
                </a:solidFill>
                <a:latin typeface="inherit"/>
              </a:rPr>
              <a:t>6</a:t>
            </a:r>
            <a:r>
              <a:rPr lang="ar-AE" altLang="ar-AE" sz="2800" b="1" dirty="0" smtClean="0">
                <a:solidFill>
                  <a:srgbClr val="C00000"/>
                </a:solidFill>
                <a:latin typeface="inherit"/>
              </a:rPr>
              <a:t>) </a:t>
            </a:r>
            <a:r>
              <a:rPr lang="ar-AE" altLang="ar-AE" sz="2800" b="1" dirty="0">
                <a:solidFill>
                  <a:srgbClr val="C00000"/>
                </a:solidFill>
                <a:latin typeface="inherit"/>
              </a:rPr>
              <a:t>قد تشعر أنك لا تملك الوقت الكافي للتفويض</a:t>
            </a:r>
            <a:r>
              <a:rPr lang="ar-AE" altLang="ar-AE" sz="2800" b="1" dirty="0" smtClean="0">
                <a:solidFill>
                  <a:srgbClr val="C00000"/>
                </a:solidFill>
                <a:latin typeface="inherit"/>
              </a:rPr>
              <a:t>:</a:t>
            </a:r>
            <a:endParaRPr lang="ar-AE" altLang="ar-AE" sz="2800" b="1" dirty="0">
              <a:solidFill>
                <a:srgbClr val="C00000"/>
              </a:solidFill>
              <a:latin typeface="inherit"/>
            </a:endParaRPr>
          </a:p>
          <a:p>
            <a:pPr>
              <a:spcBef>
                <a:spcPct val="0"/>
              </a:spcBef>
              <a:buNone/>
            </a:pPr>
            <a:r>
              <a:rPr lang="ar-AE" altLang="ar-AE" sz="2800" dirty="0" smtClean="0"/>
              <a:t>   يجب عليك تخصيص وقتا للتفويض. </a:t>
            </a:r>
            <a:r>
              <a:rPr lang="ar-AE" altLang="ar-AE" sz="2800" dirty="0"/>
              <a:t>لن يتغير أي شيء </a:t>
            </a:r>
            <a:r>
              <a:rPr lang="ar-AE" altLang="ar-AE" sz="2800" dirty="0" smtClean="0"/>
              <a:t>من ضغوطات </a:t>
            </a:r>
            <a:r>
              <a:rPr lang="ar-AE" altLang="ar-AE" sz="2800" dirty="0"/>
              <a:t>عملك، إلا إذا قمت بإجراء بعض التغييرات. أنت تستثمر الوقت عند التفويض. مما يعود عليك بالفائدة على المدى الطويل</a:t>
            </a:r>
            <a:r>
              <a:rPr lang="ar-AE" altLang="ar-AE" sz="2800" dirty="0" smtClean="0"/>
              <a:t>.</a:t>
            </a:r>
            <a:endParaRPr lang="en-US" altLang="ar-A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altLang="ar-AE" sz="4000" dirty="0">
                <a:solidFill>
                  <a:schemeClr val="bg2">
                    <a:lumMod val="25000"/>
                  </a:schemeClr>
                </a:solidFill>
                <a:effectLst/>
              </a:rPr>
              <a:t>سلبيات التفويض</a:t>
            </a:r>
            <a:endParaRPr lang="ar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38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32841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ar-AE" sz="8000" dirty="0" smtClean="0">
                <a:solidFill>
                  <a:schemeClr val="accent2"/>
                </a:solidFill>
                <a:effectLst/>
              </a:rPr>
              <a:t>الفصل </a:t>
            </a:r>
            <a:r>
              <a:rPr lang="ar-AE" sz="8000" b="1" dirty="0" smtClean="0">
                <a:solidFill>
                  <a:schemeClr val="accent2"/>
                </a:solidFill>
                <a:effectLst/>
              </a:rPr>
              <a:t>الخامس </a:t>
            </a:r>
            <a:endParaRPr lang="en-GB" sz="8000" b="1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212976"/>
            <a:ext cx="7772400" cy="1512168"/>
          </a:xfrm>
        </p:spPr>
        <p:txBody>
          <a:bodyPr>
            <a:noAutofit/>
          </a:bodyPr>
          <a:lstStyle/>
          <a:p>
            <a:pPr algn="ctr"/>
            <a:r>
              <a:rPr lang="ar-AE" sz="9600" dirty="0" smtClean="0">
                <a:solidFill>
                  <a:schemeClr val="tx1"/>
                </a:solidFill>
              </a:rPr>
              <a:t>التفويض</a:t>
            </a:r>
            <a:endParaRPr lang="en-GB" sz="96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57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299600"/>
          </a:xfrm>
        </p:spPr>
        <p:txBody>
          <a:bodyPr>
            <a:normAutofit/>
          </a:bodyPr>
          <a:lstStyle/>
          <a:p>
            <a:r>
              <a:rPr lang="en-US" altLang="ar-AE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7)</a:t>
            </a:r>
            <a:r>
              <a:rPr lang="ar-AE" altLang="ar-AE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قد يكون هنالك </a:t>
            </a:r>
            <a:r>
              <a:rPr lang="ar-AE" altLang="ar-AE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جزءا </a:t>
            </a:r>
            <a:r>
              <a:rPr lang="ar-AE" altLang="ar-AE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من عملك لا </a:t>
            </a:r>
            <a:r>
              <a:rPr lang="ar-AE" altLang="ar-AE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ترغب بتفويضه </a:t>
            </a:r>
            <a:r>
              <a:rPr lang="ar-AE" altLang="ar-AE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، على الرغم من أنه يمكنك ذلك: </a:t>
            </a:r>
            <a:endParaRPr lang="ar-AE" altLang="ar-AE" sz="3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ar-AE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altLang="ar-AE" sz="4400" dirty="0">
                <a:solidFill>
                  <a:schemeClr val="bg2">
                    <a:lumMod val="25000"/>
                  </a:schemeClr>
                </a:solidFill>
                <a:effectLst/>
              </a:rPr>
              <a:t>سلبيات التفويض</a:t>
            </a:r>
            <a:endParaRPr lang="ar-AE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780928"/>
            <a:ext cx="8075240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09728" lvl="0" algn="r" rtl="1">
              <a:spcBef>
                <a:spcPts val="400"/>
              </a:spcBef>
              <a:buClr>
                <a:srgbClr val="2DA2BF"/>
              </a:buClr>
              <a:buSzPct val="68000"/>
            </a:pPr>
            <a:r>
              <a:rPr lang="ar-AE" altLang="ar-AE" sz="4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ربما تلك هي الأجزاء التي تستمتع بفعلها. لا يجب عليك تفويضها كلها، </a:t>
            </a:r>
            <a:r>
              <a:rPr lang="ar-AE" altLang="ar-AE" sz="4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اترك </a:t>
            </a:r>
            <a:r>
              <a:rPr lang="ar-AE" altLang="ar-AE" sz="4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بعض منها لك و فوّض </a:t>
            </a:r>
            <a:r>
              <a:rPr lang="ar-AE" altLang="ar-AE" sz="4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القسم الآخر</a:t>
            </a:r>
            <a:r>
              <a:rPr lang="ar-AE" altLang="ar-AE" sz="4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يمكنك الاستمتاع </a:t>
            </a:r>
            <a:r>
              <a:rPr lang="ar-AE" altLang="ar-AE" sz="4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بذلك عندما </a:t>
            </a:r>
            <a:r>
              <a:rPr lang="ar-AE" altLang="ar-AE" sz="4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لا </a:t>
            </a:r>
            <a:r>
              <a:rPr lang="ar-AE" altLang="ar-AE" sz="4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يكون </a:t>
            </a:r>
            <a:r>
              <a:rPr lang="ar-AE" altLang="ar-AE" sz="4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لديك عمل متراكم و وقت ضيّق</a:t>
            </a:r>
            <a:r>
              <a:rPr lang="ar-AE" altLang="ar-AE" sz="4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ar-AE" altLang="ar-AE" sz="4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25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966123"/>
          </a:xfrm>
        </p:spPr>
        <p:txBody>
          <a:bodyPr>
            <a:normAutofit/>
          </a:bodyPr>
          <a:lstStyle/>
          <a:p>
            <a:r>
              <a:rPr lang="ar-AE" altLang="ar-AE" sz="3600" b="1" dirty="0">
                <a:latin typeface="Arial" pitchFamily="34" charset="0"/>
                <a:cs typeface="Arial" pitchFamily="34" charset="0"/>
              </a:rPr>
              <a:t>أي من الآتي يعتبر فائدة من فوائد التفويض للمدراء</a:t>
            </a:r>
            <a:r>
              <a:rPr lang="ar-AE" altLang="ar-AE" sz="3600" b="1" dirty="0" smtClean="0">
                <a:latin typeface="Arial" pitchFamily="34" charset="0"/>
                <a:cs typeface="Arial" pitchFamily="34" charset="0"/>
              </a:rPr>
              <a:t>؟</a:t>
            </a:r>
          </a:p>
          <a:p>
            <a:pPr marL="109728" indent="0">
              <a:buNone/>
            </a:pPr>
            <a:r>
              <a:rPr lang="ar-AE" altLang="ar-AE" sz="36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09728" indent="0">
              <a:buNone/>
            </a:pPr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- تطوير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مهارات جديدة.</a:t>
            </a:r>
          </a:p>
          <a:p>
            <a:pPr marL="109728" indent="0">
              <a:buNone/>
            </a:pPr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- سوف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تسمح لهم باستخدام مهاراتهم الحالية بشكل كامل.</a:t>
            </a:r>
          </a:p>
          <a:p>
            <a:pPr marL="109728" indent="0">
              <a:buNone/>
            </a:pPr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- سوف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يكون لهم الحرية للتركيز و لتنفيذ أشياء أخرى.</a:t>
            </a:r>
          </a:p>
          <a:p>
            <a:pPr marL="109728" indent="0">
              <a:buNone/>
            </a:pPr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- سوف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يشعرون بأنهم مشاركين ، و بالتالي سوف يشعرون </a:t>
            </a:r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بالرضا و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السعادة في العمل.</a:t>
            </a:r>
          </a:p>
          <a:p>
            <a:pPr marL="109728" indent="0">
              <a:buNone/>
            </a:pPr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ar-AE" altLang="ar-AE" sz="3600" dirty="0" smtClean="0">
                <a:latin typeface="Arial" pitchFamily="34" charset="0"/>
              </a:rPr>
              <a:t>ستكون </a:t>
            </a:r>
            <a:r>
              <a:rPr lang="ar-AE" altLang="ar-AE" sz="3600" dirty="0">
                <a:latin typeface="Arial" pitchFamily="34" charset="0"/>
              </a:rPr>
              <a:t>المعنويات </a:t>
            </a:r>
            <a:r>
              <a:rPr lang="ar-AE" altLang="ar-AE" sz="3600" dirty="0">
                <a:latin typeface="Arial" pitchFamily="34" charset="0"/>
                <a:cs typeface="Arial" pitchFamily="34" charset="0"/>
              </a:rPr>
              <a:t>جيدة</a:t>
            </a:r>
            <a:r>
              <a:rPr lang="ar-AE" altLang="ar-AE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ar-AE" altLang="ar-AE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7342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blipFill dpi="0" rotWithShape="1">
            <a:blip r:embed="rId3"/>
            <a:srcRect/>
            <a:tile tx="0" ty="0" sx="100000" sy="100000" flip="none" algn="tl"/>
          </a:blipFill>
          <a:ln>
            <a:solidFill>
              <a:srgbClr val="C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ar-AE" sz="6600" dirty="0" smtClean="0">
                <a:solidFill>
                  <a:srgbClr val="C00000"/>
                </a:solidFill>
              </a:rPr>
              <a:t>مشكلات بحثية</a:t>
            </a:r>
            <a:endParaRPr lang="en-US" sz="6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91906"/>
          </a:xfr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ar-AE" altLang="ar-AE" sz="4400" dirty="0">
                <a:latin typeface="Arial" pitchFamily="34" charset="0"/>
              </a:rPr>
              <a:t>إقرأ الفصل الخامس، ثم اختر مديراً تعرفه جيداً. جهز أسئلة عن كيفية قيام المدير بإيجاد مهام للتفويض، أشخاص ليتم تفويض المهام لهم، نقل (توصيل) المهام، </a:t>
            </a:r>
            <a:r>
              <a:rPr lang="ar-AE" sz="4400" dirty="0"/>
              <a:t>تقديم النصح أثناء التقدم بالمهمات المفوضة </a:t>
            </a:r>
            <a:r>
              <a:rPr lang="ar-AE" altLang="ar-AE" sz="4400" dirty="0">
                <a:latin typeface="Arial" pitchFamily="34" charset="0"/>
              </a:rPr>
              <a:t>ثم تقييم نجاح التفويض. قم بمقابلته و </a:t>
            </a:r>
            <a:r>
              <a:rPr lang="ar-AE" altLang="ar-AE" sz="4400" dirty="0" smtClean="0">
                <a:latin typeface="Arial" pitchFamily="34" charset="0"/>
              </a:rPr>
              <a:t>وثّق النتائج</a:t>
            </a:r>
            <a:r>
              <a:rPr lang="ar-AE" altLang="ar-AE" sz="4400" dirty="0">
                <a:latin typeface="Arial" pitchFamily="34" charset="0"/>
              </a:rPr>
              <a:t>.</a:t>
            </a:r>
          </a:p>
        </p:txBody>
      </p:sp>
      <p:sp>
        <p:nvSpPr>
          <p:cNvPr id="7066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FA8EC6-0103-4B07-A47D-07A56B02E50A}" type="slidenum">
              <a:rPr lang="en-US" smtClean="0"/>
              <a:pPr/>
              <a:t>32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9491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AE" dirty="0" smtClean="0"/>
              <a:t>التفويض هو اعطاء شخصًا ما السلطة لتنفيذ جزءًا من وظيفتك أو مهمة تعتبر جزءًا منها. وهذا قد يؤدي إلى المزايا و الايجابيات التالية:</a:t>
            </a:r>
          </a:p>
          <a:p>
            <a:pPr marL="0" indent="0" algn="r">
              <a:buNone/>
            </a:pPr>
            <a:endParaRPr lang="ar-AE" b="1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ar-AE" sz="3200" b="1" dirty="0">
                <a:solidFill>
                  <a:srgbClr val="FF0000"/>
                </a:solidFill>
              </a:rPr>
              <a:t>إ</a:t>
            </a:r>
            <a:r>
              <a:rPr lang="ar-AE" sz="3200" b="1" dirty="0" smtClean="0">
                <a:solidFill>
                  <a:srgbClr val="FF0000"/>
                </a:solidFill>
              </a:rPr>
              <a:t>يجابيات التفويض لك كمدير</a:t>
            </a:r>
            <a:r>
              <a:rPr lang="ar-AE" dirty="0" smtClean="0"/>
              <a:t>:</a:t>
            </a:r>
          </a:p>
          <a:p>
            <a:pPr marL="0" indent="0" algn="r">
              <a:buNone/>
            </a:pPr>
            <a:endParaRPr lang="ar-AE" dirty="0" smtClean="0"/>
          </a:p>
          <a:p>
            <a:pPr algn="r" rtl="1"/>
            <a:r>
              <a:rPr lang="ar-AE" dirty="0" smtClean="0"/>
              <a:t>سيكون لديك المزيد من الوقت</a:t>
            </a:r>
          </a:p>
          <a:p>
            <a:pPr algn="r" rtl="1"/>
            <a:r>
              <a:rPr lang="ar-AE" dirty="0" smtClean="0"/>
              <a:t>سوف تكون حرا في التركيز  والقيام بأشياء أخرى.</a:t>
            </a:r>
          </a:p>
          <a:p>
            <a:pPr algn="r" rtl="1"/>
            <a:r>
              <a:rPr lang="ar-AE" dirty="0" smtClean="0"/>
              <a:t>سوف تكون محميا إذا كنت بعيدا.</a:t>
            </a:r>
          </a:p>
          <a:p>
            <a:pPr algn="r" rtl="1"/>
            <a:r>
              <a:rPr lang="ar-AE" dirty="0" smtClean="0"/>
              <a:t> لايزال بإمكانك إنجاز عملك أثناء غيابك.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sz="6000" b="1" dirty="0" smtClean="0">
                <a:solidFill>
                  <a:schemeClr val="accent2"/>
                </a:solidFill>
                <a:effectLst/>
              </a:rPr>
              <a:t>التفويض</a:t>
            </a:r>
            <a:endParaRPr lang="en-GB" b="1" dirty="0">
              <a:solidFill>
                <a:schemeClr val="accent2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63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AE" sz="3200" b="1" dirty="0">
                <a:solidFill>
                  <a:srgbClr val="FF0000"/>
                </a:solidFill>
              </a:rPr>
              <a:t>إ</a:t>
            </a:r>
            <a:r>
              <a:rPr lang="ar-AE" sz="3200" b="1" dirty="0" smtClean="0">
                <a:solidFill>
                  <a:srgbClr val="FF0000"/>
                </a:solidFill>
              </a:rPr>
              <a:t>يجابيات و مزايا للآخرين</a:t>
            </a:r>
            <a:r>
              <a:rPr lang="ar-AE" dirty="0" smtClean="0"/>
              <a:t>:</a:t>
            </a:r>
          </a:p>
          <a:p>
            <a:pPr marL="0" indent="0" algn="r">
              <a:buNone/>
            </a:pPr>
            <a:endParaRPr lang="ar-AE" dirty="0" smtClean="0"/>
          </a:p>
          <a:p>
            <a:pPr algn="r" rtl="1"/>
            <a:r>
              <a:rPr lang="ar-AE" dirty="0" smtClean="0"/>
              <a:t>سوف يقومون بتطوير مهارات جديدة</a:t>
            </a:r>
          </a:p>
          <a:p>
            <a:pPr algn="r" rtl="1"/>
            <a:r>
              <a:rPr lang="ar-AE" dirty="0" smtClean="0"/>
              <a:t>سيكونون قادرين على استخدام مهاراتهم الحالية بشكل كامل.</a:t>
            </a:r>
          </a:p>
          <a:p>
            <a:pPr algn="r" rtl="1"/>
            <a:r>
              <a:rPr lang="ar-AE" dirty="0" smtClean="0"/>
              <a:t>سوف يشعرون بأنهم مشاركين ، وبالتالي أكثر رضا وسعادة في عملهم.</a:t>
            </a:r>
          </a:p>
          <a:p>
            <a:pPr algn="r" rtl="1"/>
            <a:r>
              <a:rPr lang="ar-AE" dirty="0" smtClean="0"/>
              <a:t>المعنوية (مقدار الثقة التي يشعر بها شخص أو مجموعة من الناس) ستكون جيدة</a:t>
            </a:r>
          </a:p>
          <a:p>
            <a:pPr algn="r" rtl="1"/>
            <a:r>
              <a:rPr lang="ar-AE" dirty="0" smtClean="0"/>
              <a:t>سيقل وقت انتظار الناس لك للقيام بقراراتك، فهم يستطيعون اتخاذ القرار بأنفسهم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b="1" dirty="0" smtClean="0"/>
              <a:t>التفويض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75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ar-AE" sz="5400" dirty="0" smtClean="0"/>
              <a:t>العثور على المهام</a:t>
            </a:r>
          </a:p>
          <a:p>
            <a:pPr algn="r"/>
            <a:r>
              <a:rPr lang="ar-AE" sz="5400" dirty="0" smtClean="0"/>
              <a:t>العثور على الاشخاص</a:t>
            </a:r>
          </a:p>
          <a:p>
            <a:pPr algn="r"/>
            <a:r>
              <a:rPr lang="ar-AE" sz="5400" dirty="0" smtClean="0"/>
              <a:t>التواصل</a:t>
            </a:r>
          </a:p>
          <a:p>
            <a:pPr algn="r"/>
            <a:r>
              <a:rPr lang="ar-AE" sz="5400" dirty="0" smtClean="0"/>
              <a:t>تقديم النصح أثناء التقدم بالمهمة</a:t>
            </a:r>
          </a:p>
          <a:p>
            <a:pPr algn="r"/>
            <a:r>
              <a:rPr lang="ar-AE" sz="5400" dirty="0" smtClean="0"/>
              <a:t>تقييم النجاح</a:t>
            </a:r>
            <a:endParaRPr lang="en-GB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AE" sz="5400" b="1" dirty="0" smtClean="0">
                <a:solidFill>
                  <a:srgbClr val="FF0000"/>
                </a:solidFill>
                <a:effectLst/>
              </a:rPr>
              <a:t>خطوات التفويض</a:t>
            </a:r>
            <a:endParaRPr lang="en-GB" sz="54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31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>
              <a:defRPr/>
            </a:pPr>
            <a:r>
              <a:rPr lang="ar-AE" sz="6600" dirty="0">
                <a:solidFill>
                  <a:srgbClr val="C00000"/>
                </a:solidFill>
              </a:rPr>
              <a:t>أ</a:t>
            </a:r>
            <a:r>
              <a:rPr lang="ar-AE" sz="6600" dirty="0" smtClean="0">
                <a:solidFill>
                  <a:srgbClr val="C00000"/>
                </a:solidFill>
              </a:rPr>
              <a:t>سئلة للمناقشة</a:t>
            </a:r>
            <a:endParaRPr lang="en-US" sz="6600" dirty="0">
              <a:solidFill>
                <a:srgbClr val="C00000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927600"/>
          </a:xfrm>
          <a:blipFill dpi="0" rotWithShape="1">
            <a:blip r:embed="rId3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Font typeface="Wingdings 3" panose="05040102010807070707" pitchFamily="18" charset="2"/>
              <a:buNone/>
            </a:pPr>
            <a:r>
              <a:rPr lang="ar-AE" sz="4800" dirty="0" smtClean="0"/>
              <a:t>يعمل عوض مديرا لقسم القروض في بنك أبو ظبي الاسلامي، و بسبب تراكم الاعمال المتوقع إنجازها و ضيق الوقت؛ يروم تفويض بعض المهام لزملاءه في القسم. ساعده في تصنيف المهام التي قد يتم تفويضها. </a:t>
            </a:r>
            <a:endParaRPr lang="en-US" sz="480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322F0C2-0693-41BD-8185-378A653F7374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664923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AE" dirty="0" smtClean="0"/>
              <a:t>كيف تقرر ماذا تفوض؟ يمكن تقسيم (تصنيف) المهام التي قد يتم تفويضها إلى أربع فئات:</a:t>
            </a:r>
          </a:p>
          <a:p>
            <a:pPr marL="0" indent="0" algn="r">
              <a:buNone/>
            </a:pPr>
            <a:r>
              <a:rPr lang="ar-AE" dirty="0" smtClean="0"/>
              <a:t/>
            </a:r>
            <a:br>
              <a:rPr lang="ar-AE" dirty="0" smtClean="0"/>
            </a:br>
            <a:r>
              <a:rPr lang="ar-AE" b="1" dirty="0">
                <a:solidFill>
                  <a:srgbClr val="FF0000"/>
                </a:solidFill>
              </a:rPr>
              <a:t>المهام التي تتجاوز مهارات وقدرات الأشخاص (المهام الشاقة) </a:t>
            </a:r>
            <a:r>
              <a:rPr lang="ar-AE" dirty="0">
                <a:solidFill>
                  <a:srgbClr val="FF0000"/>
                </a:solidFill>
              </a:rPr>
              <a:t>:</a:t>
            </a:r>
            <a:r>
              <a:rPr lang="ar-AE" dirty="0" smtClean="0">
                <a:solidFill>
                  <a:srgbClr val="FF0000"/>
                </a:solidFill>
              </a:rPr>
              <a:t> </a:t>
            </a:r>
            <a:r>
              <a:rPr lang="ar-AE" dirty="0">
                <a:solidFill>
                  <a:srgbClr val="FF0000"/>
                </a:solidFill>
              </a:rPr>
              <a:t>لا تفوِّض هذه المهام. كل شخص يحب القيام بمهمة صعبة من حين إلى </a:t>
            </a:r>
            <a:r>
              <a:rPr lang="ar-AE" dirty="0" smtClean="0">
                <a:solidFill>
                  <a:srgbClr val="FF0000"/>
                </a:solidFill>
              </a:rPr>
              <a:t>آخر، </a:t>
            </a:r>
            <a:r>
              <a:rPr lang="ar-AE" dirty="0">
                <a:solidFill>
                  <a:srgbClr val="FF0000"/>
                </a:solidFill>
              </a:rPr>
              <a:t>ولكن إذا سارت الأمور على نحو خاطئ ، </a:t>
            </a:r>
            <a:r>
              <a:rPr lang="ar-AE" dirty="0" smtClean="0">
                <a:solidFill>
                  <a:srgbClr val="FF0000"/>
                </a:solidFill>
              </a:rPr>
              <a:t>فسيؤثر ذلك سلبياً عليهم وسيجعلهم </a:t>
            </a:r>
            <a:r>
              <a:rPr lang="ar-AE" dirty="0">
                <a:solidFill>
                  <a:srgbClr val="FF0000"/>
                </a:solidFill>
              </a:rPr>
              <a:t>يشعرون بالقلق </a:t>
            </a:r>
            <a:r>
              <a:rPr lang="ar-AE" dirty="0" smtClean="0">
                <a:solidFill>
                  <a:srgbClr val="FF0000"/>
                </a:solidFill>
              </a:rPr>
              <a:t>اذا تم </a:t>
            </a:r>
            <a:r>
              <a:rPr lang="ar-AE" dirty="0">
                <a:solidFill>
                  <a:srgbClr val="FF0000"/>
                </a:solidFill>
              </a:rPr>
              <a:t>تفويضهم مرة أخرى</a:t>
            </a:r>
            <a:r>
              <a:rPr lang="ar-AE" dirty="0" smtClean="0">
                <a:solidFill>
                  <a:srgbClr val="FF0000"/>
                </a:solidFill>
              </a:rPr>
              <a:t>.</a:t>
            </a:r>
          </a:p>
          <a:p>
            <a:pPr marL="0" indent="0" algn="r">
              <a:buNone/>
            </a:pPr>
            <a:endParaRPr lang="ar-AE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ar-AE" b="1" dirty="0" smtClean="0"/>
              <a:t>المهام شديدة الأهمية لدرجة أن الفشل سيسبب مشاكل كبيرة (المهام الحرجة) </a:t>
            </a:r>
            <a:r>
              <a:rPr lang="ar-AE" dirty="0"/>
              <a:t>:</a:t>
            </a:r>
            <a:r>
              <a:rPr lang="ar-AE" dirty="0" smtClean="0"/>
              <a:t> لا تعطي هذه المهام للأشخاص ما لم تكن متأكدًا من قدرتهم على تنفيذها وفقًا للمعايير وضمن الموعد النهائي.</a:t>
            </a:r>
            <a:endParaRPr lang="ar-A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000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العثور</a:t>
            </a:r>
            <a:r>
              <a:rPr lang="ar-AE" sz="6000" b="1" dirty="0" smtClean="0">
                <a:solidFill>
                  <a:schemeClr val="bg2">
                    <a:lumMod val="25000"/>
                  </a:schemeClr>
                </a:solidFill>
              </a:rPr>
              <a:t> على المهام</a:t>
            </a:r>
            <a:endParaRPr lang="en-GB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28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>
              <a:buNone/>
            </a:pPr>
            <a:r>
              <a:rPr lang="ar-AE" b="1" dirty="0" smtClean="0">
                <a:solidFill>
                  <a:srgbClr val="FF0000"/>
                </a:solidFill>
              </a:rPr>
              <a:t>المهام </a:t>
            </a:r>
            <a:r>
              <a:rPr lang="ar-AE" b="1" dirty="0">
                <a:solidFill>
                  <a:srgbClr val="FF0000"/>
                </a:solidFill>
              </a:rPr>
              <a:t>التي تم تفويضها لك</a:t>
            </a:r>
            <a:r>
              <a:rPr lang="ar-AE" dirty="0">
                <a:solidFill>
                  <a:srgbClr val="FF0000"/>
                </a:solidFill>
              </a:rPr>
              <a:t>: إذا </a:t>
            </a:r>
            <a:r>
              <a:rPr lang="ar-AE" dirty="0" smtClean="0">
                <a:solidFill>
                  <a:srgbClr val="FF0000"/>
                </a:solidFill>
              </a:rPr>
              <a:t>فوض </a:t>
            </a:r>
            <a:r>
              <a:rPr lang="ar-AE" dirty="0">
                <a:solidFill>
                  <a:srgbClr val="FF0000"/>
                </a:solidFill>
              </a:rPr>
              <a:t>شخص ما مهمة لك ، فربما يرجع ذلك إلى أنك الشخص المناسب للقيام بذلك. قد تكون هناك بعض الأسباب الوجيهة وراء اختيارك للقيام بهذه المهمة. </a:t>
            </a:r>
            <a:r>
              <a:rPr lang="ar-AE" dirty="0" smtClean="0">
                <a:solidFill>
                  <a:srgbClr val="FF0000"/>
                </a:solidFill>
              </a:rPr>
              <a:t>لذلك </a:t>
            </a:r>
            <a:r>
              <a:rPr lang="ar-AE" dirty="0">
                <a:solidFill>
                  <a:srgbClr val="FF0000"/>
                </a:solidFill>
              </a:rPr>
              <a:t>تحقق قبل تفويض هذه المهمة</a:t>
            </a:r>
            <a:r>
              <a:rPr lang="ar-AE" dirty="0" smtClean="0"/>
              <a:t>.</a:t>
            </a:r>
          </a:p>
          <a:p>
            <a:pPr marL="0" indent="0" algn="r">
              <a:buNone/>
            </a:pPr>
            <a:endParaRPr lang="ar-AE" dirty="0" smtClean="0"/>
          </a:p>
          <a:p>
            <a:pPr marL="0" indent="0" algn="r" rtl="1">
              <a:buNone/>
            </a:pPr>
            <a:r>
              <a:rPr lang="ar-AE" sz="3300" b="1" dirty="0" smtClean="0"/>
              <a:t>كل شيء آخر</a:t>
            </a:r>
            <a:r>
              <a:rPr lang="ar-AE" dirty="0" smtClean="0"/>
              <a:t>: قد تقع هذه المهام في عدة فئات وترغب في تفويضها.</a:t>
            </a:r>
          </a:p>
          <a:p>
            <a:pPr algn="r" rtl="1"/>
            <a:r>
              <a:rPr lang="ar-AE" dirty="0" smtClean="0"/>
              <a:t>المهام الروتينية التي تنفذ في فترات منتظمة.</a:t>
            </a:r>
          </a:p>
          <a:p>
            <a:pPr algn="r" rtl="1"/>
            <a:r>
              <a:rPr lang="ar-AE" dirty="0" smtClean="0"/>
              <a:t>المهام التي لا تتطلب مهارات خاصة - مهام سهلة</a:t>
            </a:r>
          </a:p>
          <a:p>
            <a:pPr algn="r" rtl="1"/>
            <a:r>
              <a:rPr lang="ar-AE" dirty="0" smtClean="0"/>
              <a:t>مهام تستغرق وقتا طويلا</a:t>
            </a:r>
          </a:p>
          <a:p>
            <a:pPr algn="r" rtl="1"/>
            <a:r>
              <a:rPr lang="ar-AE" dirty="0" smtClean="0"/>
              <a:t>المهام المخطط لها في وقت ما في المستقبل، اي لا يوجد موعد قريب لاتمامها</a:t>
            </a:r>
          </a:p>
          <a:p>
            <a:pPr algn="r" rtl="1"/>
            <a:r>
              <a:rPr lang="ar-AE" dirty="0" smtClean="0"/>
              <a:t>مهام تتطلب معرفة أو مهارات متخصصة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000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العثور على المهام</a:t>
            </a:r>
            <a:endParaRPr lang="en-GB" sz="6000" b="1" dirty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CCE3-BAE2-48E9-8954-D3F1A3E47CB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88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472</TotalTime>
  <Words>1992</Words>
  <Application>Microsoft Office PowerPoint</Application>
  <PresentationFormat>On-screen Show (4:3)</PresentationFormat>
  <Paragraphs>206</Paragraphs>
  <Slides>32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A Sardar Hoor</vt:lpstr>
      <vt:lpstr>Arial</vt:lpstr>
      <vt:lpstr>Calibri</vt:lpstr>
      <vt:lpstr>Courier New</vt:lpstr>
      <vt:lpstr>inherit</vt:lpstr>
      <vt:lpstr>Lucida Sans Unicode</vt:lpstr>
      <vt:lpstr>Verdana</vt:lpstr>
      <vt:lpstr>Wingdings</vt:lpstr>
      <vt:lpstr>Wingdings 2</vt:lpstr>
      <vt:lpstr>Wingdings 3</vt:lpstr>
      <vt:lpstr>Concourse</vt:lpstr>
      <vt:lpstr>إدارة الوقت</vt:lpstr>
      <vt:lpstr>تساعدك إدارة الوقت على إختيار المهمة التي يجب أن تعمل عليها و كيف تنفذها من أجل أن تنجز أكثر.</vt:lpstr>
      <vt:lpstr>الفصل الخامس </vt:lpstr>
      <vt:lpstr>التفويض</vt:lpstr>
      <vt:lpstr>التفويض</vt:lpstr>
      <vt:lpstr>خطوات التفويض</vt:lpstr>
      <vt:lpstr>أسئلة للمناقشة</vt:lpstr>
      <vt:lpstr>العثور على المهام</vt:lpstr>
      <vt:lpstr>العثور على المهام</vt:lpstr>
      <vt:lpstr>العثور على الأشخاص</vt:lpstr>
      <vt:lpstr>العثور على الأشخاص</vt:lpstr>
      <vt:lpstr>العثور على الأشخاص</vt:lpstr>
      <vt:lpstr>التواصل</vt:lpstr>
      <vt:lpstr>التواصل</vt:lpstr>
      <vt:lpstr>التواصل</vt:lpstr>
      <vt:lpstr>تقديم النصح أثناء التقدم بالمهمة</vt:lpstr>
      <vt:lpstr>تقديم النصح أثناء التقدم بالمهمة</vt:lpstr>
      <vt:lpstr>تقديم النصح أثناء التقدم بالمهمة</vt:lpstr>
      <vt:lpstr>تقييم النجاح</vt:lpstr>
      <vt:lpstr>تقييم النجاح</vt:lpstr>
      <vt:lpstr>أسئلة و أجوبة</vt:lpstr>
      <vt:lpstr>أسئلة و أجوبة</vt:lpstr>
      <vt:lpstr>أسئلة و أجوبة</vt:lpstr>
      <vt:lpstr>أسئلة للمناقشة</vt:lpstr>
      <vt:lpstr>سلبيات التفويض</vt:lpstr>
      <vt:lpstr>سلبيات التفويض</vt:lpstr>
      <vt:lpstr>سلبيات التفويض</vt:lpstr>
      <vt:lpstr>سلبيات التفويض</vt:lpstr>
      <vt:lpstr>سلبيات التفويض</vt:lpstr>
      <vt:lpstr>سلبيات التفويض</vt:lpstr>
      <vt:lpstr>PowerPoint Presentation</vt:lpstr>
      <vt:lpstr>مشكلات بحثية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الوحدة الخامسة</dc:title>
  <dc:creator>Eiman Farman</dc:creator>
  <cp:lastModifiedBy>Salim Al Jundi </cp:lastModifiedBy>
  <cp:revision>54</cp:revision>
  <dcterms:created xsi:type="dcterms:W3CDTF">2018-12-31T08:16:48Z</dcterms:created>
  <dcterms:modified xsi:type="dcterms:W3CDTF">2019-03-14T17:14:20Z</dcterms:modified>
</cp:coreProperties>
</file>