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media/image4.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5" r:id="rId4"/>
    <p:sldId id="262" r:id="rId5"/>
    <p:sldId id="271" r:id="rId6"/>
    <p:sldId id="257" r:id="rId7"/>
    <p:sldId id="266" r:id="rId8"/>
    <p:sldId id="272" r:id="rId9"/>
    <p:sldId id="258" r:id="rId10"/>
    <p:sldId id="273" r:id="rId11"/>
    <p:sldId id="259" r:id="rId12"/>
    <p:sldId id="274" r:id="rId13"/>
    <p:sldId id="260" r:id="rId14"/>
    <p:sldId id="275" r:id="rId15"/>
    <p:sldId id="267" r:id="rId16"/>
    <p:sldId id="276" r:id="rId17"/>
    <p:sldId id="268" r:id="rId18"/>
    <p:sldId id="277" r:id="rId19"/>
    <p:sldId id="261" r:id="rId20"/>
    <p:sldId id="278" r:id="rId21"/>
    <p:sldId id="269" r:id="rId22"/>
    <p:sldId id="279"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p:scale>
          <a:sx n="70" d="100"/>
          <a:sy n="70" d="100"/>
        </p:scale>
        <p:origin x="-344" y="-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65639-1877-4089-9FA2-B59B57A43FA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6844034-228C-45A1-A141-DB3AAFF639AB}">
      <dgm:prSet phldrT="[Text]" custT="1"/>
      <dgm:spPr/>
      <dgm:t>
        <a:bodyPr/>
        <a:lstStyle/>
        <a:p>
          <a:r>
            <a:rPr lang="ar-AE" sz="2800" dirty="0" smtClean="0"/>
            <a:t>1و 2</a:t>
          </a:r>
          <a:endParaRPr lang="en-US" sz="2800" dirty="0"/>
        </a:p>
      </dgm:t>
    </dgm:pt>
    <dgm:pt modelId="{0A97222E-911D-4245-B486-56E310A1EFEA}" type="parTrans" cxnId="{B26B4038-BCE8-4F8A-8572-B5CA56FB379B}">
      <dgm:prSet/>
      <dgm:spPr/>
      <dgm:t>
        <a:bodyPr/>
        <a:lstStyle/>
        <a:p>
          <a:endParaRPr lang="en-US" sz="2800"/>
        </a:p>
      </dgm:t>
    </dgm:pt>
    <dgm:pt modelId="{86CF4A55-BBE9-4BBC-BBAD-84574AA86E6F}" type="sibTrans" cxnId="{B26B4038-BCE8-4F8A-8572-B5CA56FB379B}">
      <dgm:prSet/>
      <dgm:spPr/>
      <dgm:t>
        <a:bodyPr/>
        <a:lstStyle/>
        <a:p>
          <a:endParaRPr lang="en-US" sz="2800"/>
        </a:p>
      </dgm:t>
    </dgm:pt>
    <dgm:pt modelId="{10286B72-798E-441B-AAF8-B3B021CE604E}">
      <dgm:prSet phldrT="[Text]" custT="1"/>
      <dgm:spPr/>
      <dgm:t>
        <a:bodyPr/>
        <a:lstStyle/>
        <a:p>
          <a:pPr rtl="1"/>
          <a:r>
            <a:rPr lang="ar-AE" sz="2800" dirty="0" smtClean="0">
              <a:solidFill>
                <a:srgbClr val="002060"/>
              </a:solidFill>
            </a:rPr>
            <a:t>اختيار المشكلة أو الموضوع</a:t>
          </a:r>
          <a:endParaRPr lang="en-US" sz="2800" dirty="0">
            <a:solidFill>
              <a:srgbClr val="002060"/>
            </a:solidFill>
          </a:endParaRPr>
        </a:p>
      </dgm:t>
    </dgm:pt>
    <dgm:pt modelId="{9715A8CA-7DC0-45F8-B27A-C35B40B188E5}" type="parTrans" cxnId="{4D854660-44F9-4296-870D-0AF88E47DF64}">
      <dgm:prSet/>
      <dgm:spPr/>
      <dgm:t>
        <a:bodyPr/>
        <a:lstStyle/>
        <a:p>
          <a:endParaRPr lang="en-US" sz="2800"/>
        </a:p>
      </dgm:t>
    </dgm:pt>
    <dgm:pt modelId="{E6E11D01-18BB-47BC-AFB5-BEDFA8D2179A}" type="sibTrans" cxnId="{4D854660-44F9-4296-870D-0AF88E47DF64}">
      <dgm:prSet/>
      <dgm:spPr/>
      <dgm:t>
        <a:bodyPr/>
        <a:lstStyle/>
        <a:p>
          <a:endParaRPr lang="en-US" sz="2800"/>
        </a:p>
      </dgm:t>
    </dgm:pt>
    <dgm:pt modelId="{98FF9247-2588-4739-9919-52E2407CF37B}">
      <dgm:prSet phldrT="[Text]" custT="1"/>
      <dgm:spPr/>
      <dgm:t>
        <a:bodyPr/>
        <a:lstStyle/>
        <a:p>
          <a:pPr rtl="1"/>
          <a:r>
            <a:rPr lang="ar-AE" sz="2400" dirty="0" smtClean="0">
              <a:solidFill>
                <a:srgbClr val="002060"/>
              </a:solidFill>
            </a:rPr>
            <a:t>القراءات الاستطلاعية ومراجعة البحوث السابقة</a:t>
          </a:r>
          <a:endParaRPr lang="en-US" sz="2400" dirty="0">
            <a:solidFill>
              <a:srgbClr val="002060"/>
            </a:solidFill>
          </a:endParaRPr>
        </a:p>
      </dgm:t>
    </dgm:pt>
    <dgm:pt modelId="{50950848-4309-40DE-9B70-C095BC9788C5}" type="parTrans" cxnId="{D850055F-A22F-48BA-AD40-58EDBDB8E949}">
      <dgm:prSet/>
      <dgm:spPr/>
      <dgm:t>
        <a:bodyPr/>
        <a:lstStyle/>
        <a:p>
          <a:endParaRPr lang="en-US" sz="2800"/>
        </a:p>
      </dgm:t>
    </dgm:pt>
    <dgm:pt modelId="{7A52B7DF-B4DD-45EA-B4D5-056A72E0C719}" type="sibTrans" cxnId="{D850055F-A22F-48BA-AD40-58EDBDB8E949}">
      <dgm:prSet/>
      <dgm:spPr/>
      <dgm:t>
        <a:bodyPr/>
        <a:lstStyle/>
        <a:p>
          <a:endParaRPr lang="en-US" sz="2800"/>
        </a:p>
      </dgm:t>
    </dgm:pt>
    <dgm:pt modelId="{18BBDD2A-A0E4-4D37-88C2-09363839C3DD}">
      <dgm:prSet phldrT="[Text]" custT="1"/>
      <dgm:spPr/>
      <dgm:t>
        <a:bodyPr/>
        <a:lstStyle/>
        <a:p>
          <a:r>
            <a:rPr lang="ar-AE" sz="2800" dirty="0" smtClean="0"/>
            <a:t> 3 و 4</a:t>
          </a:r>
          <a:endParaRPr lang="en-US" sz="2800" dirty="0"/>
        </a:p>
      </dgm:t>
    </dgm:pt>
    <dgm:pt modelId="{4D23A10F-C87C-44FB-8F3B-B639C803C38E}" type="parTrans" cxnId="{9BFF43D0-BB58-4164-95D1-465E45517CF4}">
      <dgm:prSet/>
      <dgm:spPr/>
      <dgm:t>
        <a:bodyPr/>
        <a:lstStyle/>
        <a:p>
          <a:endParaRPr lang="en-US" sz="2800"/>
        </a:p>
      </dgm:t>
    </dgm:pt>
    <dgm:pt modelId="{53E91A85-D256-423C-B577-B04978B533E3}" type="sibTrans" cxnId="{9BFF43D0-BB58-4164-95D1-465E45517CF4}">
      <dgm:prSet/>
      <dgm:spPr/>
      <dgm:t>
        <a:bodyPr/>
        <a:lstStyle/>
        <a:p>
          <a:endParaRPr lang="en-US" sz="2800"/>
        </a:p>
      </dgm:t>
    </dgm:pt>
    <dgm:pt modelId="{A26B4E3C-D08B-4CC1-9355-428F19D406E2}">
      <dgm:prSet phldrT="[Text]" custT="1"/>
      <dgm:spPr/>
      <dgm:t>
        <a:bodyPr/>
        <a:lstStyle/>
        <a:p>
          <a:pPr rtl="1"/>
          <a:r>
            <a:rPr lang="ar-AE" sz="2800" dirty="0" smtClean="0">
              <a:solidFill>
                <a:srgbClr val="002060"/>
              </a:solidFill>
            </a:rPr>
            <a:t>صياغة فرضيات البحث</a:t>
          </a:r>
          <a:endParaRPr lang="en-US" sz="2800" dirty="0">
            <a:solidFill>
              <a:srgbClr val="002060"/>
            </a:solidFill>
          </a:endParaRPr>
        </a:p>
      </dgm:t>
    </dgm:pt>
    <dgm:pt modelId="{E26A3FC8-921E-4616-A006-2C3B74DBCFD8}" type="parTrans" cxnId="{FC4A5E37-2ADF-45EA-9F9B-FF73EF264DD2}">
      <dgm:prSet/>
      <dgm:spPr/>
      <dgm:t>
        <a:bodyPr/>
        <a:lstStyle/>
        <a:p>
          <a:endParaRPr lang="en-US" sz="2800"/>
        </a:p>
      </dgm:t>
    </dgm:pt>
    <dgm:pt modelId="{C1BEA41C-DC90-470A-A869-149BB0E3F684}" type="sibTrans" cxnId="{FC4A5E37-2ADF-45EA-9F9B-FF73EF264DD2}">
      <dgm:prSet/>
      <dgm:spPr/>
      <dgm:t>
        <a:bodyPr/>
        <a:lstStyle/>
        <a:p>
          <a:endParaRPr lang="en-US" sz="2800"/>
        </a:p>
      </dgm:t>
    </dgm:pt>
    <dgm:pt modelId="{8B2E0340-3827-419A-A90B-7DD607DA2714}">
      <dgm:prSet phldrT="[Text]" custT="1"/>
      <dgm:spPr/>
      <dgm:t>
        <a:bodyPr/>
        <a:lstStyle/>
        <a:p>
          <a:pPr rtl="1"/>
          <a:r>
            <a:rPr lang="ar-AE" sz="2800" dirty="0" smtClean="0">
              <a:solidFill>
                <a:srgbClr val="C00000"/>
              </a:solidFill>
            </a:rPr>
            <a:t>تصميم خطة البحث </a:t>
          </a:r>
          <a:endParaRPr lang="en-US" sz="2800" dirty="0">
            <a:solidFill>
              <a:srgbClr val="C00000"/>
            </a:solidFill>
          </a:endParaRPr>
        </a:p>
      </dgm:t>
    </dgm:pt>
    <dgm:pt modelId="{B60AD701-19F8-49A7-9182-CDADC04C32FE}" type="parTrans" cxnId="{B58F9F9F-645E-4C7D-BF6A-0DEDA2C3AAAF}">
      <dgm:prSet/>
      <dgm:spPr/>
      <dgm:t>
        <a:bodyPr/>
        <a:lstStyle/>
        <a:p>
          <a:endParaRPr lang="en-US" sz="2800"/>
        </a:p>
      </dgm:t>
    </dgm:pt>
    <dgm:pt modelId="{5735BAA1-8313-415A-803F-ED87C14AF068}" type="sibTrans" cxnId="{B58F9F9F-645E-4C7D-BF6A-0DEDA2C3AAAF}">
      <dgm:prSet/>
      <dgm:spPr/>
      <dgm:t>
        <a:bodyPr/>
        <a:lstStyle/>
        <a:p>
          <a:endParaRPr lang="en-US" sz="2800"/>
        </a:p>
      </dgm:t>
    </dgm:pt>
    <dgm:pt modelId="{C75D407C-9E86-4411-A3B9-A0AF69839683}">
      <dgm:prSet phldrT="[Text]" custT="1"/>
      <dgm:spPr/>
      <dgm:t>
        <a:bodyPr/>
        <a:lstStyle/>
        <a:p>
          <a:r>
            <a:rPr lang="ar-AE" sz="2800" dirty="0" smtClean="0"/>
            <a:t>5 و 6</a:t>
          </a:r>
          <a:endParaRPr lang="en-US" sz="2800" dirty="0"/>
        </a:p>
      </dgm:t>
    </dgm:pt>
    <dgm:pt modelId="{1221C859-C728-4987-81B6-15FB808F8589}" type="parTrans" cxnId="{BA81DF1C-C4AE-4158-A82C-51B1EF5316CF}">
      <dgm:prSet/>
      <dgm:spPr/>
      <dgm:t>
        <a:bodyPr/>
        <a:lstStyle/>
        <a:p>
          <a:endParaRPr lang="en-US" sz="2800"/>
        </a:p>
      </dgm:t>
    </dgm:pt>
    <dgm:pt modelId="{90CBA23F-A180-499D-90C8-F592B5F1664C}" type="sibTrans" cxnId="{BA81DF1C-C4AE-4158-A82C-51B1EF5316CF}">
      <dgm:prSet/>
      <dgm:spPr/>
      <dgm:t>
        <a:bodyPr/>
        <a:lstStyle/>
        <a:p>
          <a:endParaRPr lang="en-US" sz="2800"/>
        </a:p>
      </dgm:t>
    </dgm:pt>
    <dgm:pt modelId="{8E0CC916-BD7E-4CBB-B6CC-10C286E8C4CF}">
      <dgm:prSet phldrT="[Text]" custT="1"/>
      <dgm:spPr/>
      <dgm:t>
        <a:bodyPr/>
        <a:lstStyle/>
        <a:p>
          <a:pPr rtl="1"/>
          <a:r>
            <a:rPr lang="ar-AE" sz="2800" dirty="0" smtClean="0">
              <a:solidFill>
                <a:schemeClr val="tx2"/>
              </a:solidFill>
            </a:rPr>
            <a:t>جمع المعلومات وتحليلها</a:t>
          </a:r>
          <a:endParaRPr lang="en-US" sz="2800" dirty="0"/>
        </a:p>
      </dgm:t>
    </dgm:pt>
    <dgm:pt modelId="{83C4D52D-3DE6-4BCD-926A-D0D3B5137BE1}" type="parTrans" cxnId="{B683FF6A-4F12-4F31-AC01-980E6DBAB940}">
      <dgm:prSet/>
      <dgm:spPr/>
      <dgm:t>
        <a:bodyPr/>
        <a:lstStyle/>
        <a:p>
          <a:endParaRPr lang="en-US" sz="2800"/>
        </a:p>
      </dgm:t>
    </dgm:pt>
    <dgm:pt modelId="{EF2915C9-F34D-4FFA-9CBD-5DE501DA62FC}" type="sibTrans" cxnId="{B683FF6A-4F12-4F31-AC01-980E6DBAB940}">
      <dgm:prSet/>
      <dgm:spPr/>
      <dgm:t>
        <a:bodyPr/>
        <a:lstStyle/>
        <a:p>
          <a:endParaRPr lang="en-US" sz="2800"/>
        </a:p>
      </dgm:t>
    </dgm:pt>
    <dgm:pt modelId="{D49F870B-3DAC-46E1-8B86-EA2AA0D1C925}">
      <dgm:prSet phldrT="[Text]" custT="1"/>
      <dgm:spPr/>
      <dgm:t>
        <a:bodyPr/>
        <a:lstStyle/>
        <a:p>
          <a:pPr rtl="1"/>
          <a:r>
            <a:rPr lang="ar-AE" sz="2800" dirty="0" smtClean="0">
              <a:solidFill>
                <a:srgbClr val="0070C0"/>
              </a:solidFill>
            </a:rPr>
            <a:t>كتابة تقرير البحث</a:t>
          </a:r>
          <a:endParaRPr lang="en-US" sz="2800" dirty="0"/>
        </a:p>
      </dgm:t>
    </dgm:pt>
    <dgm:pt modelId="{9B2E47CA-1B9A-4C31-9976-807B5E57A676}" type="parTrans" cxnId="{FA1D06B6-1C60-4280-B1D1-6F69FCEEB289}">
      <dgm:prSet/>
      <dgm:spPr/>
      <dgm:t>
        <a:bodyPr/>
        <a:lstStyle/>
        <a:p>
          <a:endParaRPr lang="en-US" sz="2800"/>
        </a:p>
      </dgm:t>
    </dgm:pt>
    <dgm:pt modelId="{35B752E3-73A4-4F67-9730-85B7E6B6C6D9}" type="sibTrans" cxnId="{FA1D06B6-1C60-4280-B1D1-6F69FCEEB289}">
      <dgm:prSet/>
      <dgm:spPr/>
      <dgm:t>
        <a:bodyPr/>
        <a:lstStyle/>
        <a:p>
          <a:endParaRPr lang="en-US" sz="2800"/>
        </a:p>
      </dgm:t>
    </dgm:pt>
    <dgm:pt modelId="{03389CED-BFD1-4665-8E88-411F7CAC665C}" type="pres">
      <dgm:prSet presAssocID="{56365639-1877-4089-9FA2-B59B57A43FAD}" presName="linearFlow" presStyleCnt="0">
        <dgm:presLayoutVars>
          <dgm:dir/>
          <dgm:animLvl val="lvl"/>
          <dgm:resizeHandles val="exact"/>
        </dgm:presLayoutVars>
      </dgm:prSet>
      <dgm:spPr/>
      <dgm:t>
        <a:bodyPr/>
        <a:lstStyle/>
        <a:p>
          <a:endParaRPr lang="en-US"/>
        </a:p>
      </dgm:t>
    </dgm:pt>
    <dgm:pt modelId="{87884C10-C644-44CF-85D0-946939A7822F}" type="pres">
      <dgm:prSet presAssocID="{76844034-228C-45A1-A141-DB3AAFF639AB}" presName="composite" presStyleCnt="0"/>
      <dgm:spPr/>
    </dgm:pt>
    <dgm:pt modelId="{7D7CF38C-D91E-4AB6-8415-2F70D3CF12CA}" type="pres">
      <dgm:prSet presAssocID="{76844034-228C-45A1-A141-DB3AAFF639AB}" presName="parentText" presStyleLbl="alignNode1" presStyleIdx="0" presStyleCnt="3">
        <dgm:presLayoutVars>
          <dgm:chMax val="1"/>
          <dgm:bulletEnabled val="1"/>
        </dgm:presLayoutVars>
      </dgm:prSet>
      <dgm:spPr/>
      <dgm:t>
        <a:bodyPr/>
        <a:lstStyle/>
        <a:p>
          <a:endParaRPr lang="en-US"/>
        </a:p>
      </dgm:t>
    </dgm:pt>
    <dgm:pt modelId="{E0478A02-A473-4CFD-BAC4-8BCF1EE143DA}" type="pres">
      <dgm:prSet presAssocID="{76844034-228C-45A1-A141-DB3AAFF639AB}" presName="descendantText" presStyleLbl="alignAcc1" presStyleIdx="0" presStyleCnt="3">
        <dgm:presLayoutVars>
          <dgm:bulletEnabled val="1"/>
        </dgm:presLayoutVars>
      </dgm:prSet>
      <dgm:spPr/>
      <dgm:t>
        <a:bodyPr/>
        <a:lstStyle/>
        <a:p>
          <a:endParaRPr lang="en-US"/>
        </a:p>
      </dgm:t>
    </dgm:pt>
    <dgm:pt modelId="{EE7C08A1-DC33-43C3-9D03-5DD6B5E66877}" type="pres">
      <dgm:prSet presAssocID="{86CF4A55-BBE9-4BBC-BBAD-84574AA86E6F}" presName="sp" presStyleCnt="0"/>
      <dgm:spPr/>
    </dgm:pt>
    <dgm:pt modelId="{9B3C7902-E2B1-486B-A5FC-628C74923F78}" type="pres">
      <dgm:prSet presAssocID="{18BBDD2A-A0E4-4D37-88C2-09363839C3DD}" presName="composite" presStyleCnt="0"/>
      <dgm:spPr/>
    </dgm:pt>
    <dgm:pt modelId="{363384A2-9AA8-4DE4-B3D1-EC3E90F3FEF5}" type="pres">
      <dgm:prSet presAssocID="{18BBDD2A-A0E4-4D37-88C2-09363839C3DD}" presName="parentText" presStyleLbl="alignNode1" presStyleIdx="1" presStyleCnt="3">
        <dgm:presLayoutVars>
          <dgm:chMax val="1"/>
          <dgm:bulletEnabled val="1"/>
        </dgm:presLayoutVars>
      </dgm:prSet>
      <dgm:spPr/>
      <dgm:t>
        <a:bodyPr/>
        <a:lstStyle/>
        <a:p>
          <a:endParaRPr lang="en-US"/>
        </a:p>
      </dgm:t>
    </dgm:pt>
    <dgm:pt modelId="{AFB7511C-A493-4245-9B3C-16FA366E9F26}" type="pres">
      <dgm:prSet presAssocID="{18BBDD2A-A0E4-4D37-88C2-09363839C3DD}" presName="descendantText" presStyleLbl="alignAcc1" presStyleIdx="1" presStyleCnt="3">
        <dgm:presLayoutVars>
          <dgm:bulletEnabled val="1"/>
        </dgm:presLayoutVars>
      </dgm:prSet>
      <dgm:spPr/>
      <dgm:t>
        <a:bodyPr/>
        <a:lstStyle/>
        <a:p>
          <a:endParaRPr lang="en-US"/>
        </a:p>
      </dgm:t>
    </dgm:pt>
    <dgm:pt modelId="{2FCFE8DB-AC8D-4E42-8BB1-16D8F341E7C2}" type="pres">
      <dgm:prSet presAssocID="{53E91A85-D256-423C-B577-B04978B533E3}" presName="sp" presStyleCnt="0"/>
      <dgm:spPr/>
    </dgm:pt>
    <dgm:pt modelId="{4F0A238B-B626-4B54-AEC7-965E9EF6A958}" type="pres">
      <dgm:prSet presAssocID="{C75D407C-9E86-4411-A3B9-A0AF69839683}" presName="composite" presStyleCnt="0"/>
      <dgm:spPr/>
    </dgm:pt>
    <dgm:pt modelId="{27501FCB-F361-4B9F-8FC1-BBE00ED7BA4E}" type="pres">
      <dgm:prSet presAssocID="{C75D407C-9E86-4411-A3B9-A0AF69839683}" presName="parentText" presStyleLbl="alignNode1" presStyleIdx="2" presStyleCnt="3">
        <dgm:presLayoutVars>
          <dgm:chMax val="1"/>
          <dgm:bulletEnabled val="1"/>
        </dgm:presLayoutVars>
      </dgm:prSet>
      <dgm:spPr/>
      <dgm:t>
        <a:bodyPr/>
        <a:lstStyle/>
        <a:p>
          <a:endParaRPr lang="en-US"/>
        </a:p>
      </dgm:t>
    </dgm:pt>
    <dgm:pt modelId="{E3690DC1-272A-478A-94F6-9561650532F6}" type="pres">
      <dgm:prSet presAssocID="{C75D407C-9E86-4411-A3B9-A0AF69839683}" presName="descendantText" presStyleLbl="alignAcc1" presStyleIdx="2" presStyleCnt="3">
        <dgm:presLayoutVars>
          <dgm:bulletEnabled val="1"/>
        </dgm:presLayoutVars>
      </dgm:prSet>
      <dgm:spPr/>
      <dgm:t>
        <a:bodyPr/>
        <a:lstStyle/>
        <a:p>
          <a:endParaRPr lang="en-US"/>
        </a:p>
      </dgm:t>
    </dgm:pt>
  </dgm:ptLst>
  <dgm:cxnLst>
    <dgm:cxn modelId="{4D854660-44F9-4296-870D-0AF88E47DF64}" srcId="{76844034-228C-45A1-A141-DB3AAFF639AB}" destId="{10286B72-798E-441B-AAF8-B3B021CE604E}" srcOrd="0" destOrd="0" parTransId="{9715A8CA-7DC0-45F8-B27A-C35B40B188E5}" sibTransId="{E6E11D01-18BB-47BC-AFB5-BEDFA8D2179A}"/>
    <dgm:cxn modelId="{C4A21136-0948-4238-9A8D-D4B9CEB4C962}" type="presOf" srcId="{10286B72-798E-441B-AAF8-B3B021CE604E}" destId="{E0478A02-A473-4CFD-BAC4-8BCF1EE143DA}" srcOrd="0" destOrd="0" presId="urn:microsoft.com/office/officeart/2005/8/layout/chevron2"/>
    <dgm:cxn modelId="{FA1D06B6-1C60-4280-B1D1-6F69FCEEB289}" srcId="{C75D407C-9E86-4411-A3B9-A0AF69839683}" destId="{D49F870B-3DAC-46E1-8B86-EA2AA0D1C925}" srcOrd="1" destOrd="0" parTransId="{9B2E47CA-1B9A-4C31-9976-807B5E57A676}" sibTransId="{35B752E3-73A4-4F67-9730-85B7E6B6C6D9}"/>
    <dgm:cxn modelId="{B26B4038-BCE8-4F8A-8572-B5CA56FB379B}" srcId="{56365639-1877-4089-9FA2-B59B57A43FAD}" destId="{76844034-228C-45A1-A141-DB3AAFF639AB}" srcOrd="0" destOrd="0" parTransId="{0A97222E-911D-4245-B486-56E310A1EFEA}" sibTransId="{86CF4A55-BBE9-4BBC-BBAD-84574AA86E6F}"/>
    <dgm:cxn modelId="{BD2CE09E-BBD6-47A3-9C38-145F710001B8}" type="presOf" srcId="{76844034-228C-45A1-A141-DB3AAFF639AB}" destId="{7D7CF38C-D91E-4AB6-8415-2F70D3CF12CA}" srcOrd="0" destOrd="0" presId="urn:microsoft.com/office/officeart/2005/8/layout/chevron2"/>
    <dgm:cxn modelId="{D850055F-A22F-48BA-AD40-58EDBDB8E949}" srcId="{76844034-228C-45A1-A141-DB3AAFF639AB}" destId="{98FF9247-2588-4739-9919-52E2407CF37B}" srcOrd="1" destOrd="0" parTransId="{50950848-4309-40DE-9B70-C095BC9788C5}" sibTransId="{7A52B7DF-B4DD-45EA-B4D5-056A72E0C719}"/>
    <dgm:cxn modelId="{87AEA4AC-7301-4A86-B998-40D57B87F207}" type="presOf" srcId="{56365639-1877-4089-9FA2-B59B57A43FAD}" destId="{03389CED-BFD1-4665-8E88-411F7CAC665C}" srcOrd="0" destOrd="0" presId="urn:microsoft.com/office/officeart/2005/8/layout/chevron2"/>
    <dgm:cxn modelId="{64B0E28A-61AF-45B5-8838-7CAA8280B398}" type="presOf" srcId="{18BBDD2A-A0E4-4D37-88C2-09363839C3DD}" destId="{363384A2-9AA8-4DE4-B3D1-EC3E90F3FEF5}" srcOrd="0" destOrd="0" presId="urn:microsoft.com/office/officeart/2005/8/layout/chevron2"/>
    <dgm:cxn modelId="{17F681D2-8B6F-4AF5-B9D8-EDFFF5CDBF01}" type="presOf" srcId="{8B2E0340-3827-419A-A90B-7DD607DA2714}" destId="{AFB7511C-A493-4245-9B3C-16FA366E9F26}" srcOrd="0" destOrd="1" presId="urn:microsoft.com/office/officeart/2005/8/layout/chevron2"/>
    <dgm:cxn modelId="{AF9A5576-C32F-4EA0-AFD7-046363A91116}" type="presOf" srcId="{C75D407C-9E86-4411-A3B9-A0AF69839683}" destId="{27501FCB-F361-4B9F-8FC1-BBE00ED7BA4E}" srcOrd="0" destOrd="0" presId="urn:microsoft.com/office/officeart/2005/8/layout/chevron2"/>
    <dgm:cxn modelId="{5824594A-77C9-4631-83B2-3C65D91E8E1C}" type="presOf" srcId="{98FF9247-2588-4739-9919-52E2407CF37B}" destId="{E0478A02-A473-4CFD-BAC4-8BCF1EE143DA}" srcOrd="0" destOrd="1" presId="urn:microsoft.com/office/officeart/2005/8/layout/chevron2"/>
    <dgm:cxn modelId="{9BFF43D0-BB58-4164-95D1-465E45517CF4}" srcId="{56365639-1877-4089-9FA2-B59B57A43FAD}" destId="{18BBDD2A-A0E4-4D37-88C2-09363839C3DD}" srcOrd="1" destOrd="0" parTransId="{4D23A10F-C87C-44FB-8F3B-B639C803C38E}" sibTransId="{53E91A85-D256-423C-B577-B04978B533E3}"/>
    <dgm:cxn modelId="{BA81DF1C-C4AE-4158-A82C-51B1EF5316CF}" srcId="{56365639-1877-4089-9FA2-B59B57A43FAD}" destId="{C75D407C-9E86-4411-A3B9-A0AF69839683}" srcOrd="2" destOrd="0" parTransId="{1221C859-C728-4987-81B6-15FB808F8589}" sibTransId="{90CBA23F-A180-499D-90C8-F592B5F1664C}"/>
    <dgm:cxn modelId="{2392D774-D7F4-4AA5-8225-9485381B34BF}" type="presOf" srcId="{A26B4E3C-D08B-4CC1-9355-428F19D406E2}" destId="{AFB7511C-A493-4245-9B3C-16FA366E9F26}" srcOrd="0" destOrd="0" presId="urn:microsoft.com/office/officeart/2005/8/layout/chevron2"/>
    <dgm:cxn modelId="{D6DCDB65-1522-4F66-B555-26B817C13798}" type="presOf" srcId="{8E0CC916-BD7E-4CBB-B6CC-10C286E8C4CF}" destId="{E3690DC1-272A-478A-94F6-9561650532F6}" srcOrd="0" destOrd="0" presId="urn:microsoft.com/office/officeart/2005/8/layout/chevron2"/>
    <dgm:cxn modelId="{CA9FCB87-C26F-4BEB-ABBD-D6A06A1BA637}" type="presOf" srcId="{D49F870B-3DAC-46E1-8B86-EA2AA0D1C925}" destId="{E3690DC1-272A-478A-94F6-9561650532F6}" srcOrd="0" destOrd="1" presId="urn:microsoft.com/office/officeart/2005/8/layout/chevron2"/>
    <dgm:cxn modelId="{FC4A5E37-2ADF-45EA-9F9B-FF73EF264DD2}" srcId="{18BBDD2A-A0E4-4D37-88C2-09363839C3DD}" destId="{A26B4E3C-D08B-4CC1-9355-428F19D406E2}" srcOrd="0" destOrd="0" parTransId="{E26A3FC8-921E-4616-A006-2C3B74DBCFD8}" sibTransId="{C1BEA41C-DC90-470A-A869-149BB0E3F684}"/>
    <dgm:cxn modelId="{B683FF6A-4F12-4F31-AC01-980E6DBAB940}" srcId="{C75D407C-9E86-4411-A3B9-A0AF69839683}" destId="{8E0CC916-BD7E-4CBB-B6CC-10C286E8C4CF}" srcOrd="0" destOrd="0" parTransId="{83C4D52D-3DE6-4BCD-926A-D0D3B5137BE1}" sibTransId="{EF2915C9-F34D-4FFA-9CBD-5DE501DA62FC}"/>
    <dgm:cxn modelId="{B58F9F9F-645E-4C7D-BF6A-0DEDA2C3AAAF}" srcId="{18BBDD2A-A0E4-4D37-88C2-09363839C3DD}" destId="{8B2E0340-3827-419A-A90B-7DD607DA2714}" srcOrd="1" destOrd="0" parTransId="{B60AD701-19F8-49A7-9182-CDADC04C32FE}" sibTransId="{5735BAA1-8313-415A-803F-ED87C14AF068}"/>
    <dgm:cxn modelId="{854A59F6-3E3E-4A95-99AD-3C429780B239}" type="presParOf" srcId="{03389CED-BFD1-4665-8E88-411F7CAC665C}" destId="{87884C10-C644-44CF-85D0-946939A7822F}" srcOrd="0" destOrd="0" presId="urn:microsoft.com/office/officeart/2005/8/layout/chevron2"/>
    <dgm:cxn modelId="{A36C04B7-8DEF-40C3-8A59-43767CE4B863}" type="presParOf" srcId="{87884C10-C644-44CF-85D0-946939A7822F}" destId="{7D7CF38C-D91E-4AB6-8415-2F70D3CF12CA}" srcOrd="0" destOrd="0" presId="urn:microsoft.com/office/officeart/2005/8/layout/chevron2"/>
    <dgm:cxn modelId="{E0F39232-A0B3-4BA1-B190-04E0172D9BB0}" type="presParOf" srcId="{87884C10-C644-44CF-85D0-946939A7822F}" destId="{E0478A02-A473-4CFD-BAC4-8BCF1EE143DA}" srcOrd="1" destOrd="0" presId="urn:microsoft.com/office/officeart/2005/8/layout/chevron2"/>
    <dgm:cxn modelId="{5A016B65-7018-455D-8D67-2AF7BED319A8}" type="presParOf" srcId="{03389CED-BFD1-4665-8E88-411F7CAC665C}" destId="{EE7C08A1-DC33-43C3-9D03-5DD6B5E66877}" srcOrd="1" destOrd="0" presId="urn:microsoft.com/office/officeart/2005/8/layout/chevron2"/>
    <dgm:cxn modelId="{606C245C-B524-465D-9719-8DB0B9A70BCE}" type="presParOf" srcId="{03389CED-BFD1-4665-8E88-411F7CAC665C}" destId="{9B3C7902-E2B1-486B-A5FC-628C74923F78}" srcOrd="2" destOrd="0" presId="urn:microsoft.com/office/officeart/2005/8/layout/chevron2"/>
    <dgm:cxn modelId="{2950EA12-A192-475F-955B-3545B1A20936}" type="presParOf" srcId="{9B3C7902-E2B1-486B-A5FC-628C74923F78}" destId="{363384A2-9AA8-4DE4-B3D1-EC3E90F3FEF5}" srcOrd="0" destOrd="0" presId="urn:microsoft.com/office/officeart/2005/8/layout/chevron2"/>
    <dgm:cxn modelId="{CDE7F82A-4F7B-48F7-A7EC-87D5AC3E5DD7}" type="presParOf" srcId="{9B3C7902-E2B1-486B-A5FC-628C74923F78}" destId="{AFB7511C-A493-4245-9B3C-16FA366E9F26}" srcOrd="1" destOrd="0" presId="urn:microsoft.com/office/officeart/2005/8/layout/chevron2"/>
    <dgm:cxn modelId="{562D5E42-E747-43B3-8CAB-FD6F4FC5711E}" type="presParOf" srcId="{03389CED-BFD1-4665-8E88-411F7CAC665C}" destId="{2FCFE8DB-AC8D-4E42-8BB1-16D8F341E7C2}" srcOrd="3" destOrd="0" presId="urn:microsoft.com/office/officeart/2005/8/layout/chevron2"/>
    <dgm:cxn modelId="{0D854763-352D-4732-9568-BE65F66357C3}" type="presParOf" srcId="{03389CED-BFD1-4665-8E88-411F7CAC665C}" destId="{4F0A238B-B626-4B54-AEC7-965E9EF6A958}" srcOrd="4" destOrd="0" presId="urn:microsoft.com/office/officeart/2005/8/layout/chevron2"/>
    <dgm:cxn modelId="{D4289C4A-1AC6-4004-8264-D6099C8D7DC6}" type="presParOf" srcId="{4F0A238B-B626-4B54-AEC7-965E9EF6A958}" destId="{27501FCB-F361-4B9F-8FC1-BBE00ED7BA4E}" srcOrd="0" destOrd="0" presId="urn:microsoft.com/office/officeart/2005/8/layout/chevron2"/>
    <dgm:cxn modelId="{714E11C9-8F5D-460D-8B9A-08CA86ECF85C}" type="presParOf" srcId="{4F0A238B-B626-4B54-AEC7-965E9EF6A958}" destId="{E3690DC1-272A-478A-94F6-9561650532F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CF38C-D91E-4AB6-8415-2F70D3CF12CA}">
      <dsp:nvSpPr>
        <dsp:cNvPr id="0" name=""/>
        <dsp:cNvSpPr/>
      </dsp:nvSpPr>
      <dsp:spPr>
        <a:xfrm rot="5400000">
          <a:off x="-222429" y="225592"/>
          <a:ext cx="1482862" cy="1038004"/>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AE" sz="2800" kern="1200" dirty="0" smtClean="0"/>
            <a:t>1و 2</a:t>
          </a:r>
          <a:endParaRPr lang="en-US" sz="2800" kern="1200" dirty="0"/>
        </a:p>
      </dsp:txBody>
      <dsp:txXfrm rot="-5400000">
        <a:off x="0" y="522165"/>
        <a:ext cx="1038004" cy="444858"/>
      </dsp:txXfrm>
    </dsp:sp>
    <dsp:sp modelId="{E0478A02-A473-4CFD-BAC4-8BCF1EE143DA}">
      <dsp:nvSpPr>
        <dsp:cNvPr id="0" name=""/>
        <dsp:cNvSpPr/>
      </dsp:nvSpPr>
      <dsp:spPr>
        <a:xfrm rot="5400000">
          <a:off x="4101071" y="-3059904"/>
          <a:ext cx="963860" cy="708999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r" defTabSz="1244600" rtl="1">
            <a:lnSpc>
              <a:spcPct val="90000"/>
            </a:lnSpc>
            <a:spcBef>
              <a:spcPct val="0"/>
            </a:spcBef>
            <a:spcAft>
              <a:spcPct val="15000"/>
            </a:spcAft>
            <a:buChar char="••"/>
          </a:pPr>
          <a:r>
            <a:rPr lang="ar-AE" sz="2800" kern="1200" dirty="0" smtClean="0">
              <a:solidFill>
                <a:srgbClr val="002060"/>
              </a:solidFill>
            </a:rPr>
            <a:t>اختيار المشكلة أو الموضوع</a:t>
          </a:r>
          <a:endParaRPr lang="en-US" sz="2800" kern="1200" dirty="0">
            <a:solidFill>
              <a:srgbClr val="002060"/>
            </a:solidFill>
          </a:endParaRPr>
        </a:p>
        <a:p>
          <a:pPr marL="228600" lvl="1" indent="-228600" algn="r" defTabSz="1066800" rtl="1">
            <a:lnSpc>
              <a:spcPct val="90000"/>
            </a:lnSpc>
            <a:spcBef>
              <a:spcPct val="0"/>
            </a:spcBef>
            <a:spcAft>
              <a:spcPct val="15000"/>
            </a:spcAft>
            <a:buChar char="••"/>
          </a:pPr>
          <a:r>
            <a:rPr lang="ar-AE" sz="2400" kern="1200" dirty="0" smtClean="0">
              <a:solidFill>
                <a:srgbClr val="002060"/>
              </a:solidFill>
            </a:rPr>
            <a:t>القراءات الاستطلاعية ومراجعة البحوث السابقة</a:t>
          </a:r>
          <a:endParaRPr lang="en-US" sz="2400" kern="1200" dirty="0">
            <a:solidFill>
              <a:srgbClr val="002060"/>
            </a:solidFill>
          </a:endParaRPr>
        </a:p>
      </dsp:txBody>
      <dsp:txXfrm rot="-5400000">
        <a:off x="1038004" y="50215"/>
        <a:ext cx="7042943" cy="869756"/>
      </dsp:txXfrm>
    </dsp:sp>
    <dsp:sp modelId="{363384A2-9AA8-4DE4-B3D1-EC3E90F3FEF5}">
      <dsp:nvSpPr>
        <dsp:cNvPr id="0" name=""/>
        <dsp:cNvSpPr/>
      </dsp:nvSpPr>
      <dsp:spPr>
        <a:xfrm rot="5400000">
          <a:off x="-222429" y="1512997"/>
          <a:ext cx="1482862" cy="1038004"/>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AE" sz="2800" kern="1200" dirty="0" smtClean="0"/>
            <a:t> 3 و 4</a:t>
          </a:r>
          <a:endParaRPr lang="en-US" sz="2800" kern="1200" dirty="0"/>
        </a:p>
      </dsp:txBody>
      <dsp:txXfrm rot="-5400000">
        <a:off x="0" y="1809570"/>
        <a:ext cx="1038004" cy="444858"/>
      </dsp:txXfrm>
    </dsp:sp>
    <dsp:sp modelId="{AFB7511C-A493-4245-9B3C-16FA366E9F26}">
      <dsp:nvSpPr>
        <dsp:cNvPr id="0" name=""/>
        <dsp:cNvSpPr/>
      </dsp:nvSpPr>
      <dsp:spPr>
        <a:xfrm rot="5400000">
          <a:off x="4101071" y="-1772498"/>
          <a:ext cx="963860" cy="708999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r" defTabSz="1244600" rtl="1">
            <a:lnSpc>
              <a:spcPct val="90000"/>
            </a:lnSpc>
            <a:spcBef>
              <a:spcPct val="0"/>
            </a:spcBef>
            <a:spcAft>
              <a:spcPct val="15000"/>
            </a:spcAft>
            <a:buChar char="••"/>
          </a:pPr>
          <a:r>
            <a:rPr lang="ar-AE" sz="2800" kern="1200" dirty="0" smtClean="0">
              <a:solidFill>
                <a:srgbClr val="002060"/>
              </a:solidFill>
            </a:rPr>
            <a:t>صياغة فرضيات البحث</a:t>
          </a:r>
          <a:endParaRPr lang="en-US" sz="2800" kern="1200" dirty="0">
            <a:solidFill>
              <a:srgbClr val="002060"/>
            </a:solidFill>
          </a:endParaRPr>
        </a:p>
        <a:p>
          <a:pPr marL="285750" lvl="1" indent="-285750" algn="r" defTabSz="1244600" rtl="1">
            <a:lnSpc>
              <a:spcPct val="90000"/>
            </a:lnSpc>
            <a:spcBef>
              <a:spcPct val="0"/>
            </a:spcBef>
            <a:spcAft>
              <a:spcPct val="15000"/>
            </a:spcAft>
            <a:buChar char="••"/>
          </a:pPr>
          <a:r>
            <a:rPr lang="ar-AE" sz="2800" kern="1200" dirty="0" smtClean="0">
              <a:solidFill>
                <a:srgbClr val="C00000"/>
              </a:solidFill>
            </a:rPr>
            <a:t>تصميم خطة البحث </a:t>
          </a:r>
          <a:endParaRPr lang="en-US" sz="2800" kern="1200" dirty="0">
            <a:solidFill>
              <a:srgbClr val="C00000"/>
            </a:solidFill>
          </a:endParaRPr>
        </a:p>
      </dsp:txBody>
      <dsp:txXfrm rot="-5400000">
        <a:off x="1038004" y="1337621"/>
        <a:ext cx="7042943" cy="869756"/>
      </dsp:txXfrm>
    </dsp:sp>
    <dsp:sp modelId="{27501FCB-F361-4B9F-8FC1-BBE00ED7BA4E}">
      <dsp:nvSpPr>
        <dsp:cNvPr id="0" name=""/>
        <dsp:cNvSpPr/>
      </dsp:nvSpPr>
      <dsp:spPr>
        <a:xfrm rot="5400000">
          <a:off x="-222429" y="2800403"/>
          <a:ext cx="1482862" cy="1038004"/>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AE" sz="2800" kern="1200" dirty="0" smtClean="0"/>
            <a:t>5 و 6</a:t>
          </a:r>
          <a:endParaRPr lang="en-US" sz="2800" kern="1200" dirty="0"/>
        </a:p>
      </dsp:txBody>
      <dsp:txXfrm rot="-5400000">
        <a:off x="0" y="3096976"/>
        <a:ext cx="1038004" cy="444858"/>
      </dsp:txXfrm>
    </dsp:sp>
    <dsp:sp modelId="{E3690DC1-272A-478A-94F6-9561650532F6}">
      <dsp:nvSpPr>
        <dsp:cNvPr id="0" name=""/>
        <dsp:cNvSpPr/>
      </dsp:nvSpPr>
      <dsp:spPr>
        <a:xfrm rot="5400000">
          <a:off x="4101071" y="-485093"/>
          <a:ext cx="963860" cy="708999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r" defTabSz="1244600" rtl="1">
            <a:lnSpc>
              <a:spcPct val="90000"/>
            </a:lnSpc>
            <a:spcBef>
              <a:spcPct val="0"/>
            </a:spcBef>
            <a:spcAft>
              <a:spcPct val="15000"/>
            </a:spcAft>
            <a:buChar char="••"/>
          </a:pPr>
          <a:r>
            <a:rPr lang="ar-AE" sz="2800" kern="1200" dirty="0" smtClean="0">
              <a:solidFill>
                <a:schemeClr val="tx2"/>
              </a:solidFill>
            </a:rPr>
            <a:t>جمع المعلومات وتحليلها</a:t>
          </a:r>
          <a:endParaRPr lang="en-US" sz="2800" kern="1200" dirty="0"/>
        </a:p>
        <a:p>
          <a:pPr marL="285750" lvl="1" indent="-285750" algn="r" defTabSz="1244600" rtl="1">
            <a:lnSpc>
              <a:spcPct val="90000"/>
            </a:lnSpc>
            <a:spcBef>
              <a:spcPct val="0"/>
            </a:spcBef>
            <a:spcAft>
              <a:spcPct val="15000"/>
            </a:spcAft>
            <a:buChar char="••"/>
          </a:pPr>
          <a:r>
            <a:rPr lang="ar-AE" sz="2800" kern="1200" dirty="0" smtClean="0">
              <a:solidFill>
                <a:srgbClr val="0070C0"/>
              </a:solidFill>
            </a:rPr>
            <a:t>كتابة تقرير البحث</a:t>
          </a:r>
          <a:endParaRPr lang="en-US" sz="2800" kern="1200" dirty="0"/>
        </a:p>
      </dsp:txBody>
      <dsp:txXfrm rot="-5400000">
        <a:off x="1038004" y="2625026"/>
        <a:ext cx="7042943" cy="86975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191770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321263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06256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3378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3082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3185790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1868288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153422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230998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56B-D8F5-40B2-95FB-4E5E993D2A3C}" type="datetimeFigureOut">
              <a:rPr lang="en-US" smtClean="0"/>
              <a:t>08-Mar-16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8314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29856B-D8F5-40B2-95FB-4E5E993D2A3C}" type="datetimeFigureOut">
              <a:rPr lang="en-US" smtClean="0"/>
              <a:t>08-Mar-16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401274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29856B-D8F5-40B2-95FB-4E5E993D2A3C}" type="datetimeFigureOut">
              <a:rPr lang="en-US" smtClean="0"/>
              <a:t>08-Mar-16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369938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29856B-D8F5-40B2-95FB-4E5E993D2A3C}" type="datetimeFigureOut">
              <a:rPr lang="en-US" smtClean="0"/>
              <a:t>08-Mar-16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3213181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9856B-D8F5-40B2-95FB-4E5E993D2A3C}" type="datetimeFigureOut">
              <a:rPr lang="en-US" smtClean="0"/>
              <a:t>08-Mar-16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425101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9856B-D8F5-40B2-95FB-4E5E993D2A3C}" type="datetimeFigureOut">
              <a:rPr lang="en-US" smtClean="0"/>
              <a:t>08-Mar-16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2906419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9856B-D8F5-40B2-95FB-4E5E993D2A3C}" type="datetimeFigureOut">
              <a:rPr lang="en-US" smtClean="0"/>
              <a:t>08-Mar-16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89D83D-FC4A-4974-94DF-0745C9222845}" type="slidenum">
              <a:rPr lang="en-US" smtClean="0"/>
              <a:t>‹#›</a:t>
            </a:fld>
            <a:endParaRPr lang="en-US"/>
          </a:p>
        </p:txBody>
      </p:sp>
    </p:spTree>
    <p:extLst>
      <p:ext uri="{BB962C8B-B14F-4D97-AF65-F5344CB8AC3E}">
        <p14:creationId xmlns:p14="http://schemas.microsoft.com/office/powerpoint/2010/main" val="413359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29856B-D8F5-40B2-95FB-4E5E993D2A3C}" type="datetimeFigureOut">
              <a:rPr lang="en-US" smtClean="0"/>
              <a:t>08-Mar-16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89D83D-FC4A-4974-94DF-0745C9222845}" type="slidenum">
              <a:rPr lang="en-US" smtClean="0"/>
              <a:t>‹#›</a:t>
            </a:fld>
            <a:endParaRPr lang="en-US"/>
          </a:p>
        </p:txBody>
      </p:sp>
    </p:spTree>
    <p:extLst>
      <p:ext uri="{BB962C8B-B14F-4D97-AF65-F5344CB8AC3E}">
        <p14:creationId xmlns:p14="http://schemas.microsoft.com/office/powerpoint/2010/main" val="1304769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3455" y="779318"/>
            <a:ext cx="8650548" cy="1692100"/>
          </a:xfrm>
        </p:spPr>
        <p:txBody>
          <a:bodyPr/>
          <a:lstStyle/>
          <a:p>
            <a:pPr algn="ctr"/>
            <a:r>
              <a:rPr lang="ar-AE" sz="4800" dirty="0" smtClean="0"/>
              <a:t>المبحث الرابع </a:t>
            </a:r>
            <a:br>
              <a:rPr lang="ar-AE" sz="4800" dirty="0" smtClean="0"/>
            </a:br>
            <a:r>
              <a:rPr lang="ar-AE" sz="4800" dirty="0" smtClean="0"/>
              <a:t>( تصميم خطة البحث ومنهجيته)</a:t>
            </a:r>
            <a:endParaRPr lang="en-US" sz="4800" dirty="0"/>
          </a:p>
        </p:txBody>
      </p:sp>
      <p:sp>
        <p:nvSpPr>
          <p:cNvPr id="3" name="Subtitle 2"/>
          <p:cNvSpPr>
            <a:spLocks noGrp="1"/>
          </p:cNvSpPr>
          <p:nvPr>
            <p:ph type="subTitle" idx="1"/>
          </p:nvPr>
        </p:nvSpPr>
        <p:spPr>
          <a:xfrm>
            <a:off x="3948546" y="3240341"/>
            <a:ext cx="4857866" cy="2786386"/>
          </a:xfrm>
        </p:spPr>
        <p:txBody>
          <a:bodyPr>
            <a:noAutofit/>
          </a:bodyPr>
          <a:lstStyle/>
          <a:p>
            <a:pPr algn="ctr"/>
            <a:endParaRPr lang="ar-AE" sz="1200" b="1" dirty="0" smtClean="0"/>
          </a:p>
          <a:p>
            <a:pPr algn="ctr"/>
            <a:r>
              <a:rPr lang="ar-AE" sz="1200" b="1" dirty="0" smtClean="0">
                <a:solidFill>
                  <a:schemeClr val="accent1">
                    <a:lumMod val="50000"/>
                  </a:schemeClr>
                </a:solidFill>
              </a:rPr>
              <a:t>د. سالم علي الجندي</a:t>
            </a:r>
          </a:p>
          <a:p>
            <a:pPr algn="ctr"/>
            <a:r>
              <a:rPr lang="ar-AE" sz="1200" b="1" dirty="0" smtClean="0">
                <a:solidFill>
                  <a:schemeClr val="accent1">
                    <a:lumMod val="50000"/>
                  </a:schemeClr>
                </a:solidFill>
              </a:rPr>
              <a:t>الفصل الدراسي الثاني  2015-2016</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tretch>
            <a:fillRect/>
          </a:stretch>
        </p:blipFill>
        <p:spPr>
          <a:xfrm>
            <a:off x="722601" y="3739428"/>
            <a:ext cx="2143125" cy="2143125"/>
          </a:xfrm>
          <a:prstGeom prst="rect">
            <a:avLst/>
          </a:prstGeom>
        </p:spPr>
      </p:pic>
    </p:spTree>
    <p:extLst>
      <p:ext uri="{BB962C8B-B14F-4D97-AF65-F5344CB8AC3E}">
        <p14:creationId xmlns:p14="http://schemas.microsoft.com/office/powerpoint/2010/main" val="1379114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solidFill>
                  <a:srgbClr val="FF0000"/>
                </a:solidFill>
              </a:rPr>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865018" cy="2045275"/>
          </a:xfrm>
        </p:spPr>
        <p:txBody>
          <a:bodyPr>
            <a:noAutofit/>
          </a:bodyPr>
          <a:lstStyle/>
          <a:p>
            <a:pPr algn="r" rtl="1"/>
            <a:r>
              <a:rPr lang="ar-AE" sz="3200" u="sng" dirty="0">
                <a:solidFill>
                  <a:schemeClr val="accent1">
                    <a:lumMod val="50000"/>
                  </a:schemeClr>
                </a:solidFill>
              </a:rPr>
              <a:t>ثالثا: </a:t>
            </a:r>
            <a:r>
              <a:rPr lang="ar-AE" sz="3200" u="sng" dirty="0" smtClean="0">
                <a:solidFill>
                  <a:schemeClr val="accent1">
                    <a:lumMod val="50000"/>
                  </a:schemeClr>
                </a:solidFill>
              </a:rPr>
              <a:t>الفرضية أوالفرضيات</a:t>
            </a:r>
            <a:r>
              <a:rPr lang="ar-AE" sz="2000" u="sng" dirty="0" smtClean="0"/>
              <a:t/>
            </a:r>
            <a:br>
              <a:rPr lang="ar-AE" sz="2000" u="sng" dirty="0" smtClean="0"/>
            </a:br>
            <a:r>
              <a:rPr lang="ar-AE" sz="2000" dirty="0"/>
              <a:t/>
            </a:r>
            <a:br>
              <a:rPr lang="ar-AE" sz="2000" dirty="0"/>
            </a:br>
            <a:r>
              <a:rPr lang="ar-AE" sz="2000" dirty="0" smtClean="0">
                <a:solidFill>
                  <a:schemeClr val="accent2">
                    <a:lumMod val="50000"/>
                  </a:schemeClr>
                </a:solidFill>
              </a:rPr>
              <a:t>فقد </a:t>
            </a:r>
            <a:r>
              <a:rPr lang="ar-AE" sz="2000" dirty="0">
                <a:solidFill>
                  <a:schemeClr val="accent2">
                    <a:lumMod val="50000"/>
                  </a:schemeClr>
                </a:solidFill>
              </a:rPr>
              <a:t>تكون هنالك فرضية واحدة شاملة لكل جوانب موضوع البحث أو أكثر من فرضية واحدة .</a:t>
            </a:r>
            <a:br>
              <a:rPr lang="ar-AE" sz="2000" dirty="0">
                <a:solidFill>
                  <a:schemeClr val="accent2">
                    <a:lumMod val="50000"/>
                  </a:schemeClr>
                </a:solidFill>
              </a:rPr>
            </a:br>
            <a:r>
              <a:rPr lang="ar-AE" sz="2000" dirty="0">
                <a:solidFill>
                  <a:schemeClr val="accent2">
                    <a:lumMod val="50000"/>
                  </a:schemeClr>
                </a:solidFill>
              </a:rPr>
              <a:t>ويمثل المخطط الاتي العلاقة بين تحديد مشكلة البحث وصياغة الفرضية أو الفرضيات المطلوبة ومن ثم أختيار العنوان المناسب والملائم للبحث.</a:t>
            </a:r>
            <a:br>
              <a:rPr lang="ar-AE" sz="2000" dirty="0">
                <a:solidFill>
                  <a:schemeClr val="accent2">
                    <a:lumMod val="50000"/>
                  </a:schemeClr>
                </a:solidFill>
              </a:rPr>
            </a:br>
            <a:r>
              <a:rPr lang="ar-AE" sz="2000" dirty="0"/>
              <a:t/>
            </a:r>
            <a:br>
              <a:rPr lang="ar-AE" sz="2000" dirty="0"/>
            </a:br>
            <a:r>
              <a:rPr lang="ar-AE" sz="2000" dirty="0">
                <a:solidFill>
                  <a:schemeClr val="accent5">
                    <a:lumMod val="75000"/>
                  </a:schemeClr>
                </a:solidFill>
              </a:rPr>
              <a:t>مثال: ثأثير التلفاز ومختلف البرامج التي يعرضها أثر سلبي </a:t>
            </a:r>
            <a:r>
              <a:rPr lang="ar-AE" sz="2000" dirty="0" smtClean="0">
                <a:solidFill>
                  <a:schemeClr val="accent5">
                    <a:lumMod val="75000"/>
                  </a:schemeClr>
                </a:solidFill>
              </a:rPr>
              <a:t>كبير </a:t>
            </a:r>
            <a:r>
              <a:rPr lang="ar-AE" sz="2000" dirty="0">
                <a:solidFill>
                  <a:schemeClr val="accent5">
                    <a:lumMod val="75000"/>
                  </a:schemeClr>
                </a:solidFill>
              </a:rPr>
              <a:t>في إقدام طلبة الجامعات على قراءة الكتب والمطبوعات.</a:t>
            </a:r>
            <a:r>
              <a:rPr lang="ar-AE" sz="2000" u="sng" dirty="0"/>
              <a:t/>
            </a:r>
            <a:br>
              <a:rPr lang="ar-AE" sz="2000" u="sng" dirty="0"/>
            </a:br>
            <a:r>
              <a:rPr lang="ar-AE" sz="2000" dirty="0"/>
              <a:t/>
            </a:r>
            <a:br>
              <a:rPr lang="ar-AE" sz="2000" dirty="0"/>
            </a:br>
            <a:endParaRPr lang="en-US" sz="2000" dirty="0"/>
          </a:p>
        </p:txBody>
      </p:sp>
      <p:sp>
        <p:nvSpPr>
          <p:cNvPr id="3" name="Content Placeholder 2"/>
          <p:cNvSpPr>
            <a:spLocks noGrp="1"/>
          </p:cNvSpPr>
          <p:nvPr>
            <p:ph idx="1"/>
          </p:nvPr>
        </p:nvSpPr>
        <p:spPr>
          <a:xfrm>
            <a:off x="677333" y="2851842"/>
            <a:ext cx="9326745" cy="3189520"/>
          </a:xfrm>
        </p:spPr>
        <p:txBody>
          <a:bodyPr>
            <a:normAutofit/>
          </a:bodyPr>
          <a:lstStyle/>
          <a:p>
            <a:pPr algn="r" rtl="1"/>
            <a:endParaRPr lang="ar-AE" dirty="0"/>
          </a:p>
          <a:p>
            <a:pPr algn="r" rtl="1"/>
            <a:endParaRPr lang="en-US" dirty="0"/>
          </a:p>
        </p:txBody>
      </p:sp>
      <p:sp>
        <p:nvSpPr>
          <p:cNvPr id="4" name="Rounded Rectangle 3"/>
          <p:cNvSpPr/>
          <p:nvPr/>
        </p:nvSpPr>
        <p:spPr>
          <a:xfrm>
            <a:off x="6998403" y="3581920"/>
            <a:ext cx="2753958" cy="124788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AE" b="1" dirty="0" smtClean="0"/>
              <a:t>المشكلة؟</a:t>
            </a:r>
            <a:endParaRPr lang="ar-AE" b="1" dirty="0"/>
          </a:p>
          <a:p>
            <a:pPr algn="r" rtl="1"/>
            <a:r>
              <a:rPr lang="ar-AE" sz="1600" dirty="0"/>
              <a:t>.1.موقف غامض يحتاج إيضاح؟</a:t>
            </a:r>
          </a:p>
          <a:p>
            <a:pPr algn="r" rtl="1"/>
            <a:r>
              <a:rPr lang="ar-AE" sz="1600" dirty="0"/>
              <a:t>2.تساؤل يحتاج إلى إجابة؟</a:t>
            </a:r>
          </a:p>
          <a:p>
            <a:pPr algn="r" rtl="1"/>
            <a:r>
              <a:rPr lang="ar-AE" sz="1600" dirty="0"/>
              <a:t>3.حاجة لم تلب أو تشبع؟</a:t>
            </a:r>
          </a:p>
        </p:txBody>
      </p:sp>
      <p:sp>
        <p:nvSpPr>
          <p:cNvPr id="5" name="Rounded Rectangle 4"/>
          <p:cNvSpPr/>
          <p:nvPr/>
        </p:nvSpPr>
        <p:spPr>
          <a:xfrm>
            <a:off x="4563499" y="4205863"/>
            <a:ext cx="2152440" cy="160439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AE" b="1" dirty="0"/>
              <a:t>الفرضية ؟</a:t>
            </a:r>
          </a:p>
          <a:p>
            <a:pPr algn="r" rtl="1"/>
            <a:r>
              <a:rPr lang="ar-AE" sz="1600" dirty="0"/>
              <a:t>1.حل مؤقت..</a:t>
            </a:r>
          </a:p>
          <a:p>
            <a:pPr algn="r" rtl="1"/>
            <a:r>
              <a:rPr lang="ar-AE" sz="1600" dirty="0"/>
              <a:t>2.إ جابة محتملة ..</a:t>
            </a:r>
          </a:p>
          <a:p>
            <a:pPr algn="r" rtl="1"/>
            <a:r>
              <a:rPr lang="ar-AE" sz="1600" dirty="0"/>
              <a:t>3.تخمين ذكي</a:t>
            </a:r>
            <a:r>
              <a:rPr lang="ar-AE" sz="1600" dirty="0" smtClean="0"/>
              <a:t>..</a:t>
            </a:r>
            <a:endParaRPr lang="ar-AE" sz="1600" dirty="0"/>
          </a:p>
        </p:txBody>
      </p:sp>
      <p:sp>
        <p:nvSpPr>
          <p:cNvPr id="6" name="Rounded Rectangle 5"/>
          <p:cNvSpPr/>
          <p:nvPr/>
        </p:nvSpPr>
        <p:spPr>
          <a:xfrm>
            <a:off x="1051483" y="5186315"/>
            <a:ext cx="3033657" cy="124788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rtl="1"/>
            <a:r>
              <a:rPr lang="ar-AE" b="1" dirty="0"/>
              <a:t>العنوان؟</a:t>
            </a:r>
          </a:p>
          <a:p>
            <a:pPr algn="r" rtl="1"/>
            <a:r>
              <a:rPr lang="ar-AE" sz="1600" dirty="0"/>
              <a:t>شامل (موضوعيا ومكانيا وزمانيا)</a:t>
            </a:r>
          </a:p>
          <a:p>
            <a:pPr algn="r" rtl="1"/>
            <a:r>
              <a:rPr lang="ar-AE" sz="1600" dirty="0"/>
              <a:t>واضح( صياغه متينه لغويا وجيده)</a:t>
            </a:r>
          </a:p>
        </p:txBody>
      </p:sp>
    </p:spTree>
    <p:extLst>
      <p:ext uri="{BB962C8B-B14F-4D97-AF65-F5344CB8AC3E}">
        <p14:creationId xmlns:p14="http://schemas.microsoft.com/office/powerpoint/2010/main" val="3512944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solidFill>
                  <a:srgbClr val="FF0000"/>
                </a:solidFill>
              </a:rPr>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AE" sz="5400" b="1" dirty="0" smtClean="0">
                <a:solidFill>
                  <a:schemeClr val="accent1">
                    <a:lumMod val="50000"/>
                  </a:schemeClr>
                </a:solidFill>
              </a:rPr>
              <a:t>رابعا: أهمية البحث</a:t>
            </a:r>
            <a:r>
              <a:rPr lang="ar-AE" sz="2000" dirty="0" smtClean="0"/>
              <a:t/>
            </a:r>
            <a:br>
              <a:rPr lang="ar-AE" sz="2000" dirty="0" smtClean="0"/>
            </a:br>
            <a:endParaRPr lang="en-US" sz="1800" dirty="0">
              <a:solidFill>
                <a:schemeClr val="accent6">
                  <a:lumMod val="75000"/>
                </a:schemeClr>
              </a:solidFill>
            </a:endParaRPr>
          </a:p>
        </p:txBody>
      </p:sp>
      <p:sp>
        <p:nvSpPr>
          <p:cNvPr id="3" name="Content Placeholder 2"/>
          <p:cNvSpPr>
            <a:spLocks noGrp="1"/>
          </p:cNvSpPr>
          <p:nvPr>
            <p:ph idx="1"/>
          </p:nvPr>
        </p:nvSpPr>
        <p:spPr>
          <a:xfrm>
            <a:off x="517968" y="2171700"/>
            <a:ext cx="8915400" cy="4010891"/>
          </a:xfrm>
        </p:spPr>
        <p:txBody>
          <a:bodyPr>
            <a:normAutofit/>
          </a:bodyPr>
          <a:lstStyle/>
          <a:p>
            <a:pPr algn="r" rtl="1"/>
            <a:r>
              <a:rPr lang="ar-AE" sz="3200" dirty="0">
                <a:solidFill>
                  <a:schemeClr val="accent6">
                    <a:lumMod val="75000"/>
                  </a:schemeClr>
                </a:solidFill>
              </a:rPr>
              <a:t>يجب أن يحدد الباحث أهمية بحثه في عبارات واضحه ومقنعه وتبرز أهمية البحث في مثالنا </a:t>
            </a:r>
            <a:r>
              <a:rPr lang="ar-AE" sz="3200" dirty="0" smtClean="0">
                <a:solidFill>
                  <a:schemeClr val="accent6">
                    <a:lumMod val="75000"/>
                  </a:schemeClr>
                </a:solidFill>
              </a:rPr>
              <a:t>السابق </a:t>
            </a:r>
            <a:r>
              <a:rPr lang="ar-AE" sz="3200" dirty="0">
                <a:solidFill>
                  <a:schemeClr val="accent6">
                    <a:lumMod val="75000"/>
                  </a:schemeClr>
                </a:solidFill>
              </a:rPr>
              <a:t>من خلال ضرورة الموازن بين الواجبات القراءية والمطالعة من جهة وبين </a:t>
            </a:r>
            <a:r>
              <a:rPr lang="ar-AE" sz="3200" dirty="0" smtClean="0">
                <a:solidFill>
                  <a:schemeClr val="accent6">
                    <a:lumMod val="75000"/>
                  </a:schemeClr>
                </a:solidFill>
              </a:rPr>
              <a:t>متابعتهم</a:t>
            </a:r>
          </a:p>
          <a:p>
            <a:pPr marL="0" indent="0" algn="r" rtl="1">
              <a:buNone/>
            </a:pPr>
            <a:r>
              <a:rPr lang="ar-AE" sz="3200" dirty="0">
                <a:solidFill>
                  <a:schemeClr val="accent6">
                    <a:lumMod val="75000"/>
                  </a:schemeClr>
                </a:solidFill>
              </a:rPr>
              <a:t>للبرامج التلفزيونيه</a:t>
            </a:r>
            <a:r>
              <a:rPr lang="ar-AE" dirty="0">
                <a:solidFill>
                  <a:schemeClr val="accent6">
                    <a:lumMod val="75000"/>
                  </a:schemeClr>
                </a:solidFill>
              </a:rPr>
              <a:t>.</a:t>
            </a:r>
            <a:endParaRPr lang="en-US" dirty="0"/>
          </a:p>
        </p:txBody>
      </p:sp>
    </p:spTree>
    <p:extLst>
      <p:ext uri="{BB962C8B-B14F-4D97-AF65-F5344CB8AC3E}">
        <p14:creationId xmlns:p14="http://schemas.microsoft.com/office/powerpoint/2010/main" val="2569372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solidFill>
                  <a:srgbClr val="FF0000"/>
                </a:solidFill>
              </a:rPr>
              <a:t>اهداف البحث</a:t>
            </a:r>
          </a:p>
        </p:txBody>
      </p:sp>
    </p:spTree>
    <p:extLst>
      <p:ext uri="{BB962C8B-B14F-4D97-AF65-F5344CB8AC3E}">
        <p14:creationId xmlns:p14="http://schemas.microsoft.com/office/powerpoint/2010/main" val="872635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AE" b="1" dirty="0">
                <a:solidFill>
                  <a:schemeClr val="accent1">
                    <a:lumMod val="50000"/>
                  </a:schemeClr>
                </a:solidFill>
              </a:rPr>
              <a:t>خامسا: هدف أو أهداف البحث</a:t>
            </a:r>
            <a:endParaRPr lang="en-US" dirty="0"/>
          </a:p>
        </p:txBody>
      </p:sp>
      <p:sp>
        <p:nvSpPr>
          <p:cNvPr id="3" name="Content Placeholder 2"/>
          <p:cNvSpPr>
            <a:spLocks noGrp="1"/>
          </p:cNvSpPr>
          <p:nvPr>
            <p:ph idx="1"/>
          </p:nvPr>
        </p:nvSpPr>
        <p:spPr/>
        <p:txBody>
          <a:bodyPr/>
          <a:lstStyle/>
          <a:p>
            <a:pPr marL="0" indent="0" algn="r">
              <a:spcBef>
                <a:spcPct val="0"/>
              </a:spcBef>
              <a:buNone/>
            </a:pPr>
            <a:r>
              <a:rPr lang="ar-AE" sz="3200" dirty="0" smtClean="0">
                <a:solidFill>
                  <a:schemeClr val="accent6">
                    <a:lumMod val="75000"/>
                  </a:schemeClr>
                </a:solidFill>
              </a:rPr>
              <a:t>ومثل </a:t>
            </a:r>
            <a:r>
              <a:rPr lang="ar-AE" sz="3200" dirty="0">
                <a:solidFill>
                  <a:schemeClr val="accent6">
                    <a:lumMod val="75000"/>
                  </a:schemeClr>
                </a:solidFill>
              </a:rPr>
              <a:t>ما ذكرنا سلفاً بانه يجب على الباحث ان يحدد اهمية بحثه من خلال عبارات واضحه ومقنعه تبرز اهمية البحث .</a:t>
            </a:r>
            <a:endParaRPr lang="en-US" sz="3200" dirty="0">
              <a:solidFill>
                <a:schemeClr val="accent6">
                  <a:lumMod val="75000"/>
                </a:schemeClr>
              </a:solidFill>
            </a:endParaRPr>
          </a:p>
          <a:p>
            <a:pPr marL="0" indent="0" algn="r">
              <a:spcBef>
                <a:spcPct val="0"/>
              </a:spcBef>
              <a:buNone/>
            </a:pPr>
            <a:r>
              <a:rPr lang="ar-AE" sz="3200" dirty="0">
                <a:solidFill>
                  <a:schemeClr val="accent6">
                    <a:lumMod val="75000"/>
                  </a:schemeClr>
                </a:solidFill>
              </a:rPr>
              <a:t>وينعكس هذا المحور من خطة البحث في تحديد ماهية الخوض في مثل هذا الموضوع من قبل الباحث وما الذي يبتغيه من خوضه بالبحث .</a:t>
            </a:r>
          </a:p>
          <a:p>
            <a:pPr marL="0" indent="0" algn="r">
              <a:spcBef>
                <a:spcPct val="0"/>
              </a:spcBef>
              <a:buNone/>
            </a:pPr>
            <a:endParaRPr lang="en-US" sz="3600" dirty="0">
              <a:solidFill>
                <a:schemeClr val="accent6">
                  <a:lumMod val="75000"/>
                </a:schemeClr>
              </a:solidFill>
            </a:endParaRPr>
          </a:p>
          <a:p>
            <a:pPr marL="0" indent="0" algn="r">
              <a:spcBef>
                <a:spcPct val="0"/>
              </a:spcBef>
              <a:buNone/>
            </a:pPr>
            <a:endParaRPr lang="en-US" sz="2300" dirty="0">
              <a:solidFill>
                <a:schemeClr val="accent6">
                  <a:lumMod val="75000"/>
                </a:schemeClr>
              </a:solidFill>
            </a:endParaRPr>
          </a:p>
          <a:p>
            <a:endParaRPr lang="en-US" dirty="0"/>
          </a:p>
        </p:txBody>
      </p:sp>
    </p:spTree>
    <p:extLst>
      <p:ext uri="{BB962C8B-B14F-4D97-AF65-F5344CB8AC3E}">
        <p14:creationId xmlns:p14="http://schemas.microsoft.com/office/powerpoint/2010/main" val="319395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solidFill>
                  <a:srgbClr val="FF0000"/>
                </a:solidFill>
              </a:rPr>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4800" b="1" dirty="0">
                <a:solidFill>
                  <a:schemeClr val="accent1">
                    <a:lumMod val="50000"/>
                  </a:schemeClr>
                </a:solidFill>
              </a:rPr>
              <a:t>سادسا: منهج البحث</a:t>
            </a:r>
            <a:endParaRPr lang="en-US" sz="4800" dirty="0"/>
          </a:p>
        </p:txBody>
      </p:sp>
      <p:sp>
        <p:nvSpPr>
          <p:cNvPr id="3" name="Content Placeholder 2"/>
          <p:cNvSpPr>
            <a:spLocks noGrp="1"/>
          </p:cNvSpPr>
          <p:nvPr>
            <p:ph idx="1"/>
          </p:nvPr>
        </p:nvSpPr>
        <p:spPr/>
        <p:txBody>
          <a:bodyPr>
            <a:normAutofit/>
          </a:bodyPr>
          <a:lstStyle/>
          <a:p>
            <a:pPr marL="0" indent="0" algn="r">
              <a:spcBef>
                <a:spcPct val="0"/>
              </a:spcBef>
              <a:buNone/>
            </a:pPr>
            <a:r>
              <a:rPr lang="ar-AE" sz="2800" dirty="0" smtClean="0">
                <a:solidFill>
                  <a:schemeClr val="accent6">
                    <a:lumMod val="75000"/>
                  </a:schemeClr>
                </a:solidFill>
              </a:rPr>
              <a:t>ان </a:t>
            </a:r>
            <a:r>
              <a:rPr lang="ar-AE" sz="2800" dirty="0">
                <a:solidFill>
                  <a:schemeClr val="accent6">
                    <a:lumMod val="75000"/>
                  </a:schemeClr>
                </a:solidFill>
              </a:rPr>
              <a:t>على الباحث تحديد ما هو المنهج الذي يريد أن يتبعه في بحثه اما المنهج المسحي أو المنهج الوثائقي التاريخي او منهج دراسة .</a:t>
            </a:r>
            <a:endParaRPr lang="en-US" sz="2800" dirty="0">
              <a:solidFill>
                <a:schemeClr val="accent6">
                  <a:lumMod val="75000"/>
                </a:schemeClr>
              </a:solidFill>
            </a:endParaRPr>
          </a:p>
          <a:p>
            <a:pPr marL="0" indent="0" algn="r">
              <a:spcBef>
                <a:spcPct val="0"/>
              </a:spcBef>
              <a:buNone/>
            </a:pPr>
            <a:r>
              <a:rPr lang="ar-AE" sz="2800" dirty="0">
                <a:solidFill>
                  <a:schemeClr val="accent6">
                    <a:lumMod val="75000"/>
                  </a:schemeClr>
                </a:solidFill>
              </a:rPr>
              <a:t>وعلى ذلك فإنه يتم اختيار المنهج حسب الإمكانية المتاحة لدى الباحث وطبيعة موضوعه.</a:t>
            </a:r>
            <a:endParaRPr lang="en-US" sz="2800" dirty="0">
              <a:solidFill>
                <a:schemeClr val="accent6">
                  <a:lumMod val="75000"/>
                </a:schemeClr>
              </a:solidFill>
            </a:endParaRPr>
          </a:p>
          <a:p>
            <a:pPr marL="0" indent="0" algn="r">
              <a:spcBef>
                <a:spcPct val="0"/>
              </a:spcBef>
              <a:buNone/>
            </a:pPr>
            <a:r>
              <a:rPr lang="ar-AE" sz="2800" dirty="0">
                <a:solidFill>
                  <a:schemeClr val="accent6">
                    <a:lumMod val="75000"/>
                  </a:schemeClr>
                </a:solidFill>
              </a:rPr>
              <a:t>ومثالاً على المنهج المسحي : دراسة مقارنة لقسمين من الأقسام العلمية في جامعتين من حيث دور أعضاء التدريس فيهما في البحث العلمي وفي خدمة المجتمع.</a:t>
            </a:r>
          </a:p>
          <a:p>
            <a:endParaRPr lang="en-US" sz="2800" dirty="0"/>
          </a:p>
        </p:txBody>
      </p:sp>
    </p:spTree>
    <p:extLst>
      <p:ext uri="{BB962C8B-B14F-4D97-AF65-F5344CB8AC3E}">
        <p14:creationId xmlns:p14="http://schemas.microsoft.com/office/powerpoint/2010/main" val="3892805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solidFill>
                  <a:srgbClr val="FF0000"/>
                </a:solidFill>
              </a:rPr>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769" y="549998"/>
            <a:ext cx="8596668" cy="6037838"/>
          </a:xfrm>
        </p:spPr>
        <p:txBody>
          <a:bodyPr>
            <a:noAutofit/>
          </a:bodyPr>
          <a:lstStyle/>
          <a:p>
            <a:pPr marL="0" indent="0" algn="r">
              <a:buNone/>
            </a:pPr>
            <a:r>
              <a:rPr lang="ar-AE" sz="3200" b="1" dirty="0">
                <a:solidFill>
                  <a:schemeClr val="accent1">
                    <a:lumMod val="50000"/>
                  </a:schemeClr>
                </a:solidFill>
              </a:rPr>
              <a:t>سابعا:أداة </a:t>
            </a:r>
            <a:r>
              <a:rPr lang="ar-AE" sz="3200" b="1" dirty="0" smtClean="0">
                <a:solidFill>
                  <a:schemeClr val="accent1">
                    <a:lumMod val="50000"/>
                  </a:schemeClr>
                </a:solidFill>
              </a:rPr>
              <a:t>البحث ( </a:t>
            </a:r>
            <a:r>
              <a:rPr lang="ar-AE" sz="3200" b="1" dirty="0">
                <a:solidFill>
                  <a:schemeClr val="accent1">
                    <a:lumMod val="50000"/>
                  </a:schemeClr>
                </a:solidFill>
              </a:rPr>
              <a:t>أداة جمع المعلومات):</a:t>
            </a:r>
            <a:endParaRPr lang="en-US" sz="3200" b="1" dirty="0">
              <a:solidFill>
                <a:schemeClr val="accent1">
                  <a:lumMod val="50000"/>
                </a:schemeClr>
              </a:solidFill>
            </a:endParaRPr>
          </a:p>
          <a:p>
            <a:pPr marL="0" indent="0" algn="r">
              <a:spcBef>
                <a:spcPct val="0"/>
              </a:spcBef>
              <a:buNone/>
            </a:pPr>
            <a:endParaRPr lang="ar-AE" dirty="0" smtClean="0">
              <a:solidFill>
                <a:schemeClr val="accent6">
                  <a:lumMod val="75000"/>
                </a:schemeClr>
              </a:solidFill>
            </a:endParaRPr>
          </a:p>
          <a:p>
            <a:pPr marL="0" indent="0" algn="r">
              <a:spcBef>
                <a:spcPct val="0"/>
              </a:spcBef>
              <a:buNone/>
            </a:pPr>
            <a:endParaRPr lang="ar-AE" dirty="0">
              <a:solidFill>
                <a:schemeClr val="accent6">
                  <a:lumMod val="75000"/>
                </a:schemeClr>
              </a:solidFill>
            </a:endParaRPr>
          </a:p>
          <a:p>
            <a:pPr marL="0" indent="0" algn="r">
              <a:spcBef>
                <a:spcPct val="0"/>
              </a:spcBef>
              <a:buNone/>
            </a:pPr>
            <a:r>
              <a:rPr lang="ar-AE" sz="3600" dirty="0" smtClean="0">
                <a:solidFill>
                  <a:schemeClr val="accent6">
                    <a:lumMod val="75000"/>
                  </a:schemeClr>
                </a:solidFill>
              </a:rPr>
              <a:t>ان </a:t>
            </a:r>
            <a:r>
              <a:rPr lang="ar-AE" sz="3600" dirty="0">
                <a:solidFill>
                  <a:schemeClr val="accent6">
                    <a:lumMod val="75000"/>
                  </a:schemeClr>
                </a:solidFill>
              </a:rPr>
              <a:t>الباحث يحب ان يحدد منهجاً واحداً للبحث ، وليس هنالك مانع في أن يستخدم أكثر من أداة واحدة لجمع المعلومات إذا تطلب الأمر ذلك . ومثال على ذلك ان يقوم الباحث بعمل استبيان وتوزيعه على الطلبة ومن ثم يقوم بمقابلة العاملين في التلفزيون أو المكتبة</a:t>
            </a:r>
            <a:r>
              <a:rPr lang="ar-AE" dirty="0" smtClean="0">
                <a:solidFill>
                  <a:schemeClr val="accent6">
                    <a:lumMod val="75000"/>
                  </a:schemeClr>
                </a:solidFill>
              </a:rPr>
              <a:t>.</a:t>
            </a:r>
            <a:endParaRPr lang="ar-AE" dirty="0">
              <a:solidFill>
                <a:schemeClr val="accent6">
                  <a:lumMod val="75000"/>
                </a:schemeClr>
              </a:solidFill>
            </a:endParaRPr>
          </a:p>
          <a:p>
            <a:pPr marL="0" indent="0" algn="r">
              <a:spcBef>
                <a:spcPct val="0"/>
              </a:spcBef>
              <a:buNone/>
            </a:pPr>
            <a:endParaRPr lang="ar-AE" sz="1000" b="1" u="sng" dirty="0" smtClean="0">
              <a:solidFill>
                <a:schemeClr val="accent1">
                  <a:lumMod val="50000"/>
                </a:schemeClr>
              </a:solidFill>
              <a:latin typeface="+mj-lt"/>
              <a:ea typeface="+mj-ea"/>
              <a:cs typeface="+mj-cs"/>
            </a:endParaRPr>
          </a:p>
          <a:p>
            <a:pPr algn="r"/>
            <a:endParaRPr lang="en-US" sz="1600" dirty="0"/>
          </a:p>
        </p:txBody>
      </p:sp>
    </p:spTree>
    <p:extLst>
      <p:ext uri="{BB962C8B-B14F-4D97-AF65-F5344CB8AC3E}">
        <p14:creationId xmlns:p14="http://schemas.microsoft.com/office/powerpoint/2010/main" val="65345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667512"/>
          </a:xfrm>
        </p:spPr>
        <p:txBody>
          <a:bodyPr>
            <a:normAutofit fontScale="90000"/>
          </a:bodyPr>
          <a:lstStyle/>
          <a:p>
            <a:pPr algn="ctr"/>
            <a:r>
              <a:rPr lang="ar-AE"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alpha val="60000"/>
                    </a:schemeClr>
                  </a:glow>
                  <a:outerShdw blurRad="75057" dist="38100" dir="5400000" sy="-20000" rotWithShape="0">
                    <a:prstClr val="black">
                      <a:alpha val="25000"/>
                    </a:prstClr>
                  </a:outerShdw>
                </a:effectLst>
                <a:latin typeface="Times New Roman" pitchFamily="18" charset="0"/>
                <a:cs typeface="Times New Roman" pitchFamily="18" charset="0"/>
              </a:rPr>
              <a:t>خطوات إعداد البحث العلمي </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alpha val="60000"/>
                  </a:schemeClr>
                </a:glow>
                <a:outerShdw blurRad="75057" dist="38100" dir="5400000" sy="-20000" rotWithShape="0">
                  <a:prstClr val="black">
                    <a:alpha val="25000"/>
                  </a:prstClr>
                </a:outerShdw>
              </a:effectLst>
              <a:latin typeface="Times New Roman" pitchFamily="18" charset="0"/>
              <a:cs typeface="Times New Roman" pitchFamily="18" charset="0"/>
            </a:endParaRPr>
          </a:p>
        </p:txBody>
      </p:sp>
      <p:sp>
        <p:nvSpPr>
          <p:cNvPr id="4" name="Content Placeholder 3"/>
          <p:cNvSpPr>
            <a:spLocks noGrp="1"/>
          </p:cNvSpPr>
          <p:nvPr>
            <p:ph sz="half" idx="2"/>
          </p:nvPr>
        </p:nvSpPr>
        <p:spPr>
          <a:xfrm>
            <a:off x="5459240" y="2400012"/>
            <a:ext cx="3844946" cy="3316649"/>
          </a:xfrm>
        </p:spPr>
        <p:txBody>
          <a:bodyPr>
            <a:normAutofit/>
          </a:bodyPr>
          <a:lstStyle/>
          <a:p>
            <a:pPr marL="0" indent="0" algn="r">
              <a:buNone/>
            </a:pPr>
            <a:r>
              <a:rPr lang="ar-AE" sz="6000" dirty="0" smtClean="0"/>
              <a:t>59 - 84</a:t>
            </a:r>
            <a:endParaRPr lang="en-US" sz="6000" dirty="0"/>
          </a:p>
        </p:txBody>
      </p:sp>
      <p:sp>
        <p:nvSpPr>
          <p:cNvPr id="5" name="Slide Number Placeholder 4"/>
          <p:cNvSpPr>
            <a:spLocks noGrp="1"/>
          </p:cNvSpPr>
          <p:nvPr>
            <p:ph type="sldNum" sz="quarter" idx="12"/>
          </p:nvPr>
        </p:nvSpPr>
        <p:spPr/>
        <p:txBody>
          <a:bodyPr/>
          <a:lstStyle/>
          <a:p>
            <a:fld id="{AAB71B57-FC95-44B7-B5AD-0946EFCA4FA7}" type="slidenum">
              <a:rPr lang="en-US" smtClean="0"/>
              <a:pPr/>
              <a:t>2</a:t>
            </a:fld>
            <a:endParaRPr lang="en-US"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31271" y="1604473"/>
            <a:ext cx="3232087" cy="4763962"/>
          </a:xfrm>
        </p:spPr>
      </p:pic>
    </p:spTree>
    <p:extLst>
      <p:ext uri="{BB962C8B-B14F-4D97-AF65-F5344CB8AC3E}">
        <p14:creationId xmlns:p14="http://schemas.microsoft.com/office/powerpoint/2010/main" val="376880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solidFill>
                  <a:srgbClr val="FF0000"/>
                </a:solidFill>
              </a:rPr>
              <a:t>اختيار العينة</a:t>
            </a:r>
          </a:p>
          <a:p>
            <a:pPr algn="r" rtl="1">
              <a:buFont typeface="+mj-lt"/>
              <a:buAutoNum type="arabicPeriod" startAt="6"/>
            </a:pPr>
            <a:r>
              <a:rPr lang="ar-AE" sz="3600" dirty="0">
                <a:solidFill>
                  <a:srgbClr val="FF0000"/>
                </a:solidFill>
              </a:rPr>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6000" dirty="0"/>
              <a:t>تصميم خطة البحث</a:t>
            </a:r>
            <a:endParaRPr lang="en-US" sz="6000" dirty="0"/>
          </a:p>
        </p:txBody>
      </p:sp>
      <p:sp>
        <p:nvSpPr>
          <p:cNvPr id="3" name="Content Placeholder 2"/>
          <p:cNvSpPr>
            <a:spLocks noGrp="1"/>
          </p:cNvSpPr>
          <p:nvPr>
            <p:ph idx="1"/>
          </p:nvPr>
        </p:nvSpPr>
        <p:spPr/>
        <p:txBody>
          <a:bodyPr>
            <a:normAutofit/>
          </a:bodyPr>
          <a:lstStyle/>
          <a:p>
            <a:pPr marL="0" indent="0" algn="r" rtl="1">
              <a:buNone/>
            </a:pPr>
            <a:r>
              <a:rPr lang="ar-AE" sz="3600" b="1" u="sng" dirty="0">
                <a:solidFill>
                  <a:schemeClr val="accent1">
                    <a:lumMod val="50000"/>
                  </a:schemeClr>
                </a:solidFill>
              </a:rPr>
              <a:t>ثامنا: اختيار العينة</a:t>
            </a:r>
            <a:endParaRPr lang="en-US" sz="3600" b="1" u="sng" dirty="0">
              <a:solidFill>
                <a:schemeClr val="accent1">
                  <a:lumMod val="50000"/>
                </a:schemeClr>
              </a:solidFill>
            </a:endParaRPr>
          </a:p>
          <a:p>
            <a:pPr marL="0" indent="0" algn="r" rtl="1">
              <a:buNone/>
            </a:pPr>
            <a:r>
              <a:rPr lang="ar-AE" sz="3200" dirty="0">
                <a:solidFill>
                  <a:schemeClr val="accent6">
                    <a:lumMod val="75000"/>
                  </a:schemeClr>
                </a:solidFill>
              </a:rPr>
              <a:t>هو ان يختار الباحث عينة لبحثه، وواعيا لسبب اختياره لهذه العينة ومميزاتها وعيوبها.</a:t>
            </a:r>
          </a:p>
          <a:p>
            <a:pPr marL="0" indent="0" algn="r" rtl="1">
              <a:buNone/>
            </a:pPr>
            <a:endParaRPr lang="en-US" sz="1400" dirty="0">
              <a:solidFill>
                <a:schemeClr val="accent6">
                  <a:lumMod val="75000"/>
                </a:schemeClr>
              </a:solidFill>
            </a:endParaRPr>
          </a:p>
          <a:p>
            <a:pPr marL="0" indent="0" algn="r" rtl="1">
              <a:buNone/>
            </a:pPr>
            <a:r>
              <a:rPr lang="ar-AE" sz="3600" b="1" u="sng" dirty="0">
                <a:solidFill>
                  <a:schemeClr val="accent1">
                    <a:lumMod val="50000"/>
                  </a:schemeClr>
                </a:solidFill>
              </a:rPr>
              <a:t>تاسعا : حدود البحث :</a:t>
            </a:r>
          </a:p>
          <a:p>
            <a:pPr marL="0" indent="0" algn="r" rtl="1">
              <a:buNone/>
            </a:pPr>
            <a:r>
              <a:rPr lang="ar-AE" sz="3200" dirty="0">
                <a:solidFill>
                  <a:schemeClr val="accent6">
                    <a:lumMod val="75000"/>
                  </a:schemeClr>
                </a:solidFill>
              </a:rPr>
              <a:t>هي الحدود الموضوعية والجغرافية والتاريخية للبحث .</a:t>
            </a:r>
            <a:endParaRPr lang="en-US" sz="3200" dirty="0">
              <a:solidFill>
                <a:schemeClr val="accent6">
                  <a:lumMod val="75000"/>
                </a:schemeClr>
              </a:solidFill>
            </a:endParaRPr>
          </a:p>
          <a:p>
            <a:pPr marL="0" indent="0" algn="r" rtl="1">
              <a:buNone/>
            </a:pPr>
            <a:endParaRPr lang="en-US" sz="1000" dirty="0"/>
          </a:p>
          <a:p>
            <a:endParaRPr lang="en-US" dirty="0"/>
          </a:p>
        </p:txBody>
      </p:sp>
    </p:spTree>
    <p:extLst>
      <p:ext uri="{BB962C8B-B14F-4D97-AF65-F5344CB8AC3E}">
        <p14:creationId xmlns:p14="http://schemas.microsoft.com/office/powerpoint/2010/main" val="164584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solidFill>
                  <a:srgbClr val="FF0000"/>
                </a:solidFill>
              </a:rPr>
              <a:t>مراجعة البحوث السابقة</a:t>
            </a:r>
          </a:p>
          <a:p>
            <a:pPr algn="r" rtl="1">
              <a:buFont typeface="+mj-lt"/>
              <a:buAutoNum type="arabicPeriod" startAt="6"/>
            </a:pPr>
            <a:r>
              <a:rPr lang="ar-AE" sz="3600" dirty="0">
                <a:solidFill>
                  <a:srgbClr val="FF0000"/>
                </a:solidFill>
              </a:rPr>
              <a:t>تحديد المصادر</a:t>
            </a:r>
            <a:endParaRPr lang="en-US" sz="3600" dirty="0">
              <a:solidFill>
                <a:srgbClr val="FF0000"/>
              </a:solidFill>
            </a:endParaRPr>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6000" dirty="0"/>
              <a:t>تصميم خطة البحث</a:t>
            </a:r>
            <a:endParaRPr lang="en-US" sz="6000" dirty="0"/>
          </a:p>
        </p:txBody>
      </p:sp>
      <p:sp>
        <p:nvSpPr>
          <p:cNvPr id="3" name="Content Placeholder 2"/>
          <p:cNvSpPr>
            <a:spLocks noGrp="1"/>
          </p:cNvSpPr>
          <p:nvPr>
            <p:ph idx="1"/>
          </p:nvPr>
        </p:nvSpPr>
        <p:spPr/>
        <p:txBody>
          <a:bodyPr/>
          <a:lstStyle/>
          <a:p>
            <a:pPr marL="0" indent="0" algn="r" rtl="1">
              <a:buNone/>
            </a:pPr>
            <a:r>
              <a:rPr lang="ar-AE" sz="3200" b="1" dirty="0">
                <a:solidFill>
                  <a:schemeClr val="accent1">
                    <a:lumMod val="50000"/>
                  </a:schemeClr>
                </a:solidFill>
              </a:rPr>
              <a:t>عاشراً: </a:t>
            </a:r>
            <a:r>
              <a:rPr lang="ar-AE" sz="3200" b="1" dirty="0" smtClean="0">
                <a:solidFill>
                  <a:schemeClr val="accent1">
                    <a:lumMod val="50000"/>
                  </a:schemeClr>
                </a:solidFill>
              </a:rPr>
              <a:t>مراجعة البحوث </a:t>
            </a:r>
            <a:r>
              <a:rPr lang="ar-AE" sz="3200" b="1" dirty="0">
                <a:solidFill>
                  <a:schemeClr val="accent1">
                    <a:lumMod val="50000"/>
                  </a:schemeClr>
                </a:solidFill>
              </a:rPr>
              <a:t>السابقة :</a:t>
            </a:r>
            <a:endParaRPr lang="en-US" sz="3200" b="1" dirty="0">
              <a:solidFill>
                <a:schemeClr val="accent1">
                  <a:lumMod val="50000"/>
                </a:schemeClr>
              </a:solidFill>
            </a:endParaRPr>
          </a:p>
          <a:p>
            <a:pPr marL="0" indent="0" algn="r" rtl="1">
              <a:buNone/>
            </a:pPr>
            <a:r>
              <a:rPr lang="ar-AE" sz="2800" dirty="0">
                <a:solidFill>
                  <a:schemeClr val="accent6">
                    <a:lumMod val="75000"/>
                  </a:schemeClr>
                </a:solidFill>
              </a:rPr>
              <a:t>يقصد بها البحوث والدراسات العلمية السابقة التي اجريت من قبل باحثين اخرين في هذا الموضوع او مشابه له.</a:t>
            </a:r>
            <a:endParaRPr lang="en-US" sz="2800" dirty="0">
              <a:solidFill>
                <a:schemeClr val="accent6">
                  <a:lumMod val="75000"/>
                </a:schemeClr>
              </a:solidFill>
            </a:endParaRPr>
          </a:p>
          <a:p>
            <a:pPr marL="0" indent="0" algn="r" rtl="1">
              <a:buNone/>
            </a:pPr>
            <a:endParaRPr lang="en-US" sz="1200" dirty="0"/>
          </a:p>
          <a:p>
            <a:pPr marL="0" indent="0" algn="r" rtl="1">
              <a:buNone/>
            </a:pPr>
            <a:r>
              <a:rPr lang="ar-AE" sz="3200" b="1" dirty="0">
                <a:solidFill>
                  <a:schemeClr val="accent1">
                    <a:lumMod val="50000"/>
                  </a:schemeClr>
                </a:solidFill>
              </a:rPr>
              <a:t>حادي عشر: تحديد المصادر :</a:t>
            </a:r>
            <a:endParaRPr lang="en-US" sz="3200" b="1" dirty="0">
              <a:solidFill>
                <a:schemeClr val="accent1">
                  <a:lumMod val="50000"/>
                </a:schemeClr>
              </a:solidFill>
            </a:endParaRPr>
          </a:p>
          <a:p>
            <a:pPr marL="0" indent="0" algn="r" rtl="1">
              <a:buNone/>
            </a:pPr>
            <a:r>
              <a:rPr lang="ar-AE" sz="2800" dirty="0">
                <a:solidFill>
                  <a:schemeClr val="accent6">
                    <a:lumMod val="75000"/>
                  </a:schemeClr>
                </a:solidFill>
              </a:rPr>
              <a:t>ان يقوم الباحث بعمل قائمة بالمصادر التي سيعتمد عليها في كتابة بحثه .</a:t>
            </a:r>
            <a:endParaRPr lang="en-US" sz="2800" dirty="0">
              <a:solidFill>
                <a:schemeClr val="accent6">
                  <a:lumMod val="75000"/>
                </a:schemeClr>
              </a:solidFill>
            </a:endParaRPr>
          </a:p>
          <a:p>
            <a:pPr algn="r" rtl="1"/>
            <a:endParaRPr lang="en-US" sz="2400" dirty="0"/>
          </a:p>
          <a:p>
            <a:endParaRPr lang="en-US" dirty="0"/>
          </a:p>
        </p:txBody>
      </p:sp>
    </p:spTree>
    <p:extLst>
      <p:ext uri="{BB962C8B-B14F-4D97-AF65-F5344CB8AC3E}">
        <p14:creationId xmlns:p14="http://schemas.microsoft.com/office/powerpoint/2010/main" val="131851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1074400" cy="1143000"/>
          </a:xfrm>
        </p:spPr>
        <p:txBody>
          <a:bodyPr/>
          <a:lstStyle/>
          <a:p>
            <a:pPr algn="ctr"/>
            <a:r>
              <a:rPr lang="ar-AE"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alpha val="60000"/>
                    </a:schemeClr>
                  </a:glow>
                  <a:outerShdw blurRad="75057" dist="38100" dir="5400000" sy="-20000" rotWithShape="0">
                    <a:prstClr val="black">
                      <a:alpha val="25000"/>
                    </a:prstClr>
                  </a:outerShdw>
                </a:effectLst>
                <a:latin typeface="Times New Roman" pitchFamily="18" charset="0"/>
                <a:cs typeface="Times New Roman" pitchFamily="18" charset="0"/>
              </a:rPr>
              <a:t>خطوات إعداد البحث العلمي </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alpha val="60000"/>
                  </a:schemeClr>
                </a:glow>
                <a:outerShdw blurRad="75057" dist="38100" dir="5400000" sy="-20000" rotWithShape="0">
                  <a:prstClr val="black">
                    <a:alpha val="25000"/>
                  </a:prst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3A20136E-758D-455B-B16B-CCE02DABF7B1}" type="slidenum">
              <a:rPr lang="en-US" smtClean="0"/>
              <a:pPr/>
              <a:t>3</a:t>
            </a:fld>
            <a:endParaRPr lang="en-US"/>
          </a:p>
        </p:txBody>
      </p:sp>
      <p:graphicFrame>
        <p:nvGraphicFramePr>
          <p:cNvPr id="4" name="Diagram 3"/>
          <p:cNvGraphicFramePr/>
          <p:nvPr>
            <p:extLst>
              <p:ext uri="{D42A27DB-BD31-4B8C-83A1-F6EECF244321}">
                <p14:modId xmlns:p14="http://schemas.microsoft.com/office/powerpoint/2010/main" val="3762889270"/>
              </p:ext>
            </p:extLst>
          </p:nvPr>
        </p:nvGraphicFramePr>
        <p:xfrm>
          <a:off x="2235200" y="1828800"/>
          <a:ext cx="8128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917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AE" sz="6600" dirty="0" smtClean="0"/>
              <a:t>خطة البحث</a:t>
            </a:r>
            <a:endParaRPr lang="en-US" sz="6600" dirty="0"/>
          </a:p>
        </p:txBody>
      </p:sp>
      <p:sp>
        <p:nvSpPr>
          <p:cNvPr id="3" name="Content Placeholder 2"/>
          <p:cNvSpPr>
            <a:spLocks noGrp="1"/>
          </p:cNvSpPr>
          <p:nvPr>
            <p:ph idx="1"/>
          </p:nvPr>
        </p:nvSpPr>
        <p:spPr/>
        <p:txBody>
          <a:bodyPr>
            <a:normAutofit/>
          </a:bodyPr>
          <a:lstStyle/>
          <a:p>
            <a:pPr marL="0" indent="0" algn="r">
              <a:buNone/>
            </a:pPr>
            <a:r>
              <a:rPr lang="ar-AE" sz="3200" dirty="0" smtClean="0"/>
              <a:t>تطلب الاقسام العلمية في الكليات من طالب الماجستير أو الدكتوراه تقديم خطة بحث واضحة و مركزة و مكتوبة لبحثه المزمع الشروع به في الاشهر القادمة و ذلك لاقرار خطة البحث و تنسيب المشرف العلمي.</a:t>
            </a:r>
          </a:p>
          <a:p>
            <a:pPr marL="0" indent="0" algn="r">
              <a:buNone/>
            </a:pPr>
            <a:r>
              <a:rPr lang="ar-AE" sz="3200" dirty="0" smtClean="0"/>
              <a:t>يقوم أعضاء القسم العلمي بتقديم الاقتراحات لتطوير مشروع البحث.</a:t>
            </a:r>
            <a:endParaRPr lang="en-US" sz="3200" dirty="0"/>
          </a:p>
        </p:txBody>
      </p:sp>
    </p:spTree>
    <p:extLst>
      <p:ext uri="{BB962C8B-B14F-4D97-AF65-F5344CB8AC3E}">
        <p14:creationId xmlns:p14="http://schemas.microsoft.com/office/powerpoint/2010/main" val="13985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rgbClr val="FF0000"/>
                </a:solidFill>
              </a:rPr>
              <a:t>عنوان البحث</a:t>
            </a:r>
          </a:p>
          <a:p>
            <a:pPr algn="r" rtl="1">
              <a:buFont typeface="+mj-lt"/>
              <a:buAutoNum type="arabicPeriod"/>
            </a:pPr>
            <a:r>
              <a:rPr lang="ar-AE" sz="4400" dirty="0" smtClean="0"/>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2187093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79" y="417079"/>
            <a:ext cx="6505401" cy="1325563"/>
          </a:xfrm>
        </p:spPr>
        <p:txBody>
          <a:bodyPr/>
          <a:lstStyle/>
          <a:p>
            <a:pPr algn="r" rtl="1"/>
            <a:r>
              <a:rPr lang="ar-AE" u="sng" dirty="0">
                <a:solidFill>
                  <a:schemeClr val="accent1">
                    <a:lumMod val="50000"/>
                  </a:schemeClr>
                </a:solidFill>
              </a:rPr>
              <a:t>أولا: عنوان البحث</a:t>
            </a:r>
            <a:r>
              <a:rPr lang="ar-AE" u="sng" dirty="0" smtClean="0">
                <a:solidFill>
                  <a:schemeClr val="accent1">
                    <a:lumMod val="50000"/>
                  </a:schemeClr>
                </a:solidFill>
              </a:rPr>
              <a:t>:</a:t>
            </a:r>
            <a:endParaRPr lang="en-US" u="sng" dirty="0">
              <a:solidFill>
                <a:schemeClr val="accent1">
                  <a:lumMod val="50000"/>
                </a:schemeClr>
              </a:solidFill>
            </a:endParaRPr>
          </a:p>
        </p:txBody>
      </p:sp>
      <p:sp>
        <p:nvSpPr>
          <p:cNvPr id="3" name="Content Placeholder 2"/>
          <p:cNvSpPr>
            <a:spLocks noGrp="1"/>
          </p:cNvSpPr>
          <p:nvPr>
            <p:ph idx="1"/>
          </p:nvPr>
        </p:nvSpPr>
        <p:spPr>
          <a:xfrm>
            <a:off x="677333" y="1581374"/>
            <a:ext cx="9047579" cy="4459989"/>
          </a:xfrm>
        </p:spPr>
        <p:txBody>
          <a:bodyPr>
            <a:normAutofit fontScale="70000" lnSpcReduction="20000"/>
          </a:bodyPr>
          <a:lstStyle/>
          <a:p>
            <a:pPr algn="r" rtl="1"/>
            <a:r>
              <a:rPr lang="ar-AE" sz="4900" dirty="0" smtClean="0"/>
              <a:t>من المشاكل التي يتعرض لها  العديد من الباحثين أثناء تقديم  بحوثهم لمناقشتها  أو تقييمها  عدم اختيارهم  للعنوان الدقيق والشامل والواضح للبحت أو الرساله وتوجه أنتقادات كثيرة عادة لهذا الجانب, أثناء المناقشات الرسمية المطلوبة لذا فأنه يستوجب على الباحث التأكد من أختيار العبارات  المناسبة لعنوان بحثه وهنالك عدد كبير من الأمثلة على العناوين الجيدة و الموفقة , نورد بعضا منها على سبيل المثال لاالحصر .</a:t>
            </a:r>
          </a:p>
          <a:p>
            <a:pPr algn="r" rtl="1"/>
            <a:endParaRPr lang="ar-AE" sz="4900" dirty="0" smtClean="0"/>
          </a:p>
          <a:p>
            <a:pPr algn="r"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707" y="255589"/>
            <a:ext cx="1325785" cy="1325785"/>
          </a:xfrm>
          <a:prstGeom prst="rect">
            <a:avLst/>
          </a:prstGeom>
        </p:spPr>
      </p:pic>
    </p:spTree>
    <p:extLst>
      <p:ext uri="{BB962C8B-B14F-4D97-AF65-F5344CB8AC3E}">
        <p14:creationId xmlns:p14="http://schemas.microsoft.com/office/powerpoint/2010/main" val="202017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5457"/>
          </a:xfrm>
        </p:spPr>
        <p:txBody>
          <a:bodyPr>
            <a:normAutofit fontScale="90000"/>
          </a:bodyPr>
          <a:lstStyle/>
          <a:p>
            <a:pPr algn="ctr"/>
            <a:r>
              <a:rPr lang="ar-AE" u="sng" dirty="0">
                <a:solidFill>
                  <a:schemeClr val="accent1">
                    <a:lumMod val="50000"/>
                  </a:schemeClr>
                </a:solidFill>
              </a:rPr>
              <a:t>أولا: عنوان البحث</a:t>
            </a:r>
            <a:endParaRPr lang="en-US" dirty="0"/>
          </a:p>
        </p:txBody>
      </p:sp>
      <p:sp>
        <p:nvSpPr>
          <p:cNvPr id="3" name="Content Placeholder 2"/>
          <p:cNvSpPr>
            <a:spLocks noGrp="1"/>
          </p:cNvSpPr>
          <p:nvPr>
            <p:ph idx="1"/>
          </p:nvPr>
        </p:nvSpPr>
        <p:spPr>
          <a:xfrm>
            <a:off x="677334" y="1502875"/>
            <a:ext cx="8596668" cy="4538487"/>
          </a:xfrm>
        </p:spPr>
        <p:txBody>
          <a:bodyPr>
            <a:normAutofit/>
          </a:bodyPr>
          <a:lstStyle/>
          <a:p>
            <a:pPr algn="r" rtl="1"/>
            <a:r>
              <a:rPr lang="ar-AE" sz="2400" b="1" u="sng" dirty="0"/>
              <a:t>مثال</a:t>
            </a:r>
            <a:r>
              <a:rPr lang="ar-AE" sz="2400" dirty="0"/>
              <a:t> :علاقة التلفزيون بقراءة الكتب و المطبوعات الأخرى عند طلبة الجامعات في مدينة بغداد للعام الدراسي 1989/1990.</a:t>
            </a:r>
          </a:p>
          <a:p>
            <a:pPr algn="r" rtl="1"/>
            <a:r>
              <a:rPr lang="ar-AE" sz="2400" dirty="0"/>
              <a:t>من جانب آخر فإنه على الباحث أن يحاول دوماً أن يعكس في عنوان البحث علاقة بين أكثر من متغير واحد (مستقل و تابع).</a:t>
            </a:r>
          </a:p>
          <a:p>
            <a:pPr algn="r" rtl="1"/>
            <a:r>
              <a:rPr lang="ar-AE" sz="2400" dirty="0"/>
              <a:t>وهنا لابد من الإشارة و التأكد على  يفرق بين عنوان البحث و عنوان المقالة في الصحف أو حتى الكتاب ,حيث يميل عنوان مقالات الصحف و العديد من الكتب الى الإثارة و العمومية لأغراض تسويقية أما البحث فيجب أن ينظر الى أن يكون العنوان محددًا وواضحاً أن يبتعد عن الأثارة غير المبررة وغير المفيدة.</a:t>
            </a:r>
          </a:p>
          <a:p>
            <a:endParaRPr lang="en-US" sz="2400" dirty="0"/>
          </a:p>
        </p:txBody>
      </p:sp>
    </p:spTree>
    <p:extLst>
      <p:ext uri="{BB962C8B-B14F-4D97-AF65-F5344CB8AC3E}">
        <p14:creationId xmlns:p14="http://schemas.microsoft.com/office/powerpoint/2010/main" val="3266316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a:blipFill>
            <a:blip r:embed="rId2"/>
            <a:tile tx="0" ty="0" sx="100000" sy="100000" flip="none" algn="tl"/>
          </a:blipFill>
        </p:spPr>
        <p:txBody>
          <a:bodyPr>
            <a:normAutofit/>
          </a:bodyPr>
          <a:lstStyle/>
          <a:p>
            <a:pPr algn="ctr"/>
            <a:r>
              <a:rPr lang="ar-AE" sz="4000" b="1" dirty="0" smtClean="0">
                <a:solidFill>
                  <a:srgbClr val="FF0000"/>
                </a:solidFill>
                <a:latin typeface="Courier New" pitchFamily="49" charset="0"/>
                <a:cs typeface="Courier New" pitchFamily="49" charset="0"/>
              </a:rPr>
              <a:t>مكونات خطة البحث </a:t>
            </a:r>
            <a:endParaRPr lang="en-US" sz="4000" b="1" dirty="0">
              <a:solidFill>
                <a:srgbClr val="FF0000"/>
              </a:solidFill>
              <a:latin typeface="Courier New" pitchFamily="49" charset="0"/>
              <a:cs typeface="Courier New" pitchFamily="49" charset="0"/>
            </a:endParaRPr>
          </a:p>
        </p:txBody>
      </p:sp>
      <p:sp>
        <p:nvSpPr>
          <p:cNvPr id="3" name="Content Placeholder 2"/>
          <p:cNvSpPr>
            <a:spLocks noGrp="1"/>
          </p:cNvSpPr>
          <p:nvPr>
            <p:ph sz="half" idx="1"/>
          </p:nvPr>
        </p:nvSpPr>
        <p:spPr>
          <a:xfrm>
            <a:off x="677334" y="1638676"/>
            <a:ext cx="4184035" cy="4861711"/>
          </a:xfrm>
        </p:spPr>
        <p:txBody>
          <a:bodyPr>
            <a:normAutofit/>
          </a:bodyPr>
          <a:lstStyle/>
          <a:p>
            <a:pPr marL="742950" indent="-742950" algn="r" rtl="1">
              <a:buFont typeface="+mj-lt"/>
              <a:buAutoNum type="arabicPeriod" startAt="6"/>
            </a:pPr>
            <a:r>
              <a:rPr lang="ar-AE" sz="3600" dirty="0"/>
              <a:t>منهج البحث</a:t>
            </a:r>
          </a:p>
          <a:p>
            <a:pPr algn="r" rtl="1">
              <a:buFont typeface="+mj-lt"/>
              <a:buAutoNum type="arabicPeriod" startAt="6"/>
            </a:pPr>
            <a:r>
              <a:rPr lang="ar-AE" sz="3600" dirty="0"/>
              <a:t>اداة جمع المعلومات</a:t>
            </a:r>
          </a:p>
          <a:p>
            <a:pPr algn="r" rtl="1">
              <a:buFont typeface="+mj-lt"/>
              <a:buAutoNum type="arabicPeriod" startAt="6"/>
            </a:pPr>
            <a:r>
              <a:rPr lang="ar-AE" sz="3600" dirty="0"/>
              <a:t>اختيار العينة</a:t>
            </a:r>
          </a:p>
          <a:p>
            <a:pPr algn="r" rtl="1">
              <a:buFont typeface="+mj-lt"/>
              <a:buAutoNum type="arabicPeriod" startAt="6"/>
            </a:pPr>
            <a:r>
              <a:rPr lang="ar-AE" sz="3600" dirty="0"/>
              <a:t>حدود البحث</a:t>
            </a:r>
          </a:p>
          <a:p>
            <a:pPr algn="r" rtl="1">
              <a:buFont typeface="+mj-lt"/>
              <a:buAutoNum type="arabicPeriod" startAt="6"/>
            </a:pPr>
            <a:r>
              <a:rPr lang="ar-AE" sz="3600" dirty="0"/>
              <a:t>مراجعة البحوث السابقة</a:t>
            </a:r>
          </a:p>
          <a:p>
            <a:pPr algn="r" rtl="1">
              <a:buFont typeface="+mj-lt"/>
              <a:buAutoNum type="arabicPeriod" startAt="6"/>
            </a:pPr>
            <a:r>
              <a:rPr lang="ar-AE" sz="3600" dirty="0"/>
              <a:t>تحديد المصادر</a:t>
            </a:r>
            <a:endParaRPr lang="en-US" sz="3600" dirty="0"/>
          </a:p>
          <a:p>
            <a:pPr algn="r" rtl="1"/>
            <a:endParaRPr lang="en-US" dirty="0"/>
          </a:p>
        </p:txBody>
      </p:sp>
      <p:sp>
        <p:nvSpPr>
          <p:cNvPr id="4" name="Content Placeholder 3"/>
          <p:cNvSpPr>
            <a:spLocks noGrp="1"/>
          </p:cNvSpPr>
          <p:nvPr>
            <p:ph sz="half" idx="2"/>
          </p:nvPr>
        </p:nvSpPr>
        <p:spPr>
          <a:xfrm>
            <a:off x="5089970" y="1629625"/>
            <a:ext cx="4184034" cy="4411738"/>
          </a:xfrm>
        </p:spPr>
        <p:txBody>
          <a:bodyPr>
            <a:normAutofit/>
          </a:bodyPr>
          <a:lstStyle/>
          <a:p>
            <a:pPr algn="r" rtl="1">
              <a:buFont typeface="+mj-lt"/>
              <a:buAutoNum type="arabicPeriod"/>
            </a:pPr>
            <a:r>
              <a:rPr lang="ar-AE" sz="4400" dirty="0" smtClean="0">
                <a:solidFill>
                  <a:schemeClr val="tx1"/>
                </a:solidFill>
              </a:rPr>
              <a:t>عنوان البحث</a:t>
            </a:r>
          </a:p>
          <a:p>
            <a:pPr algn="r" rtl="1">
              <a:buFont typeface="+mj-lt"/>
              <a:buAutoNum type="arabicPeriod"/>
            </a:pPr>
            <a:r>
              <a:rPr lang="ar-AE" sz="4400" dirty="0" smtClean="0">
                <a:solidFill>
                  <a:srgbClr val="FF0000"/>
                </a:solidFill>
              </a:rPr>
              <a:t>مشكلة البحث</a:t>
            </a:r>
          </a:p>
          <a:p>
            <a:pPr algn="r" rtl="1">
              <a:buFont typeface="+mj-lt"/>
              <a:buAutoNum type="arabicPeriod"/>
            </a:pPr>
            <a:r>
              <a:rPr lang="ar-AE" sz="4400" dirty="0" smtClean="0"/>
              <a:t>الفرضيات</a:t>
            </a:r>
          </a:p>
          <a:p>
            <a:pPr algn="r" rtl="1">
              <a:buFont typeface="+mj-lt"/>
              <a:buAutoNum type="arabicPeriod"/>
            </a:pPr>
            <a:r>
              <a:rPr lang="ar-AE" sz="4400" dirty="0" smtClean="0"/>
              <a:t>اهمية البحث</a:t>
            </a:r>
          </a:p>
          <a:p>
            <a:pPr algn="r" rtl="1">
              <a:buFont typeface="+mj-lt"/>
              <a:buAutoNum type="arabicPeriod"/>
            </a:pPr>
            <a:r>
              <a:rPr lang="ar-AE" sz="4400" dirty="0" smtClean="0"/>
              <a:t>اهداف البحث</a:t>
            </a:r>
          </a:p>
        </p:txBody>
      </p:sp>
    </p:spTree>
    <p:extLst>
      <p:ext uri="{BB962C8B-B14F-4D97-AF65-F5344CB8AC3E}">
        <p14:creationId xmlns:p14="http://schemas.microsoft.com/office/powerpoint/2010/main" val="872635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AE" u="sng" dirty="0">
                <a:solidFill>
                  <a:schemeClr val="accent1">
                    <a:lumMod val="50000"/>
                  </a:schemeClr>
                </a:solidFill>
              </a:rPr>
              <a:t>ثانياً: مشكلة البحث:</a:t>
            </a:r>
            <a:endParaRPr lang="en-US" u="sng" dirty="0">
              <a:solidFill>
                <a:schemeClr val="accent1">
                  <a:lumMod val="50000"/>
                </a:schemeClr>
              </a:solidFill>
            </a:endParaRPr>
          </a:p>
        </p:txBody>
      </p:sp>
      <p:sp>
        <p:nvSpPr>
          <p:cNvPr id="3" name="Content Placeholder 2"/>
          <p:cNvSpPr>
            <a:spLocks noGrp="1"/>
          </p:cNvSpPr>
          <p:nvPr>
            <p:ph idx="1"/>
          </p:nvPr>
        </p:nvSpPr>
        <p:spPr>
          <a:xfrm>
            <a:off x="677334" y="1602463"/>
            <a:ext cx="8778638" cy="4615461"/>
          </a:xfrm>
        </p:spPr>
        <p:txBody>
          <a:bodyPr>
            <a:normAutofit/>
          </a:bodyPr>
          <a:lstStyle/>
          <a:p>
            <a:pPr algn="r" rtl="1"/>
            <a:r>
              <a:rPr lang="ar-AE" b="1" dirty="0" smtClean="0"/>
              <a:t>وتصاغ المشكلة بشكل يعطي أنطباعا وأضحاً على أنها موقف غامض  أو تساؤل يراود ذهن  الباحث ويحاول إيجاد حل أو جواب مناسب له كما أوضحنا ذلك وتحدد عبارات المشكلة بشكل دقيق ووأضح,مثال ذلك:</a:t>
            </a:r>
          </a:p>
          <a:p>
            <a:pPr algn="r" rtl="1"/>
            <a:endParaRPr lang="ar-AE" b="1" dirty="0" smtClean="0"/>
          </a:p>
          <a:p>
            <a:pPr algn="r" rtl="1"/>
            <a:r>
              <a:rPr lang="ar-AE" b="1" dirty="0" smtClean="0"/>
              <a:t>المثال (1) مشكلة بحث بشكل تساؤل:</a:t>
            </a:r>
          </a:p>
          <a:p>
            <a:pPr algn="r" rtl="1"/>
            <a:r>
              <a:rPr lang="ar-AE" b="1" dirty="0" smtClean="0"/>
              <a:t>ما هو تأثير برامج التلفزيون  على قراءة الكتب والمطبوعات الأخرى عند طلبة الجامعات في مدينة ابو ظبي؟</a:t>
            </a:r>
          </a:p>
          <a:p>
            <a:pPr algn="r" rtl="1"/>
            <a:r>
              <a:rPr lang="ar-AE" b="1" dirty="0" smtClean="0"/>
              <a:t>المثال (2) مشكلة بحث بشكل غامض:</a:t>
            </a:r>
          </a:p>
          <a:p>
            <a:pPr algn="r" rtl="1"/>
            <a:r>
              <a:rPr lang="ar-AE" b="1" dirty="0" smtClean="0"/>
              <a:t>التعرف على تأثير برامج التلفزيون على قراءة الكتب.</a:t>
            </a:r>
          </a:p>
          <a:p>
            <a:pPr algn="r" rtl="1"/>
            <a:r>
              <a:rPr lang="ar-AE" b="1" dirty="0" smtClean="0"/>
              <a:t>التعرف على مشاكل التعامل مع الناشرين الأجانب.</a:t>
            </a:r>
          </a:p>
          <a:p>
            <a:pPr marL="0" indent="0" algn="r" rtl="1">
              <a:buNone/>
            </a:pP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318" y="162280"/>
            <a:ext cx="2457450" cy="1277222"/>
          </a:xfrm>
          <a:prstGeom prst="rect">
            <a:avLst/>
          </a:prstGeom>
        </p:spPr>
      </p:pic>
    </p:spTree>
    <p:extLst>
      <p:ext uri="{BB962C8B-B14F-4D97-AF65-F5344CB8AC3E}">
        <p14:creationId xmlns:p14="http://schemas.microsoft.com/office/powerpoint/2010/main" val="11147412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130</TotalTime>
  <Words>938</Words>
  <Application>Microsoft Office PowerPoint</Application>
  <PresentationFormat>Custom</PresentationFormat>
  <Paragraphs>182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المبحث الرابع  ( تصميم خطة البحث ومنهجيته)</vt:lpstr>
      <vt:lpstr>خطوات إعداد البحث العلمي </vt:lpstr>
      <vt:lpstr>خطوات إعداد البحث العلمي </vt:lpstr>
      <vt:lpstr>خطة البحث</vt:lpstr>
      <vt:lpstr>مكونات خطة البحث </vt:lpstr>
      <vt:lpstr>أولا: عنوان البحث:</vt:lpstr>
      <vt:lpstr>أولا: عنوان البحث</vt:lpstr>
      <vt:lpstr>مكونات خطة البحث </vt:lpstr>
      <vt:lpstr>ثانياً: مشكلة البحث:</vt:lpstr>
      <vt:lpstr>مكونات خطة البحث </vt:lpstr>
      <vt:lpstr>ثالثا: الفرضية أوالفرضيات  فقد تكون هنالك فرضية واحدة شاملة لكل جوانب موضوع البحث أو أكثر من فرضية واحدة . ويمثل المخطط الاتي العلاقة بين تحديد مشكلة البحث وصياغة الفرضية أو الفرضيات المطلوبة ومن ثم أختيار العنوان المناسب والملائم للبحث.  مثال: ثأثير التلفاز ومختلف البرامج التي يعرضها أثر سلبي كبير في إقدام طلبة الجامعات على قراءة الكتب والمطبوعات.  </vt:lpstr>
      <vt:lpstr>مكونات خطة البحث </vt:lpstr>
      <vt:lpstr>رابعا: أهمية البحث </vt:lpstr>
      <vt:lpstr>مكونات خطة البحث </vt:lpstr>
      <vt:lpstr>خامسا: هدف أو أهداف البحث</vt:lpstr>
      <vt:lpstr>مكونات خطة البحث </vt:lpstr>
      <vt:lpstr>سادسا: منهج البحث</vt:lpstr>
      <vt:lpstr>مكونات خطة البحث </vt:lpstr>
      <vt:lpstr>PowerPoint Presentation</vt:lpstr>
      <vt:lpstr>مكونات خطة البحث </vt:lpstr>
      <vt:lpstr>تصميم خطة البحث</vt:lpstr>
      <vt:lpstr>مكونات خطة البحث </vt:lpstr>
      <vt:lpstr>تصميم خطة البحث</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Trainee L&amp;D</dc:creator>
  <cp:lastModifiedBy>User</cp:lastModifiedBy>
  <cp:revision>43</cp:revision>
  <dcterms:created xsi:type="dcterms:W3CDTF">2015-09-28T05:08:43Z</dcterms:created>
  <dcterms:modified xsi:type="dcterms:W3CDTF">2016-03-08T09:41:43Z</dcterms:modified>
</cp:coreProperties>
</file>