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78" r:id="rId2"/>
    <p:sldId id="269" r:id="rId3"/>
    <p:sldId id="289" r:id="rId4"/>
    <p:sldId id="279" r:id="rId5"/>
    <p:sldId id="290" r:id="rId6"/>
    <p:sldId id="270" r:id="rId7"/>
    <p:sldId id="271" r:id="rId8"/>
    <p:sldId id="280" r:id="rId9"/>
    <p:sldId id="291" r:id="rId10"/>
    <p:sldId id="276" r:id="rId11"/>
    <p:sldId id="281" r:id="rId12"/>
    <p:sldId id="286" r:id="rId13"/>
    <p:sldId id="288" r:id="rId14"/>
    <p:sldId id="272" r:id="rId15"/>
    <p:sldId id="282" r:id="rId16"/>
    <p:sldId id="273" r:id="rId17"/>
    <p:sldId id="287" r:id="rId18"/>
    <p:sldId id="274" r:id="rId19"/>
    <p:sldId id="283" r:id="rId20"/>
    <p:sldId id="284" r:id="rId21"/>
    <p:sldId id="277" r:id="rId22"/>
    <p:sldId id="285" r:id="rId23"/>
    <p:sldId id="293" r:id="rId24"/>
    <p:sldId id="29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88" autoAdjust="0"/>
    <p:restoredTop sz="94660"/>
  </p:normalViewPr>
  <p:slideViewPr>
    <p:cSldViewPr>
      <p:cViewPr varScale="1">
        <p:scale>
          <a:sx n="74" d="100"/>
          <a:sy n="74" d="100"/>
        </p:scale>
        <p:origin x="147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7CB9FD-40B5-434D-A438-8C573EE9E1FD}" type="datetimeFigureOut">
              <a:rPr lang="en-US" smtClean="0"/>
              <a:t>03-Apr-20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ar-SA" smtClean="0"/>
              <a:t>د. خلود القيسي</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9B7A60-82CE-4496-B499-584BB077C47E}" type="slidenum">
              <a:rPr lang="en-US" smtClean="0"/>
              <a:t>‹#›</a:t>
            </a:fld>
            <a:endParaRPr lang="en-US"/>
          </a:p>
        </p:txBody>
      </p:sp>
    </p:spTree>
    <p:extLst>
      <p:ext uri="{BB962C8B-B14F-4D97-AF65-F5344CB8AC3E}">
        <p14:creationId xmlns:p14="http://schemas.microsoft.com/office/powerpoint/2010/main" val="388411631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3B5B30-3DF6-42E1-AA6E-038052F4E062}" type="datetimeFigureOut">
              <a:rPr lang="en-US" smtClean="0"/>
              <a:t>03-Apr-20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ar-SA" smtClean="0"/>
              <a:t>د. خلود القيسي</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66FED9-EECB-43FA-9761-2655C8D2226E}" type="slidenum">
              <a:rPr lang="en-US" smtClean="0"/>
              <a:t>‹#›</a:t>
            </a:fld>
            <a:endParaRPr lang="en-US"/>
          </a:p>
        </p:txBody>
      </p:sp>
    </p:spTree>
    <p:extLst>
      <p:ext uri="{BB962C8B-B14F-4D97-AF65-F5344CB8AC3E}">
        <p14:creationId xmlns:p14="http://schemas.microsoft.com/office/powerpoint/2010/main" val="306467117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ar-SA" smtClean="0"/>
              <a:t>د. خلود القيسي</a:t>
            </a:r>
            <a:endParaRPr lang="en-US"/>
          </a:p>
        </p:txBody>
      </p:sp>
      <p:sp>
        <p:nvSpPr>
          <p:cNvPr id="5" name="Slide Number Placeholder 4"/>
          <p:cNvSpPr>
            <a:spLocks noGrp="1"/>
          </p:cNvSpPr>
          <p:nvPr>
            <p:ph type="sldNum" sz="quarter" idx="11"/>
          </p:nvPr>
        </p:nvSpPr>
        <p:spPr/>
        <p:txBody>
          <a:bodyPr/>
          <a:lstStyle/>
          <a:p>
            <a:fld id="{B366FED9-EECB-43FA-9761-2655C8D2226E}" type="slidenum">
              <a:rPr lang="en-US" smtClean="0"/>
              <a:t>1</a:t>
            </a:fld>
            <a:endParaRPr lang="en-US"/>
          </a:p>
        </p:txBody>
      </p:sp>
    </p:spTree>
    <p:extLst>
      <p:ext uri="{BB962C8B-B14F-4D97-AF65-F5344CB8AC3E}">
        <p14:creationId xmlns:p14="http://schemas.microsoft.com/office/powerpoint/2010/main" val="1002319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ar-SA" smtClean="0"/>
              <a:t>د. خلود القيسي</a:t>
            </a:r>
            <a:endParaRPr lang="en-US"/>
          </a:p>
        </p:txBody>
      </p:sp>
      <p:sp>
        <p:nvSpPr>
          <p:cNvPr id="5" name="Slide Number Placeholder 4"/>
          <p:cNvSpPr>
            <a:spLocks noGrp="1"/>
          </p:cNvSpPr>
          <p:nvPr>
            <p:ph type="sldNum" sz="quarter" idx="11"/>
          </p:nvPr>
        </p:nvSpPr>
        <p:spPr/>
        <p:txBody>
          <a:bodyPr/>
          <a:lstStyle/>
          <a:p>
            <a:fld id="{B366FED9-EECB-43FA-9761-2655C8D2226E}" type="slidenum">
              <a:rPr lang="en-US" smtClean="0"/>
              <a:t>2</a:t>
            </a:fld>
            <a:endParaRPr lang="en-US"/>
          </a:p>
        </p:txBody>
      </p:sp>
    </p:spTree>
    <p:extLst>
      <p:ext uri="{BB962C8B-B14F-4D97-AF65-F5344CB8AC3E}">
        <p14:creationId xmlns:p14="http://schemas.microsoft.com/office/powerpoint/2010/main" val="3566482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ar-SA" smtClean="0"/>
              <a:t>د. خلود القيسي</a:t>
            </a:r>
            <a:endParaRPr lang="en-US"/>
          </a:p>
        </p:txBody>
      </p:sp>
      <p:sp>
        <p:nvSpPr>
          <p:cNvPr id="5" name="Slide Number Placeholder 4"/>
          <p:cNvSpPr>
            <a:spLocks noGrp="1"/>
          </p:cNvSpPr>
          <p:nvPr>
            <p:ph type="sldNum" sz="quarter" idx="11"/>
          </p:nvPr>
        </p:nvSpPr>
        <p:spPr/>
        <p:txBody>
          <a:bodyPr/>
          <a:lstStyle/>
          <a:p>
            <a:fld id="{B366FED9-EECB-43FA-9761-2655C8D2226E}" type="slidenum">
              <a:rPr lang="en-US" smtClean="0"/>
              <a:t>4</a:t>
            </a:fld>
            <a:endParaRPr lang="en-US"/>
          </a:p>
        </p:txBody>
      </p:sp>
    </p:spTree>
    <p:extLst>
      <p:ext uri="{BB962C8B-B14F-4D97-AF65-F5344CB8AC3E}">
        <p14:creationId xmlns:p14="http://schemas.microsoft.com/office/powerpoint/2010/main" val="415058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3621B2F-53CB-45AF-A540-9C0A7747AAE8}" type="datetime2">
              <a:rPr lang="en-US" smtClean="0"/>
              <a:t>Friday, 3 April, 2020</a:t>
            </a:fld>
            <a:endParaRPr lang="en-US"/>
          </a:p>
        </p:txBody>
      </p:sp>
      <p:sp>
        <p:nvSpPr>
          <p:cNvPr id="5" name="Footer Placeholder 4"/>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7BF5A037-054E-47F7-92BB-02F1785A351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91DDE5-A28C-458C-BE33-FE7BD04C0C8D}" type="datetime2">
              <a:rPr lang="en-US" smtClean="0"/>
              <a:t>Friday, 3 April, 2020</a:t>
            </a:fld>
            <a:endParaRPr lang="en-US"/>
          </a:p>
        </p:txBody>
      </p:sp>
      <p:sp>
        <p:nvSpPr>
          <p:cNvPr id="5" name="Footer Placeholder 4"/>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7BF5A037-054E-47F7-92BB-02F1785A351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3CCD1-25C4-4CE3-A253-9FD617B19F3B}" type="datetime2">
              <a:rPr lang="en-US" smtClean="0"/>
              <a:t>Friday, 3 April, 2020</a:t>
            </a:fld>
            <a:endParaRPr lang="en-US"/>
          </a:p>
        </p:txBody>
      </p:sp>
      <p:sp>
        <p:nvSpPr>
          <p:cNvPr id="5" name="Footer Placeholder 4"/>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7BF5A037-054E-47F7-92BB-02F1785A351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16200000">
            <a:off x="7170351" y="2026920"/>
            <a:ext cx="3200399" cy="365760"/>
          </a:xfrm>
        </p:spPr>
        <p:txBody>
          <a:bodyPr/>
          <a:lstStyle/>
          <a:p>
            <a:fld id="{350312EA-80C7-4289-A075-BB7E6CFD7533}" type="datetime2">
              <a:rPr lang="en-US" smtClean="0"/>
              <a:t>Friday, 3 April, 2020</a:t>
            </a:fld>
            <a:endParaRPr lang="en-US" dirty="0"/>
          </a:p>
        </p:txBody>
      </p:sp>
      <p:sp>
        <p:nvSpPr>
          <p:cNvPr id="5" name="Footer Placeholder 4"/>
          <p:cNvSpPr>
            <a:spLocks noGrp="1"/>
          </p:cNvSpPr>
          <p:nvPr>
            <p:ph type="ftr" sz="quarter" idx="11"/>
          </p:nvPr>
        </p:nvSpPr>
        <p:spPr>
          <a:xfrm rot="16200000">
            <a:off x="7932351" y="3703320"/>
            <a:ext cx="1676400" cy="365760"/>
          </a:xfrm>
          <a:prstGeom prst="rect">
            <a:avLst/>
          </a:prstGeom>
        </p:spPr>
        <p:txBody>
          <a:bodyPr/>
          <a:lstStyle/>
          <a:p>
            <a:endParaRPr lang="en-US" dirty="0"/>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7BF5A037-054E-47F7-92BB-02F1785A351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DE6571-5566-4C40-BEDB-52AE5835C809}" type="datetime2">
              <a:rPr lang="en-US" smtClean="0"/>
              <a:t>Friday, 3 April, 2020</a:t>
            </a:fld>
            <a:endParaRPr lang="en-US"/>
          </a:p>
        </p:txBody>
      </p:sp>
      <p:sp>
        <p:nvSpPr>
          <p:cNvPr id="5" name="Footer Placeholder 4"/>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7BF5A037-054E-47F7-92BB-02F1785A351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BDA144-D14D-46BE-A981-25F9C1BC502D}" type="datetime2">
              <a:rPr lang="en-US" smtClean="0"/>
              <a:t>Friday, 3 April, 2020</a:t>
            </a:fld>
            <a:endParaRPr lang="en-US"/>
          </a:p>
        </p:txBody>
      </p:sp>
      <p:sp>
        <p:nvSpPr>
          <p:cNvPr id="6" name="Footer Placeholder 5"/>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7" name="Slide Number Placeholder 6"/>
          <p:cNvSpPr>
            <a:spLocks noGrp="1"/>
          </p:cNvSpPr>
          <p:nvPr>
            <p:ph type="sldNum" sz="quarter" idx="12"/>
          </p:nvPr>
        </p:nvSpPr>
        <p:spPr>
          <a:xfrm>
            <a:off x="8531788" y="5648960"/>
            <a:ext cx="548640" cy="396240"/>
          </a:xfrm>
          <a:prstGeom prst="bracketPair">
            <a:avLst>
              <a:gd name="adj" fmla="val 17949"/>
            </a:avLst>
          </a:prstGeom>
        </p:spPr>
        <p:txBody>
          <a:bodyPr/>
          <a:lstStyle/>
          <a:p>
            <a:fld id="{7BF5A037-054E-47F7-92BB-02F1785A351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05CB16-E150-4C5C-8369-C3E5A5DAAE95}" type="datetime2">
              <a:rPr lang="en-US" smtClean="0"/>
              <a:t>Friday, 3 April, 2020</a:t>
            </a:fld>
            <a:endParaRPr lang="en-US"/>
          </a:p>
        </p:txBody>
      </p:sp>
      <p:sp>
        <p:nvSpPr>
          <p:cNvPr id="8" name="Footer Placeholder 7"/>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9" name="Slide Number Placeholder 8"/>
          <p:cNvSpPr>
            <a:spLocks noGrp="1"/>
          </p:cNvSpPr>
          <p:nvPr>
            <p:ph type="sldNum" sz="quarter" idx="12"/>
          </p:nvPr>
        </p:nvSpPr>
        <p:spPr>
          <a:xfrm>
            <a:off x="8531788" y="5648960"/>
            <a:ext cx="548640" cy="396240"/>
          </a:xfrm>
          <a:prstGeom prst="bracketPair">
            <a:avLst>
              <a:gd name="adj" fmla="val 17949"/>
            </a:avLst>
          </a:prstGeom>
        </p:spPr>
        <p:txBody>
          <a:bodyPr/>
          <a:lstStyle/>
          <a:p>
            <a:fld id="{7BF5A037-054E-47F7-92BB-02F1785A351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C0B222-EF0E-4BD9-B46E-6F7DC2BB802A}" type="datetime2">
              <a:rPr lang="en-US" smtClean="0"/>
              <a:t>Friday, 3 April, 2020</a:t>
            </a:fld>
            <a:endParaRPr lang="en-US"/>
          </a:p>
        </p:txBody>
      </p:sp>
      <p:sp>
        <p:nvSpPr>
          <p:cNvPr id="4" name="Footer Placeholder 3"/>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5" name="Slide Number Placeholder 4"/>
          <p:cNvSpPr>
            <a:spLocks noGrp="1"/>
          </p:cNvSpPr>
          <p:nvPr>
            <p:ph type="sldNum" sz="quarter" idx="12"/>
          </p:nvPr>
        </p:nvSpPr>
        <p:spPr>
          <a:xfrm>
            <a:off x="8531788" y="5648960"/>
            <a:ext cx="548640" cy="396240"/>
          </a:xfrm>
          <a:prstGeom prst="bracketPair">
            <a:avLst>
              <a:gd name="adj" fmla="val 17949"/>
            </a:avLst>
          </a:prstGeom>
        </p:spPr>
        <p:txBody>
          <a:bodyPr/>
          <a:lstStyle/>
          <a:p>
            <a:fld id="{7BF5A037-054E-47F7-92BB-02F1785A351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DF3BD3-04FC-45B7-82D2-39BA7F7950B0}" type="datetime2">
              <a:rPr lang="en-US" smtClean="0"/>
              <a:t>Friday, 3 April, 2020</a:t>
            </a:fld>
            <a:endParaRPr lang="en-US"/>
          </a:p>
        </p:txBody>
      </p:sp>
      <p:sp>
        <p:nvSpPr>
          <p:cNvPr id="3" name="Footer Placeholder 2"/>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4" name="Slide Number Placeholder 3"/>
          <p:cNvSpPr>
            <a:spLocks noGrp="1"/>
          </p:cNvSpPr>
          <p:nvPr>
            <p:ph type="sldNum" sz="quarter" idx="12"/>
          </p:nvPr>
        </p:nvSpPr>
        <p:spPr>
          <a:xfrm>
            <a:off x="8531788" y="5648960"/>
            <a:ext cx="548640" cy="396240"/>
          </a:xfrm>
          <a:prstGeom prst="bracketPair">
            <a:avLst>
              <a:gd name="adj" fmla="val 17949"/>
            </a:avLst>
          </a:prstGeom>
        </p:spPr>
        <p:txBody>
          <a:bodyPr/>
          <a:lstStyle/>
          <a:p>
            <a:fld id="{7BF5A037-054E-47F7-92BB-02F1785A351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7AD399-9320-4ADC-89E2-95B7E1F8317D}" type="datetime2">
              <a:rPr lang="en-US" smtClean="0"/>
              <a:t>Friday, 3 April, 2020</a:t>
            </a:fld>
            <a:endParaRPr lang="en-US"/>
          </a:p>
        </p:txBody>
      </p:sp>
      <p:sp>
        <p:nvSpPr>
          <p:cNvPr id="6" name="Footer Placeholder 5"/>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7" name="Slide Number Placeholder 6"/>
          <p:cNvSpPr>
            <a:spLocks noGrp="1"/>
          </p:cNvSpPr>
          <p:nvPr>
            <p:ph type="sldNum" sz="quarter" idx="12"/>
          </p:nvPr>
        </p:nvSpPr>
        <p:spPr>
          <a:xfrm>
            <a:off x="8531788" y="5648960"/>
            <a:ext cx="548640" cy="396240"/>
          </a:xfrm>
          <a:prstGeom prst="bracketPair">
            <a:avLst>
              <a:gd name="adj" fmla="val 17949"/>
            </a:avLst>
          </a:prstGeom>
        </p:spPr>
        <p:txBody>
          <a:bodyPr/>
          <a:lstStyle/>
          <a:p>
            <a:fld id="{7BF5A037-054E-47F7-92BB-02F1785A351D}"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E3EEACC-AC1C-4945-BE0E-DE8BFFBB0172}" type="datetime2">
              <a:rPr lang="en-US" smtClean="0"/>
              <a:t>Friday, 3 April, 2020</a:t>
            </a:fld>
            <a:endParaRPr lang="en-US"/>
          </a:p>
        </p:txBody>
      </p:sp>
      <p:sp>
        <p:nvSpPr>
          <p:cNvPr id="9" name="Slide Number Placeholder 8"/>
          <p:cNvSpPr>
            <a:spLocks noGrp="1"/>
          </p:cNvSpPr>
          <p:nvPr>
            <p:ph type="sldNum" sz="quarter" idx="11"/>
          </p:nvPr>
        </p:nvSpPr>
        <p:spPr>
          <a:xfrm>
            <a:off x="8531788" y="5648960"/>
            <a:ext cx="548640" cy="396240"/>
          </a:xfrm>
          <a:prstGeom prst="bracketPair">
            <a:avLst>
              <a:gd name="adj" fmla="val 17949"/>
            </a:avLst>
          </a:prstGeom>
        </p:spPr>
        <p:txBody>
          <a:bodyPr/>
          <a:lstStyle/>
          <a:p>
            <a:fld id="{7BF5A037-054E-47F7-92BB-02F1785A351D}" type="slidenum">
              <a:rPr lang="en-US" smtClean="0"/>
              <a:t>‹#›</a:t>
            </a:fld>
            <a:endParaRPr lang="en-US"/>
          </a:p>
        </p:txBody>
      </p:sp>
      <p:sp>
        <p:nvSpPr>
          <p:cNvPr id="10" name="Footer Placeholder 9"/>
          <p:cNvSpPr>
            <a:spLocks noGrp="1"/>
          </p:cNvSpPr>
          <p:nvPr>
            <p:ph type="ftr" sz="quarter" idx="12"/>
          </p:nvPr>
        </p:nvSpPr>
        <p:spPr>
          <a:xfrm rot="16200000">
            <a:off x="7586910" y="4048760"/>
            <a:ext cx="2367281" cy="365760"/>
          </a:xfrm>
          <a:prstGeom prst="rect">
            <a:avLst/>
          </a:prstGeo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rot="16200000">
            <a:off x="7360851" y="1836420"/>
            <a:ext cx="2819399" cy="365760"/>
          </a:xfrm>
          <a:prstGeom prst="rect">
            <a:avLst/>
          </a:prstGeom>
        </p:spPr>
        <p:txBody>
          <a:bodyPr vert="horz" lIns="91440" tIns="45720" rIns="91440" bIns="45720" rtlCol="0" anchor="ctr"/>
          <a:lstStyle>
            <a:lvl1pPr algn="l">
              <a:defRPr sz="2000">
                <a:solidFill>
                  <a:schemeClr val="bg2"/>
                </a:solidFill>
              </a:defRPr>
            </a:lvl1pPr>
          </a:lstStyle>
          <a:p>
            <a:fld id="{C8AEBC86-1EA8-42EC-AC37-EB09176AC41D}" type="datetime2">
              <a:rPr lang="en-US" smtClean="0"/>
              <a:t>Friday, 3 April, 2020</a:t>
            </a:fld>
            <a:endParaRPr lang="en-US" dirty="0"/>
          </a:p>
        </p:txBody>
      </p:sp>
      <p:sp>
        <p:nvSpPr>
          <p:cNvPr id="9" name="Snip Same Side Corner Rectangle 8"/>
          <p:cNvSpPr/>
          <p:nvPr userDrawn="1"/>
        </p:nvSpPr>
        <p:spPr>
          <a:xfrm>
            <a:off x="8458200" y="4953000"/>
            <a:ext cx="685800" cy="11430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F57B29E-CF34-41B5-9B21-9999BEFBE9DC}" type="slidenum">
              <a:rPr lang="en-US" b="1" smtClean="0"/>
              <a:t>‹#›</a:t>
            </a:fld>
            <a:endParaRPr lang="en-US" b="1" dirty="0" smtClean="0"/>
          </a:p>
          <a:p>
            <a:pPr algn="ctr"/>
            <a:r>
              <a:rPr lang="en-US" b="1" dirty="0" smtClean="0"/>
              <a:t>of </a:t>
            </a:r>
            <a:r>
              <a:rPr lang="en-US" b="1" dirty="0" smtClean="0"/>
              <a:t>24</a:t>
            </a:r>
            <a:endParaRPr lang="en-US" b="1"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543800" cy="1828801"/>
          </a:xfrm>
        </p:spPr>
        <p:txBody>
          <a:bodyPr/>
          <a:lstStyle/>
          <a:p>
            <a:pPr algn="ctr"/>
            <a:r>
              <a:rPr lang="ar-AE" sz="11500" dirty="0" smtClean="0"/>
              <a:t>الفصل السادس</a:t>
            </a:r>
            <a:endParaRPr lang="en-US" sz="11500" dirty="0"/>
          </a:p>
        </p:txBody>
      </p:sp>
      <p:sp>
        <p:nvSpPr>
          <p:cNvPr id="3" name="Subtitle 2"/>
          <p:cNvSpPr>
            <a:spLocks noGrp="1"/>
          </p:cNvSpPr>
          <p:nvPr>
            <p:ph type="subTitle" idx="1"/>
          </p:nvPr>
        </p:nvSpPr>
        <p:spPr>
          <a:xfrm>
            <a:off x="1226820" y="3886200"/>
            <a:ext cx="6461760" cy="1371600"/>
          </a:xfrm>
        </p:spPr>
        <p:txBody>
          <a:bodyPr>
            <a:noAutofit/>
          </a:bodyPr>
          <a:lstStyle/>
          <a:p>
            <a:pPr algn="ctr"/>
            <a:r>
              <a:rPr lang="ar-SA" sz="8000" dirty="0">
                <a:solidFill>
                  <a:srgbClr val="C00000"/>
                </a:solidFill>
              </a:rPr>
              <a:t>تسويق الخدمات</a:t>
            </a:r>
            <a:r>
              <a:rPr lang="ar-SA" sz="8000" dirty="0"/>
              <a:t> </a:t>
            </a:r>
            <a:endParaRPr lang="en-US" sz="8000" dirty="0"/>
          </a:p>
        </p:txBody>
      </p:sp>
      <p:sp>
        <p:nvSpPr>
          <p:cNvPr id="5" name="Date Placeholder 4"/>
          <p:cNvSpPr>
            <a:spLocks noGrp="1"/>
          </p:cNvSpPr>
          <p:nvPr>
            <p:ph type="dt" sz="half" idx="10"/>
          </p:nvPr>
        </p:nvSpPr>
        <p:spPr/>
        <p:txBody>
          <a:bodyPr/>
          <a:lstStyle/>
          <a:p>
            <a:fld id="{B154C3A1-323E-4F24-B5A2-C421E8F03F83}" type="datetime2">
              <a:rPr lang="en-US" smtClean="0"/>
              <a:t>Friday, 3 April, 2020</a:t>
            </a:fld>
            <a:endParaRPr lang="en-US"/>
          </a:p>
        </p:txBody>
      </p:sp>
    </p:spTree>
    <p:extLst>
      <p:ext uri="{BB962C8B-B14F-4D97-AF65-F5344CB8AC3E}">
        <p14:creationId xmlns:p14="http://schemas.microsoft.com/office/powerpoint/2010/main" val="502584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543800" cy="762000"/>
          </a:xfrm>
        </p:spPr>
        <p:txBody>
          <a:bodyPr/>
          <a:lstStyle/>
          <a:p>
            <a:pPr algn="ctr" rtl="1"/>
            <a:r>
              <a:rPr lang="ar-AE" sz="4600" dirty="0">
                <a:solidFill>
                  <a:srgbClr val="FF0000"/>
                </a:solidFill>
              </a:rPr>
              <a:t>تابع : تصنيف الخدمات </a:t>
            </a:r>
            <a:endParaRPr lang="en-US" sz="4600" dirty="0">
              <a:solidFill>
                <a:srgbClr val="FF0000"/>
              </a:solidFill>
            </a:endParaRPr>
          </a:p>
        </p:txBody>
      </p:sp>
      <p:sp>
        <p:nvSpPr>
          <p:cNvPr id="5" name="Subtitle 4"/>
          <p:cNvSpPr>
            <a:spLocks noGrp="1"/>
          </p:cNvSpPr>
          <p:nvPr>
            <p:ph type="subTitle" idx="1"/>
          </p:nvPr>
        </p:nvSpPr>
        <p:spPr>
          <a:xfrm>
            <a:off x="685800" y="1143001"/>
            <a:ext cx="7543800" cy="5486400"/>
          </a:xfrm>
        </p:spPr>
        <p:txBody>
          <a:bodyPr>
            <a:noAutofit/>
          </a:bodyPr>
          <a:lstStyle/>
          <a:p>
            <a:pPr marL="342900" indent="-228600" algn="r" rtl="1">
              <a:buFont typeface="Wingdings" pitchFamily="2" charset="2"/>
              <a:buChar char="Ø"/>
            </a:pPr>
            <a:r>
              <a:rPr lang="ar-AE" sz="2400" dirty="0" smtClean="0">
                <a:solidFill>
                  <a:srgbClr val="002060"/>
                </a:solidFill>
              </a:rPr>
              <a:t> </a:t>
            </a:r>
            <a:r>
              <a:rPr lang="ar-AE" sz="2400" dirty="0">
                <a:solidFill>
                  <a:srgbClr val="002060"/>
                </a:solidFill>
              </a:rPr>
              <a:t>رابعا: التصنيف حسب درجه الاتصال بالمستفيد</a:t>
            </a:r>
            <a:r>
              <a:rPr lang="ar-AE" sz="2400" dirty="0" smtClean="0">
                <a:solidFill>
                  <a:srgbClr val="002060"/>
                </a:solidFill>
              </a:rPr>
              <a:t>:</a:t>
            </a:r>
          </a:p>
          <a:p>
            <a:pPr marL="342900" indent="-228600" algn="r" rtl="1">
              <a:buFont typeface="Wingdings" pitchFamily="2" charset="2"/>
              <a:buChar char="Ø"/>
            </a:pPr>
            <a:endParaRPr lang="ar-AE" sz="2400" dirty="0">
              <a:solidFill>
                <a:srgbClr val="002060"/>
              </a:solidFill>
            </a:endParaRPr>
          </a:p>
          <a:p>
            <a:pPr marL="342900" indent="-342900" algn="r" rtl="1">
              <a:buFont typeface="Arial" panose="020B0604020202020204" pitchFamily="34" charset="0"/>
              <a:buChar char="•"/>
            </a:pPr>
            <a:r>
              <a:rPr lang="ar-AE" sz="2400" dirty="0">
                <a:solidFill>
                  <a:schemeClr val="tx1"/>
                </a:solidFill>
              </a:rPr>
              <a:t>خدمات تتطلب اتصال شخصي </a:t>
            </a:r>
            <a:r>
              <a:rPr lang="ar-AE" sz="2400" dirty="0" smtClean="0">
                <a:solidFill>
                  <a:schemeClr val="tx1"/>
                </a:solidFill>
              </a:rPr>
              <a:t>عالى</a:t>
            </a:r>
            <a:r>
              <a:rPr lang="ar-AE" sz="2400" dirty="0" smtClean="0">
                <a:solidFill>
                  <a:srgbClr val="002060"/>
                </a:solidFill>
              </a:rPr>
              <a:t>: </a:t>
            </a:r>
            <a:r>
              <a:rPr lang="ar-AE" sz="1800" b="1" dirty="0" smtClean="0">
                <a:solidFill>
                  <a:srgbClr val="7030A0"/>
                </a:solidFill>
              </a:rPr>
              <a:t>خدمة الطب /المحامي /التعلىم / </a:t>
            </a:r>
            <a:r>
              <a:rPr lang="ar-AE" sz="1800" b="1" dirty="0">
                <a:solidFill>
                  <a:srgbClr val="7030A0"/>
                </a:solidFill>
              </a:rPr>
              <a:t>النقل الجوي </a:t>
            </a:r>
            <a:r>
              <a:rPr lang="ar-AE" sz="1800" b="1" dirty="0" smtClean="0">
                <a:solidFill>
                  <a:srgbClr val="7030A0"/>
                </a:solidFill>
              </a:rPr>
              <a:t>/الرعايه </a:t>
            </a:r>
            <a:r>
              <a:rPr lang="ar-AE" sz="1800" b="1" dirty="0">
                <a:solidFill>
                  <a:srgbClr val="7030A0"/>
                </a:solidFill>
              </a:rPr>
              <a:t>الصحية </a:t>
            </a:r>
            <a:endParaRPr lang="ar-AE" sz="1800" b="1" dirty="0" smtClean="0">
              <a:solidFill>
                <a:srgbClr val="7030A0"/>
              </a:solidFill>
            </a:endParaRPr>
          </a:p>
          <a:p>
            <a:pPr marL="342900" indent="-342900" algn="r" rtl="1">
              <a:buFont typeface="Arial" panose="020B0604020202020204" pitchFamily="34" charset="0"/>
              <a:buChar char="•"/>
            </a:pPr>
            <a:r>
              <a:rPr lang="ar-AE" sz="2400" dirty="0">
                <a:solidFill>
                  <a:schemeClr val="tx1"/>
                </a:solidFill>
              </a:rPr>
              <a:t>خدمات تتطلب اتصال منخفض</a:t>
            </a:r>
            <a:r>
              <a:rPr lang="ar-AE" sz="1800" b="1" dirty="0" smtClean="0">
                <a:solidFill>
                  <a:srgbClr val="7030A0"/>
                </a:solidFill>
              </a:rPr>
              <a:t>: التسوق عبر الانترنت </a:t>
            </a:r>
          </a:p>
          <a:p>
            <a:pPr marL="342900" indent="-342900" algn="r" rtl="1">
              <a:buFont typeface="Arial" panose="020B0604020202020204" pitchFamily="34" charset="0"/>
              <a:buChar char="•"/>
            </a:pPr>
            <a:r>
              <a:rPr lang="ar-AE" sz="2400" dirty="0">
                <a:solidFill>
                  <a:schemeClr val="tx1"/>
                </a:solidFill>
              </a:rPr>
              <a:t>خدمات تتطلب اتصال متوسط:  </a:t>
            </a:r>
            <a:r>
              <a:rPr lang="ar-AE" sz="1800" b="1" dirty="0">
                <a:solidFill>
                  <a:srgbClr val="7030A0"/>
                </a:solidFill>
              </a:rPr>
              <a:t>المطاعم السريعه و الترفيه مثال المسارح و السينما </a:t>
            </a:r>
            <a:endParaRPr lang="ar-AE" sz="1800" b="1" dirty="0" smtClean="0">
              <a:solidFill>
                <a:srgbClr val="7030A0"/>
              </a:solidFill>
            </a:endParaRPr>
          </a:p>
          <a:p>
            <a:pPr marL="342900" indent="-342900" algn="r" rtl="1">
              <a:buFont typeface="Arial" panose="020B0604020202020204" pitchFamily="34" charset="0"/>
              <a:buChar char="•"/>
            </a:pPr>
            <a:endParaRPr lang="ar-AE" sz="1800" b="1" dirty="0" smtClean="0">
              <a:solidFill>
                <a:srgbClr val="7030A0"/>
              </a:solidFill>
            </a:endParaRPr>
          </a:p>
          <a:p>
            <a:pPr marL="342900" indent="-228600" algn="r" rtl="1">
              <a:buFont typeface="Wingdings" pitchFamily="2" charset="2"/>
              <a:buChar char="Ø"/>
            </a:pPr>
            <a:r>
              <a:rPr lang="ar-AE" sz="2400" dirty="0">
                <a:solidFill>
                  <a:srgbClr val="002060"/>
                </a:solidFill>
              </a:rPr>
              <a:t>خامسا: التصنيف حسب الخبره المطلوبه لاداء/تقديم الخدمة</a:t>
            </a:r>
            <a:r>
              <a:rPr lang="ar-AE" sz="2400" dirty="0" smtClean="0">
                <a:solidFill>
                  <a:srgbClr val="002060"/>
                </a:solidFill>
              </a:rPr>
              <a:t>.</a:t>
            </a:r>
          </a:p>
          <a:p>
            <a:pPr marL="342900" indent="-228600" algn="r" rtl="1">
              <a:buFont typeface="Wingdings" pitchFamily="2" charset="2"/>
              <a:buChar char="Ø"/>
            </a:pPr>
            <a:endParaRPr lang="ar-AE" sz="2400" dirty="0">
              <a:solidFill>
                <a:srgbClr val="002060"/>
              </a:solidFill>
            </a:endParaRPr>
          </a:p>
          <a:p>
            <a:pPr marL="342900" indent="-342900" algn="r" rtl="1">
              <a:buFont typeface="Arial" panose="020B0604020202020204" pitchFamily="34" charset="0"/>
              <a:buChar char="•"/>
            </a:pPr>
            <a:r>
              <a:rPr lang="ar-AE" sz="2400" dirty="0">
                <a:solidFill>
                  <a:schemeClr val="tx1"/>
                </a:solidFill>
              </a:rPr>
              <a:t>خدمات </a:t>
            </a:r>
            <a:r>
              <a:rPr lang="ar-AE" sz="2400" dirty="0" smtClean="0">
                <a:solidFill>
                  <a:schemeClr val="tx1"/>
                </a:solidFill>
              </a:rPr>
              <a:t>مهنيه: </a:t>
            </a:r>
            <a:r>
              <a:rPr lang="ar-AE" sz="1800" b="1" dirty="0">
                <a:solidFill>
                  <a:srgbClr val="7030A0"/>
                </a:solidFill>
              </a:rPr>
              <a:t>خدمات الاطباء و المهنين مثل المستشارين</a:t>
            </a:r>
          </a:p>
          <a:p>
            <a:pPr marL="342900" indent="-342900" algn="r" rtl="1">
              <a:buFont typeface="Arial" panose="020B0604020202020204" pitchFamily="34" charset="0"/>
              <a:buChar char="•"/>
            </a:pPr>
            <a:r>
              <a:rPr lang="ar-AE" sz="2400" dirty="0" smtClean="0">
                <a:solidFill>
                  <a:schemeClr val="tx1"/>
                </a:solidFill>
              </a:rPr>
              <a:t>خدمات غير مهنية: </a:t>
            </a:r>
            <a:r>
              <a:rPr lang="ar-AE" sz="1800" b="1" dirty="0">
                <a:solidFill>
                  <a:srgbClr val="7030A0"/>
                </a:solidFill>
              </a:rPr>
              <a:t>خدمات نظافة الشوارع </a:t>
            </a:r>
            <a:r>
              <a:rPr lang="ar-AE" sz="1800" b="1" dirty="0" smtClean="0">
                <a:solidFill>
                  <a:srgbClr val="7030A0"/>
                </a:solidFill>
              </a:rPr>
              <a:t>او اي خدمه لا تتطلب درجه عالىه من التعلىم</a:t>
            </a:r>
          </a:p>
        </p:txBody>
      </p:sp>
      <p:sp>
        <p:nvSpPr>
          <p:cNvPr id="4" name="Date Placeholder 3"/>
          <p:cNvSpPr>
            <a:spLocks noGrp="1"/>
          </p:cNvSpPr>
          <p:nvPr>
            <p:ph type="dt" sz="half" idx="10"/>
          </p:nvPr>
        </p:nvSpPr>
        <p:spPr/>
        <p:txBody>
          <a:bodyPr/>
          <a:lstStyle/>
          <a:p>
            <a:fld id="{E793F763-DCCF-4768-B8CB-C197985AF7DD}" type="datetime2">
              <a:rPr lang="en-US" smtClean="0"/>
              <a:t>Friday, 3 April, 2020</a:t>
            </a:fld>
            <a:endParaRPr lang="en-US"/>
          </a:p>
        </p:txBody>
      </p:sp>
    </p:spTree>
    <p:extLst>
      <p:ext uri="{BB962C8B-B14F-4D97-AF65-F5344CB8AC3E}">
        <p14:creationId xmlns:p14="http://schemas.microsoft.com/office/powerpoint/2010/main" val="24362997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543800" cy="762000"/>
          </a:xfrm>
        </p:spPr>
        <p:txBody>
          <a:bodyPr/>
          <a:lstStyle/>
          <a:p>
            <a:pPr algn="ctr" rtl="1"/>
            <a:r>
              <a:rPr lang="ar-AE" sz="4600" dirty="0">
                <a:solidFill>
                  <a:srgbClr val="FF0000"/>
                </a:solidFill>
              </a:rPr>
              <a:t>تابع : تصنيف الخدمات </a:t>
            </a:r>
            <a:endParaRPr lang="en-US" sz="4600" dirty="0">
              <a:solidFill>
                <a:srgbClr val="FF0000"/>
              </a:solidFill>
            </a:endParaRPr>
          </a:p>
        </p:txBody>
      </p:sp>
      <p:sp>
        <p:nvSpPr>
          <p:cNvPr id="5" name="Subtitle 4"/>
          <p:cNvSpPr>
            <a:spLocks noGrp="1"/>
          </p:cNvSpPr>
          <p:nvPr>
            <p:ph type="subTitle" idx="1"/>
          </p:nvPr>
        </p:nvSpPr>
        <p:spPr>
          <a:xfrm>
            <a:off x="685800" y="1143001"/>
            <a:ext cx="7543800" cy="5486400"/>
          </a:xfrm>
        </p:spPr>
        <p:txBody>
          <a:bodyPr>
            <a:noAutofit/>
          </a:bodyPr>
          <a:lstStyle/>
          <a:p>
            <a:pPr marL="342900" indent="-228600" algn="r" rtl="1">
              <a:buFont typeface="Wingdings" pitchFamily="2" charset="2"/>
              <a:buChar char="Ø"/>
            </a:pPr>
            <a:r>
              <a:rPr lang="ar-AE" sz="2800" dirty="0" smtClean="0">
                <a:solidFill>
                  <a:srgbClr val="002060"/>
                </a:solidFill>
              </a:rPr>
              <a:t>سادسا</a:t>
            </a:r>
            <a:r>
              <a:rPr lang="ar-AE" sz="2800" dirty="0">
                <a:solidFill>
                  <a:srgbClr val="002060"/>
                </a:solidFill>
              </a:rPr>
              <a:t>: تصنيف الخدمات حسب العمليه الموجه:</a:t>
            </a:r>
          </a:p>
          <a:p>
            <a:pPr marL="342900" indent="-342900" algn="r" rtl="1">
              <a:buFont typeface="Arial" panose="020B0604020202020204" pitchFamily="34" charset="0"/>
              <a:buChar char="•"/>
            </a:pPr>
            <a:r>
              <a:rPr lang="ar-AE" sz="2800" dirty="0" smtClean="0">
                <a:solidFill>
                  <a:srgbClr val="002060"/>
                </a:solidFill>
              </a:rPr>
              <a:t>  </a:t>
            </a:r>
            <a:r>
              <a:rPr lang="ar-AE" sz="2800" dirty="0">
                <a:solidFill>
                  <a:schemeClr val="tx1"/>
                </a:solidFill>
              </a:rPr>
              <a:t>خدمات </a:t>
            </a:r>
            <a:r>
              <a:rPr lang="ar-AE" sz="2800" dirty="0" smtClean="0">
                <a:solidFill>
                  <a:schemeClr val="tx1"/>
                </a:solidFill>
              </a:rPr>
              <a:t>معالجه الافراد </a:t>
            </a:r>
            <a:r>
              <a:rPr lang="ar-AE" sz="2800" dirty="0" smtClean="0">
                <a:solidFill>
                  <a:srgbClr val="002060"/>
                </a:solidFill>
              </a:rPr>
              <a:t>: </a:t>
            </a:r>
            <a:r>
              <a:rPr lang="ar-AE" b="1" dirty="0" smtClean="0">
                <a:solidFill>
                  <a:srgbClr val="7030A0"/>
                </a:solidFill>
              </a:rPr>
              <a:t>وتتطلب </a:t>
            </a:r>
            <a:r>
              <a:rPr lang="ar-AE" b="1" dirty="0">
                <a:solidFill>
                  <a:srgbClr val="7030A0"/>
                </a:solidFill>
              </a:rPr>
              <a:t>حضور المستفيد للحصول </a:t>
            </a:r>
            <a:r>
              <a:rPr lang="ar-AE" b="1" dirty="0" smtClean="0">
                <a:solidFill>
                  <a:srgbClr val="7030A0"/>
                </a:solidFill>
              </a:rPr>
              <a:t>على </a:t>
            </a:r>
            <a:r>
              <a:rPr lang="ar-AE" b="1" dirty="0">
                <a:solidFill>
                  <a:srgbClr val="7030A0"/>
                </a:solidFill>
              </a:rPr>
              <a:t>الخدمه </a:t>
            </a:r>
            <a:r>
              <a:rPr lang="ar-AE" b="1" dirty="0" smtClean="0">
                <a:solidFill>
                  <a:srgbClr val="7030A0"/>
                </a:solidFill>
              </a:rPr>
              <a:t>( العلاج الطبي/الفيزيائي)</a:t>
            </a:r>
          </a:p>
          <a:p>
            <a:pPr marL="342900" indent="-342900" algn="r" rtl="1">
              <a:buFont typeface="Arial" panose="020B0604020202020204" pitchFamily="34" charset="0"/>
              <a:buChar char="•"/>
            </a:pPr>
            <a:r>
              <a:rPr lang="ar-AE" sz="2800" dirty="0">
                <a:solidFill>
                  <a:schemeClr val="tx1"/>
                </a:solidFill>
              </a:rPr>
              <a:t>خدمات </a:t>
            </a:r>
            <a:r>
              <a:rPr lang="ar-AE" sz="2800" dirty="0" smtClean="0">
                <a:solidFill>
                  <a:schemeClr val="tx1"/>
                </a:solidFill>
              </a:rPr>
              <a:t>معالجه الممتلكات: </a:t>
            </a:r>
            <a:r>
              <a:rPr lang="ar-AE" b="1" dirty="0">
                <a:solidFill>
                  <a:srgbClr val="7030A0"/>
                </a:solidFill>
              </a:rPr>
              <a:t>صيانه السيارات و لا </a:t>
            </a:r>
            <a:r>
              <a:rPr lang="ar-AE" b="1" dirty="0" smtClean="0">
                <a:solidFill>
                  <a:srgbClr val="7030A0"/>
                </a:solidFill>
              </a:rPr>
              <a:t>تتطلب </a:t>
            </a:r>
            <a:r>
              <a:rPr lang="ar-AE" b="1" dirty="0">
                <a:solidFill>
                  <a:srgbClr val="7030A0"/>
                </a:solidFill>
              </a:rPr>
              <a:t>حضور </a:t>
            </a:r>
            <a:r>
              <a:rPr lang="ar-AE" b="1" dirty="0" smtClean="0">
                <a:solidFill>
                  <a:srgbClr val="7030A0"/>
                </a:solidFill>
              </a:rPr>
              <a:t>المستفيد </a:t>
            </a:r>
          </a:p>
          <a:p>
            <a:pPr marL="342900" indent="-342900" algn="r" rtl="1">
              <a:buFont typeface="Arial" panose="020B0604020202020204" pitchFamily="34" charset="0"/>
              <a:buChar char="•"/>
            </a:pPr>
            <a:r>
              <a:rPr lang="ar-AE" sz="2800" dirty="0">
                <a:solidFill>
                  <a:schemeClr val="tx1"/>
                </a:solidFill>
              </a:rPr>
              <a:t>خدمات </a:t>
            </a:r>
            <a:r>
              <a:rPr lang="ar-AE" sz="2800" dirty="0" smtClean="0">
                <a:solidFill>
                  <a:schemeClr val="tx1"/>
                </a:solidFill>
              </a:rPr>
              <a:t>معالجه ذهنيه</a:t>
            </a:r>
            <a:r>
              <a:rPr lang="ar-AE" b="1" dirty="0" smtClean="0">
                <a:solidFill>
                  <a:srgbClr val="7030A0"/>
                </a:solidFill>
              </a:rPr>
              <a:t>: موجه لاثاره العقول و تتطلب مشاركه المستفيد مثل الترفيه و التعلىم و الاعلام.</a:t>
            </a:r>
          </a:p>
          <a:p>
            <a:pPr marL="342900" indent="-342900" algn="r" rtl="1">
              <a:buFont typeface="Arial" panose="020B0604020202020204" pitchFamily="34" charset="0"/>
              <a:buChar char="•"/>
            </a:pPr>
            <a:r>
              <a:rPr lang="ar-AE" sz="2800" dirty="0">
                <a:solidFill>
                  <a:schemeClr val="tx1"/>
                </a:solidFill>
              </a:rPr>
              <a:t>خدمات </a:t>
            </a:r>
            <a:r>
              <a:rPr lang="ar-AE" sz="2800" dirty="0" smtClean="0">
                <a:solidFill>
                  <a:schemeClr val="tx1"/>
                </a:solidFill>
              </a:rPr>
              <a:t>معالجه المعلومات</a:t>
            </a:r>
            <a:r>
              <a:rPr lang="ar-AE" b="1" dirty="0" smtClean="0">
                <a:solidFill>
                  <a:srgbClr val="7030A0"/>
                </a:solidFill>
              </a:rPr>
              <a:t>: معالجه البيانات الضريبيه و الخدمات المالىه / القانونيه </a:t>
            </a:r>
          </a:p>
          <a:p>
            <a:pPr marL="342900" indent="-342900" algn="r" rtl="1">
              <a:buFont typeface="Arial" panose="020B0604020202020204" pitchFamily="34" charset="0"/>
              <a:buChar char="•"/>
            </a:pPr>
            <a:endParaRPr lang="ar-AE" sz="1100" b="1" dirty="0" smtClean="0">
              <a:solidFill>
                <a:srgbClr val="7030A0"/>
              </a:solidFill>
            </a:endParaRPr>
          </a:p>
          <a:p>
            <a:pPr marL="342900" indent="-228600" algn="r" rtl="1">
              <a:buFont typeface="Wingdings" pitchFamily="2" charset="2"/>
              <a:buChar char="Ø"/>
            </a:pPr>
            <a:r>
              <a:rPr lang="ar-AE" sz="2800" dirty="0">
                <a:solidFill>
                  <a:srgbClr val="002060"/>
                </a:solidFill>
              </a:rPr>
              <a:t>سابعا : تصنيف الخدمات حسب طبيعتها </a:t>
            </a:r>
            <a:r>
              <a:rPr lang="ar-AE" sz="2800" dirty="0" smtClean="0">
                <a:solidFill>
                  <a:srgbClr val="002060"/>
                </a:solidFill>
              </a:rPr>
              <a:t>:</a:t>
            </a:r>
          </a:p>
          <a:p>
            <a:pPr marL="457200" indent="-342900" algn="r" rtl="1">
              <a:buFont typeface="Arial" panose="020B0604020202020204" pitchFamily="34" charset="0"/>
              <a:buChar char="•"/>
            </a:pPr>
            <a:r>
              <a:rPr lang="ar-AE" sz="2800" dirty="0">
                <a:solidFill>
                  <a:schemeClr val="tx1"/>
                </a:solidFill>
              </a:rPr>
              <a:t>خدمات ضروريه</a:t>
            </a:r>
            <a:r>
              <a:rPr lang="ar-AE" sz="2800" dirty="0" smtClean="0">
                <a:solidFill>
                  <a:schemeClr val="tx1"/>
                </a:solidFill>
              </a:rPr>
              <a:t>: </a:t>
            </a:r>
            <a:r>
              <a:rPr lang="ar-AE" b="1" dirty="0">
                <a:solidFill>
                  <a:srgbClr val="7030A0"/>
                </a:solidFill>
              </a:rPr>
              <a:t>خدمات البنيه التحتيه و </a:t>
            </a:r>
            <a:r>
              <a:rPr lang="ar-AE" b="1" dirty="0" smtClean="0">
                <a:solidFill>
                  <a:srgbClr val="7030A0"/>
                </a:solidFill>
              </a:rPr>
              <a:t>التعلىم الالزامي </a:t>
            </a:r>
            <a:r>
              <a:rPr lang="ar-AE" b="1" dirty="0">
                <a:solidFill>
                  <a:srgbClr val="7030A0"/>
                </a:solidFill>
              </a:rPr>
              <a:t>و تأمين السيارات الالزامي  </a:t>
            </a:r>
          </a:p>
          <a:p>
            <a:pPr marL="457200" indent="-342900" algn="r" rtl="1">
              <a:buFont typeface="Arial" panose="020B0604020202020204" pitchFamily="34" charset="0"/>
              <a:buChar char="•"/>
            </a:pPr>
            <a:r>
              <a:rPr lang="ar-AE" sz="2800" dirty="0">
                <a:solidFill>
                  <a:schemeClr val="tx1"/>
                </a:solidFill>
              </a:rPr>
              <a:t>خدمات </a:t>
            </a:r>
            <a:r>
              <a:rPr lang="ar-AE" sz="2800" dirty="0" smtClean="0">
                <a:solidFill>
                  <a:schemeClr val="tx1"/>
                </a:solidFill>
              </a:rPr>
              <a:t>كمالىه: </a:t>
            </a:r>
            <a:r>
              <a:rPr lang="ar-AE" b="1" dirty="0">
                <a:solidFill>
                  <a:srgbClr val="7030A0"/>
                </a:solidFill>
              </a:rPr>
              <a:t>خدمات الترفيه و </a:t>
            </a:r>
            <a:r>
              <a:rPr lang="ar-AE" b="1" dirty="0" smtClean="0">
                <a:solidFill>
                  <a:srgbClr val="7030A0"/>
                </a:solidFill>
              </a:rPr>
              <a:t>التسلية  </a:t>
            </a:r>
            <a:endParaRPr lang="ar-AE" b="1" dirty="0">
              <a:solidFill>
                <a:srgbClr val="7030A0"/>
              </a:solidFill>
            </a:endParaRPr>
          </a:p>
        </p:txBody>
      </p:sp>
      <p:sp>
        <p:nvSpPr>
          <p:cNvPr id="4" name="Date Placeholder 3"/>
          <p:cNvSpPr>
            <a:spLocks noGrp="1"/>
          </p:cNvSpPr>
          <p:nvPr>
            <p:ph type="dt" sz="half" idx="10"/>
          </p:nvPr>
        </p:nvSpPr>
        <p:spPr/>
        <p:txBody>
          <a:bodyPr/>
          <a:lstStyle/>
          <a:p>
            <a:fld id="{5C9B532F-2724-4EC3-B61A-45C5715CAEF1}" type="datetime2">
              <a:rPr lang="en-US" smtClean="0"/>
              <a:t>Friday, 3 April, 2020</a:t>
            </a:fld>
            <a:endParaRPr lang="en-US"/>
          </a:p>
        </p:txBody>
      </p:sp>
    </p:spTree>
    <p:extLst>
      <p:ext uri="{BB962C8B-B14F-4D97-AF65-F5344CB8AC3E}">
        <p14:creationId xmlns:p14="http://schemas.microsoft.com/office/powerpoint/2010/main" val="18072569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normAutofit/>
          </a:bodyPr>
          <a:lstStyle/>
          <a:p>
            <a:pPr algn="ctr"/>
            <a:r>
              <a:rPr lang="ar-AE" sz="6600" b="1" dirty="0">
                <a:solidFill>
                  <a:srgbClr val="C00000"/>
                </a:solidFill>
              </a:rPr>
              <a:t>أ</a:t>
            </a:r>
            <a:r>
              <a:rPr lang="ar-AE" sz="6600" b="1" dirty="0" smtClean="0">
                <a:solidFill>
                  <a:srgbClr val="C00000"/>
                </a:solidFill>
              </a:rPr>
              <a:t>سئلة للمناقشة</a:t>
            </a:r>
            <a:endParaRPr lang="en-US" sz="6600" b="1" dirty="0">
              <a:solidFill>
                <a:srgbClr val="C00000"/>
              </a:solidFill>
            </a:endParaRPr>
          </a:p>
        </p:txBody>
      </p:sp>
      <p:sp>
        <p:nvSpPr>
          <p:cNvPr id="3" name="Content Placeholder 2"/>
          <p:cNvSpPr>
            <a:spLocks noGrp="1"/>
          </p:cNvSpPr>
          <p:nvPr>
            <p:ph idx="1"/>
          </p:nvPr>
        </p:nvSpPr>
        <p:spPr>
          <a:xfrm>
            <a:off x="457200" y="1600200"/>
            <a:ext cx="7696200" cy="5029200"/>
          </a:xfrm>
          <a:blipFill>
            <a:blip r:embed="rId3"/>
            <a:tile tx="0" ty="0" sx="100000" sy="100000" flip="none" algn="tl"/>
          </a:blipFill>
        </p:spPr>
        <p:txBody>
          <a:bodyPr>
            <a:noAutofit/>
          </a:bodyPr>
          <a:lstStyle/>
          <a:p>
            <a:pPr marL="0" indent="0" algn="r" rtl="1">
              <a:buNone/>
            </a:pPr>
            <a:r>
              <a:rPr lang="ar-AE" sz="4600" dirty="0" smtClean="0"/>
              <a:t>تعرف الخدمة بأنها أي عمل أو أداء غير ملموس يقدمه طرف الى طرف آخر من دون ان ينتج عن ذلك ملكية شئ ما، فتقديم الخدمة قد يكون أو لا يكون مرتبط بمنتج مادي. حلّل خصائص الخدمات المرتبطة باللاملموسية و التلازمية و عدم التجانس و الفنائية.</a:t>
            </a:r>
            <a:endParaRPr lang="en-US" sz="4600" dirty="0"/>
          </a:p>
        </p:txBody>
      </p:sp>
      <p:sp>
        <p:nvSpPr>
          <p:cNvPr id="5" name="Date Placeholder 4"/>
          <p:cNvSpPr>
            <a:spLocks noGrp="1"/>
          </p:cNvSpPr>
          <p:nvPr>
            <p:ph type="dt" sz="half" idx="10"/>
          </p:nvPr>
        </p:nvSpPr>
        <p:spPr/>
        <p:txBody>
          <a:bodyPr/>
          <a:lstStyle/>
          <a:p>
            <a:fld id="{E2FD8F71-EE7E-4477-931F-9DA513A15D3A}" type="datetime2">
              <a:rPr lang="en-US" smtClean="0"/>
              <a:t>Friday, 3 April, 2020</a:t>
            </a:fld>
            <a:endParaRPr lang="en-US"/>
          </a:p>
        </p:txBody>
      </p:sp>
    </p:spTree>
    <p:extLst>
      <p:ext uri="{BB962C8B-B14F-4D97-AF65-F5344CB8AC3E}">
        <p14:creationId xmlns:p14="http://schemas.microsoft.com/office/powerpoint/2010/main" val="30315572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400" y="533400"/>
            <a:ext cx="8026400" cy="6019800"/>
          </a:xfrm>
          <a:prstGeom prst="rect">
            <a:avLst/>
          </a:prstGeom>
        </p:spPr>
      </p:pic>
      <p:sp>
        <p:nvSpPr>
          <p:cNvPr id="4" name="Date Placeholder 3"/>
          <p:cNvSpPr>
            <a:spLocks noGrp="1"/>
          </p:cNvSpPr>
          <p:nvPr>
            <p:ph type="dt" sz="half" idx="10"/>
          </p:nvPr>
        </p:nvSpPr>
        <p:spPr/>
        <p:txBody>
          <a:bodyPr/>
          <a:lstStyle/>
          <a:p>
            <a:fld id="{1901118D-BBE0-4054-A516-2BBE3318D6CB}" type="datetime2">
              <a:rPr lang="en-US" smtClean="0"/>
              <a:t>Friday, 3 April, 2020</a:t>
            </a:fld>
            <a:endParaRPr lang="en-US"/>
          </a:p>
        </p:txBody>
      </p:sp>
    </p:spTree>
    <p:extLst>
      <p:ext uri="{BB962C8B-B14F-4D97-AF65-F5344CB8AC3E}">
        <p14:creationId xmlns:p14="http://schemas.microsoft.com/office/powerpoint/2010/main" val="2593522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smtClean="0">
                <a:solidFill>
                  <a:srgbClr val="FF0000"/>
                </a:solidFill>
              </a:rPr>
              <a:t>خصائص الخدمات </a:t>
            </a:r>
            <a:endParaRPr lang="en-US" dirty="0">
              <a:solidFill>
                <a:srgbClr val="FF0000"/>
              </a:solidFill>
            </a:endParaRPr>
          </a:p>
        </p:txBody>
      </p:sp>
      <p:sp>
        <p:nvSpPr>
          <p:cNvPr id="3" name="Content Placeholder 2"/>
          <p:cNvSpPr>
            <a:spLocks noGrp="1"/>
          </p:cNvSpPr>
          <p:nvPr>
            <p:ph idx="1"/>
          </p:nvPr>
        </p:nvSpPr>
        <p:spPr>
          <a:xfrm>
            <a:off x="457200" y="1371600"/>
            <a:ext cx="7620000" cy="5029200"/>
          </a:xfrm>
        </p:spPr>
        <p:txBody>
          <a:bodyPr>
            <a:normAutofit/>
          </a:bodyPr>
          <a:lstStyle/>
          <a:p>
            <a:pPr algn="r" rtl="1">
              <a:buFont typeface="Wingdings" pitchFamily="2" charset="2"/>
              <a:buChar char="Ø"/>
            </a:pPr>
            <a:r>
              <a:rPr lang="ar-SA" sz="3200" dirty="0" smtClean="0">
                <a:solidFill>
                  <a:srgbClr val="FF0000"/>
                </a:solidFill>
              </a:rPr>
              <a:t>اللاملموسية </a:t>
            </a:r>
            <a:r>
              <a:rPr lang="ar-SA" sz="2800" dirty="0" smtClean="0">
                <a:solidFill>
                  <a:srgbClr val="FF0000"/>
                </a:solidFill>
              </a:rPr>
              <a:t>:</a:t>
            </a:r>
          </a:p>
          <a:p>
            <a:pPr algn="r" rtl="1">
              <a:buFont typeface="Wingdings" pitchFamily="2" charset="2"/>
              <a:buChar char="§"/>
            </a:pPr>
            <a:r>
              <a:rPr lang="ar-SA" sz="2800" dirty="0" smtClean="0"/>
              <a:t>لا يمكن التعرف علىها باستخدام الحواس الخمسة</a:t>
            </a:r>
            <a:r>
              <a:rPr lang="ar-AE" sz="2800" dirty="0" smtClean="0"/>
              <a:t>:</a:t>
            </a:r>
            <a:r>
              <a:rPr lang="ar-SA" sz="2800" dirty="0" smtClean="0"/>
              <a:t> </a:t>
            </a:r>
            <a:r>
              <a:rPr lang="ar-AE" sz="2800" dirty="0" smtClean="0"/>
              <a:t>(</a:t>
            </a:r>
            <a:r>
              <a:rPr lang="ar-AE" sz="2400" dirty="0" smtClean="0">
                <a:solidFill>
                  <a:srgbClr val="7030A0"/>
                </a:solidFill>
              </a:rPr>
              <a:t>البصر</a:t>
            </a:r>
            <a:r>
              <a:rPr lang="ar-SA" sz="2400" dirty="0" smtClean="0">
                <a:solidFill>
                  <a:srgbClr val="7030A0"/>
                </a:solidFill>
              </a:rPr>
              <a:t>/</a:t>
            </a:r>
            <a:r>
              <a:rPr lang="ar-AE" sz="2400" dirty="0" smtClean="0">
                <a:solidFill>
                  <a:srgbClr val="7030A0"/>
                </a:solidFill>
              </a:rPr>
              <a:t>الشم</a:t>
            </a:r>
            <a:r>
              <a:rPr lang="ar-SA" sz="2400" dirty="0" smtClean="0">
                <a:solidFill>
                  <a:srgbClr val="7030A0"/>
                </a:solidFill>
              </a:rPr>
              <a:t>/</a:t>
            </a:r>
            <a:r>
              <a:rPr lang="ar-AE" sz="2400" dirty="0" smtClean="0">
                <a:solidFill>
                  <a:srgbClr val="7030A0"/>
                </a:solidFill>
              </a:rPr>
              <a:t>اللمس</a:t>
            </a:r>
            <a:r>
              <a:rPr lang="ar-SA" sz="2400" dirty="0" smtClean="0">
                <a:solidFill>
                  <a:srgbClr val="7030A0"/>
                </a:solidFill>
              </a:rPr>
              <a:t>/</a:t>
            </a:r>
            <a:r>
              <a:rPr lang="ar-AE" sz="2400" dirty="0" smtClean="0">
                <a:solidFill>
                  <a:srgbClr val="7030A0"/>
                </a:solidFill>
              </a:rPr>
              <a:t>السمع</a:t>
            </a:r>
            <a:r>
              <a:rPr lang="ar-SA" sz="2400" dirty="0" smtClean="0">
                <a:solidFill>
                  <a:srgbClr val="7030A0"/>
                </a:solidFill>
              </a:rPr>
              <a:t>/</a:t>
            </a:r>
            <a:r>
              <a:rPr lang="ar-AE" sz="2400" dirty="0" smtClean="0">
                <a:solidFill>
                  <a:srgbClr val="7030A0"/>
                </a:solidFill>
              </a:rPr>
              <a:t>التذوق</a:t>
            </a:r>
            <a:r>
              <a:rPr lang="ar-SA" sz="2800" dirty="0" smtClean="0"/>
              <a:t>) </a:t>
            </a:r>
            <a:r>
              <a:rPr lang="ar-SA" sz="2800" dirty="0"/>
              <a:t>قبل الشراء</a:t>
            </a:r>
            <a:r>
              <a:rPr lang="ar-AE" sz="2800" dirty="0"/>
              <a:t>، لذا يفتقر المستفيد </a:t>
            </a:r>
            <a:r>
              <a:rPr lang="ar-AE" sz="2800" dirty="0" smtClean="0"/>
              <a:t>الى القدرة على </a:t>
            </a:r>
            <a:r>
              <a:rPr lang="ar-AE" sz="2800" dirty="0"/>
              <a:t>اصدار الاحكام </a:t>
            </a:r>
            <a:r>
              <a:rPr lang="ar-AE" sz="2800" dirty="0" smtClean="0"/>
              <a:t>حول الجودة / القيمه المرتبطه بالخدمة. يتم اضافه جوانب </a:t>
            </a:r>
            <a:r>
              <a:rPr lang="ar-AE" sz="2800" dirty="0"/>
              <a:t>ملموسه</a:t>
            </a:r>
            <a:r>
              <a:rPr lang="ar-AE" sz="2800" dirty="0" smtClean="0"/>
              <a:t> من قبل مقدم الخدمة للمساعد في تقييم الخدمه  </a:t>
            </a:r>
            <a:endParaRPr lang="ar-SA" sz="2800" dirty="0"/>
          </a:p>
          <a:p>
            <a:pPr algn="r" rtl="1">
              <a:buFont typeface="Wingdings" pitchFamily="2" charset="2"/>
              <a:buChar char="Ø"/>
            </a:pPr>
            <a:endParaRPr lang="ar-SA" sz="2400" dirty="0" smtClean="0"/>
          </a:p>
          <a:p>
            <a:pPr algn="r" rtl="1">
              <a:buFont typeface="Wingdings" pitchFamily="2" charset="2"/>
              <a:buChar char="Ø"/>
            </a:pPr>
            <a:r>
              <a:rPr lang="ar-SA" sz="3200" dirty="0">
                <a:solidFill>
                  <a:srgbClr val="FF0000"/>
                </a:solidFill>
              </a:rPr>
              <a:t>التلازمية</a:t>
            </a:r>
            <a:r>
              <a:rPr lang="ar-SA" sz="2800" dirty="0" smtClean="0">
                <a:solidFill>
                  <a:srgbClr val="FF0000"/>
                </a:solidFill>
              </a:rPr>
              <a:t> :</a:t>
            </a:r>
          </a:p>
          <a:p>
            <a:pPr algn="r" rtl="1">
              <a:buFont typeface="Wingdings" pitchFamily="2" charset="2"/>
              <a:buChar char="§"/>
            </a:pPr>
            <a:r>
              <a:rPr lang="ar-SA" sz="2800" dirty="0"/>
              <a:t>لا يمكن فصل الخدمه عن مقدمها</a:t>
            </a:r>
            <a:r>
              <a:rPr lang="ar-AE" sz="2800" dirty="0"/>
              <a:t> لذا لا يتم انتاج الخدمات و تخزينها لحين الطلب </a:t>
            </a:r>
            <a:r>
              <a:rPr lang="ar-AE" sz="2800" dirty="0" smtClean="0"/>
              <a:t>علىها </a:t>
            </a:r>
            <a:r>
              <a:rPr lang="ar-AE" sz="2800" dirty="0"/>
              <a:t>بل </a:t>
            </a:r>
            <a:r>
              <a:rPr lang="ar-AE" sz="2800" dirty="0" smtClean="0"/>
              <a:t>تُباع </a:t>
            </a:r>
            <a:r>
              <a:rPr lang="ar-AE" sz="2800" dirty="0"/>
              <a:t>و تنتج في نفس الوقت </a:t>
            </a:r>
            <a:r>
              <a:rPr lang="ar-SA" sz="2800" dirty="0"/>
              <a:t> </a:t>
            </a:r>
          </a:p>
        </p:txBody>
      </p:sp>
      <p:sp>
        <p:nvSpPr>
          <p:cNvPr id="5" name="Date Placeholder 4"/>
          <p:cNvSpPr>
            <a:spLocks noGrp="1"/>
          </p:cNvSpPr>
          <p:nvPr>
            <p:ph type="dt" sz="half" idx="10"/>
          </p:nvPr>
        </p:nvSpPr>
        <p:spPr/>
        <p:txBody>
          <a:bodyPr/>
          <a:lstStyle/>
          <a:p>
            <a:fld id="{2063DBCE-1A6D-404D-8561-C7E782D32919}" type="datetime2">
              <a:rPr lang="en-US" smtClean="0"/>
              <a:t>Friday, 3 April, 2020</a:t>
            </a:fld>
            <a:endParaRPr lang="en-US"/>
          </a:p>
        </p:txBody>
      </p:sp>
    </p:spTree>
    <p:extLst>
      <p:ext uri="{BB962C8B-B14F-4D97-AF65-F5344CB8AC3E}">
        <p14:creationId xmlns:p14="http://schemas.microsoft.com/office/powerpoint/2010/main" val="14186695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smtClean="0">
                <a:solidFill>
                  <a:srgbClr val="FF0000"/>
                </a:solidFill>
              </a:rPr>
              <a:t>خصائص الخدمات </a:t>
            </a:r>
            <a:endParaRPr lang="en-US" dirty="0">
              <a:solidFill>
                <a:srgbClr val="FF0000"/>
              </a:solidFill>
            </a:endParaRPr>
          </a:p>
        </p:txBody>
      </p:sp>
      <p:sp>
        <p:nvSpPr>
          <p:cNvPr id="3" name="Content Placeholder 2"/>
          <p:cNvSpPr>
            <a:spLocks noGrp="1"/>
          </p:cNvSpPr>
          <p:nvPr>
            <p:ph idx="1"/>
          </p:nvPr>
        </p:nvSpPr>
        <p:spPr>
          <a:xfrm>
            <a:off x="457200" y="1371600"/>
            <a:ext cx="7620000" cy="5029200"/>
          </a:xfrm>
        </p:spPr>
        <p:txBody>
          <a:bodyPr>
            <a:noAutofit/>
          </a:bodyPr>
          <a:lstStyle/>
          <a:p>
            <a:pPr algn="r" rtl="1">
              <a:buFont typeface="Wingdings" pitchFamily="2" charset="2"/>
              <a:buChar char="Ø"/>
            </a:pPr>
            <a:r>
              <a:rPr lang="ar-SA" sz="3200" dirty="0" smtClean="0">
                <a:solidFill>
                  <a:srgbClr val="FF0000"/>
                </a:solidFill>
              </a:rPr>
              <a:t>عدم </a:t>
            </a:r>
            <a:r>
              <a:rPr lang="ar-SA" sz="3200" dirty="0">
                <a:solidFill>
                  <a:srgbClr val="FF0000"/>
                </a:solidFill>
              </a:rPr>
              <a:t>التجانس / التماثل:</a:t>
            </a:r>
          </a:p>
          <a:p>
            <a:pPr algn="r" rtl="1">
              <a:buFont typeface="Wingdings" pitchFamily="2" charset="2"/>
              <a:buChar char="§"/>
            </a:pPr>
            <a:r>
              <a:rPr lang="ar-SA" sz="2800" dirty="0"/>
              <a:t>جودة الخدمة تعتمد </a:t>
            </a:r>
            <a:r>
              <a:rPr lang="ar-SA" sz="2800" dirty="0" smtClean="0"/>
              <a:t>عل</a:t>
            </a:r>
            <a:r>
              <a:rPr lang="ar-AE" sz="2800" dirty="0" smtClean="0"/>
              <a:t>ى</a:t>
            </a:r>
            <a:r>
              <a:rPr lang="ar-SA" sz="2800" dirty="0" smtClean="0"/>
              <a:t> </a:t>
            </a:r>
            <a:r>
              <a:rPr lang="ar-SA" sz="2800" dirty="0"/>
              <a:t>من يقدمها و </a:t>
            </a:r>
            <a:r>
              <a:rPr lang="ar-SA" sz="2800" dirty="0" smtClean="0"/>
              <a:t>مت</a:t>
            </a:r>
            <a:r>
              <a:rPr lang="ar-AE" sz="2800" dirty="0" smtClean="0"/>
              <a:t>ى</a:t>
            </a:r>
            <a:r>
              <a:rPr lang="ar-SA" sz="2800" dirty="0" smtClean="0"/>
              <a:t> </a:t>
            </a:r>
            <a:r>
              <a:rPr lang="ar-SA" sz="2800" dirty="0"/>
              <a:t>و اين و كيف. </a:t>
            </a:r>
            <a:r>
              <a:rPr lang="ar-AE" sz="2800" dirty="0" smtClean="0"/>
              <a:t>لذا تتصف بالتباين و لذا يتم اللجوء للأتمتة لتوحيد مستوى الخدمه و لضمان عدم التباين من شخص لاخر.  </a:t>
            </a:r>
            <a:endParaRPr lang="ar-SA" sz="2800" dirty="0"/>
          </a:p>
          <a:p>
            <a:pPr algn="r" rtl="1">
              <a:buFont typeface="Wingdings" pitchFamily="2" charset="2"/>
              <a:buChar char="Ø"/>
            </a:pPr>
            <a:endParaRPr lang="ar-SA" sz="2800" dirty="0" smtClean="0"/>
          </a:p>
          <a:p>
            <a:pPr algn="r" rtl="1">
              <a:buFont typeface="Wingdings" pitchFamily="2" charset="2"/>
              <a:buChar char="Ø"/>
            </a:pPr>
            <a:r>
              <a:rPr lang="ar-SA" sz="3200" dirty="0">
                <a:solidFill>
                  <a:srgbClr val="FF0000"/>
                </a:solidFill>
              </a:rPr>
              <a:t>الفنائية/ </a:t>
            </a:r>
            <a:r>
              <a:rPr lang="ar-SA" sz="3200" dirty="0" smtClean="0">
                <a:solidFill>
                  <a:srgbClr val="FF0000"/>
                </a:solidFill>
              </a:rPr>
              <a:t>الزوال</a:t>
            </a:r>
            <a:r>
              <a:rPr lang="ar-AE" sz="3200" dirty="0" smtClean="0">
                <a:solidFill>
                  <a:srgbClr val="FF0000"/>
                </a:solidFill>
              </a:rPr>
              <a:t>ي</a:t>
            </a:r>
            <a:r>
              <a:rPr lang="ar-SA" sz="3200" dirty="0" smtClean="0">
                <a:solidFill>
                  <a:srgbClr val="FF0000"/>
                </a:solidFill>
              </a:rPr>
              <a:t>ة</a:t>
            </a:r>
            <a:r>
              <a:rPr lang="ar-SA" sz="3200" dirty="0">
                <a:solidFill>
                  <a:srgbClr val="FF0000"/>
                </a:solidFill>
              </a:rPr>
              <a:t>:</a:t>
            </a:r>
          </a:p>
          <a:p>
            <a:pPr marL="342900" lvl="8" indent="-228600" algn="r" rtl="1">
              <a:buClr>
                <a:schemeClr val="accent1"/>
              </a:buClr>
              <a:buFont typeface="Wingdings" pitchFamily="2" charset="2"/>
              <a:buChar char="§"/>
            </a:pPr>
            <a:r>
              <a:rPr lang="ar-AE" sz="2800" dirty="0" smtClean="0"/>
              <a:t>كونها تنتج حين الطلب علىها، هذا يجعل </a:t>
            </a:r>
            <a:r>
              <a:rPr lang="ar-AE" sz="2800" smtClean="0"/>
              <a:t>تحويل الخدمة </a:t>
            </a:r>
            <a:r>
              <a:rPr lang="ar-AE" sz="2800" dirty="0" smtClean="0"/>
              <a:t>لمستهلك اخر في وقت ما من الصعوبه بمكان، لذا يتم تقاضي الثمن عند حجز خدمه و عدم التقدم للحصول علىها. مثل حجز تذكرة سينما</a:t>
            </a:r>
          </a:p>
        </p:txBody>
      </p:sp>
      <p:sp>
        <p:nvSpPr>
          <p:cNvPr id="5" name="Date Placeholder 4"/>
          <p:cNvSpPr>
            <a:spLocks noGrp="1"/>
          </p:cNvSpPr>
          <p:nvPr>
            <p:ph type="dt" sz="half" idx="10"/>
          </p:nvPr>
        </p:nvSpPr>
        <p:spPr/>
        <p:txBody>
          <a:bodyPr/>
          <a:lstStyle/>
          <a:p>
            <a:fld id="{1472E55B-6773-41CC-A3B3-D23A7FEF996A}" type="datetime2">
              <a:rPr lang="en-US" smtClean="0"/>
              <a:t>Friday, 3 April, 2020</a:t>
            </a:fld>
            <a:endParaRPr lang="en-US"/>
          </a:p>
        </p:txBody>
      </p:sp>
    </p:spTree>
    <p:extLst>
      <p:ext uri="{BB962C8B-B14F-4D97-AF65-F5344CB8AC3E}">
        <p14:creationId xmlns:p14="http://schemas.microsoft.com/office/powerpoint/2010/main" val="31533815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smtClean="0">
                <a:solidFill>
                  <a:srgbClr val="FF0000"/>
                </a:solidFill>
              </a:rPr>
              <a:t>أهمية الخدمات </a:t>
            </a:r>
            <a:endParaRPr lang="en-US" dirty="0">
              <a:solidFill>
                <a:srgbClr val="FF0000"/>
              </a:solidFill>
            </a:endParaRPr>
          </a:p>
        </p:txBody>
      </p:sp>
      <p:sp>
        <p:nvSpPr>
          <p:cNvPr id="3" name="Content Placeholder 2"/>
          <p:cNvSpPr>
            <a:spLocks noGrp="1"/>
          </p:cNvSpPr>
          <p:nvPr>
            <p:ph idx="1"/>
          </p:nvPr>
        </p:nvSpPr>
        <p:spPr>
          <a:xfrm>
            <a:off x="457200" y="1447800"/>
            <a:ext cx="7620000" cy="4953000"/>
          </a:xfrm>
        </p:spPr>
        <p:txBody>
          <a:bodyPr>
            <a:normAutofit/>
          </a:bodyPr>
          <a:lstStyle/>
          <a:p>
            <a:pPr marL="114300" indent="0" algn="just" rtl="1">
              <a:buNone/>
            </a:pPr>
            <a:r>
              <a:rPr lang="ar-SA" sz="2800" dirty="0" smtClean="0"/>
              <a:t>تزايدت اهمية الخدمات في السنوات الاخيرة و ذلك يعود لاسباب منها :</a:t>
            </a:r>
            <a:endParaRPr lang="en-US" sz="2800" dirty="0" smtClean="0"/>
          </a:p>
          <a:p>
            <a:pPr algn="just" rtl="1"/>
            <a:endParaRPr lang="ar-SA" sz="2800" dirty="0" smtClean="0"/>
          </a:p>
          <a:p>
            <a:pPr marL="573088" indent="-573088" algn="just" rtl="1">
              <a:buFont typeface="Wingdings" pitchFamily="2" charset="2"/>
              <a:buChar char="Ø"/>
            </a:pPr>
            <a:r>
              <a:rPr lang="ar-SA" sz="2800" dirty="0" smtClean="0"/>
              <a:t>ارتفاع معدل العاملين في القطاعات الخدمية  نسبة الى القطاعات الاخرى </a:t>
            </a:r>
          </a:p>
          <a:p>
            <a:pPr marL="573088" indent="-573088" algn="just" rtl="1">
              <a:buFont typeface="Wingdings" pitchFamily="2" charset="2"/>
              <a:buChar char="Ø"/>
            </a:pPr>
            <a:r>
              <a:rPr lang="ar-SA" sz="2800" dirty="0" smtClean="0"/>
              <a:t>ارتفاع مساهمة قطاع الخدمات في الناتج الاجمالى القومي</a:t>
            </a:r>
            <a:endParaRPr lang="en-US" sz="2800" dirty="0" smtClean="0"/>
          </a:p>
          <a:p>
            <a:pPr marL="573088" indent="-573088" algn="just" rtl="1">
              <a:buFont typeface="Wingdings" pitchFamily="2" charset="2"/>
              <a:buChar char="Ø"/>
            </a:pPr>
            <a:r>
              <a:rPr lang="ar-SA" sz="2800" dirty="0" smtClean="0"/>
              <a:t>الزياده في اعداد السلع التي بحاجة الى خدمات ما بعد البيع </a:t>
            </a:r>
          </a:p>
          <a:p>
            <a:pPr marL="573088" indent="-573088" algn="just" rtl="1">
              <a:buFont typeface="Wingdings" pitchFamily="2" charset="2"/>
              <a:buChar char="Ø"/>
            </a:pPr>
            <a:r>
              <a:rPr lang="ar-SA" sz="2800" dirty="0" smtClean="0"/>
              <a:t>ارتفاع الدخل في كثير من دول العالم </a:t>
            </a:r>
          </a:p>
          <a:p>
            <a:pPr marL="573088" indent="-573088" algn="just" rtl="1">
              <a:buFont typeface="Wingdings" pitchFamily="2" charset="2"/>
              <a:buChar char="Ø"/>
            </a:pPr>
            <a:r>
              <a:rPr lang="ar-SA" sz="2800" dirty="0" smtClean="0"/>
              <a:t>التغييرات في البيئة التقنية </a:t>
            </a:r>
          </a:p>
        </p:txBody>
      </p:sp>
      <p:sp>
        <p:nvSpPr>
          <p:cNvPr id="5" name="Date Placeholder 4"/>
          <p:cNvSpPr>
            <a:spLocks noGrp="1"/>
          </p:cNvSpPr>
          <p:nvPr>
            <p:ph type="dt" sz="half" idx="10"/>
          </p:nvPr>
        </p:nvSpPr>
        <p:spPr/>
        <p:txBody>
          <a:bodyPr/>
          <a:lstStyle/>
          <a:p>
            <a:fld id="{33713BE9-5E7F-474F-9014-FE85B8F464C0}" type="datetime2">
              <a:rPr lang="en-US" smtClean="0"/>
              <a:t>Friday, 3 April, 2020</a:t>
            </a:fld>
            <a:endParaRPr lang="en-US"/>
          </a:p>
        </p:txBody>
      </p:sp>
    </p:spTree>
    <p:extLst>
      <p:ext uri="{BB962C8B-B14F-4D97-AF65-F5344CB8AC3E}">
        <p14:creationId xmlns:p14="http://schemas.microsoft.com/office/powerpoint/2010/main" val="2911392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normAutofit/>
          </a:bodyPr>
          <a:lstStyle/>
          <a:p>
            <a:pPr algn="ctr"/>
            <a:r>
              <a:rPr lang="ar-AE" sz="6600" b="1" dirty="0">
                <a:solidFill>
                  <a:srgbClr val="C00000"/>
                </a:solidFill>
              </a:rPr>
              <a:t>أ</a:t>
            </a:r>
            <a:r>
              <a:rPr lang="ar-AE" sz="6600" b="1" dirty="0" smtClean="0">
                <a:solidFill>
                  <a:srgbClr val="C00000"/>
                </a:solidFill>
              </a:rPr>
              <a:t>سئلة للمناقشة</a:t>
            </a:r>
            <a:endParaRPr lang="en-US" sz="6600" b="1" dirty="0">
              <a:solidFill>
                <a:srgbClr val="C00000"/>
              </a:solidFill>
            </a:endParaRPr>
          </a:p>
        </p:txBody>
      </p:sp>
      <p:sp>
        <p:nvSpPr>
          <p:cNvPr id="3" name="Content Placeholder 2"/>
          <p:cNvSpPr>
            <a:spLocks noGrp="1"/>
          </p:cNvSpPr>
          <p:nvPr>
            <p:ph idx="1"/>
          </p:nvPr>
        </p:nvSpPr>
        <p:spPr>
          <a:xfrm>
            <a:off x="457200" y="1600200"/>
            <a:ext cx="7696200" cy="5029200"/>
          </a:xfrm>
          <a:blipFill>
            <a:blip r:embed="rId3"/>
            <a:tile tx="0" ty="0" sx="100000" sy="100000" flip="none" algn="tl"/>
          </a:blipFill>
        </p:spPr>
        <p:txBody>
          <a:bodyPr>
            <a:noAutofit/>
          </a:bodyPr>
          <a:lstStyle/>
          <a:p>
            <a:pPr marL="0" indent="0" algn="r" rtl="1">
              <a:buNone/>
            </a:pPr>
            <a:r>
              <a:rPr lang="ar-AE" sz="4600" dirty="0" smtClean="0"/>
              <a:t>تعرف الخدمة بأنها أي عمل أو أداء غير ملموس يقدمه طرف الى طرف آخر من دون ان ينتج عن ذلك ملكية شئ ما، فتقديم الخدمة قد يكون أو لا يكون مرتبط بمنتج مادي. حلّل المضامين التسويقية للخدمات المرتبطة بالسعر و التوزيع و الترويج و العرض و المنافسة و الولاء.</a:t>
            </a:r>
            <a:endParaRPr lang="en-US" sz="4600" dirty="0"/>
          </a:p>
        </p:txBody>
      </p:sp>
      <p:sp>
        <p:nvSpPr>
          <p:cNvPr id="5" name="Date Placeholder 4"/>
          <p:cNvSpPr>
            <a:spLocks noGrp="1"/>
          </p:cNvSpPr>
          <p:nvPr>
            <p:ph type="dt" sz="half" idx="10"/>
          </p:nvPr>
        </p:nvSpPr>
        <p:spPr/>
        <p:txBody>
          <a:bodyPr/>
          <a:lstStyle/>
          <a:p>
            <a:fld id="{91A0D84D-68A5-499B-AEC9-53F5DD35CA50}" type="datetime2">
              <a:rPr lang="en-US" smtClean="0"/>
              <a:t>Friday, 3 April, 2020</a:t>
            </a:fld>
            <a:endParaRPr lang="en-US"/>
          </a:p>
        </p:txBody>
      </p:sp>
    </p:spTree>
    <p:extLst>
      <p:ext uri="{BB962C8B-B14F-4D97-AF65-F5344CB8AC3E}">
        <p14:creationId xmlns:p14="http://schemas.microsoft.com/office/powerpoint/2010/main" val="31073788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solidFill>
                  <a:srgbClr val="FF0000"/>
                </a:solidFill>
              </a:rPr>
              <a:t>المضامين التسويقية للخدمات </a:t>
            </a:r>
            <a:endParaRPr lang="en-US" dirty="0">
              <a:solidFill>
                <a:srgbClr val="FF0000"/>
              </a:solidFill>
            </a:endParaRPr>
          </a:p>
        </p:txBody>
      </p:sp>
      <p:sp>
        <p:nvSpPr>
          <p:cNvPr id="3" name="Content Placeholder 2"/>
          <p:cNvSpPr>
            <a:spLocks noGrp="1"/>
          </p:cNvSpPr>
          <p:nvPr>
            <p:ph idx="1"/>
          </p:nvPr>
        </p:nvSpPr>
        <p:spPr>
          <a:xfrm>
            <a:off x="457200" y="1143000"/>
            <a:ext cx="7620000" cy="5257800"/>
          </a:xfrm>
        </p:spPr>
        <p:txBody>
          <a:bodyPr>
            <a:normAutofit/>
          </a:bodyPr>
          <a:lstStyle/>
          <a:p>
            <a:pPr marL="114300" indent="0" algn="r" rtl="1">
              <a:lnSpc>
                <a:spcPct val="200000"/>
              </a:lnSpc>
              <a:buNone/>
            </a:pPr>
            <a:r>
              <a:rPr lang="ar-SA" sz="3200" dirty="0" smtClean="0">
                <a:solidFill>
                  <a:srgbClr val="002060"/>
                </a:solidFill>
              </a:rPr>
              <a:t>اسعار الخدمات</a:t>
            </a:r>
            <a:r>
              <a:rPr lang="en-US" sz="3200" dirty="0" smtClean="0">
                <a:solidFill>
                  <a:srgbClr val="002060"/>
                </a:solidFill>
              </a:rPr>
              <a:t>: </a:t>
            </a:r>
            <a:endParaRPr lang="ar-AE" sz="3200" dirty="0" smtClean="0">
              <a:solidFill>
                <a:srgbClr val="002060"/>
              </a:solidFill>
            </a:endParaRPr>
          </a:p>
          <a:p>
            <a:pPr marL="114300" indent="0" algn="r" rtl="1">
              <a:lnSpc>
                <a:spcPct val="200000"/>
              </a:lnSpc>
              <a:buNone/>
            </a:pPr>
            <a:r>
              <a:rPr lang="ar-AE" sz="2400" dirty="0" smtClean="0"/>
              <a:t>الخدمات الالكترونيه تتمتع بانخفاض في الكلفه تجعل الاستعانه بها ميزه تنافسيه تسمح بتخفيض الاسعار على المدى البعيد. أما الخدمات التي تعتمد العنصر البشري فتكون مرتفعه الكلفه و لذا تطرح باسعار عالىه. و هناك علاقه بين السعر و الجودة المتوقعه للخدمه، اذا في غياب مؤشرات اخرى للاستدلال على مستوي الجوده يعتمد السعر كمؤشر وحيد.  </a:t>
            </a:r>
            <a:endParaRPr lang="ar-SA" sz="2400" dirty="0" smtClean="0"/>
          </a:p>
        </p:txBody>
      </p:sp>
      <p:sp>
        <p:nvSpPr>
          <p:cNvPr id="5" name="Date Placeholder 4"/>
          <p:cNvSpPr>
            <a:spLocks noGrp="1"/>
          </p:cNvSpPr>
          <p:nvPr>
            <p:ph type="dt" sz="half" idx="10"/>
          </p:nvPr>
        </p:nvSpPr>
        <p:spPr/>
        <p:txBody>
          <a:bodyPr/>
          <a:lstStyle/>
          <a:p>
            <a:fld id="{25CB0B88-DC95-4605-81CA-4A3539029C9A}" type="datetime2">
              <a:rPr lang="en-US" smtClean="0"/>
              <a:t>Friday, 3 April, 2020</a:t>
            </a:fld>
            <a:endParaRPr lang="en-US"/>
          </a:p>
        </p:txBody>
      </p:sp>
    </p:spTree>
    <p:extLst>
      <p:ext uri="{BB962C8B-B14F-4D97-AF65-F5344CB8AC3E}">
        <p14:creationId xmlns:p14="http://schemas.microsoft.com/office/powerpoint/2010/main" val="25625437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solidFill>
                  <a:srgbClr val="FF0000"/>
                </a:solidFill>
              </a:rPr>
              <a:t>المضامين التسويقية للخدمات </a:t>
            </a:r>
            <a:endParaRPr lang="en-US" dirty="0">
              <a:solidFill>
                <a:srgbClr val="FF0000"/>
              </a:solidFill>
            </a:endParaRPr>
          </a:p>
        </p:txBody>
      </p:sp>
      <p:sp>
        <p:nvSpPr>
          <p:cNvPr id="3" name="Content Placeholder 2"/>
          <p:cNvSpPr>
            <a:spLocks noGrp="1"/>
          </p:cNvSpPr>
          <p:nvPr>
            <p:ph idx="1"/>
          </p:nvPr>
        </p:nvSpPr>
        <p:spPr>
          <a:xfrm>
            <a:off x="457200" y="1143000"/>
            <a:ext cx="7620000" cy="5410200"/>
          </a:xfrm>
        </p:spPr>
        <p:txBody>
          <a:bodyPr>
            <a:noAutofit/>
          </a:bodyPr>
          <a:lstStyle/>
          <a:p>
            <a:pPr marL="114300" indent="0" algn="r" rtl="1">
              <a:lnSpc>
                <a:spcPct val="200000"/>
              </a:lnSpc>
              <a:buNone/>
            </a:pPr>
            <a:r>
              <a:rPr lang="ar-SA" sz="3600" dirty="0" smtClean="0">
                <a:solidFill>
                  <a:srgbClr val="002060"/>
                </a:solidFill>
              </a:rPr>
              <a:t>توزيع الخدمات</a:t>
            </a:r>
            <a:r>
              <a:rPr lang="ar-AE" sz="2800" dirty="0" smtClean="0"/>
              <a:t>:</a:t>
            </a:r>
          </a:p>
          <a:p>
            <a:pPr marL="114300" indent="0" algn="r" rtl="1">
              <a:lnSpc>
                <a:spcPct val="200000"/>
              </a:lnSpc>
              <a:buNone/>
            </a:pPr>
            <a:r>
              <a:rPr lang="ar-AE" sz="2800" dirty="0"/>
              <a:t>بعض الخدمات تتطلب حضور المستفيد و يترتب </a:t>
            </a:r>
            <a:r>
              <a:rPr lang="ar-AE" sz="2800" dirty="0" smtClean="0"/>
              <a:t>علىه </a:t>
            </a:r>
            <a:r>
              <a:rPr lang="ar-AE" sz="2800" dirty="0"/>
              <a:t>الحصول </a:t>
            </a:r>
            <a:r>
              <a:rPr lang="ar-AE" sz="2800" dirty="0" smtClean="0"/>
              <a:t>على </a:t>
            </a:r>
            <a:r>
              <a:rPr lang="ar-AE" sz="2800" dirty="0"/>
              <a:t>معلومات تمكن مقدم الخدمه من تكييف الخدمه </a:t>
            </a:r>
            <a:r>
              <a:rPr lang="ar-AE" sz="2800" dirty="0" smtClean="0"/>
              <a:t>لمتطلبات </a:t>
            </a:r>
            <a:r>
              <a:rPr lang="ar-AE" sz="2800" dirty="0"/>
              <a:t>الراغب في الخدمه، </a:t>
            </a:r>
            <a:r>
              <a:rPr lang="ar-SA" sz="2800" dirty="0"/>
              <a:t> </a:t>
            </a:r>
            <a:r>
              <a:rPr lang="ar-AE" sz="2800" dirty="0"/>
              <a:t>اما تلك التي لا تتطلب حضوره فيمكن تقديمها عبر الوسطاء (وكلاء او سماسره) و منافذ التوزيع للخدمات عاده أقصر من </a:t>
            </a:r>
            <a:r>
              <a:rPr lang="ar-AE" sz="2800" dirty="0" smtClean="0"/>
              <a:t>السلع (وسطاء السلع اكثر).</a:t>
            </a:r>
            <a:endParaRPr lang="ar-SA" sz="2800" dirty="0"/>
          </a:p>
        </p:txBody>
      </p:sp>
      <p:sp>
        <p:nvSpPr>
          <p:cNvPr id="5" name="Date Placeholder 4"/>
          <p:cNvSpPr>
            <a:spLocks noGrp="1"/>
          </p:cNvSpPr>
          <p:nvPr>
            <p:ph type="dt" sz="half" idx="10"/>
          </p:nvPr>
        </p:nvSpPr>
        <p:spPr/>
        <p:txBody>
          <a:bodyPr/>
          <a:lstStyle/>
          <a:p>
            <a:fld id="{5AE06A12-4396-4325-9C53-03E61B8FA2A8}" type="datetime2">
              <a:rPr lang="en-US" smtClean="0"/>
              <a:t>Friday, 3 April, 2020</a:t>
            </a:fld>
            <a:endParaRPr lang="en-US"/>
          </a:p>
        </p:txBody>
      </p:sp>
    </p:spTree>
    <p:extLst>
      <p:ext uri="{BB962C8B-B14F-4D97-AF65-F5344CB8AC3E}">
        <p14:creationId xmlns:p14="http://schemas.microsoft.com/office/powerpoint/2010/main" val="2982652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6600" dirty="0" smtClean="0">
                <a:solidFill>
                  <a:srgbClr val="C00000"/>
                </a:solidFill>
              </a:rPr>
              <a:t>تسويق الخدمات</a:t>
            </a:r>
            <a:r>
              <a:rPr lang="ar-SA" dirty="0" smtClean="0"/>
              <a:t>     </a:t>
            </a:r>
            <a:endParaRPr lang="en-US" dirty="0"/>
          </a:p>
        </p:txBody>
      </p:sp>
      <p:sp>
        <p:nvSpPr>
          <p:cNvPr id="3" name="Content Placeholder 2"/>
          <p:cNvSpPr>
            <a:spLocks noGrp="1"/>
          </p:cNvSpPr>
          <p:nvPr>
            <p:ph idx="1"/>
          </p:nvPr>
        </p:nvSpPr>
        <p:spPr>
          <a:xfrm>
            <a:off x="457200" y="1295400"/>
            <a:ext cx="7620000" cy="5105400"/>
          </a:xfrm>
        </p:spPr>
        <p:txBody>
          <a:bodyPr>
            <a:noAutofit/>
          </a:bodyPr>
          <a:lstStyle/>
          <a:p>
            <a:pPr algn="just" rtl="1"/>
            <a:r>
              <a:rPr lang="ar-SA" sz="2800" dirty="0" smtClean="0"/>
              <a:t>تعريف الخدم</a:t>
            </a:r>
            <a:r>
              <a:rPr lang="ar-AE" sz="2800" dirty="0" smtClean="0"/>
              <a:t>ة</a:t>
            </a:r>
            <a:r>
              <a:rPr lang="ar-SA" sz="2800" dirty="0" smtClean="0"/>
              <a:t>: « اي عمل أو أداء غير ملموس يقدمه طرف ال</a:t>
            </a:r>
            <a:r>
              <a:rPr lang="ar-AE" sz="2800" dirty="0" smtClean="0"/>
              <a:t>ى</a:t>
            </a:r>
            <a:r>
              <a:rPr lang="ar-SA" sz="2800" dirty="0" smtClean="0"/>
              <a:t> طرف اخر من دون أن ينتج عن ذلك ملكية شي ما ، فتقديم الخدمة قد يكون أو لا يكون مرتبط بمنتج مادي»</a:t>
            </a:r>
          </a:p>
          <a:p>
            <a:pPr algn="just" rtl="1"/>
            <a:r>
              <a:rPr lang="ar-SA" sz="2800" dirty="0" smtClean="0"/>
              <a:t>عرفت الجمعي</a:t>
            </a:r>
            <a:r>
              <a:rPr lang="ar-AE" sz="2800" dirty="0" smtClean="0"/>
              <a:t>ة</a:t>
            </a:r>
            <a:r>
              <a:rPr lang="ar-SA" sz="2800" dirty="0" smtClean="0"/>
              <a:t> الامريكية للتسويق الخدمات عل</a:t>
            </a:r>
            <a:r>
              <a:rPr lang="ar-AE" sz="2800" dirty="0" smtClean="0"/>
              <a:t>ى</a:t>
            </a:r>
            <a:r>
              <a:rPr lang="ar-SA" sz="2800" dirty="0" smtClean="0"/>
              <a:t> أنها « النشاطات أو المنافع التي تعرض للبيع أو التي تعرض لارتباطها بسلع</a:t>
            </a:r>
            <a:r>
              <a:rPr lang="ar-AE" sz="2800" dirty="0" smtClean="0"/>
              <a:t>ة</a:t>
            </a:r>
            <a:r>
              <a:rPr lang="ar-SA" sz="2800" dirty="0" smtClean="0"/>
              <a:t> معينة»</a:t>
            </a:r>
            <a:endParaRPr lang="en-US" sz="2800" dirty="0" smtClean="0"/>
          </a:p>
          <a:p>
            <a:pPr algn="just" rtl="1"/>
            <a:endParaRPr lang="ar-SA" sz="2800" dirty="0" smtClean="0"/>
          </a:p>
          <a:p>
            <a:pPr algn="just" rtl="1"/>
            <a:r>
              <a:rPr lang="ar-SA" sz="2800" dirty="0" smtClean="0"/>
              <a:t>و عرف </a:t>
            </a:r>
            <a:r>
              <a:rPr lang="en-US" sz="2800" dirty="0" smtClean="0"/>
              <a:t>Stanton</a:t>
            </a:r>
            <a:r>
              <a:rPr lang="ar-SA" sz="2800" dirty="0" smtClean="0"/>
              <a:t> الخدم</a:t>
            </a:r>
            <a:r>
              <a:rPr lang="ar-AE" sz="2800" dirty="0" smtClean="0"/>
              <a:t>ة</a:t>
            </a:r>
            <a:r>
              <a:rPr lang="ar-SA" sz="2800" dirty="0" smtClean="0"/>
              <a:t> عل</a:t>
            </a:r>
            <a:r>
              <a:rPr lang="ar-AE" sz="2800" dirty="0" smtClean="0"/>
              <a:t>ى</a:t>
            </a:r>
            <a:r>
              <a:rPr lang="ar-SA" sz="2800" dirty="0" smtClean="0"/>
              <a:t> أنها « النشاطات الغير ملموسة و التي تحقق منفع</a:t>
            </a:r>
            <a:r>
              <a:rPr lang="ar-AE" sz="2800" dirty="0" smtClean="0"/>
              <a:t>ة</a:t>
            </a:r>
            <a:r>
              <a:rPr lang="ar-SA" sz="2800" dirty="0" smtClean="0"/>
              <a:t> للمستفيد والتي ليست بالضرورة مرتبطه ببيع سلعه أو خدمه</a:t>
            </a:r>
            <a:r>
              <a:rPr lang="ar-AE" sz="2800" dirty="0" smtClean="0"/>
              <a:t> </a:t>
            </a:r>
            <a:r>
              <a:rPr lang="ar-SA" sz="2800" dirty="0" smtClean="0"/>
              <a:t>أخرى، أي أن انتاج  خدمه معينه أو تقديمها لا يتطلب استخدام</a:t>
            </a:r>
            <a:r>
              <a:rPr lang="ar-AE" sz="2800" dirty="0" smtClean="0"/>
              <a:t> </a:t>
            </a:r>
            <a:r>
              <a:rPr lang="ar-SA" sz="2800" dirty="0" smtClean="0"/>
              <a:t>سلعه مادية» </a:t>
            </a:r>
          </a:p>
        </p:txBody>
      </p:sp>
      <p:sp>
        <p:nvSpPr>
          <p:cNvPr id="5" name="Date Placeholder 4"/>
          <p:cNvSpPr>
            <a:spLocks noGrp="1"/>
          </p:cNvSpPr>
          <p:nvPr>
            <p:ph type="dt" sz="half" idx="10"/>
          </p:nvPr>
        </p:nvSpPr>
        <p:spPr/>
        <p:txBody>
          <a:bodyPr/>
          <a:lstStyle/>
          <a:p>
            <a:fld id="{FF3F2B79-DE3A-4620-A3EC-D6EB38098D04}" type="datetime2">
              <a:rPr lang="en-US" smtClean="0"/>
              <a:t>Friday, 3 April, 2020</a:t>
            </a:fld>
            <a:endParaRPr lang="en-US"/>
          </a:p>
        </p:txBody>
      </p:sp>
    </p:spTree>
    <p:extLst>
      <p:ext uri="{BB962C8B-B14F-4D97-AF65-F5344CB8AC3E}">
        <p14:creationId xmlns:p14="http://schemas.microsoft.com/office/powerpoint/2010/main" val="16878570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solidFill>
                  <a:srgbClr val="FF0000"/>
                </a:solidFill>
              </a:rPr>
              <a:t>المضامين التسويقية للخدمات </a:t>
            </a:r>
            <a:endParaRPr lang="en-US" dirty="0">
              <a:solidFill>
                <a:srgbClr val="FF0000"/>
              </a:solidFill>
            </a:endParaRPr>
          </a:p>
        </p:txBody>
      </p:sp>
      <p:sp>
        <p:nvSpPr>
          <p:cNvPr id="3" name="Content Placeholder 2"/>
          <p:cNvSpPr>
            <a:spLocks noGrp="1"/>
          </p:cNvSpPr>
          <p:nvPr>
            <p:ph idx="1"/>
          </p:nvPr>
        </p:nvSpPr>
        <p:spPr>
          <a:xfrm>
            <a:off x="457200" y="1143000"/>
            <a:ext cx="7620000" cy="5257800"/>
          </a:xfrm>
        </p:spPr>
        <p:txBody>
          <a:bodyPr>
            <a:normAutofit/>
          </a:bodyPr>
          <a:lstStyle/>
          <a:p>
            <a:pPr algn="r" rtl="1">
              <a:lnSpc>
                <a:spcPct val="200000"/>
              </a:lnSpc>
              <a:buFont typeface="Wingdings" panose="05000000000000000000" pitchFamily="2" charset="2"/>
              <a:buChar char="Ø"/>
            </a:pPr>
            <a:r>
              <a:rPr lang="ar-SA" sz="4000" dirty="0" smtClean="0">
                <a:solidFill>
                  <a:srgbClr val="002060"/>
                </a:solidFill>
              </a:rPr>
              <a:t>ترويج الخدمات</a:t>
            </a:r>
            <a:r>
              <a:rPr lang="ar-AE" sz="4000" dirty="0" smtClean="0">
                <a:solidFill>
                  <a:srgbClr val="002060"/>
                </a:solidFill>
              </a:rPr>
              <a:t>:</a:t>
            </a:r>
          </a:p>
          <a:p>
            <a:pPr algn="r" rtl="1">
              <a:lnSpc>
                <a:spcPct val="200000"/>
              </a:lnSpc>
              <a:buFont typeface="Wingdings" panose="05000000000000000000" pitchFamily="2" charset="2"/>
              <a:buChar char="Ø"/>
            </a:pPr>
            <a:r>
              <a:rPr lang="ar-AE" sz="4000" dirty="0" smtClean="0">
                <a:solidFill>
                  <a:srgbClr val="002060"/>
                </a:solidFill>
              </a:rPr>
              <a:t> </a:t>
            </a:r>
            <a:r>
              <a:rPr lang="ar-AE" sz="2800" dirty="0" smtClean="0"/>
              <a:t>تستخدم ادوات الترويج المناسبه لطبيعه الخدمات كونها غير ملموسه و تقتصر على كلمه الفم المنقوله و الدليل المادي و جهود البيع الشخصي.</a:t>
            </a:r>
            <a:r>
              <a:rPr lang="ar-SA" sz="4000" dirty="0" smtClean="0">
                <a:solidFill>
                  <a:srgbClr val="002060"/>
                </a:solidFill>
              </a:rPr>
              <a:t> </a:t>
            </a:r>
            <a:endParaRPr lang="ar-SA" sz="4000" dirty="0">
              <a:solidFill>
                <a:srgbClr val="002060"/>
              </a:solidFill>
            </a:endParaRPr>
          </a:p>
          <a:p>
            <a:pPr algn="r" rtl="1"/>
            <a:endParaRPr lang="en-US" sz="3600" dirty="0"/>
          </a:p>
        </p:txBody>
      </p:sp>
      <p:sp>
        <p:nvSpPr>
          <p:cNvPr id="5" name="Date Placeholder 4"/>
          <p:cNvSpPr>
            <a:spLocks noGrp="1"/>
          </p:cNvSpPr>
          <p:nvPr>
            <p:ph type="dt" sz="half" idx="10"/>
          </p:nvPr>
        </p:nvSpPr>
        <p:spPr/>
        <p:txBody>
          <a:bodyPr/>
          <a:lstStyle/>
          <a:p>
            <a:fld id="{95CB1690-3103-4D3A-AE94-86C12EBA02F0}" type="datetime2">
              <a:rPr lang="en-US" smtClean="0"/>
              <a:t>Friday, 3 April, 2020</a:t>
            </a:fld>
            <a:endParaRPr lang="en-US"/>
          </a:p>
        </p:txBody>
      </p:sp>
    </p:spTree>
    <p:extLst>
      <p:ext uri="{BB962C8B-B14F-4D97-AF65-F5344CB8AC3E}">
        <p14:creationId xmlns:p14="http://schemas.microsoft.com/office/powerpoint/2010/main" val="49739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solidFill>
                  <a:srgbClr val="FF0000"/>
                </a:solidFill>
              </a:rPr>
              <a:t>المضامين التسويقية للخدمات </a:t>
            </a:r>
            <a:endParaRPr lang="en-US" dirty="0"/>
          </a:p>
        </p:txBody>
      </p:sp>
      <p:sp>
        <p:nvSpPr>
          <p:cNvPr id="3" name="Content Placeholder 2"/>
          <p:cNvSpPr>
            <a:spLocks noGrp="1"/>
          </p:cNvSpPr>
          <p:nvPr>
            <p:ph idx="1"/>
          </p:nvPr>
        </p:nvSpPr>
        <p:spPr>
          <a:xfrm>
            <a:off x="457200" y="1417638"/>
            <a:ext cx="7620000" cy="4983162"/>
          </a:xfrm>
        </p:spPr>
        <p:txBody>
          <a:bodyPr>
            <a:noAutofit/>
          </a:bodyPr>
          <a:lstStyle/>
          <a:p>
            <a:pPr marL="114300" indent="0" algn="r" rtl="1">
              <a:buNone/>
            </a:pPr>
            <a:r>
              <a:rPr lang="ar-SA" sz="4400" dirty="0">
                <a:solidFill>
                  <a:srgbClr val="002060"/>
                </a:solidFill>
              </a:rPr>
              <a:t>العرض غير </a:t>
            </a:r>
            <a:r>
              <a:rPr lang="ar-SA" sz="4400" dirty="0" smtClean="0">
                <a:solidFill>
                  <a:srgbClr val="002060"/>
                </a:solidFill>
              </a:rPr>
              <a:t>المرن</a:t>
            </a:r>
            <a:r>
              <a:rPr lang="ar-AE" sz="4400" dirty="0" smtClean="0">
                <a:solidFill>
                  <a:srgbClr val="002060"/>
                </a:solidFill>
              </a:rPr>
              <a:t>:</a:t>
            </a:r>
          </a:p>
          <a:p>
            <a:pPr marL="114300" indent="0" algn="r" rtl="1">
              <a:buNone/>
            </a:pPr>
            <a:r>
              <a:rPr lang="ar-AE" sz="3600" dirty="0" smtClean="0"/>
              <a:t>تتصف </a:t>
            </a:r>
            <a:r>
              <a:rPr lang="ar-AE" sz="3600" dirty="0"/>
              <a:t>الخدمات التي تعتمد </a:t>
            </a:r>
            <a:r>
              <a:rPr lang="ar-AE" sz="3600" dirty="0" smtClean="0"/>
              <a:t>على </a:t>
            </a:r>
            <a:r>
              <a:rPr lang="ar-AE" sz="3600" dirty="0"/>
              <a:t>العنصر البشري بالطلب الغير </a:t>
            </a:r>
            <a:r>
              <a:rPr lang="ar-AE" sz="3600" dirty="0" smtClean="0"/>
              <a:t>مرن كون اقتصاديات الحجم الكبير صعبه التطبيق ( زمن تقديم الخدمه محدود بساعات العمل لذا العرض يكوم محدودا) بعكس الخدمات المؤتمته يمكن توفيرها على مدار الساعه. أو السلع المنتجه عن طريق المكائن يمكن مضاعفه حجم الانتاج لها بسهولة</a:t>
            </a:r>
          </a:p>
        </p:txBody>
      </p:sp>
      <p:sp>
        <p:nvSpPr>
          <p:cNvPr id="5" name="Date Placeholder 4"/>
          <p:cNvSpPr>
            <a:spLocks noGrp="1"/>
          </p:cNvSpPr>
          <p:nvPr>
            <p:ph type="dt" sz="half" idx="10"/>
          </p:nvPr>
        </p:nvSpPr>
        <p:spPr/>
        <p:txBody>
          <a:bodyPr/>
          <a:lstStyle/>
          <a:p>
            <a:fld id="{1D80556B-3EE3-40B1-AFE8-06D5E074C1A6}" type="datetime2">
              <a:rPr lang="en-US" smtClean="0"/>
              <a:t>Friday, 3 April, 2020</a:t>
            </a:fld>
            <a:endParaRPr lang="en-US"/>
          </a:p>
        </p:txBody>
      </p:sp>
    </p:spTree>
    <p:extLst>
      <p:ext uri="{BB962C8B-B14F-4D97-AF65-F5344CB8AC3E}">
        <p14:creationId xmlns:p14="http://schemas.microsoft.com/office/powerpoint/2010/main" val="15149129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solidFill>
                  <a:srgbClr val="FF0000"/>
                </a:solidFill>
              </a:rPr>
              <a:t>المضامين التسويقية للخدمات </a:t>
            </a:r>
            <a:endParaRPr lang="en-US" dirty="0"/>
          </a:p>
        </p:txBody>
      </p:sp>
      <p:sp>
        <p:nvSpPr>
          <p:cNvPr id="3" name="Content Placeholder 2"/>
          <p:cNvSpPr>
            <a:spLocks noGrp="1"/>
          </p:cNvSpPr>
          <p:nvPr>
            <p:ph idx="1"/>
          </p:nvPr>
        </p:nvSpPr>
        <p:spPr>
          <a:xfrm>
            <a:off x="457200" y="1905000"/>
            <a:ext cx="7620000" cy="4495800"/>
          </a:xfrm>
        </p:spPr>
        <p:txBody>
          <a:bodyPr>
            <a:normAutofit/>
          </a:bodyPr>
          <a:lstStyle/>
          <a:p>
            <a:pPr marL="114300" indent="0" algn="r" rtl="1">
              <a:buNone/>
            </a:pPr>
            <a:r>
              <a:rPr lang="ar-AE" sz="3600" dirty="0" smtClean="0">
                <a:solidFill>
                  <a:srgbClr val="002060"/>
                </a:solidFill>
              </a:rPr>
              <a:t>المنافسة </a:t>
            </a:r>
            <a:r>
              <a:rPr lang="ar-AE" sz="3600" dirty="0">
                <a:solidFill>
                  <a:srgbClr val="002060"/>
                </a:solidFill>
              </a:rPr>
              <a:t>في </a:t>
            </a:r>
            <a:r>
              <a:rPr lang="ar-AE" sz="3600" dirty="0" smtClean="0">
                <a:solidFill>
                  <a:srgbClr val="002060"/>
                </a:solidFill>
              </a:rPr>
              <a:t>الخدمات:  </a:t>
            </a:r>
            <a:r>
              <a:rPr lang="ar-AE" sz="2800" dirty="0" smtClean="0"/>
              <a:t>طبيعه الخدمات تسمح بوجود فرصه للتمايز أكثر من المنتجات الملموسه التي يمكن أن يخلق لها اسواق مشابهة. </a:t>
            </a:r>
            <a:endParaRPr lang="ar-AE" sz="3600" dirty="0">
              <a:solidFill>
                <a:srgbClr val="002060"/>
              </a:solidFill>
            </a:endParaRPr>
          </a:p>
          <a:p>
            <a:pPr algn="r" rtl="1"/>
            <a:endParaRPr lang="ar-AE" sz="2800" dirty="0"/>
          </a:p>
          <a:p>
            <a:pPr marL="114300" indent="0" algn="r" rtl="1">
              <a:buNone/>
            </a:pPr>
            <a:r>
              <a:rPr lang="ar-AE" sz="3600" dirty="0">
                <a:solidFill>
                  <a:srgbClr val="002060"/>
                </a:solidFill>
              </a:rPr>
              <a:t>الولاء: </a:t>
            </a:r>
            <a:r>
              <a:rPr lang="ar-AE" sz="2800" dirty="0"/>
              <a:t>يمكن وصف درجه الولاء للخدمات بانها أكبر من درجه الولاء </a:t>
            </a:r>
            <a:r>
              <a:rPr lang="ar-AE" sz="2800" dirty="0" smtClean="0"/>
              <a:t>للسلع، مثال اصرار البعض على الاستعانه بافراد معينين لتقديم خدمات شخصيه مثل الاستشاره القانونيه او خدمات التجميل / الخدمات الطبية او البنكيه. </a:t>
            </a:r>
            <a:endParaRPr lang="ar-SA" sz="2800" dirty="0"/>
          </a:p>
        </p:txBody>
      </p:sp>
      <p:sp>
        <p:nvSpPr>
          <p:cNvPr id="5" name="Date Placeholder 4"/>
          <p:cNvSpPr>
            <a:spLocks noGrp="1"/>
          </p:cNvSpPr>
          <p:nvPr>
            <p:ph type="dt" sz="half" idx="10"/>
          </p:nvPr>
        </p:nvSpPr>
        <p:spPr>
          <a:xfrm rot="16200000">
            <a:off x="7170351" y="2026920"/>
            <a:ext cx="3200399" cy="365760"/>
          </a:xfrm>
        </p:spPr>
        <p:txBody>
          <a:bodyPr/>
          <a:lstStyle/>
          <a:p>
            <a:fld id="{3457E63B-14CA-47D4-B82B-D94568C0F332}" type="datetime2">
              <a:rPr lang="en-US" smtClean="0"/>
              <a:t>Friday, 3 April, 2020</a:t>
            </a:fld>
            <a:endParaRPr lang="en-US" dirty="0"/>
          </a:p>
        </p:txBody>
      </p:sp>
    </p:spTree>
    <p:extLst>
      <p:ext uri="{BB962C8B-B14F-4D97-AF65-F5344CB8AC3E}">
        <p14:creationId xmlns:p14="http://schemas.microsoft.com/office/powerpoint/2010/main" val="35836363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AE" sz="4800" dirty="0">
                <a:solidFill>
                  <a:srgbClr val="FF0000"/>
                </a:solidFill>
              </a:rPr>
              <a:t>مشكلات تسويقية معاصرة</a:t>
            </a:r>
            <a:endParaRPr lang="en-US" dirty="0"/>
          </a:p>
        </p:txBody>
      </p:sp>
      <p:sp>
        <p:nvSpPr>
          <p:cNvPr id="3" name="Content Placeholder 2"/>
          <p:cNvSpPr>
            <a:spLocks noGrp="1"/>
          </p:cNvSpPr>
          <p:nvPr>
            <p:ph idx="1"/>
          </p:nvPr>
        </p:nvSpPr>
        <p:spPr/>
        <p:txBody>
          <a:bodyPr>
            <a:normAutofit/>
          </a:bodyPr>
          <a:lstStyle/>
          <a:p>
            <a:pPr marL="114300" indent="0" algn="r" rtl="1">
              <a:buNone/>
            </a:pPr>
            <a:r>
              <a:rPr lang="ar-AE" sz="4400" dirty="0"/>
              <a:t>تعرف الخدمة بأنها أي عمل أو أداء غير ملموس يقدمه طرف الى طرف آخر من دون ان ينتج عن ذلك ملكية شئ ما، فتقديم الخدمة قد يكون أو لا يكون مرتبط بمنتج مادي. وظّف مبادئ إدارة التسويق في تحليل عناصر المزيج التسويقي للخدمات التعليمية المقدمة من جامعة العين. </a:t>
            </a:r>
            <a:endParaRPr lang="en-US" sz="4400" dirty="0"/>
          </a:p>
        </p:txBody>
      </p:sp>
      <p:sp>
        <p:nvSpPr>
          <p:cNvPr id="4" name="Date Placeholder 3"/>
          <p:cNvSpPr>
            <a:spLocks noGrp="1"/>
          </p:cNvSpPr>
          <p:nvPr>
            <p:ph type="dt" sz="half" idx="10"/>
          </p:nvPr>
        </p:nvSpPr>
        <p:spPr/>
        <p:txBody>
          <a:bodyPr/>
          <a:lstStyle/>
          <a:p>
            <a:fld id="{350312EA-80C7-4289-A075-BB7E6CFD7533}" type="datetime2">
              <a:rPr lang="en-US" smtClean="0"/>
              <a:t>Friday, 3 April, 2020</a:t>
            </a:fld>
            <a:endParaRPr lang="en-US" dirty="0"/>
          </a:p>
        </p:txBody>
      </p:sp>
    </p:spTree>
    <p:extLst>
      <p:ext uri="{BB962C8B-B14F-4D97-AF65-F5344CB8AC3E}">
        <p14:creationId xmlns:p14="http://schemas.microsoft.com/office/powerpoint/2010/main" val="2280046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DF3BD3-04FC-45B7-82D2-39BA7F7950B0}" type="datetime2">
              <a:rPr lang="en-US" smtClean="0"/>
              <a:t>Friday, 3 April, 2020</a:t>
            </a:fld>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37232"/>
            <a:ext cx="8103997" cy="6568367"/>
          </a:xfrm>
          <a:prstGeom prst="rect">
            <a:avLst/>
          </a:prstGeom>
        </p:spPr>
      </p:pic>
    </p:spTree>
    <p:extLst>
      <p:ext uri="{BB962C8B-B14F-4D97-AF65-F5344CB8AC3E}">
        <p14:creationId xmlns:p14="http://schemas.microsoft.com/office/powerpoint/2010/main" val="83363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056284">
            <a:off x="375197" y="1219200"/>
            <a:ext cx="8122841" cy="4571999"/>
          </a:xfrm>
          <a:prstGeom prst="rect">
            <a:avLst/>
          </a:prstGeom>
        </p:spPr>
      </p:pic>
      <p:sp>
        <p:nvSpPr>
          <p:cNvPr id="4" name="Date Placeholder 3"/>
          <p:cNvSpPr>
            <a:spLocks noGrp="1"/>
          </p:cNvSpPr>
          <p:nvPr>
            <p:ph type="dt" sz="half" idx="10"/>
          </p:nvPr>
        </p:nvSpPr>
        <p:spPr/>
        <p:txBody>
          <a:bodyPr/>
          <a:lstStyle/>
          <a:p>
            <a:fld id="{92A56422-9F20-46B9-A80F-B2626E3E22F0}" type="datetime2">
              <a:rPr lang="en-US" smtClean="0"/>
              <a:t>Friday, 3 April, 2020</a:t>
            </a:fld>
            <a:endParaRPr lang="en-US"/>
          </a:p>
        </p:txBody>
      </p:sp>
    </p:spTree>
    <p:extLst>
      <p:ext uri="{BB962C8B-B14F-4D97-AF65-F5344CB8AC3E}">
        <p14:creationId xmlns:p14="http://schemas.microsoft.com/office/powerpoint/2010/main" val="3051290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6600" dirty="0" smtClean="0">
                <a:solidFill>
                  <a:srgbClr val="C00000"/>
                </a:solidFill>
              </a:rPr>
              <a:t>تسويق الخدمات</a:t>
            </a:r>
            <a:r>
              <a:rPr lang="ar-SA" dirty="0" smtClean="0"/>
              <a:t>     </a:t>
            </a:r>
            <a:endParaRPr lang="en-US" dirty="0"/>
          </a:p>
        </p:txBody>
      </p:sp>
      <p:sp>
        <p:nvSpPr>
          <p:cNvPr id="3" name="Content Placeholder 2"/>
          <p:cNvSpPr>
            <a:spLocks noGrp="1"/>
          </p:cNvSpPr>
          <p:nvPr>
            <p:ph idx="1"/>
          </p:nvPr>
        </p:nvSpPr>
        <p:spPr>
          <a:xfrm>
            <a:off x="457200" y="1295400"/>
            <a:ext cx="7620000" cy="5105400"/>
          </a:xfrm>
        </p:spPr>
        <p:txBody>
          <a:bodyPr>
            <a:normAutofit/>
          </a:bodyPr>
          <a:lstStyle/>
          <a:p>
            <a:pPr algn="just" rtl="1"/>
            <a:r>
              <a:rPr lang="ar-SA" sz="3200" dirty="0" smtClean="0"/>
              <a:t>اما </a:t>
            </a:r>
            <a:r>
              <a:rPr lang="en-US" sz="3200" dirty="0" smtClean="0"/>
              <a:t> Kotler &amp; Armstrong </a:t>
            </a:r>
            <a:r>
              <a:rPr lang="ar-SA" sz="3200" dirty="0" smtClean="0"/>
              <a:t>فقد عرفا الخدمة « نشاط أومنفعه يقدمها طرف لطرف اخر وتكون في الاساس غير ملموسه أو غير مادية و لا يترتب علىها أي ملكية . فتقديم الخدمة قد يكون مرتبط بمنتج مادي أو لا يكون»</a:t>
            </a:r>
            <a:endParaRPr lang="en-US" sz="3200" dirty="0" smtClean="0"/>
          </a:p>
          <a:p>
            <a:pPr algn="just" rtl="1"/>
            <a:endParaRPr lang="ar-SA" sz="3200" dirty="0" smtClean="0"/>
          </a:p>
          <a:p>
            <a:pPr algn="just" rtl="1"/>
            <a:r>
              <a:rPr lang="ar-SA" sz="3200" dirty="0"/>
              <a:t> </a:t>
            </a:r>
            <a:r>
              <a:rPr lang="ar-SA" sz="3200" dirty="0" smtClean="0"/>
              <a:t>أما</a:t>
            </a:r>
            <a:r>
              <a:rPr lang="en-US" sz="3200" dirty="0" smtClean="0"/>
              <a:t>  Lovelock </a:t>
            </a:r>
            <a:r>
              <a:rPr lang="ar-SA" sz="3200" dirty="0" smtClean="0"/>
              <a:t> فيرى الخدمه عباره عن منفع</a:t>
            </a:r>
            <a:r>
              <a:rPr lang="ar-AE" sz="3200" dirty="0" smtClean="0"/>
              <a:t>ة</a:t>
            </a:r>
            <a:r>
              <a:rPr lang="ar-SA" sz="3200" dirty="0" smtClean="0"/>
              <a:t> مدرك</a:t>
            </a:r>
            <a:r>
              <a:rPr lang="ar-AE" sz="3200" dirty="0" smtClean="0"/>
              <a:t>ة</a:t>
            </a:r>
            <a:r>
              <a:rPr lang="ar-SA" sz="3200" dirty="0" smtClean="0"/>
              <a:t> بالحواس، قائمه بحد ذاتها او مرتبطه بشي مادي ملموس و تكون قابله </a:t>
            </a:r>
            <a:r>
              <a:rPr lang="ar-AE" sz="3200" dirty="0" smtClean="0"/>
              <a:t>لل</a:t>
            </a:r>
            <a:r>
              <a:rPr lang="ar-SA" sz="3200" dirty="0" smtClean="0"/>
              <a:t>تبادل و لا يترتب علىها ملكية وهي بالغالب غير ملموس</a:t>
            </a:r>
            <a:r>
              <a:rPr lang="ar-AE" sz="3200" dirty="0" smtClean="0"/>
              <a:t>ة</a:t>
            </a:r>
            <a:r>
              <a:rPr lang="ar-SA" sz="3200" dirty="0" smtClean="0"/>
              <a:t> .</a:t>
            </a:r>
          </a:p>
        </p:txBody>
      </p:sp>
      <p:sp>
        <p:nvSpPr>
          <p:cNvPr id="5" name="Date Placeholder 4"/>
          <p:cNvSpPr>
            <a:spLocks noGrp="1"/>
          </p:cNvSpPr>
          <p:nvPr>
            <p:ph type="dt" sz="half" idx="10"/>
          </p:nvPr>
        </p:nvSpPr>
        <p:spPr/>
        <p:txBody>
          <a:bodyPr/>
          <a:lstStyle/>
          <a:p>
            <a:fld id="{76CC1002-1282-4F1F-B794-3EE82D2A648B}" type="datetime2">
              <a:rPr lang="en-US" smtClean="0"/>
              <a:t>Friday, 3 April, 2020</a:t>
            </a:fld>
            <a:endParaRPr lang="en-US"/>
          </a:p>
        </p:txBody>
      </p:sp>
    </p:spTree>
    <p:extLst>
      <p:ext uri="{BB962C8B-B14F-4D97-AF65-F5344CB8AC3E}">
        <p14:creationId xmlns:p14="http://schemas.microsoft.com/office/powerpoint/2010/main" val="4120612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35205">
            <a:off x="470916" y="1524000"/>
            <a:ext cx="8044434" cy="3886200"/>
          </a:xfrm>
          <a:prstGeom prst="rect">
            <a:avLst/>
          </a:prstGeom>
        </p:spPr>
      </p:pic>
      <p:sp>
        <p:nvSpPr>
          <p:cNvPr id="4" name="Date Placeholder 3"/>
          <p:cNvSpPr>
            <a:spLocks noGrp="1"/>
          </p:cNvSpPr>
          <p:nvPr>
            <p:ph type="dt" sz="half" idx="10"/>
          </p:nvPr>
        </p:nvSpPr>
        <p:spPr/>
        <p:txBody>
          <a:bodyPr/>
          <a:lstStyle/>
          <a:p>
            <a:fld id="{C4E06B11-2A2C-41F8-B914-BF70D20E53FC}" type="datetime2">
              <a:rPr lang="en-US" smtClean="0"/>
              <a:t>Friday, 3 April, 2020</a:t>
            </a:fld>
            <a:endParaRPr lang="en-US"/>
          </a:p>
        </p:txBody>
      </p:sp>
    </p:spTree>
    <p:extLst>
      <p:ext uri="{BB962C8B-B14F-4D97-AF65-F5344CB8AC3E}">
        <p14:creationId xmlns:p14="http://schemas.microsoft.com/office/powerpoint/2010/main" val="1629310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solidFill>
                  <a:srgbClr val="FF0000"/>
                </a:solidFill>
              </a:rPr>
              <a:t>الجوانب الملموس</a:t>
            </a:r>
            <a:r>
              <a:rPr lang="ar-AE" dirty="0" smtClean="0">
                <a:solidFill>
                  <a:srgbClr val="FF0000"/>
                </a:solidFill>
              </a:rPr>
              <a:t>ة</a:t>
            </a:r>
            <a:r>
              <a:rPr lang="ar-SA" dirty="0" smtClean="0">
                <a:solidFill>
                  <a:srgbClr val="FF0000"/>
                </a:solidFill>
              </a:rPr>
              <a:t> و غير الملموس</a:t>
            </a:r>
            <a:r>
              <a:rPr lang="ar-AE" dirty="0" smtClean="0">
                <a:solidFill>
                  <a:srgbClr val="FF0000"/>
                </a:solidFill>
              </a:rPr>
              <a:t>ة</a:t>
            </a:r>
            <a:r>
              <a:rPr lang="ar-SA" dirty="0" smtClean="0">
                <a:solidFill>
                  <a:srgbClr val="FF0000"/>
                </a:solidFill>
              </a:rPr>
              <a:t> للمنتج</a:t>
            </a:r>
            <a:endParaRPr lang="en-US" dirty="0">
              <a:solidFill>
                <a:srgbClr val="FF0000"/>
              </a:solidFill>
            </a:endParaRPr>
          </a:p>
        </p:txBody>
      </p:sp>
      <p:pic>
        <p:nvPicPr>
          <p:cNvPr id="1027" name="Picture 3" descr="C:\Users\kholoud.alqeisi\Pictures\Screenshots\Screenshot (49)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371600"/>
            <a:ext cx="7239000" cy="4952999"/>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fld id="{A5C8DEE8-6DE5-4C40-9E2E-3CBD93D14591}" type="datetime2">
              <a:rPr lang="en-US" smtClean="0"/>
              <a:t>Friday, 3 April, 2020</a:t>
            </a:fld>
            <a:endParaRPr lang="en-US"/>
          </a:p>
        </p:txBody>
      </p:sp>
    </p:spTree>
    <p:extLst>
      <p:ext uri="{BB962C8B-B14F-4D97-AF65-F5344CB8AC3E}">
        <p14:creationId xmlns:p14="http://schemas.microsoft.com/office/powerpoint/2010/main" val="3121342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7620000" cy="5410200"/>
          </a:xfrm>
        </p:spPr>
        <p:txBody>
          <a:bodyPr>
            <a:normAutofit/>
          </a:bodyPr>
          <a:lstStyle/>
          <a:p>
            <a:pPr algn="r" rtl="1">
              <a:buFont typeface="Wingdings" pitchFamily="2" charset="2"/>
              <a:buChar char="Ø"/>
            </a:pPr>
            <a:r>
              <a:rPr lang="ar-SA" sz="3200" dirty="0" smtClean="0">
                <a:solidFill>
                  <a:srgbClr val="002060"/>
                </a:solidFill>
              </a:rPr>
              <a:t>أولا:التصنيف حسب الزبون/ المستفيد/ الس</a:t>
            </a:r>
            <a:r>
              <a:rPr lang="ar-AE" sz="3200" dirty="0" smtClean="0">
                <a:solidFill>
                  <a:srgbClr val="002060"/>
                </a:solidFill>
              </a:rPr>
              <a:t>وق</a:t>
            </a:r>
          </a:p>
          <a:p>
            <a:pPr algn="r" rtl="1">
              <a:buFont typeface="Wingdings" pitchFamily="2" charset="2"/>
              <a:buChar char="Ø"/>
            </a:pPr>
            <a:endParaRPr lang="ar-AE" sz="3200" dirty="0" smtClean="0">
              <a:solidFill>
                <a:srgbClr val="002060"/>
              </a:solidFill>
            </a:endParaRPr>
          </a:p>
          <a:p>
            <a:pPr algn="r" rtl="1"/>
            <a:r>
              <a:rPr lang="ar-SA" sz="3200" dirty="0" smtClean="0"/>
              <a:t>خدمات </a:t>
            </a:r>
            <a:r>
              <a:rPr lang="ar-SA" sz="3200" dirty="0"/>
              <a:t>استهلاكية</a:t>
            </a:r>
            <a:r>
              <a:rPr lang="ar-AE" sz="3200" dirty="0" smtClean="0"/>
              <a:t>: </a:t>
            </a:r>
          </a:p>
          <a:p>
            <a:pPr marL="114300" indent="0" algn="r" rtl="1">
              <a:buNone/>
            </a:pPr>
            <a:r>
              <a:rPr lang="ar-AE" sz="2400" b="1" dirty="0">
                <a:solidFill>
                  <a:srgbClr val="7030A0"/>
                </a:solidFill>
              </a:rPr>
              <a:t> هي خدمات تقدم لاشباع حاجات شخصيه: السياحه و التأمين </a:t>
            </a:r>
            <a:r>
              <a:rPr lang="ar-AE" sz="2400" b="1" dirty="0" smtClean="0">
                <a:solidFill>
                  <a:srgbClr val="7030A0"/>
                </a:solidFill>
              </a:rPr>
              <a:t>على </a:t>
            </a:r>
            <a:r>
              <a:rPr lang="ar-AE" sz="2400" b="1" dirty="0">
                <a:solidFill>
                  <a:srgbClr val="7030A0"/>
                </a:solidFill>
              </a:rPr>
              <a:t>الحياه ، الصحه، التجميل  </a:t>
            </a:r>
            <a:endParaRPr lang="ar-AE" sz="2400" b="1" dirty="0" smtClean="0">
              <a:solidFill>
                <a:srgbClr val="7030A0"/>
              </a:solidFill>
            </a:endParaRPr>
          </a:p>
          <a:p>
            <a:pPr marL="114300" indent="0" algn="r" rtl="1">
              <a:buNone/>
            </a:pPr>
            <a:r>
              <a:rPr lang="ar-SA" sz="2400" b="1" dirty="0" smtClean="0">
                <a:solidFill>
                  <a:srgbClr val="7030A0"/>
                </a:solidFill>
              </a:rPr>
              <a:t> </a:t>
            </a:r>
            <a:endParaRPr lang="ar-SA" sz="2400" b="1" dirty="0">
              <a:solidFill>
                <a:srgbClr val="7030A0"/>
              </a:solidFill>
            </a:endParaRPr>
          </a:p>
          <a:p>
            <a:pPr algn="r" rtl="1"/>
            <a:r>
              <a:rPr lang="ar-SA" sz="3200" dirty="0"/>
              <a:t>خدمات الاعمال</a:t>
            </a:r>
            <a:r>
              <a:rPr lang="ar-AE" sz="3200" dirty="0"/>
              <a:t> و</a:t>
            </a:r>
            <a:r>
              <a:rPr lang="ar-SA" sz="3200" dirty="0"/>
              <a:t>المنشآت</a:t>
            </a:r>
            <a:r>
              <a:rPr lang="ar-AE" sz="3200" dirty="0" smtClean="0"/>
              <a:t>: </a:t>
            </a:r>
          </a:p>
          <a:p>
            <a:pPr marL="114300" indent="0" algn="r" rtl="1">
              <a:buNone/>
            </a:pPr>
            <a:r>
              <a:rPr lang="ar-AE" sz="2400" b="1" dirty="0">
                <a:solidFill>
                  <a:srgbClr val="FF0000"/>
                </a:solidFill>
              </a:rPr>
              <a:t> </a:t>
            </a:r>
            <a:r>
              <a:rPr lang="ar-AE" sz="2400" b="1" dirty="0" smtClean="0">
                <a:solidFill>
                  <a:srgbClr val="FF0000"/>
                </a:solidFill>
              </a:rPr>
              <a:t>  </a:t>
            </a:r>
            <a:r>
              <a:rPr lang="ar-AE" sz="2400" b="1" dirty="0" smtClean="0">
                <a:solidFill>
                  <a:srgbClr val="7030A0"/>
                </a:solidFill>
              </a:rPr>
              <a:t>مثال خدمات الاستشارات بانواعها محاسبيه /قانونيه/مالىه، صيانه مباني/آلات</a:t>
            </a:r>
            <a:r>
              <a:rPr lang="ar-AE" sz="2400" b="1" dirty="0">
                <a:solidFill>
                  <a:srgbClr val="7030A0"/>
                </a:solidFill>
              </a:rPr>
              <a:t>. فهي موجهة للمنظمات</a:t>
            </a:r>
            <a:endParaRPr lang="ar-SA" sz="2400" b="1" dirty="0">
              <a:solidFill>
                <a:srgbClr val="7030A0"/>
              </a:solidFill>
            </a:endParaRPr>
          </a:p>
          <a:p>
            <a:pPr algn="r" rtl="1"/>
            <a:endParaRPr lang="en-US" sz="3200" dirty="0"/>
          </a:p>
        </p:txBody>
      </p:sp>
      <p:sp>
        <p:nvSpPr>
          <p:cNvPr id="2" name="Title 1"/>
          <p:cNvSpPr>
            <a:spLocks noGrp="1"/>
          </p:cNvSpPr>
          <p:nvPr>
            <p:ph type="title"/>
          </p:nvPr>
        </p:nvSpPr>
        <p:spPr>
          <a:xfrm>
            <a:off x="457200" y="274638"/>
            <a:ext cx="7620000" cy="715962"/>
          </a:xfrm>
        </p:spPr>
        <p:txBody>
          <a:bodyPr/>
          <a:lstStyle/>
          <a:p>
            <a:pPr algn="ctr" rtl="1"/>
            <a:r>
              <a:rPr lang="ar-SA" dirty="0" smtClean="0">
                <a:solidFill>
                  <a:srgbClr val="FF0000"/>
                </a:solidFill>
              </a:rPr>
              <a:t>تصنيف الخدمات </a:t>
            </a:r>
            <a:endParaRPr lang="en-US" dirty="0">
              <a:solidFill>
                <a:srgbClr val="FF0000"/>
              </a:solidFill>
            </a:endParaRPr>
          </a:p>
        </p:txBody>
      </p:sp>
      <p:sp>
        <p:nvSpPr>
          <p:cNvPr id="5" name="Date Placeholder 4"/>
          <p:cNvSpPr>
            <a:spLocks noGrp="1"/>
          </p:cNvSpPr>
          <p:nvPr>
            <p:ph type="dt" sz="half" idx="10"/>
          </p:nvPr>
        </p:nvSpPr>
        <p:spPr/>
        <p:txBody>
          <a:bodyPr/>
          <a:lstStyle/>
          <a:p>
            <a:fld id="{D6BC4E11-BC5D-4EB2-96CB-CBAE1DCE2B90}" type="datetime2">
              <a:rPr lang="en-US" smtClean="0"/>
              <a:t>Friday, 3 April, 2020</a:t>
            </a:fld>
            <a:endParaRPr lang="en-US"/>
          </a:p>
        </p:txBody>
      </p:sp>
    </p:spTree>
    <p:extLst>
      <p:ext uri="{BB962C8B-B14F-4D97-AF65-F5344CB8AC3E}">
        <p14:creationId xmlns:p14="http://schemas.microsoft.com/office/powerpoint/2010/main" val="2844681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7620000" cy="5562600"/>
          </a:xfrm>
        </p:spPr>
        <p:txBody>
          <a:bodyPr>
            <a:noAutofit/>
          </a:bodyPr>
          <a:lstStyle/>
          <a:p>
            <a:pPr marL="114300" indent="0" algn="r" rtl="1">
              <a:buNone/>
            </a:pPr>
            <a:r>
              <a:rPr lang="ar-SA" sz="2800" dirty="0" smtClean="0">
                <a:solidFill>
                  <a:srgbClr val="002060"/>
                </a:solidFill>
              </a:rPr>
              <a:t>ثانيا </a:t>
            </a:r>
            <a:r>
              <a:rPr lang="ar-SA" sz="2800" dirty="0">
                <a:solidFill>
                  <a:srgbClr val="002060"/>
                </a:solidFill>
              </a:rPr>
              <a:t>: </a:t>
            </a:r>
            <a:r>
              <a:rPr lang="ar-SA" sz="2800" dirty="0" smtClean="0">
                <a:solidFill>
                  <a:srgbClr val="002060"/>
                </a:solidFill>
              </a:rPr>
              <a:t>التصنيف </a:t>
            </a:r>
            <a:r>
              <a:rPr lang="ar-SA" sz="2800" dirty="0">
                <a:solidFill>
                  <a:srgbClr val="002060"/>
                </a:solidFill>
              </a:rPr>
              <a:t>حسب الاعتمادية في تقديم الخدمه </a:t>
            </a:r>
            <a:endParaRPr lang="ar-AE" sz="2800" dirty="0" smtClean="0">
              <a:solidFill>
                <a:srgbClr val="002060"/>
              </a:solidFill>
            </a:endParaRPr>
          </a:p>
          <a:p>
            <a:pPr algn="r" rtl="1"/>
            <a:r>
              <a:rPr lang="ar-SA" sz="2800" dirty="0" smtClean="0"/>
              <a:t>خدمات تعتمد عل</a:t>
            </a:r>
            <a:r>
              <a:rPr lang="ar-AE" sz="2800" dirty="0" smtClean="0"/>
              <a:t>ى</a:t>
            </a:r>
            <a:r>
              <a:rPr lang="ar-SA" sz="2800" dirty="0" smtClean="0"/>
              <a:t> العنصر البشري في التقديم</a:t>
            </a:r>
            <a:endParaRPr lang="ar-AE" sz="2800" dirty="0" smtClean="0"/>
          </a:p>
          <a:p>
            <a:pPr marL="114300" indent="0" algn="r" rtl="1">
              <a:buNone/>
            </a:pPr>
            <a:r>
              <a:rPr lang="ar-AE" sz="2000" b="1" dirty="0">
                <a:solidFill>
                  <a:srgbClr val="7030A0"/>
                </a:solidFill>
              </a:rPr>
              <a:t> </a:t>
            </a:r>
            <a:r>
              <a:rPr lang="ar-AE" sz="2000" b="1" dirty="0" smtClean="0">
                <a:solidFill>
                  <a:srgbClr val="7030A0"/>
                </a:solidFill>
              </a:rPr>
              <a:t>المهنيون (الاطباء</a:t>
            </a:r>
            <a:r>
              <a:rPr lang="ar-AE" sz="2000" b="1" dirty="0">
                <a:solidFill>
                  <a:srgbClr val="7030A0"/>
                </a:solidFill>
              </a:rPr>
              <a:t>/ المحاميين/الاداريين </a:t>
            </a:r>
            <a:r>
              <a:rPr lang="ar-AE" sz="2000" b="1" dirty="0" smtClean="0">
                <a:solidFill>
                  <a:srgbClr val="7030A0"/>
                </a:solidFill>
              </a:rPr>
              <a:t>) وغير </a:t>
            </a:r>
            <a:r>
              <a:rPr lang="ar-AE" sz="2000" b="1" dirty="0">
                <a:solidFill>
                  <a:srgbClr val="7030A0"/>
                </a:solidFill>
              </a:rPr>
              <a:t>المهنيين ( العاملين في حراسه المباني/فلاحه الارض) و العماله الماهرة (تصليح السيارات</a:t>
            </a:r>
            <a:r>
              <a:rPr lang="ar-AE" sz="2000" b="1" dirty="0" smtClean="0">
                <a:solidFill>
                  <a:srgbClr val="7030A0"/>
                </a:solidFill>
              </a:rPr>
              <a:t>/ الخدمات الفندقية) </a:t>
            </a:r>
            <a:endParaRPr lang="ar-AE" sz="2000" b="1" dirty="0">
              <a:solidFill>
                <a:srgbClr val="7030A0"/>
              </a:solidFill>
            </a:endParaRPr>
          </a:p>
          <a:p>
            <a:pPr algn="r" rtl="1"/>
            <a:r>
              <a:rPr lang="ar-SA" sz="2800" dirty="0" smtClean="0"/>
              <a:t>خدمات </a:t>
            </a:r>
            <a:r>
              <a:rPr lang="ar-SA" sz="2800" dirty="0"/>
              <a:t>تعتمد </a:t>
            </a:r>
            <a:r>
              <a:rPr lang="ar-SA" sz="2800" dirty="0" smtClean="0"/>
              <a:t>عل</a:t>
            </a:r>
            <a:r>
              <a:rPr lang="ar-AE" sz="2800" dirty="0" smtClean="0"/>
              <a:t>ى</a:t>
            </a:r>
            <a:r>
              <a:rPr lang="ar-SA" sz="2800" dirty="0" smtClean="0"/>
              <a:t> المكائن</a:t>
            </a:r>
            <a:r>
              <a:rPr lang="ar-AE" sz="2800" dirty="0" smtClean="0"/>
              <a:t>/</a:t>
            </a:r>
            <a:r>
              <a:rPr lang="ar-SA" sz="2800" dirty="0" smtClean="0"/>
              <a:t>الحواسيب في</a:t>
            </a:r>
            <a:r>
              <a:rPr lang="ar-AE" sz="2800" dirty="0" smtClean="0"/>
              <a:t> </a:t>
            </a:r>
            <a:r>
              <a:rPr lang="ar-SA" sz="2800" dirty="0" smtClean="0"/>
              <a:t>التقديم</a:t>
            </a:r>
            <a:r>
              <a:rPr lang="ar-AE" sz="2800" dirty="0" smtClean="0"/>
              <a:t>: </a:t>
            </a:r>
          </a:p>
          <a:p>
            <a:pPr marL="114300" indent="0" algn="r" rtl="1">
              <a:buNone/>
            </a:pPr>
            <a:r>
              <a:rPr lang="ar-AE" sz="2000" b="1" dirty="0" smtClean="0">
                <a:solidFill>
                  <a:srgbClr val="7030A0"/>
                </a:solidFill>
              </a:rPr>
              <a:t>     مثال </a:t>
            </a:r>
            <a:r>
              <a:rPr lang="ar-AE" sz="2000" b="1" dirty="0">
                <a:solidFill>
                  <a:srgbClr val="7030A0"/>
                </a:solidFill>
              </a:rPr>
              <a:t>الصراف </a:t>
            </a:r>
            <a:r>
              <a:rPr lang="ar-AE" sz="2000" b="1" dirty="0" smtClean="0">
                <a:solidFill>
                  <a:srgbClr val="7030A0"/>
                </a:solidFill>
              </a:rPr>
              <a:t>الالى او </a:t>
            </a:r>
            <a:r>
              <a:rPr lang="ar-AE" sz="2000" b="1" dirty="0">
                <a:solidFill>
                  <a:srgbClr val="7030A0"/>
                </a:solidFill>
              </a:rPr>
              <a:t>خدمات الحجوزات و خدمات </a:t>
            </a:r>
            <a:r>
              <a:rPr lang="ar-AE" sz="2000" b="1" dirty="0" smtClean="0">
                <a:solidFill>
                  <a:srgbClr val="7030A0"/>
                </a:solidFill>
              </a:rPr>
              <a:t>تحالىل </a:t>
            </a:r>
            <a:r>
              <a:rPr lang="ar-AE" sz="2000" b="1" dirty="0">
                <a:solidFill>
                  <a:srgbClr val="7030A0"/>
                </a:solidFill>
              </a:rPr>
              <a:t>طبيه ( الاشعه و المختبرات</a:t>
            </a:r>
            <a:r>
              <a:rPr lang="ar-AE" sz="2000" b="1" dirty="0" smtClean="0">
                <a:solidFill>
                  <a:srgbClr val="7030A0"/>
                </a:solidFill>
              </a:rPr>
              <a:t>)</a:t>
            </a:r>
          </a:p>
          <a:p>
            <a:pPr marL="114300" indent="0" algn="r" rtl="1">
              <a:buNone/>
            </a:pPr>
            <a:endParaRPr lang="ar-AE" sz="2000" b="1" dirty="0">
              <a:solidFill>
                <a:srgbClr val="7030A0"/>
              </a:solidFill>
            </a:endParaRPr>
          </a:p>
          <a:p>
            <a:pPr algn="r" rtl="1"/>
            <a:r>
              <a:rPr lang="ar-AE" sz="2800" dirty="0" smtClean="0">
                <a:solidFill>
                  <a:srgbClr val="002060"/>
                </a:solidFill>
              </a:rPr>
              <a:t>ثالثا</a:t>
            </a:r>
            <a:r>
              <a:rPr lang="ar-AE" sz="2800" dirty="0">
                <a:solidFill>
                  <a:srgbClr val="002060"/>
                </a:solidFill>
              </a:rPr>
              <a:t>: التصنيف حسب ضرورة حضور المستفيد لاماكن تقديم الخدمة:</a:t>
            </a:r>
          </a:p>
          <a:p>
            <a:pPr algn="r" rtl="1"/>
            <a:r>
              <a:rPr lang="ar-AE" sz="2800" dirty="0"/>
              <a:t>خدمات تتطلب حضور المستفيد: </a:t>
            </a:r>
            <a:r>
              <a:rPr lang="ar-AE" sz="2400" b="1" dirty="0">
                <a:solidFill>
                  <a:srgbClr val="7030A0"/>
                </a:solidFill>
              </a:rPr>
              <a:t>( العمليات الجراحية و النقل /السفر)</a:t>
            </a:r>
          </a:p>
          <a:p>
            <a:pPr algn="r" rtl="1"/>
            <a:r>
              <a:rPr lang="ar-AE" sz="2800" dirty="0"/>
              <a:t>خدمات لا تتطلب الحضور</a:t>
            </a:r>
            <a:r>
              <a:rPr lang="ar-AE" sz="2400" b="1" dirty="0">
                <a:solidFill>
                  <a:srgbClr val="7030A0"/>
                </a:solidFill>
              </a:rPr>
              <a:t>: ( تنظيف الملابس / صيانه السيارات</a:t>
            </a:r>
            <a:r>
              <a:rPr lang="ar-AE" sz="2400" b="1" dirty="0" smtClean="0">
                <a:solidFill>
                  <a:srgbClr val="7030A0"/>
                </a:solidFill>
              </a:rPr>
              <a:t>)</a:t>
            </a:r>
            <a:endParaRPr lang="ar-AE" sz="2400" b="1" dirty="0">
              <a:solidFill>
                <a:srgbClr val="7030A0"/>
              </a:solidFill>
            </a:endParaRPr>
          </a:p>
        </p:txBody>
      </p:sp>
      <p:sp>
        <p:nvSpPr>
          <p:cNvPr id="2" name="Title 1"/>
          <p:cNvSpPr>
            <a:spLocks noGrp="1"/>
          </p:cNvSpPr>
          <p:nvPr>
            <p:ph type="title"/>
          </p:nvPr>
        </p:nvSpPr>
        <p:spPr>
          <a:xfrm>
            <a:off x="457200" y="274638"/>
            <a:ext cx="7620000" cy="715962"/>
          </a:xfrm>
        </p:spPr>
        <p:txBody>
          <a:bodyPr/>
          <a:lstStyle/>
          <a:p>
            <a:pPr algn="ctr" rtl="1"/>
            <a:r>
              <a:rPr lang="ar-SA" dirty="0" smtClean="0">
                <a:solidFill>
                  <a:srgbClr val="FF0000"/>
                </a:solidFill>
              </a:rPr>
              <a:t>تصنيف الخدمات </a:t>
            </a:r>
            <a:endParaRPr lang="en-US" dirty="0">
              <a:solidFill>
                <a:srgbClr val="FF0000"/>
              </a:solidFill>
            </a:endParaRPr>
          </a:p>
        </p:txBody>
      </p:sp>
      <p:sp>
        <p:nvSpPr>
          <p:cNvPr id="5" name="Date Placeholder 4"/>
          <p:cNvSpPr>
            <a:spLocks noGrp="1"/>
          </p:cNvSpPr>
          <p:nvPr>
            <p:ph type="dt" sz="half" idx="10"/>
          </p:nvPr>
        </p:nvSpPr>
        <p:spPr/>
        <p:txBody>
          <a:bodyPr/>
          <a:lstStyle/>
          <a:p>
            <a:fld id="{50E12E5E-3921-4BB1-A358-0E8AA1043FF1}" type="datetime2">
              <a:rPr lang="en-US" smtClean="0"/>
              <a:t>Friday, 3 April, 2020</a:t>
            </a:fld>
            <a:endParaRPr lang="en-US"/>
          </a:p>
        </p:txBody>
      </p:sp>
    </p:spTree>
    <p:extLst>
      <p:ext uri="{BB962C8B-B14F-4D97-AF65-F5344CB8AC3E}">
        <p14:creationId xmlns:p14="http://schemas.microsoft.com/office/powerpoint/2010/main" val="337635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05460"/>
            <a:ext cx="9144000" cy="5143500"/>
          </a:xfrm>
          <a:prstGeom prst="rect">
            <a:avLst/>
          </a:prstGeom>
        </p:spPr>
      </p:pic>
      <p:sp>
        <p:nvSpPr>
          <p:cNvPr id="4" name="Date Placeholder 3"/>
          <p:cNvSpPr>
            <a:spLocks noGrp="1"/>
          </p:cNvSpPr>
          <p:nvPr>
            <p:ph type="dt" sz="half" idx="10"/>
          </p:nvPr>
        </p:nvSpPr>
        <p:spPr/>
        <p:txBody>
          <a:bodyPr/>
          <a:lstStyle/>
          <a:p>
            <a:fld id="{32EBFC8D-BB47-4D38-B78F-399C216A2BE0}" type="datetime2">
              <a:rPr lang="en-US" smtClean="0"/>
              <a:t>Friday, 3 April, 2020</a:t>
            </a:fld>
            <a:endParaRPr lang="en-US"/>
          </a:p>
        </p:txBody>
      </p:sp>
    </p:spTree>
    <p:extLst>
      <p:ext uri="{BB962C8B-B14F-4D97-AF65-F5344CB8AC3E}">
        <p14:creationId xmlns:p14="http://schemas.microsoft.com/office/powerpoint/2010/main" val="33730333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13986</TotalTime>
  <Words>1212</Words>
  <Application>Microsoft Office PowerPoint</Application>
  <PresentationFormat>On-screen Show (4:3)</PresentationFormat>
  <Paragraphs>123</Paragraphs>
  <Slides>24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Cambria</vt:lpstr>
      <vt:lpstr>Times New Roman</vt:lpstr>
      <vt:lpstr>Wingdings</vt:lpstr>
      <vt:lpstr>Adjacency</vt:lpstr>
      <vt:lpstr>الفصل السادس</vt:lpstr>
      <vt:lpstr>تسويق الخدمات     </vt:lpstr>
      <vt:lpstr>PowerPoint Presentation</vt:lpstr>
      <vt:lpstr>تسويق الخدمات     </vt:lpstr>
      <vt:lpstr>PowerPoint Presentation</vt:lpstr>
      <vt:lpstr>الجوانب الملموسة و غير الملموسة للمنتج</vt:lpstr>
      <vt:lpstr>تصنيف الخدمات </vt:lpstr>
      <vt:lpstr>تصنيف الخدمات </vt:lpstr>
      <vt:lpstr>PowerPoint Presentation</vt:lpstr>
      <vt:lpstr>تابع : تصنيف الخدمات </vt:lpstr>
      <vt:lpstr>تابع : تصنيف الخدمات </vt:lpstr>
      <vt:lpstr>أسئلة للمناقشة</vt:lpstr>
      <vt:lpstr>PowerPoint Presentation</vt:lpstr>
      <vt:lpstr>خصائص الخدمات </vt:lpstr>
      <vt:lpstr>خصائص الخدمات </vt:lpstr>
      <vt:lpstr>أهمية الخدمات </vt:lpstr>
      <vt:lpstr>أسئلة للمناقشة</vt:lpstr>
      <vt:lpstr>المضامين التسويقية للخدمات </vt:lpstr>
      <vt:lpstr>المضامين التسويقية للخدمات </vt:lpstr>
      <vt:lpstr>المضامين التسويقية للخدمات </vt:lpstr>
      <vt:lpstr>المضامين التسويقية للخدمات </vt:lpstr>
      <vt:lpstr>المضامين التسويقية للخدمات </vt:lpstr>
      <vt:lpstr>مشكلات تسويقية معاصرة</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تجزئة/ تقسيم السوق  Market segmentation</dc:title>
  <dc:creator>Kholoud Ibrahim AlQeisi</dc:creator>
  <cp:lastModifiedBy>Salim Al Jundi </cp:lastModifiedBy>
  <cp:revision>104</cp:revision>
  <dcterms:created xsi:type="dcterms:W3CDTF">2016-10-04T09:59:11Z</dcterms:created>
  <dcterms:modified xsi:type="dcterms:W3CDTF">2020-04-03T17:11:13Z</dcterms:modified>
</cp:coreProperties>
</file>