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8.jpg" ContentType="image/pn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6" r:id="rId3"/>
    <p:sldId id="277" r:id="rId4"/>
    <p:sldId id="267" r:id="rId5"/>
    <p:sldId id="257" r:id="rId6"/>
    <p:sldId id="258" r:id="rId7"/>
    <p:sldId id="259" r:id="rId8"/>
    <p:sldId id="260" r:id="rId9"/>
    <p:sldId id="261" r:id="rId10"/>
    <p:sldId id="262" r:id="rId11"/>
    <p:sldId id="263" r:id="rId12"/>
    <p:sldId id="264" r:id="rId13"/>
    <p:sldId id="265" r:id="rId14"/>
    <p:sldId id="278" r:id="rId15"/>
    <p:sldId id="268" r:id="rId16"/>
    <p:sldId id="266" r:id="rId17"/>
    <p:sldId id="269" r:id="rId18"/>
    <p:sldId id="270" r:id="rId19"/>
    <p:sldId id="271" r:id="rId20"/>
    <p:sldId id="272" r:id="rId21"/>
    <p:sldId id="273" r:id="rId22"/>
    <p:sldId id="274" r:id="rId23"/>
    <p:sldId id="27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09" autoAdjust="0"/>
    <p:restoredTop sz="94660"/>
  </p:normalViewPr>
  <p:slideViewPr>
    <p:cSldViewPr snapToGrid="0">
      <p:cViewPr>
        <p:scale>
          <a:sx n="70" d="100"/>
          <a:sy n="70" d="100"/>
        </p:scale>
        <p:origin x="-656"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85D068-1540-4057-BCB4-FE03C0DF9D6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876B8EA9-5526-4FEF-8C94-A267F16FC46F}">
      <dgm:prSet phldrT="[Text]"/>
      <dgm:spPr/>
      <dgm:t>
        <a:bodyPr/>
        <a:lstStyle/>
        <a:p>
          <a:pPr rtl="1"/>
          <a:r>
            <a:rPr lang="ar-AE" dirty="0" smtClean="0">
              <a:solidFill>
                <a:srgbClr val="FF0000"/>
              </a:solidFill>
            </a:rPr>
            <a:t>المنهج الوثائقي / التحليلي</a:t>
          </a:r>
          <a:endParaRPr lang="en-US" dirty="0">
            <a:solidFill>
              <a:srgbClr val="FF0000"/>
            </a:solidFill>
          </a:endParaRPr>
        </a:p>
      </dgm:t>
    </dgm:pt>
    <dgm:pt modelId="{1965B6AD-A815-45E5-B573-A5D7B78B9D36}" type="parTrans" cxnId="{C13E2972-4C06-4F09-BBC9-F2D2A473C795}">
      <dgm:prSet/>
      <dgm:spPr/>
      <dgm:t>
        <a:bodyPr/>
        <a:lstStyle/>
        <a:p>
          <a:endParaRPr lang="en-US"/>
        </a:p>
      </dgm:t>
    </dgm:pt>
    <dgm:pt modelId="{A128374D-23D0-4F35-9913-5D07ED2B9431}" type="sibTrans" cxnId="{C13E2972-4C06-4F09-BBC9-F2D2A473C795}">
      <dgm:prSet/>
      <dgm:spPr/>
      <dgm:t>
        <a:bodyPr/>
        <a:lstStyle/>
        <a:p>
          <a:endParaRPr lang="en-US"/>
        </a:p>
      </dgm:t>
    </dgm:pt>
    <dgm:pt modelId="{AA2CAF9D-30E6-4823-A028-21D3F559F5AD}">
      <dgm:prSet phldrT="[Text]"/>
      <dgm:spPr/>
      <dgm:t>
        <a:bodyPr/>
        <a:lstStyle/>
        <a:p>
          <a:pPr rtl="1"/>
          <a:r>
            <a:rPr lang="ar-AE" dirty="0" smtClean="0"/>
            <a:t>المنهج المسحي</a:t>
          </a:r>
          <a:endParaRPr lang="en-US" dirty="0"/>
        </a:p>
      </dgm:t>
    </dgm:pt>
    <dgm:pt modelId="{944157AA-D9BA-489D-9B9E-36268ECAF890}" type="parTrans" cxnId="{78FDD09E-9569-4BEC-BC68-501DA7FA1447}">
      <dgm:prSet/>
      <dgm:spPr/>
      <dgm:t>
        <a:bodyPr/>
        <a:lstStyle/>
        <a:p>
          <a:endParaRPr lang="en-US"/>
        </a:p>
      </dgm:t>
    </dgm:pt>
    <dgm:pt modelId="{A7832FED-2D3D-4674-8E8B-675C795633E5}" type="sibTrans" cxnId="{78FDD09E-9569-4BEC-BC68-501DA7FA1447}">
      <dgm:prSet/>
      <dgm:spPr/>
      <dgm:t>
        <a:bodyPr/>
        <a:lstStyle/>
        <a:p>
          <a:endParaRPr lang="en-US"/>
        </a:p>
      </dgm:t>
    </dgm:pt>
    <dgm:pt modelId="{9143035B-C861-4D2E-80DA-193788479862}">
      <dgm:prSet phldrT="[Text]"/>
      <dgm:spPr/>
      <dgm:t>
        <a:bodyPr/>
        <a:lstStyle/>
        <a:p>
          <a:pPr rtl="1"/>
          <a:r>
            <a:rPr lang="ar-AE" dirty="0" smtClean="0"/>
            <a:t>منهج دراسة الحالة</a:t>
          </a:r>
          <a:endParaRPr lang="en-US" dirty="0"/>
        </a:p>
      </dgm:t>
    </dgm:pt>
    <dgm:pt modelId="{126BE692-D42E-4CA9-B2C4-390A271E91F1}" type="parTrans" cxnId="{E1D2D1CF-7DFB-4B28-8E98-09AD406FD818}">
      <dgm:prSet/>
      <dgm:spPr/>
      <dgm:t>
        <a:bodyPr/>
        <a:lstStyle/>
        <a:p>
          <a:endParaRPr lang="en-US"/>
        </a:p>
      </dgm:t>
    </dgm:pt>
    <dgm:pt modelId="{3327CE40-25A9-49F1-80B4-A0E820CE0890}" type="sibTrans" cxnId="{E1D2D1CF-7DFB-4B28-8E98-09AD406FD818}">
      <dgm:prSet/>
      <dgm:spPr/>
      <dgm:t>
        <a:bodyPr/>
        <a:lstStyle/>
        <a:p>
          <a:endParaRPr lang="en-US"/>
        </a:p>
      </dgm:t>
    </dgm:pt>
    <dgm:pt modelId="{018C12AB-DA41-4F33-AE44-50B476129D58}">
      <dgm:prSet phldrT="[Text]"/>
      <dgm:spPr/>
      <dgm:t>
        <a:bodyPr/>
        <a:lstStyle/>
        <a:p>
          <a:pPr rtl="1"/>
          <a:r>
            <a:rPr lang="ar-AE" dirty="0" smtClean="0"/>
            <a:t>المنهج التجريبي</a:t>
          </a:r>
          <a:endParaRPr lang="en-US" dirty="0"/>
        </a:p>
      </dgm:t>
    </dgm:pt>
    <dgm:pt modelId="{5779C2AA-E9BC-4513-B5B5-D64CE2D8FA22}" type="parTrans" cxnId="{42B8D937-6685-4072-A5A4-F45829830FCC}">
      <dgm:prSet/>
      <dgm:spPr/>
      <dgm:t>
        <a:bodyPr/>
        <a:lstStyle/>
        <a:p>
          <a:endParaRPr lang="en-US"/>
        </a:p>
      </dgm:t>
    </dgm:pt>
    <dgm:pt modelId="{1BA38810-AA93-4798-95D4-2868144BC560}" type="sibTrans" cxnId="{42B8D937-6685-4072-A5A4-F45829830FCC}">
      <dgm:prSet/>
      <dgm:spPr/>
      <dgm:t>
        <a:bodyPr/>
        <a:lstStyle/>
        <a:p>
          <a:endParaRPr lang="en-US"/>
        </a:p>
      </dgm:t>
    </dgm:pt>
    <dgm:pt modelId="{E2530DAB-7B18-4772-9A41-18784D56A7F6}">
      <dgm:prSet phldrT="[Text]"/>
      <dgm:spPr/>
      <dgm:t>
        <a:bodyPr/>
        <a:lstStyle/>
        <a:p>
          <a:pPr rtl="1"/>
          <a:r>
            <a:rPr lang="ar-AE" dirty="0" smtClean="0"/>
            <a:t>منهج تحليل المحتوى</a:t>
          </a:r>
          <a:endParaRPr lang="en-US" dirty="0"/>
        </a:p>
      </dgm:t>
    </dgm:pt>
    <dgm:pt modelId="{FBEA9A21-1B40-4E67-A391-C0422B4D6F54}" type="parTrans" cxnId="{0983CEA7-C343-4281-B66E-BC6D70CAE67E}">
      <dgm:prSet/>
      <dgm:spPr/>
      <dgm:t>
        <a:bodyPr/>
        <a:lstStyle/>
        <a:p>
          <a:endParaRPr lang="en-US"/>
        </a:p>
      </dgm:t>
    </dgm:pt>
    <dgm:pt modelId="{68CB5C3F-A694-4ABD-8513-7C310B0EDFB9}" type="sibTrans" cxnId="{0983CEA7-C343-4281-B66E-BC6D70CAE67E}">
      <dgm:prSet/>
      <dgm:spPr/>
      <dgm:t>
        <a:bodyPr/>
        <a:lstStyle/>
        <a:p>
          <a:endParaRPr lang="en-US"/>
        </a:p>
      </dgm:t>
    </dgm:pt>
    <dgm:pt modelId="{9A6AA25A-270F-46CF-ABA6-FEADA78370DB}">
      <dgm:prSet phldrT="[Text]"/>
      <dgm:spPr/>
      <dgm:t>
        <a:bodyPr/>
        <a:lstStyle/>
        <a:p>
          <a:pPr rtl="1"/>
          <a:r>
            <a:rPr lang="ar-AE" dirty="0" smtClean="0"/>
            <a:t>المنهج المقارن</a:t>
          </a:r>
          <a:endParaRPr lang="en-US" dirty="0"/>
        </a:p>
      </dgm:t>
    </dgm:pt>
    <dgm:pt modelId="{7155D0DD-7361-4179-B3CC-471E9B72789B}" type="parTrans" cxnId="{9C34FCA3-1E2B-4D29-A61C-A5BB67AD9D2E}">
      <dgm:prSet/>
      <dgm:spPr/>
      <dgm:t>
        <a:bodyPr/>
        <a:lstStyle/>
        <a:p>
          <a:endParaRPr lang="en-US"/>
        </a:p>
      </dgm:t>
    </dgm:pt>
    <dgm:pt modelId="{DED3F6A9-082E-4FAF-A709-016203E28C59}" type="sibTrans" cxnId="{9C34FCA3-1E2B-4D29-A61C-A5BB67AD9D2E}">
      <dgm:prSet/>
      <dgm:spPr/>
      <dgm:t>
        <a:bodyPr/>
        <a:lstStyle/>
        <a:p>
          <a:endParaRPr lang="en-US"/>
        </a:p>
      </dgm:t>
    </dgm:pt>
    <dgm:pt modelId="{39F4F247-1334-4078-9DD8-57AD60467AA7}">
      <dgm:prSet phldrT="[Text]"/>
      <dgm:spPr/>
      <dgm:t>
        <a:bodyPr/>
        <a:lstStyle/>
        <a:p>
          <a:pPr rtl="1"/>
          <a:r>
            <a:rPr lang="ar-AE" dirty="0" smtClean="0"/>
            <a:t>البحث الاجرائي</a:t>
          </a:r>
          <a:endParaRPr lang="en-US" dirty="0"/>
        </a:p>
      </dgm:t>
    </dgm:pt>
    <dgm:pt modelId="{3AC7BFAB-E10B-4A4E-9AA6-99CC92CA1F9F}" type="parTrans" cxnId="{63D394CD-D728-48E1-BBBF-E07944966938}">
      <dgm:prSet/>
      <dgm:spPr/>
      <dgm:t>
        <a:bodyPr/>
        <a:lstStyle/>
        <a:p>
          <a:endParaRPr lang="en-US"/>
        </a:p>
      </dgm:t>
    </dgm:pt>
    <dgm:pt modelId="{792F36C8-B73C-4D9A-BEAD-C675EA199CD5}" type="sibTrans" cxnId="{63D394CD-D728-48E1-BBBF-E07944966938}">
      <dgm:prSet/>
      <dgm:spPr/>
      <dgm:t>
        <a:bodyPr/>
        <a:lstStyle/>
        <a:p>
          <a:endParaRPr lang="en-US"/>
        </a:p>
      </dgm:t>
    </dgm:pt>
    <dgm:pt modelId="{78BC53E7-10CA-42F1-8D55-51DF9B1C0A42}">
      <dgm:prSet phldrT="[Tex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dgm:spPr>
      <dgm:t>
        <a:bodyPr/>
        <a:lstStyle/>
        <a:p>
          <a:pPr algn="ctr" rtl="1"/>
          <a:r>
            <a:rPr lang="ar-AE" b="1" dirty="0" smtClean="0">
              <a:solidFill>
                <a:srgbClr val="7030A0"/>
              </a:solidFill>
            </a:rPr>
            <a:t>مناهج البحث العلمي</a:t>
          </a:r>
          <a:endParaRPr lang="en-US" b="1" dirty="0">
            <a:solidFill>
              <a:srgbClr val="7030A0"/>
            </a:solidFill>
          </a:endParaRPr>
        </a:p>
      </dgm:t>
    </dgm:pt>
    <dgm:pt modelId="{E68C2F70-CA15-4A07-AE30-297B807307AB}" type="parTrans" cxnId="{B85CEBB9-C2DC-42D7-A2EF-AAE930083AB6}">
      <dgm:prSet/>
      <dgm:spPr/>
      <dgm:t>
        <a:bodyPr/>
        <a:lstStyle/>
        <a:p>
          <a:endParaRPr lang="en-US"/>
        </a:p>
      </dgm:t>
    </dgm:pt>
    <dgm:pt modelId="{4DACB9BB-6918-4B81-A6F7-9A2E704FD59E}" type="sibTrans" cxnId="{B85CEBB9-C2DC-42D7-A2EF-AAE930083AB6}">
      <dgm:prSet/>
      <dgm:spPr/>
      <dgm:t>
        <a:bodyPr/>
        <a:lstStyle/>
        <a:p>
          <a:endParaRPr lang="en-US"/>
        </a:p>
      </dgm:t>
    </dgm:pt>
    <dgm:pt modelId="{4B5FCEED-6682-4E48-9854-489EDDBF587B}" type="pres">
      <dgm:prSet presAssocID="{2A85D068-1540-4057-BCB4-FE03C0DF9D67}" presName="vert0" presStyleCnt="0">
        <dgm:presLayoutVars>
          <dgm:dir/>
          <dgm:animOne val="branch"/>
          <dgm:animLvl val="lvl"/>
        </dgm:presLayoutVars>
      </dgm:prSet>
      <dgm:spPr/>
      <dgm:t>
        <a:bodyPr/>
        <a:lstStyle/>
        <a:p>
          <a:endParaRPr lang="en-US"/>
        </a:p>
      </dgm:t>
    </dgm:pt>
    <dgm:pt modelId="{FBF4AEF6-8328-4CE0-A9F6-44866DAE8B42}" type="pres">
      <dgm:prSet presAssocID="{78BC53E7-10CA-42F1-8D55-51DF9B1C0A42}" presName="thickLine" presStyleLbl="alignNode1" presStyleIdx="0" presStyleCnt="8"/>
      <dgm:spPr/>
    </dgm:pt>
    <dgm:pt modelId="{1FF700FD-B9A0-4111-A8BE-30F6DD13A304}" type="pres">
      <dgm:prSet presAssocID="{78BC53E7-10CA-42F1-8D55-51DF9B1C0A42}" presName="horz1" presStyleCnt="0"/>
      <dgm:spPr/>
    </dgm:pt>
    <dgm:pt modelId="{A29D2CA8-A931-4B42-BD98-B3E94FAD8A8F}" type="pres">
      <dgm:prSet presAssocID="{78BC53E7-10CA-42F1-8D55-51DF9B1C0A42}" presName="tx1" presStyleLbl="revTx" presStyleIdx="0" presStyleCnt="8"/>
      <dgm:spPr/>
      <dgm:t>
        <a:bodyPr/>
        <a:lstStyle/>
        <a:p>
          <a:endParaRPr lang="en-US"/>
        </a:p>
      </dgm:t>
    </dgm:pt>
    <dgm:pt modelId="{3DF118DD-C576-4DDF-A8FF-BE31B777DF21}" type="pres">
      <dgm:prSet presAssocID="{78BC53E7-10CA-42F1-8D55-51DF9B1C0A42}" presName="vert1" presStyleCnt="0"/>
      <dgm:spPr/>
    </dgm:pt>
    <dgm:pt modelId="{D1E9A507-CFFC-4BFC-B511-4DD8F6A56059}" type="pres">
      <dgm:prSet presAssocID="{876B8EA9-5526-4FEF-8C94-A267F16FC46F}" presName="thickLine" presStyleLbl="alignNode1" presStyleIdx="1" presStyleCnt="8"/>
      <dgm:spPr/>
    </dgm:pt>
    <dgm:pt modelId="{C6CD0E31-D46B-4159-B745-2D31060CAEB7}" type="pres">
      <dgm:prSet presAssocID="{876B8EA9-5526-4FEF-8C94-A267F16FC46F}" presName="horz1" presStyleCnt="0"/>
      <dgm:spPr/>
    </dgm:pt>
    <dgm:pt modelId="{E0AADC95-98C1-42EA-8871-33CD2C80FCCE}" type="pres">
      <dgm:prSet presAssocID="{876B8EA9-5526-4FEF-8C94-A267F16FC46F}" presName="tx1" presStyleLbl="revTx" presStyleIdx="1" presStyleCnt="8"/>
      <dgm:spPr/>
      <dgm:t>
        <a:bodyPr/>
        <a:lstStyle/>
        <a:p>
          <a:endParaRPr lang="en-US"/>
        </a:p>
      </dgm:t>
    </dgm:pt>
    <dgm:pt modelId="{1204168A-0C09-4A0D-B4A8-E67771670A70}" type="pres">
      <dgm:prSet presAssocID="{876B8EA9-5526-4FEF-8C94-A267F16FC46F}" presName="vert1" presStyleCnt="0"/>
      <dgm:spPr/>
    </dgm:pt>
    <dgm:pt modelId="{EEBEB663-2C89-40AB-9DE1-76B62DEA450C}" type="pres">
      <dgm:prSet presAssocID="{AA2CAF9D-30E6-4823-A028-21D3F559F5AD}" presName="thickLine" presStyleLbl="alignNode1" presStyleIdx="2" presStyleCnt="8"/>
      <dgm:spPr/>
    </dgm:pt>
    <dgm:pt modelId="{B50F7E29-F480-4F70-B956-F33B0F977BEE}" type="pres">
      <dgm:prSet presAssocID="{AA2CAF9D-30E6-4823-A028-21D3F559F5AD}" presName="horz1" presStyleCnt="0"/>
      <dgm:spPr/>
    </dgm:pt>
    <dgm:pt modelId="{22393EF9-D859-4172-94ED-8C008D3CF028}" type="pres">
      <dgm:prSet presAssocID="{AA2CAF9D-30E6-4823-A028-21D3F559F5AD}" presName="tx1" presStyleLbl="revTx" presStyleIdx="2" presStyleCnt="8"/>
      <dgm:spPr/>
      <dgm:t>
        <a:bodyPr/>
        <a:lstStyle/>
        <a:p>
          <a:endParaRPr lang="en-US"/>
        </a:p>
      </dgm:t>
    </dgm:pt>
    <dgm:pt modelId="{BC729BBE-9A5A-4ED2-BAF9-8251E48C258C}" type="pres">
      <dgm:prSet presAssocID="{AA2CAF9D-30E6-4823-A028-21D3F559F5AD}" presName="vert1" presStyleCnt="0"/>
      <dgm:spPr/>
    </dgm:pt>
    <dgm:pt modelId="{97DAD7F7-4507-41EB-B4F1-064E44569F09}" type="pres">
      <dgm:prSet presAssocID="{9143035B-C861-4D2E-80DA-193788479862}" presName="thickLine" presStyleLbl="alignNode1" presStyleIdx="3" presStyleCnt="8"/>
      <dgm:spPr/>
    </dgm:pt>
    <dgm:pt modelId="{2533EEF0-2B90-471D-8CF7-3C97231C5C98}" type="pres">
      <dgm:prSet presAssocID="{9143035B-C861-4D2E-80DA-193788479862}" presName="horz1" presStyleCnt="0"/>
      <dgm:spPr/>
    </dgm:pt>
    <dgm:pt modelId="{8122A697-76D3-4EA1-B780-7C4B2C323B5D}" type="pres">
      <dgm:prSet presAssocID="{9143035B-C861-4D2E-80DA-193788479862}" presName="tx1" presStyleLbl="revTx" presStyleIdx="3" presStyleCnt="8"/>
      <dgm:spPr/>
      <dgm:t>
        <a:bodyPr/>
        <a:lstStyle/>
        <a:p>
          <a:endParaRPr lang="en-US"/>
        </a:p>
      </dgm:t>
    </dgm:pt>
    <dgm:pt modelId="{C25611E5-28AA-454D-92CF-B66A2C7A1B5E}" type="pres">
      <dgm:prSet presAssocID="{9143035B-C861-4D2E-80DA-193788479862}" presName="vert1" presStyleCnt="0"/>
      <dgm:spPr/>
    </dgm:pt>
    <dgm:pt modelId="{C8F7F811-C889-45AB-A30D-D8F013F09898}" type="pres">
      <dgm:prSet presAssocID="{018C12AB-DA41-4F33-AE44-50B476129D58}" presName="thickLine" presStyleLbl="alignNode1" presStyleIdx="4" presStyleCnt="8"/>
      <dgm:spPr/>
    </dgm:pt>
    <dgm:pt modelId="{69236514-4E43-4F38-8E33-92CC5FB27689}" type="pres">
      <dgm:prSet presAssocID="{018C12AB-DA41-4F33-AE44-50B476129D58}" presName="horz1" presStyleCnt="0"/>
      <dgm:spPr/>
    </dgm:pt>
    <dgm:pt modelId="{65D6C785-4164-422C-84A8-EF7AC71F7EF6}" type="pres">
      <dgm:prSet presAssocID="{018C12AB-DA41-4F33-AE44-50B476129D58}" presName="tx1" presStyleLbl="revTx" presStyleIdx="4" presStyleCnt="8"/>
      <dgm:spPr/>
      <dgm:t>
        <a:bodyPr/>
        <a:lstStyle/>
        <a:p>
          <a:endParaRPr lang="en-US"/>
        </a:p>
      </dgm:t>
    </dgm:pt>
    <dgm:pt modelId="{F5EE6402-7BA3-4BA5-9EEA-FD28A8266A70}" type="pres">
      <dgm:prSet presAssocID="{018C12AB-DA41-4F33-AE44-50B476129D58}" presName="vert1" presStyleCnt="0"/>
      <dgm:spPr/>
    </dgm:pt>
    <dgm:pt modelId="{7E7C3EA3-F2CE-4BDB-B5B9-EE0A50207E31}" type="pres">
      <dgm:prSet presAssocID="{E2530DAB-7B18-4772-9A41-18784D56A7F6}" presName="thickLine" presStyleLbl="alignNode1" presStyleIdx="5" presStyleCnt="8"/>
      <dgm:spPr/>
    </dgm:pt>
    <dgm:pt modelId="{A6D0631B-0700-4315-B1A2-F43C692DE731}" type="pres">
      <dgm:prSet presAssocID="{E2530DAB-7B18-4772-9A41-18784D56A7F6}" presName="horz1" presStyleCnt="0"/>
      <dgm:spPr/>
    </dgm:pt>
    <dgm:pt modelId="{BFD98D32-78D4-4FCC-8C49-524D036DDCFE}" type="pres">
      <dgm:prSet presAssocID="{E2530DAB-7B18-4772-9A41-18784D56A7F6}" presName="tx1" presStyleLbl="revTx" presStyleIdx="5" presStyleCnt="8"/>
      <dgm:spPr/>
      <dgm:t>
        <a:bodyPr/>
        <a:lstStyle/>
        <a:p>
          <a:endParaRPr lang="en-US"/>
        </a:p>
      </dgm:t>
    </dgm:pt>
    <dgm:pt modelId="{03017DE2-9C4D-40D3-B0BD-6D49A800695B}" type="pres">
      <dgm:prSet presAssocID="{E2530DAB-7B18-4772-9A41-18784D56A7F6}" presName="vert1" presStyleCnt="0"/>
      <dgm:spPr/>
    </dgm:pt>
    <dgm:pt modelId="{E22318FD-F929-4D42-91B9-15D8A72BFD40}" type="pres">
      <dgm:prSet presAssocID="{9A6AA25A-270F-46CF-ABA6-FEADA78370DB}" presName="thickLine" presStyleLbl="alignNode1" presStyleIdx="6" presStyleCnt="8"/>
      <dgm:spPr/>
    </dgm:pt>
    <dgm:pt modelId="{600127EC-4562-425B-A2B7-764DB0AAD689}" type="pres">
      <dgm:prSet presAssocID="{9A6AA25A-270F-46CF-ABA6-FEADA78370DB}" presName="horz1" presStyleCnt="0"/>
      <dgm:spPr/>
    </dgm:pt>
    <dgm:pt modelId="{E730EFEB-E3F4-455A-99FE-F4B3E4008442}" type="pres">
      <dgm:prSet presAssocID="{9A6AA25A-270F-46CF-ABA6-FEADA78370DB}" presName="tx1" presStyleLbl="revTx" presStyleIdx="6" presStyleCnt="8"/>
      <dgm:spPr/>
      <dgm:t>
        <a:bodyPr/>
        <a:lstStyle/>
        <a:p>
          <a:endParaRPr lang="en-US"/>
        </a:p>
      </dgm:t>
    </dgm:pt>
    <dgm:pt modelId="{EAD30A8B-6142-421E-B51E-AE6CE269B699}" type="pres">
      <dgm:prSet presAssocID="{9A6AA25A-270F-46CF-ABA6-FEADA78370DB}" presName="vert1" presStyleCnt="0"/>
      <dgm:spPr/>
    </dgm:pt>
    <dgm:pt modelId="{DBC403CA-3F22-4E63-B318-194C597423A7}" type="pres">
      <dgm:prSet presAssocID="{39F4F247-1334-4078-9DD8-57AD60467AA7}" presName="thickLine" presStyleLbl="alignNode1" presStyleIdx="7" presStyleCnt="8"/>
      <dgm:spPr/>
    </dgm:pt>
    <dgm:pt modelId="{20EB1DC2-96EA-484A-9432-0AA2B242E33A}" type="pres">
      <dgm:prSet presAssocID="{39F4F247-1334-4078-9DD8-57AD60467AA7}" presName="horz1" presStyleCnt="0"/>
      <dgm:spPr/>
    </dgm:pt>
    <dgm:pt modelId="{21EFC186-58CF-4670-9DF5-4EA7C5864021}" type="pres">
      <dgm:prSet presAssocID="{39F4F247-1334-4078-9DD8-57AD60467AA7}" presName="tx1" presStyleLbl="revTx" presStyleIdx="7" presStyleCnt="8"/>
      <dgm:spPr/>
      <dgm:t>
        <a:bodyPr/>
        <a:lstStyle/>
        <a:p>
          <a:endParaRPr lang="en-US"/>
        </a:p>
      </dgm:t>
    </dgm:pt>
    <dgm:pt modelId="{34DA4529-91F5-4021-86B5-BCE727E2D579}" type="pres">
      <dgm:prSet presAssocID="{39F4F247-1334-4078-9DD8-57AD60467AA7}" presName="vert1" presStyleCnt="0"/>
      <dgm:spPr/>
    </dgm:pt>
  </dgm:ptLst>
  <dgm:cxnLst>
    <dgm:cxn modelId="{0983CEA7-C343-4281-B66E-BC6D70CAE67E}" srcId="{2A85D068-1540-4057-BCB4-FE03C0DF9D67}" destId="{E2530DAB-7B18-4772-9A41-18784D56A7F6}" srcOrd="5" destOrd="0" parTransId="{FBEA9A21-1B40-4E67-A391-C0422B4D6F54}" sibTransId="{68CB5C3F-A694-4ABD-8513-7C310B0EDFB9}"/>
    <dgm:cxn modelId="{B2F8A3F1-CF6B-4B9B-915E-FDBDB2E9ADFB}" type="presOf" srcId="{876B8EA9-5526-4FEF-8C94-A267F16FC46F}" destId="{E0AADC95-98C1-42EA-8871-33CD2C80FCCE}" srcOrd="0" destOrd="0" presId="urn:microsoft.com/office/officeart/2008/layout/LinedList"/>
    <dgm:cxn modelId="{82099865-4D98-42B1-BFBF-D716D815A85E}" type="presOf" srcId="{E2530DAB-7B18-4772-9A41-18784D56A7F6}" destId="{BFD98D32-78D4-4FCC-8C49-524D036DDCFE}" srcOrd="0" destOrd="0" presId="urn:microsoft.com/office/officeart/2008/layout/LinedList"/>
    <dgm:cxn modelId="{AEF69132-5FF7-4A92-91A4-AF9DCC4D5B31}" type="presOf" srcId="{9A6AA25A-270F-46CF-ABA6-FEADA78370DB}" destId="{E730EFEB-E3F4-455A-99FE-F4B3E4008442}" srcOrd="0" destOrd="0" presId="urn:microsoft.com/office/officeart/2008/layout/LinedList"/>
    <dgm:cxn modelId="{B85CEBB9-C2DC-42D7-A2EF-AAE930083AB6}" srcId="{2A85D068-1540-4057-BCB4-FE03C0DF9D67}" destId="{78BC53E7-10CA-42F1-8D55-51DF9B1C0A42}" srcOrd="0" destOrd="0" parTransId="{E68C2F70-CA15-4A07-AE30-297B807307AB}" sibTransId="{4DACB9BB-6918-4B81-A6F7-9A2E704FD59E}"/>
    <dgm:cxn modelId="{E1D2D1CF-7DFB-4B28-8E98-09AD406FD818}" srcId="{2A85D068-1540-4057-BCB4-FE03C0DF9D67}" destId="{9143035B-C861-4D2E-80DA-193788479862}" srcOrd="3" destOrd="0" parTransId="{126BE692-D42E-4CA9-B2C4-390A271E91F1}" sibTransId="{3327CE40-25A9-49F1-80B4-A0E820CE0890}"/>
    <dgm:cxn modelId="{EEBEBA95-3E5A-448C-BE38-2DEE7D3ACE25}" type="presOf" srcId="{9143035B-C861-4D2E-80DA-193788479862}" destId="{8122A697-76D3-4EA1-B780-7C4B2C323B5D}" srcOrd="0" destOrd="0" presId="urn:microsoft.com/office/officeart/2008/layout/LinedList"/>
    <dgm:cxn modelId="{95A7A1D1-3DF8-4594-A54E-BEEC90658CBF}" type="presOf" srcId="{AA2CAF9D-30E6-4823-A028-21D3F559F5AD}" destId="{22393EF9-D859-4172-94ED-8C008D3CF028}" srcOrd="0" destOrd="0" presId="urn:microsoft.com/office/officeart/2008/layout/LinedList"/>
    <dgm:cxn modelId="{63D394CD-D728-48E1-BBBF-E07944966938}" srcId="{2A85D068-1540-4057-BCB4-FE03C0DF9D67}" destId="{39F4F247-1334-4078-9DD8-57AD60467AA7}" srcOrd="7" destOrd="0" parTransId="{3AC7BFAB-E10B-4A4E-9AA6-99CC92CA1F9F}" sibTransId="{792F36C8-B73C-4D9A-BEAD-C675EA199CD5}"/>
    <dgm:cxn modelId="{6B036EEB-865E-45A2-9DDA-5AE42D5C1D80}" type="presOf" srcId="{39F4F247-1334-4078-9DD8-57AD60467AA7}" destId="{21EFC186-58CF-4670-9DF5-4EA7C5864021}" srcOrd="0" destOrd="0" presId="urn:microsoft.com/office/officeart/2008/layout/LinedList"/>
    <dgm:cxn modelId="{9C34FCA3-1E2B-4D29-A61C-A5BB67AD9D2E}" srcId="{2A85D068-1540-4057-BCB4-FE03C0DF9D67}" destId="{9A6AA25A-270F-46CF-ABA6-FEADA78370DB}" srcOrd="6" destOrd="0" parTransId="{7155D0DD-7361-4179-B3CC-471E9B72789B}" sibTransId="{DED3F6A9-082E-4FAF-A709-016203E28C59}"/>
    <dgm:cxn modelId="{E1DA16E5-F281-4886-A49D-19DD7CF92727}" type="presOf" srcId="{2A85D068-1540-4057-BCB4-FE03C0DF9D67}" destId="{4B5FCEED-6682-4E48-9854-489EDDBF587B}" srcOrd="0" destOrd="0" presId="urn:microsoft.com/office/officeart/2008/layout/LinedList"/>
    <dgm:cxn modelId="{717966B1-7E1B-444F-B4F9-6002C35CBE5C}" type="presOf" srcId="{78BC53E7-10CA-42F1-8D55-51DF9B1C0A42}" destId="{A29D2CA8-A931-4B42-BD98-B3E94FAD8A8F}" srcOrd="0" destOrd="0" presId="urn:microsoft.com/office/officeart/2008/layout/LinedList"/>
    <dgm:cxn modelId="{C13E2972-4C06-4F09-BBC9-F2D2A473C795}" srcId="{2A85D068-1540-4057-BCB4-FE03C0DF9D67}" destId="{876B8EA9-5526-4FEF-8C94-A267F16FC46F}" srcOrd="1" destOrd="0" parTransId="{1965B6AD-A815-45E5-B573-A5D7B78B9D36}" sibTransId="{A128374D-23D0-4F35-9913-5D07ED2B9431}"/>
    <dgm:cxn modelId="{42B8D937-6685-4072-A5A4-F45829830FCC}" srcId="{2A85D068-1540-4057-BCB4-FE03C0DF9D67}" destId="{018C12AB-DA41-4F33-AE44-50B476129D58}" srcOrd="4" destOrd="0" parTransId="{5779C2AA-E9BC-4513-B5B5-D64CE2D8FA22}" sibTransId="{1BA38810-AA93-4798-95D4-2868144BC560}"/>
    <dgm:cxn modelId="{78764C3D-9C2C-4E66-A036-339DF0B63171}" type="presOf" srcId="{018C12AB-DA41-4F33-AE44-50B476129D58}" destId="{65D6C785-4164-422C-84A8-EF7AC71F7EF6}" srcOrd="0" destOrd="0" presId="urn:microsoft.com/office/officeart/2008/layout/LinedList"/>
    <dgm:cxn modelId="{78FDD09E-9569-4BEC-BC68-501DA7FA1447}" srcId="{2A85D068-1540-4057-BCB4-FE03C0DF9D67}" destId="{AA2CAF9D-30E6-4823-A028-21D3F559F5AD}" srcOrd="2" destOrd="0" parTransId="{944157AA-D9BA-489D-9B9E-36268ECAF890}" sibTransId="{A7832FED-2D3D-4674-8E8B-675C795633E5}"/>
    <dgm:cxn modelId="{BDF8B851-A542-43EF-B067-A6C7B564A4D7}" type="presParOf" srcId="{4B5FCEED-6682-4E48-9854-489EDDBF587B}" destId="{FBF4AEF6-8328-4CE0-A9F6-44866DAE8B42}" srcOrd="0" destOrd="0" presId="urn:microsoft.com/office/officeart/2008/layout/LinedList"/>
    <dgm:cxn modelId="{C58504DA-A730-4F3A-AA37-AE5201E9CDCC}" type="presParOf" srcId="{4B5FCEED-6682-4E48-9854-489EDDBF587B}" destId="{1FF700FD-B9A0-4111-A8BE-30F6DD13A304}" srcOrd="1" destOrd="0" presId="urn:microsoft.com/office/officeart/2008/layout/LinedList"/>
    <dgm:cxn modelId="{2015F6EA-7CFF-49D0-8EBD-5C154F3D658D}" type="presParOf" srcId="{1FF700FD-B9A0-4111-A8BE-30F6DD13A304}" destId="{A29D2CA8-A931-4B42-BD98-B3E94FAD8A8F}" srcOrd="0" destOrd="0" presId="urn:microsoft.com/office/officeart/2008/layout/LinedList"/>
    <dgm:cxn modelId="{CE83788C-61CA-4E97-974C-11CD200DD894}" type="presParOf" srcId="{1FF700FD-B9A0-4111-A8BE-30F6DD13A304}" destId="{3DF118DD-C576-4DDF-A8FF-BE31B777DF21}" srcOrd="1" destOrd="0" presId="urn:microsoft.com/office/officeart/2008/layout/LinedList"/>
    <dgm:cxn modelId="{5F0E03F7-3FF0-4696-B8ED-02492632E04A}" type="presParOf" srcId="{4B5FCEED-6682-4E48-9854-489EDDBF587B}" destId="{D1E9A507-CFFC-4BFC-B511-4DD8F6A56059}" srcOrd="2" destOrd="0" presId="urn:microsoft.com/office/officeart/2008/layout/LinedList"/>
    <dgm:cxn modelId="{CEBFAF96-13D4-4892-8602-6CB722E26668}" type="presParOf" srcId="{4B5FCEED-6682-4E48-9854-489EDDBF587B}" destId="{C6CD0E31-D46B-4159-B745-2D31060CAEB7}" srcOrd="3" destOrd="0" presId="urn:microsoft.com/office/officeart/2008/layout/LinedList"/>
    <dgm:cxn modelId="{1E64CFF2-E75D-4CDF-8D80-74EBD14E7CA2}" type="presParOf" srcId="{C6CD0E31-D46B-4159-B745-2D31060CAEB7}" destId="{E0AADC95-98C1-42EA-8871-33CD2C80FCCE}" srcOrd="0" destOrd="0" presId="urn:microsoft.com/office/officeart/2008/layout/LinedList"/>
    <dgm:cxn modelId="{DDD65F08-338A-4EBA-82E3-4BC9805E3076}" type="presParOf" srcId="{C6CD0E31-D46B-4159-B745-2D31060CAEB7}" destId="{1204168A-0C09-4A0D-B4A8-E67771670A70}" srcOrd="1" destOrd="0" presId="urn:microsoft.com/office/officeart/2008/layout/LinedList"/>
    <dgm:cxn modelId="{5C772994-A098-4383-914F-EA4900FCC817}" type="presParOf" srcId="{4B5FCEED-6682-4E48-9854-489EDDBF587B}" destId="{EEBEB663-2C89-40AB-9DE1-76B62DEA450C}" srcOrd="4" destOrd="0" presId="urn:microsoft.com/office/officeart/2008/layout/LinedList"/>
    <dgm:cxn modelId="{26B83F60-5E9D-41E3-B08B-80466328CDA4}" type="presParOf" srcId="{4B5FCEED-6682-4E48-9854-489EDDBF587B}" destId="{B50F7E29-F480-4F70-B956-F33B0F977BEE}" srcOrd="5" destOrd="0" presId="urn:microsoft.com/office/officeart/2008/layout/LinedList"/>
    <dgm:cxn modelId="{02204191-6B5E-42F3-A15A-C01A5BAA1DBB}" type="presParOf" srcId="{B50F7E29-F480-4F70-B956-F33B0F977BEE}" destId="{22393EF9-D859-4172-94ED-8C008D3CF028}" srcOrd="0" destOrd="0" presId="urn:microsoft.com/office/officeart/2008/layout/LinedList"/>
    <dgm:cxn modelId="{9BC0FFBD-09FA-4FF2-B929-F35556AE1C3D}" type="presParOf" srcId="{B50F7E29-F480-4F70-B956-F33B0F977BEE}" destId="{BC729BBE-9A5A-4ED2-BAF9-8251E48C258C}" srcOrd="1" destOrd="0" presId="urn:microsoft.com/office/officeart/2008/layout/LinedList"/>
    <dgm:cxn modelId="{9FE8E4AB-5C4D-44E1-A290-FFB59BDF2C3C}" type="presParOf" srcId="{4B5FCEED-6682-4E48-9854-489EDDBF587B}" destId="{97DAD7F7-4507-41EB-B4F1-064E44569F09}" srcOrd="6" destOrd="0" presId="urn:microsoft.com/office/officeart/2008/layout/LinedList"/>
    <dgm:cxn modelId="{36D3F37C-C3B1-40C3-B2C7-1E1062F739B0}" type="presParOf" srcId="{4B5FCEED-6682-4E48-9854-489EDDBF587B}" destId="{2533EEF0-2B90-471D-8CF7-3C97231C5C98}" srcOrd="7" destOrd="0" presId="urn:microsoft.com/office/officeart/2008/layout/LinedList"/>
    <dgm:cxn modelId="{58F48ABE-665C-4C2D-9B0D-4F710D789ADA}" type="presParOf" srcId="{2533EEF0-2B90-471D-8CF7-3C97231C5C98}" destId="{8122A697-76D3-4EA1-B780-7C4B2C323B5D}" srcOrd="0" destOrd="0" presId="urn:microsoft.com/office/officeart/2008/layout/LinedList"/>
    <dgm:cxn modelId="{13B0FD46-8609-48A3-B86C-BC9127E37518}" type="presParOf" srcId="{2533EEF0-2B90-471D-8CF7-3C97231C5C98}" destId="{C25611E5-28AA-454D-92CF-B66A2C7A1B5E}" srcOrd="1" destOrd="0" presId="urn:microsoft.com/office/officeart/2008/layout/LinedList"/>
    <dgm:cxn modelId="{11D3987F-9644-4D0A-90E7-2950366E28D6}" type="presParOf" srcId="{4B5FCEED-6682-4E48-9854-489EDDBF587B}" destId="{C8F7F811-C889-45AB-A30D-D8F013F09898}" srcOrd="8" destOrd="0" presId="urn:microsoft.com/office/officeart/2008/layout/LinedList"/>
    <dgm:cxn modelId="{CD21FD9A-6FC1-4BE5-8C8A-988F40F97D4F}" type="presParOf" srcId="{4B5FCEED-6682-4E48-9854-489EDDBF587B}" destId="{69236514-4E43-4F38-8E33-92CC5FB27689}" srcOrd="9" destOrd="0" presId="urn:microsoft.com/office/officeart/2008/layout/LinedList"/>
    <dgm:cxn modelId="{104F80C7-5410-4415-9DF8-9F67A9DCE7AC}" type="presParOf" srcId="{69236514-4E43-4F38-8E33-92CC5FB27689}" destId="{65D6C785-4164-422C-84A8-EF7AC71F7EF6}" srcOrd="0" destOrd="0" presId="urn:microsoft.com/office/officeart/2008/layout/LinedList"/>
    <dgm:cxn modelId="{88B3CA1F-9D83-4E6D-A8DE-641EE5559458}" type="presParOf" srcId="{69236514-4E43-4F38-8E33-92CC5FB27689}" destId="{F5EE6402-7BA3-4BA5-9EEA-FD28A8266A70}" srcOrd="1" destOrd="0" presId="urn:microsoft.com/office/officeart/2008/layout/LinedList"/>
    <dgm:cxn modelId="{C1971394-082C-4B63-B426-82C7219BE564}" type="presParOf" srcId="{4B5FCEED-6682-4E48-9854-489EDDBF587B}" destId="{7E7C3EA3-F2CE-4BDB-B5B9-EE0A50207E31}" srcOrd="10" destOrd="0" presId="urn:microsoft.com/office/officeart/2008/layout/LinedList"/>
    <dgm:cxn modelId="{F2117B98-1132-4E45-A355-9AAD161DE6E9}" type="presParOf" srcId="{4B5FCEED-6682-4E48-9854-489EDDBF587B}" destId="{A6D0631B-0700-4315-B1A2-F43C692DE731}" srcOrd="11" destOrd="0" presId="urn:microsoft.com/office/officeart/2008/layout/LinedList"/>
    <dgm:cxn modelId="{9CFE6CAA-B811-4EC0-9847-641F8B668E76}" type="presParOf" srcId="{A6D0631B-0700-4315-B1A2-F43C692DE731}" destId="{BFD98D32-78D4-4FCC-8C49-524D036DDCFE}" srcOrd="0" destOrd="0" presId="urn:microsoft.com/office/officeart/2008/layout/LinedList"/>
    <dgm:cxn modelId="{6EDBCA71-F4C0-4632-9D0C-1C8EFD7A0CA7}" type="presParOf" srcId="{A6D0631B-0700-4315-B1A2-F43C692DE731}" destId="{03017DE2-9C4D-40D3-B0BD-6D49A800695B}" srcOrd="1" destOrd="0" presId="urn:microsoft.com/office/officeart/2008/layout/LinedList"/>
    <dgm:cxn modelId="{B5032040-7C41-4B0C-B355-0E102BE07A5C}" type="presParOf" srcId="{4B5FCEED-6682-4E48-9854-489EDDBF587B}" destId="{E22318FD-F929-4D42-91B9-15D8A72BFD40}" srcOrd="12" destOrd="0" presId="urn:microsoft.com/office/officeart/2008/layout/LinedList"/>
    <dgm:cxn modelId="{E595537B-B212-4035-AA16-D78C376FA21E}" type="presParOf" srcId="{4B5FCEED-6682-4E48-9854-489EDDBF587B}" destId="{600127EC-4562-425B-A2B7-764DB0AAD689}" srcOrd="13" destOrd="0" presId="urn:microsoft.com/office/officeart/2008/layout/LinedList"/>
    <dgm:cxn modelId="{A464ECAE-6F4A-4DC2-8893-E788A9E33A8F}" type="presParOf" srcId="{600127EC-4562-425B-A2B7-764DB0AAD689}" destId="{E730EFEB-E3F4-455A-99FE-F4B3E4008442}" srcOrd="0" destOrd="0" presId="urn:microsoft.com/office/officeart/2008/layout/LinedList"/>
    <dgm:cxn modelId="{E60232E8-6C14-4392-91D8-BADF1B6D77CB}" type="presParOf" srcId="{600127EC-4562-425B-A2B7-764DB0AAD689}" destId="{EAD30A8B-6142-421E-B51E-AE6CE269B699}" srcOrd="1" destOrd="0" presId="urn:microsoft.com/office/officeart/2008/layout/LinedList"/>
    <dgm:cxn modelId="{92C3597D-8A08-41E6-8F33-127690302811}" type="presParOf" srcId="{4B5FCEED-6682-4E48-9854-489EDDBF587B}" destId="{DBC403CA-3F22-4E63-B318-194C597423A7}" srcOrd="14" destOrd="0" presId="urn:microsoft.com/office/officeart/2008/layout/LinedList"/>
    <dgm:cxn modelId="{C2137C26-8E70-434A-807D-0213B2B2CB53}" type="presParOf" srcId="{4B5FCEED-6682-4E48-9854-489EDDBF587B}" destId="{20EB1DC2-96EA-484A-9432-0AA2B242E33A}" srcOrd="15" destOrd="0" presId="urn:microsoft.com/office/officeart/2008/layout/LinedList"/>
    <dgm:cxn modelId="{C1ADB173-7B98-478C-BE7D-AF0F7550AFE0}" type="presParOf" srcId="{20EB1DC2-96EA-484A-9432-0AA2B242E33A}" destId="{21EFC186-58CF-4670-9DF5-4EA7C5864021}" srcOrd="0" destOrd="0" presId="urn:microsoft.com/office/officeart/2008/layout/LinedList"/>
    <dgm:cxn modelId="{ECBE90B3-3248-4B5A-96E7-683006E78510}" type="presParOf" srcId="{20EB1DC2-96EA-484A-9432-0AA2B242E33A}" destId="{34DA4529-91F5-4021-86B5-BCE727E2D57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85D068-1540-4057-BCB4-FE03C0DF9D6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876B8EA9-5526-4FEF-8C94-A267F16FC46F}">
      <dgm:prSet phldrT="[Text]"/>
      <dgm:spPr/>
      <dgm:t>
        <a:bodyPr/>
        <a:lstStyle/>
        <a:p>
          <a:pPr rtl="1"/>
          <a:r>
            <a:rPr lang="ar-AE" dirty="0" smtClean="0">
              <a:solidFill>
                <a:schemeClr val="tx1"/>
              </a:solidFill>
            </a:rPr>
            <a:t>المنهج الوثائقي / التحليلي</a:t>
          </a:r>
          <a:endParaRPr lang="en-US" dirty="0">
            <a:solidFill>
              <a:schemeClr val="tx1"/>
            </a:solidFill>
          </a:endParaRPr>
        </a:p>
      </dgm:t>
    </dgm:pt>
    <dgm:pt modelId="{1965B6AD-A815-45E5-B573-A5D7B78B9D36}" type="parTrans" cxnId="{C13E2972-4C06-4F09-BBC9-F2D2A473C795}">
      <dgm:prSet/>
      <dgm:spPr/>
      <dgm:t>
        <a:bodyPr/>
        <a:lstStyle/>
        <a:p>
          <a:endParaRPr lang="en-US"/>
        </a:p>
      </dgm:t>
    </dgm:pt>
    <dgm:pt modelId="{A128374D-23D0-4F35-9913-5D07ED2B9431}" type="sibTrans" cxnId="{C13E2972-4C06-4F09-BBC9-F2D2A473C795}">
      <dgm:prSet/>
      <dgm:spPr/>
      <dgm:t>
        <a:bodyPr/>
        <a:lstStyle/>
        <a:p>
          <a:endParaRPr lang="en-US"/>
        </a:p>
      </dgm:t>
    </dgm:pt>
    <dgm:pt modelId="{AA2CAF9D-30E6-4823-A028-21D3F559F5AD}">
      <dgm:prSet phldrT="[Text]"/>
      <dgm:spPr/>
      <dgm:t>
        <a:bodyPr/>
        <a:lstStyle/>
        <a:p>
          <a:pPr rtl="1"/>
          <a:r>
            <a:rPr lang="ar-AE" dirty="0" smtClean="0">
              <a:solidFill>
                <a:srgbClr val="FF0000"/>
              </a:solidFill>
            </a:rPr>
            <a:t>المنهج المسحي</a:t>
          </a:r>
          <a:endParaRPr lang="en-US" dirty="0">
            <a:solidFill>
              <a:srgbClr val="FF0000"/>
            </a:solidFill>
          </a:endParaRPr>
        </a:p>
      </dgm:t>
    </dgm:pt>
    <dgm:pt modelId="{944157AA-D9BA-489D-9B9E-36268ECAF890}" type="parTrans" cxnId="{78FDD09E-9569-4BEC-BC68-501DA7FA1447}">
      <dgm:prSet/>
      <dgm:spPr/>
      <dgm:t>
        <a:bodyPr/>
        <a:lstStyle/>
        <a:p>
          <a:endParaRPr lang="en-US"/>
        </a:p>
      </dgm:t>
    </dgm:pt>
    <dgm:pt modelId="{A7832FED-2D3D-4674-8E8B-675C795633E5}" type="sibTrans" cxnId="{78FDD09E-9569-4BEC-BC68-501DA7FA1447}">
      <dgm:prSet/>
      <dgm:spPr/>
      <dgm:t>
        <a:bodyPr/>
        <a:lstStyle/>
        <a:p>
          <a:endParaRPr lang="en-US"/>
        </a:p>
      </dgm:t>
    </dgm:pt>
    <dgm:pt modelId="{9143035B-C861-4D2E-80DA-193788479862}">
      <dgm:prSet phldrT="[Text]"/>
      <dgm:spPr/>
      <dgm:t>
        <a:bodyPr/>
        <a:lstStyle/>
        <a:p>
          <a:pPr rtl="1"/>
          <a:r>
            <a:rPr lang="ar-AE" dirty="0" smtClean="0"/>
            <a:t>منهج دراسة الحالة</a:t>
          </a:r>
          <a:endParaRPr lang="en-US" dirty="0"/>
        </a:p>
      </dgm:t>
    </dgm:pt>
    <dgm:pt modelId="{126BE692-D42E-4CA9-B2C4-390A271E91F1}" type="parTrans" cxnId="{E1D2D1CF-7DFB-4B28-8E98-09AD406FD818}">
      <dgm:prSet/>
      <dgm:spPr/>
      <dgm:t>
        <a:bodyPr/>
        <a:lstStyle/>
        <a:p>
          <a:endParaRPr lang="en-US"/>
        </a:p>
      </dgm:t>
    </dgm:pt>
    <dgm:pt modelId="{3327CE40-25A9-49F1-80B4-A0E820CE0890}" type="sibTrans" cxnId="{E1D2D1CF-7DFB-4B28-8E98-09AD406FD818}">
      <dgm:prSet/>
      <dgm:spPr/>
      <dgm:t>
        <a:bodyPr/>
        <a:lstStyle/>
        <a:p>
          <a:endParaRPr lang="en-US"/>
        </a:p>
      </dgm:t>
    </dgm:pt>
    <dgm:pt modelId="{018C12AB-DA41-4F33-AE44-50B476129D58}">
      <dgm:prSet phldrT="[Text]"/>
      <dgm:spPr/>
      <dgm:t>
        <a:bodyPr/>
        <a:lstStyle/>
        <a:p>
          <a:pPr rtl="1"/>
          <a:r>
            <a:rPr lang="ar-AE" dirty="0" smtClean="0"/>
            <a:t>المنهج التجريبي</a:t>
          </a:r>
          <a:endParaRPr lang="en-US" dirty="0"/>
        </a:p>
      </dgm:t>
    </dgm:pt>
    <dgm:pt modelId="{5779C2AA-E9BC-4513-B5B5-D64CE2D8FA22}" type="parTrans" cxnId="{42B8D937-6685-4072-A5A4-F45829830FCC}">
      <dgm:prSet/>
      <dgm:spPr/>
      <dgm:t>
        <a:bodyPr/>
        <a:lstStyle/>
        <a:p>
          <a:endParaRPr lang="en-US"/>
        </a:p>
      </dgm:t>
    </dgm:pt>
    <dgm:pt modelId="{1BA38810-AA93-4798-95D4-2868144BC560}" type="sibTrans" cxnId="{42B8D937-6685-4072-A5A4-F45829830FCC}">
      <dgm:prSet/>
      <dgm:spPr/>
      <dgm:t>
        <a:bodyPr/>
        <a:lstStyle/>
        <a:p>
          <a:endParaRPr lang="en-US"/>
        </a:p>
      </dgm:t>
    </dgm:pt>
    <dgm:pt modelId="{E2530DAB-7B18-4772-9A41-18784D56A7F6}">
      <dgm:prSet phldrT="[Text]"/>
      <dgm:spPr/>
      <dgm:t>
        <a:bodyPr/>
        <a:lstStyle/>
        <a:p>
          <a:pPr rtl="1"/>
          <a:r>
            <a:rPr lang="ar-AE" dirty="0" smtClean="0"/>
            <a:t>منهج تحليل المحتوى</a:t>
          </a:r>
          <a:endParaRPr lang="en-US" dirty="0"/>
        </a:p>
      </dgm:t>
    </dgm:pt>
    <dgm:pt modelId="{FBEA9A21-1B40-4E67-A391-C0422B4D6F54}" type="parTrans" cxnId="{0983CEA7-C343-4281-B66E-BC6D70CAE67E}">
      <dgm:prSet/>
      <dgm:spPr/>
      <dgm:t>
        <a:bodyPr/>
        <a:lstStyle/>
        <a:p>
          <a:endParaRPr lang="en-US"/>
        </a:p>
      </dgm:t>
    </dgm:pt>
    <dgm:pt modelId="{68CB5C3F-A694-4ABD-8513-7C310B0EDFB9}" type="sibTrans" cxnId="{0983CEA7-C343-4281-B66E-BC6D70CAE67E}">
      <dgm:prSet/>
      <dgm:spPr/>
      <dgm:t>
        <a:bodyPr/>
        <a:lstStyle/>
        <a:p>
          <a:endParaRPr lang="en-US"/>
        </a:p>
      </dgm:t>
    </dgm:pt>
    <dgm:pt modelId="{9A6AA25A-270F-46CF-ABA6-FEADA78370DB}">
      <dgm:prSet phldrT="[Text]"/>
      <dgm:spPr/>
      <dgm:t>
        <a:bodyPr/>
        <a:lstStyle/>
        <a:p>
          <a:pPr rtl="1"/>
          <a:r>
            <a:rPr lang="ar-AE" dirty="0" smtClean="0"/>
            <a:t>المنهج المقارن</a:t>
          </a:r>
          <a:endParaRPr lang="en-US" dirty="0"/>
        </a:p>
      </dgm:t>
    </dgm:pt>
    <dgm:pt modelId="{7155D0DD-7361-4179-B3CC-471E9B72789B}" type="parTrans" cxnId="{9C34FCA3-1E2B-4D29-A61C-A5BB67AD9D2E}">
      <dgm:prSet/>
      <dgm:spPr/>
      <dgm:t>
        <a:bodyPr/>
        <a:lstStyle/>
        <a:p>
          <a:endParaRPr lang="en-US"/>
        </a:p>
      </dgm:t>
    </dgm:pt>
    <dgm:pt modelId="{DED3F6A9-082E-4FAF-A709-016203E28C59}" type="sibTrans" cxnId="{9C34FCA3-1E2B-4D29-A61C-A5BB67AD9D2E}">
      <dgm:prSet/>
      <dgm:spPr/>
      <dgm:t>
        <a:bodyPr/>
        <a:lstStyle/>
        <a:p>
          <a:endParaRPr lang="en-US"/>
        </a:p>
      </dgm:t>
    </dgm:pt>
    <dgm:pt modelId="{39F4F247-1334-4078-9DD8-57AD60467AA7}">
      <dgm:prSet phldrT="[Text]"/>
      <dgm:spPr/>
      <dgm:t>
        <a:bodyPr/>
        <a:lstStyle/>
        <a:p>
          <a:pPr rtl="1"/>
          <a:r>
            <a:rPr lang="ar-AE" dirty="0" smtClean="0"/>
            <a:t>البحث الاجرائي</a:t>
          </a:r>
          <a:endParaRPr lang="en-US" dirty="0"/>
        </a:p>
      </dgm:t>
    </dgm:pt>
    <dgm:pt modelId="{3AC7BFAB-E10B-4A4E-9AA6-99CC92CA1F9F}" type="parTrans" cxnId="{63D394CD-D728-48E1-BBBF-E07944966938}">
      <dgm:prSet/>
      <dgm:spPr/>
      <dgm:t>
        <a:bodyPr/>
        <a:lstStyle/>
        <a:p>
          <a:endParaRPr lang="en-US"/>
        </a:p>
      </dgm:t>
    </dgm:pt>
    <dgm:pt modelId="{792F36C8-B73C-4D9A-BEAD-C675EA199CD5}" type="sibTrans" cxnId="{63D394CD-D728-48E1-BBBF-E07944966938}">
      <dgm:prSet/>
      <dgm:spPr/>
      <dgm:t>
        <a:bodyPr/>
        <a:lstStyle/>
        <a:p>
          <a:endParaRPr lang="en-US"/>
        </a:p>
      </dgm:t>
    </dgm:pt>
    <dgm:pt modelId="{78BC53E7-10CA-42F1-8D55-51DF9B1C0A42}">
      <dgm:prSet phldrT="[Tex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dgm:spPr>
      <dgm:t>
        <a:bodyPr/>
        <a:lstStyle/>
        <a:p>
          <a:pPr algn="ctr" rtl="1"/>
          <a:r>
            <a:rPr lang="ar-AE" b="1" dirty="0" smtClean="0">
              <a:solidFill>
                <a:srgbClr val="7030A0"/>
              </a:solidFill>
            </a:rPr>
            <a:t>مناهج البحث العلمي</a:t>
          </a:r>
          <a:endParaRPr lang="en-US" b="1" dirty="0">
            <a:solidFill>
              <a:srgbClr val="7030A0"/>
            </a:solidFill>
          </a:endParaRPr>
        </a:p>
      </dgm:t>
    </dgm:pt>
    <dgm:pt modelId="{E68C2F70-CA15-4A07-AE30-297B807307AB}" type="parTrans" cxnId="{B85CEBB9-C2DC-42D7-A2EF-AAE930083AB6}">
      <dgm:prSet/>
      <dgm:spPr/>
      <dgm:t>
        <a:bodyPr/>
        <a:lstStyle/>
        <a:p>
          <a:endParaRPr lang="en-US"/>
        </a:p>
      </dgm:t>
    </dgm:pt>
    <dgm:pt modelId="{4DACB9BB-6918-4B81-A6F7-9A2E704FD59E}" type="sibTrans" cxnId="{B85CEBB9-C2DC-42D7-A2EF-AAE930083AB6}">
      <dgm:prSet/>
      <dgm:spPr/>
      <dgm:t>
        <a:bodyPr/>
        <a:lstStyle/>
        <a:p>
          <a:endParaRPr lang="en-US"/>
        </a:p>
      </dgm:t>
    </dgm:pt>
    <dgm:pt modelId="{4B5FCEED-6682-4E48-9854-489EDDBF587B}" type="pres">
      <dgm:prSet presAssocID="{2A85D068-1540-4057-BCB4-FE03C0DF9D67}" presName="vert0" presStyleCnt="0">
        <dgm:presLayoutVars>
          <dgm:dir/>
          <dgm:animOne val="branch"/>
          <dgm:animLvl val="lvl"/>
        </dgm:presLayoutVars>
      </dgm:prSet>
      <dgm:spPr/>
      <dgm:t>
        <a:bodyPr/>
        <a:lstStyle/>
        <a:p>
          <a:endParaRPr lang="en-US"/>
        </a:p>
      </dgm:t>
    </dgm:pt>
    <dgm:pt modelId="{FBF4AEF6-8328-4CE0-A9F6-44866DAE8B42}" type="pres">
      <dgm:prSet presAssocID="{78BC53E7-10CA-42F1-8D55-51DF9B1C0A42}" presName="thickLine" presStyleLbl="alignNode1" presStyleIdx="0" presStyleCnt="8"/>
      <dgm:spPr/>
    </dgm:pt>
    <dgm:pt modelId="{1FF700FD-B9A0-4111-A8BE-30F6DD13A304}" type="pres">
      <dgm:prSet presAssocID="{78BC53E7-10CA-42F1-8D55-51DF9B1C0A42}" presName="horz1" presStyleCnt="0"/>
      <dgm:spPr/>
    </dgm:pt>
    <dgm:pt modelId="{A29D2CA8-A931-4B42-BD98-B3E94FAD8A8F}" type="pres">
      <dgm:prSet presAssocID="{78BC53E7-10CA-42F1-8D55-51DF9B1C0A42}" presName="tx1" presStyleLbl="revTx" presStyleIdx="0" presStyleCnt="8"/>
      <dgm:spPr/>
      <dgm:t>
        <a:bodyPr/>
        <a:lstStyle/>
        <a:p>
          <a:endParaRPr lang="en-US"/>
        </a:p>
      </dgm:t>
    </dgm:pt>
    <dgm:pt modelId="{3DF118DD-C576-4DDF-A8FF-BE31B777DF21}" type="pres">
      <dgm:prSet presAssocID="{78BC53E7-10CA-42F1-8D55-51DF9B1C0A42}" presName="vert1" presStyleCnt="0"/>
      <dgm:spPr/>
    </dgm:pt>
    <dgm:pt modelId="{D1E9A507-CFFC-4BFC-B511-4DD8F6A56059}" type="pres">
      <dgm:prSet presAssocID="{876B8EA9-5526-4FEF-8C94-A267F16FC46F}" presName="thickLine" presStyleLbl="alignNode1" presStyleIdx="1" presStyleCnt="8"/>
      <dgm:spPr/>
    </dgm:pt>
    <dgm:pt modelId="{C6CD0E31-D46B-4159-B745-2D31060CAEB7}" type="pres">
      <dgm:prSet presAssocID="{876B8EA9-5526-4FEF-8C94-A267F16FC46F}" presName="horz1" presStyleCnt="0"/>
      <dgm:spPr/>
    </dgm:pt>
    <dgm:pt modelId="{E0AADC95-98C1-42EA-8871-33CD2C80FCCE}" type="pres">
      <dgm:prSet presAssocID="{876B8EA9-5526-4FEF-8C94-A267F16FC46F}" presName="tx1" presStyleLbl="revTx" presStyleIdx="1" presStyleCnt="8"/>
      <dgm:spPr/>
      <dgm:t>
        <a:bodyPr/>
        <a:lstStyle/>
        <a:p>
          <a:endParaRPr lang="en-US"/>
        </a:p>
      </dgm:t>
    </dgm:pt>
    <dgm:pt modelId="{1204168A-0C09-4A0D-B4A8-E67771670A70}" type="pres">
      <dgm:prSet presAssocID="{876B8EA9-5526-4FEF-8C94-A267F16FC46F}" presName="vert1" presStyleCnt="0"/>
      <dgm:spPr/>
    </dgm:pt>
    <dgm:pt modelId="{EEBEB663-2C89-40AB-9DE1-76B62DEA450C}" type="pres">
      <dgm:prSet presAssocID="{AA2CAF9D-30E6-4823-A028-21D3F559F5AD}" presName="thickLine" presStyleLbl="alignNode1" presStyleIdx="2" presStyleCnt="8"/>
      <dgm:spPr/>
    </dgm:pt>
    <dgm:pt modelId="{B50F7E29-F480-4F70-B956-F33B0F977BEE}" type="pres">
      <dgm:prSet presAssocID="{AA2CAF9D-30E6-4823-A028-21D3F559F5AD}" presName="horz1" presStyleCnt="0"/>
      <dgm:spPr/>
    </dgm:pt>
    <dgm:pt modelId="{22393EF9-D859-4172-94ED-8C008D3CF028}" type="pres">
      <dgm:prSet presAssocID="{AA2CAF9D-30E6-4823-A028-21D3F559F5AD}" presName="tx1" presStyleLbl="revTx" presStyleIdx="2" presStyleCnt="8"/>
      <dgm:spPr/>
      <dgm:t>
        <a:bodyPr/>
        <a:lstStyle/>
        <a:p>
          <a:endParaRPr lang="en-US"/>
        </a:p>
      </dgm:t>
    </dgm:pt>
    <dgm:pt modelId="{BC729BBE-9A5A-4ED2-BAF9-8251E48C258C}" type="pres">
      <dgm:prSet presAssocID="{AA2CAF9D-30E6-4823-A028-21D3F559F5AD}" presName="vert1" presStyleCnt="0"/>
      <dgm:spPr/>
    </dgm:pt>
    <dgm:pt modelId="{97DAD7F7-4507-41EB-B4F1-064E44569F09}" type="pres">
      <dgm:prSet presAssocID="{9143035B-C861-4D2E-80DA-193788479862}" presName="thickLine" presStyleLbl="alignNode1" presStyleIdx="3" presStyleCnt="8"/>
      <dgm:spPr/>
    </dgm:pt>
    <dgm:pt modelId="{2533EEF0-2B90-471D-8CF7-3C97231C5C98}" type="pres">
      <dgm:prSet presAssocID="{9143035B-C861-4D2E-80DA-193788479862}" presName="horz1" presStyleCnt="0"/>
      <dgm:spPr/>
    </dgm:pt>
    <dgm:pt modelId="{8122A697-76D3-4EA1-B780-7C4B2C323B5D}" type="pres">
      <dgm:prSet presAssocID="{9143035B-C861-4D2E-80DA-193788479862}" presName="tx1" presStyleLbl="revTx" presStyleIdx="3" presStyleCnt="8"/>
      <dgm:spPr/>
      <dgm:t>
        <a:bodyPr/>
        <a:lstStyle/>
        <a:p>
          <a:endParaRPr lang="en-US"/>
        </a:p>
      </dgm:t>
    </dgm:pt>
    <dgm:pt modelId="{C25611E5-28AA-454D-92CF-B66A2C7A1B5E}" type="pres">
      <dgm:prSet presAssocID="{9143035B-C861-4D2E-80DA-193788479862}" presName="vert1" presStyleCnt="0"/>
      <dgm:spPr/>
    </dgm:pt>
    <dgm:pt modelId="{C8F7F811-C889-45AB-A30D-D8F013F09898}" type="pres">
      <dgm:prSet presAssocID="{018C12AB-DA41-4F33-AE44-50B476129D58}" presName="thickLine" presStyleLbl="alignNode1" presStyleIdx="4" presStyleCnt="8"/>
      <dgm:spPr/>
    </dgm:pt>
    <dgm:pt modelId="{69236514-4E43-4F38-8E33-92CC5FB27689}" type="pres">
      <dgm:prSet presAssocID="{018C12AB-DA41-4F33-AE44-50B476129D58}" presName="horz1" presStyleCnt="0"/>
      <dgm:spPr/>
    </dgm:pt>
    <dgm:pt modelId="{65D6C785-4164-422C-84A8-EF7AC71F7EF6}" type="pres">
      <dgm:prSet presAssocID="{018C12AB-DA41-4F33-AE44-50B476129D58}" presName="tx1" presStyleLbl="revTx" presStyleIdx="4" presStyleCnt="8"/>
      <dgm:spPr/>
      <dgm:t>
        <a:bodyPr/>
        <a:lstStyle/>
        <a:p>
          <a:endParaRPr lang="en-US"/>
        </a:p>
      </dgm:t>
    </dgm:pt>
    <dgm:pt modelId="{F5EE6402-7BA3-4BA5-9EEA-FD28A8266A70}" type="pres">
      <dgm:prSet presAssocID="{018C12AB-DA41-4F33-AE44-50B476129D58}" presName="vert1" presStyleCnt="0"/>
      <dgm:spPr/>
    </dgm:pt>
    <dgm:pt modelId="{7E7C3EA3-F2CE-4BDB-B5B9-EE0A50207E31}" type="pres">
      <dgm:prSet presAssocID="{E2530DAB-7B18-4772-9A41-18784D56A7F6}" presName="thickLine" presStyleLbl="alignNode1" presStyleIdx="5" presStyleCnt="8"/>
      <dgm:spPr/>
    </dgm:pt>
    <dgm:pt modelId="{A6D0631B-0700-4315-B1A2-F43C692DE731}" type="pres">
      <dgm:prSet presAssocID="{E2530DAB-7B18-4772-9A41-18784D56A7F6}" presName="horz1" presStyleCnt="0"/>
      <dgm:spPr/>
    </dgm:pt>
    <dgm:pt modelId="{BFD98D32-78D4-4FCC-8C49-524D036DDCFE}" type="pres">
      <dgm:prSet presAssocID="{E2530DAB-7B18-4772-9A41-18784D56A7F6}" presName="tx1" presStyleLbl="revTx" presStyleIdx="5" presStyleCnt="8"/>
      <dgm:spPr/>
      <dgm:t>
        <a:bodyPr/>
        <a:lstStyle/>
        <a:p>
          <a:endParaRPr lang="en-US"/>
        </a:p>
      </dgm:t>
    </dgm:pt>
    <dgm:pt modelId="{03017DE2-9C4D-40D3-B0BD-6D49A800695B}" type="pres">
      <dgm:prSet presAssocID="{E2530DAB-7B18-4772-9A41-18784D56A7F6}" presName="vert1" presStyleCnt="0"/>
      <dgm:spPr/>
    </dgm:pt>
    <dgm:pt modelId="{E22318FD-F929-4D42-91B9-15D8A72BFD40}" type="pres">
      <dgm:prSet presAssocID="{9A6AA25A-270F-46CF-ABA6-FEADA78370DB}" presName="thickLine" presStyleLbl="alignNode1" presStyleIdx="6" presStyleCnt="8"/>
      <dgm:spPr/>
    </dgm:pt>
    <dgm:pt modelId="{600127EC-4562-425B-A2B7-764DB0AAD689}" type="pres">
      <dgm:prSet presAssocID="{9A6AA25A-270F-46CF-ABA6-FEADA78370DB}" presName="horz1" presStyleCnt="0"/>
      <dgm:spPr/>
    </dgm:pt>
    <dgm:pt modelId="{E730EFEB-E3F4-455A-99FE-F4B3E4008442}" type="pres">
      <dgm:prSet presAssocID="{9A6AA25A-270F-46CF-ABA6-FEADA78370DB}" presName="tx1" presStyleLbl="revTx" presStyleIdx="6" presStyleCnt="8"/>
      <dgm:spPr/>
      <dgm:t>
        <a:bodyPr/>
        <a:lstStyle/>
        <a:p>
          <a:endParaRPr lang="en-US"/>
        </a:p>
      </dgm:t>
    </dgm:pt>
    <dgm:pt modelId="{EAD30A8B-6142-421E-B51E-AE6CE269B699}" type="pres">
      <dgm:prSet presAssocID="{9A6AA25A-270F-46CF-ABA6-FEADA78370DB}" presName="vert1" presStyleCnt="0"/>
      <dgm:spPr/>
    </dgm:pt>
    <dgm:pt modelId="{DBC403CA-3F22-4E63-B318-194C597423A7}" type="pres">
      <dgm:prSet presAssocID="{39F4F247-1334-4078-9DD8-57AD60467AA7}" presName="thickLine" presStyleLbl="alignNode1" presStyleIdx="7" presStyleCnt="8"/>
      <dgm:spPr/>
    </dgm:pt>
    <dgm:pt modelId="{20EB1DC2-96EA-484A-9432-0AA2B242E33A}" type="pres">
      <dgm:prSet presAssocID="{39F4F247-1334-4078-9DD8-57AD60467AA7}" presName="horz1" presStyleCnt="0"/>
      <dgm:spPr/>
    </dgm:pt>
    <dgm:pt modelId="{21EFC186-58CF-4670-9DF5-4EA7C5864021}" type="pres">
      <dgm:prSet presAssocID="{39F4F247-1334-4078-9DD8-57AD60467AA7}" presName="tx1" presStyleLbl="revTx" presStyleIdx="7" presStyleCnt="8"/>
      <dgm:spPr/>
      <dgm:t>
        <a:bodyPr/>
        <a:lstStyle/>
        <a:p>
          <a:endParaRPr lang="en-US"/>
        </a:p>
      </dgm:t>
    </dgm:pt>
    <dgm:pt modelId="{34DA4529-91F5-4021-86B5-BCE727E2D579}" type="pres">
      <dgm:prSet presAssocID="{39F4F247-1334-4078-9DD8-57AD60467AA7}" presName="vert1" presStyleCnt="0"/>
      <dgm:spPr/>
    </dgm:pt>
  </dgm:ptLst>
  <dgm:cxnLst>
    <dgm:cxn modelId="{0983CEA7-C343-4281-B66E-BC6D70CAE67E}" srcId="{2A85D068-1540-4057-BCB4-FE03C0DF9D67}" destId="{E2530DAB-7B18-4772-9A41-18784D56A7F6}" srcOrd="5" destOrd="0" parTransId="{FBEA9A21-1B40-4E67-A391-C0422B4D6F54}" sibTransId="{68CB5C3F-A694-4ABD-8513-7C310B0EDFB9}"/>
    <dgm:cxn modelId="{962A480F-0EA6-4FF2-90B3-D95516C7D595}" type="presOf" srcId="{9A6AA25A-270F-46CF-ABA6-FEADA78370DB}" destId="{E730EFEB-E3F4-455A-99FE-F4B3E4008442}" srcOrd="0" destOrd="0" presId="urn:microsoft.com/office/officeart/2008/layout/LinedList"/>
    <dgm:cxn modelId="{B85CEBB9-C2DC-42D7-A2EF-AAE930083AB6}" srcId="{2A85D068-1540-4057-BCB4-FE03C0DF9D67}" destId="{78BC53E7-10CA-42F1-8D55-51DF9B1C0A42}" srcOrd="0" destOrd="0" parTransId="{E68C2F70-CA15-4A07-AE30-297B807307AB}" sibTransId="{4DACB9BB-6918-4B81-A6F7-9A2E704FD59E}"/>
    <dgm:cxn modelId="{E1D2D1CF-7DFB-4B28-8E98-09AD406FD818}" srcId="{2A85D068-1540-4057-BCB4-FE03C0DF9D67}" destId="{9143035B-C861-4D2E-80DA-193788479862}" srcOrd="3" destOrd="0" parTransId="{126BE692-D42E-4CA9-B2C4-390A271E91F1}" sibTransId="{3327CE40-25A9-49F1-80B4-A0E820CE0890}"/>
    <dgm:cxn modelId="{A327E7F8-FE1A-48CC-8FDF-D95459CFAF3D}" type="presOf" srcId="{E2530DAB-7B18-4772-9A41-18784D56A7F6}" destId="{BFD98D32-78D4-4FCC-8C49-524D036DDCFE}" srcOrd="0" destOrd="0" presId="urn:microsoft.com/office/officeart/2008/layout/LinedList"/>
    <dgm:cxn modelId="{BDDC87C7-9D66-41EA-BCFB-4485103ACB46}" type="presOf" srcId="{9143035B-C861-4D2E-80DA-193788479862}" destId="{8122A697-76D3-4EA1-B780-7C4B2C323B5D}" srcOrd="0" destOrd="0" presId="urn:microsoft.com/office/officeart/2008/layout/LinedList"/>
    <dgm:cxn modelId="{63D394CD-D728-48E1-BBBF-E07944966938}" srcId="{2A85D068-1540-4057-BCB4-FE03C0DF9D67}" destId="{39F4F247-1334-4078-9DD8-57AD60467AA7}" srcOrd="7" destOrd="0" parTransId="{3AC7BFAB-E10B-4A4E-9AA6-99CC92CA1F9F}" sibTransId="{792F36C8-B73C-4D9A-BEAD-C675EA199CD5}"/>
    <dgm:cxn modelId="{2E2C015C-74B5-4567-95B0-5D702F85A11B}" type="presOf" srcId="{876B8EA9-5526-4FEF-8C94-A267F16FC46F}" destId="{E0AADC95-98C1-42EA-8871-33CD2C80FCCE}" srcOrd="0" destOrd="0" presId="urn:microsoft.com/office/officeart/2008/layout/LinedList"/>
    <dgm:cxn modelId="{E27C2EC1-495B-47A0-8B83-5070D2551718}" type="presOf" srcId="{018C12AB-DA41-4F33-AE44-50B476129D58}" destId="{65D6C785-4164-422C-84A8-EF7AC71F7EF6}" srcOrd="0" destOrd="0" presId="urn:microsoft.com/office/officeart/2008/layout/LinedList"/>
    <dgm:cxn modelId="{9C34FCA3-1E2B-4D29-A61C-A5BB67AD9D2E}" srcId="{2A85D068-1540-4057-BCB4-FE03C0DF9D67}" destId="{9A6AA25A-270F-46CF-ABA6-FEADA78370DB}" srcOrd="6" destOrd="0" parTransId="{7155D0DD-7361-4179-B3CC-471E9B72789B}" sibTransId="{DED3F6A9-082E-4FAF-A709-016203E28C59}"/>
    <dgm:cxn modelId="{81C5C6D7-7F7F-410C-9E2D-DEE0E7A4310E}" type="presOf" srcId="{2A85D068-1540-4057-BCB4-FE03C0DF9D67}" destId="{4B5FCEED-6682-4E48-9854-489EDDBF587B}" srcOrd="0" destOrd="0" presId="urn:microsoft.com/office/officeart/2008/layout/LinedList"/>
    <dgm:cxn modelId="{F2941EB4-0764-4753-84A1-5DD02A310181}" type="presOf" srcId="{39F4F247-1334-4078-9DD8-57AD60467AA7}" destId="{21EFC186-58CF-4670-9DF5-4EA7C5864021}" srcOrd="0" destOrd="0" presId="urn:microsoft.com/office/officeart/2008/layout/LinedList"/>
    <dgm:cxn modelId="{1FDA5D80-4B06-44D4-B348-400DA3B7CEF5}" type="presOf" srcId="{AA2CAF9D-30E6-4823-A028-21D3F559F5AD}" destId="{22393EF9-D859-4172-94ED-8C008D3CF028}" srcOrd="0" destOrd="0" presId="urn:microsoft.com/office/officeart/2008/layout/LinedList"/>
    <dgm:cxn modelId="{C13E2972-4C06-4F09-BBC9-F2D2A473C795}" srcId="{2A85D068-1540-4057-BCB4-FE03C0DF9D67}" destId="{876B8EA9-5526-4FEF-8C94-A267F16FC46F}" srcOrd="1" destOrd="0" parTransId="{1965B6AD-A815-45E5-B573-A5D7B78B9D36}" sibTransId="{A128374D-23D0-4F35-9913-5D07ED2B9431}"/>
    <dgm:cxn modelId="{C92E7342-1283-4AD5-8232-42C3351A244D}" type="presOf" srcId="{78BC53E7-10CA-42F1-8D55-51DF9B1C0A42}" destId="{A29D2CA8-A931-4B42-BD98-B3E94FAD8A8F}" srcOrd="0" destOrd="0" presId="urn:microsoft.com/office/officeart/2008/layout/LinedList"/>
    <dgm:cxn modelId="{42B8D937-6685-4072-A5A4-F45829830FCC}" srcId="{2A85D068-1540-4057-BCB4-FE03C0DF9D67}" destId="{018C12AB-DA41-4F33-AE44-50B476129D58}" srcOrd="4" destOrd="0" parTransId="{5779C2AA-E9BC-4513-B5B5-D64CE2D8FA22}" sibTransId="{1BA38810-AA93-4798-95D4-2868144BC560}"/>
    <dgm:cxn modelId="{78FDD09E-9569-4BEC-BC68-501DA7FA1447}" srcId="{2A85D068-1540-4057-BCB4-FE03C0DF9D67}" destId="{AA2CAF9D-30E6-4823-A028-21D3F559F5AD}" srcOrd="2" destOrd="0" parTransId="{944157AA-D9BA-489D-9B9E-36268ECAF890}" sibTransId="{A7832FED-2D3D-4674-8E8B-675C795633E5}"/>
    <dgm:cxn modelId="{FDB2C944-576A-482C-ACF6-F29985549CC7}" type="presParOf" srcId="{4B5FCEED-6682-4E48-9854-489EDDBF587B}" destId="{FBF4AEF6-8328-4CE0-A9F6-44866DAE8B42}" srcOrd="0" destOrd="0" presId="urn:microsoft.com/office/officeart/2008/layout/LinedList"/>
    <dgm:cxn modelId="{232E5980-CDFB-4602-9AEC-02CA1EA2E7A1}" type="presParOf" srcId="{4B5FCEED-6682-4E48-9854-489EDDBF587B}" destId="{1FF700FD-B9A0-4111-A8BE-30F6DD13A304}" srcOrd="1" destOrd="0" presId="urn:microsoft.com/office/officeart/2008/layout/LinedList"/>
    <dgm:cxn modelId="{1A0FF1E1-D2A0-4641-ACDD-A91F0D93FC6F}" type="presParOf" srcId="{1FF700FD-B9A0-4111-A8BE-30F6DD13A304}" destId="{A29D2CA8-A931-4B42-BD98-B3E94FAD8A8F}" srcOrd="0" destOrd="0" presId="urn:microsoft.com/office/officeart/2008/layout/LinedList"/>
    <dgm:cxn modelId="{B02CE8B4-CA1C-485C-8661-9A1986CDFE6A}" type="presParOf" srcId="{1FF700FD-B9A0-4111-A8BE-30F6DD13A304}" destId="{3DF118DD-C576-4DDF-A8FF-BE31B777DF21}" srcOrd="1" destOrd="0" presId="urn:microsoft.com/office/officeart/2008/layout/LinedList"/>
    <dgm:cxn modelId="{346C88E1-C42E-418D-832F-4F890C54CEC9}" type="presParOf" srcId="{4B5FCEED-6682-4E48-9854-489EDDBF587B}" destId="{D1E9A507-CFFC-4BFC-B511-4DD8F6A56059}" srcOrd="2" destOrd="0" presId="urn:microsoft.com/office/officeart/2008/layout/LinedList"/>
    <dgm:cxn modelId="{3AF80D6E-4346-4FC7-85D9-28F0591063CE}" type="presParOf" srcId="{4B5FCEED-6682-4E48-9854-489EDDBF587B}" destId="{C6CD0E31-D46B-4159-B745-2D31060CAEB7}" srcOrd="3" destOrd="0" presId="urn:microsoft.com/office/officeart/2008/layout/LinedList"/>
    <dgm:cxn modelId="{00D9FF8F-E605-4A15-852F-89ADB0687827}" type="presParOf" srcId="{C6CD0E31-D46B-4159-B745-2D31060CAEB7}" destId="{E0AADC95-98C1-42EA-8871-33CD2C80FCCE}" srcOrd="0" destOrd="0" presId="urn:microsoft.com/office/officeart/2008/layout/LinedList"/>
    <dgm:cxn modelId="{57202F5B-8202-470C-BFC6-6C48E6D7C03F}" type="presParOf" srcId="{C6CD0E31-D46B-4159-B745-2D31060CAEB7}" destId="{1204168A-0C09-4A0D-B4A8-E67771670A70}" srcOrd="1" destOrd="0" presId="urn:microsoft.com/office/officeart/2008/layout/LinedList"/>
    <dgm:cxn modelId="{BD603AAB-E90E-4B88-B162-8060244FE34B}" type="presParOf" srcId="{4B5FCEED-6682-4E48-9854-489EDDBF587B}" destId="{EEBEB663-2C89-40AB-9DE1-76B62DEA450C}" srcOrd="4" destOrd="0" presId="urn:microsoft.com/office/officeart/2008/layout/LinedList"/>
    <dgm:cxn modelId="{141037D3-962E-4DE4-89C4-0F52814E8487}" type="presParOf" srcId="{4B5FCEED-6682-4E48-9854-489EDDBF587B}" destId="{B50F7E29-F480-4F70-B956-F33B0F977BEE}" srcOrd="5" destOrd="0" presId="urn:microsoft.com/office/officeart/2008/layout/LinedList"/>
    <dgm:cxn modelId="{E845210A-6795-478D-BB71-C6F017B03FEE}" type="presParOf" srcId="{B50F7E29-F480-4F70-B956-F33B0F977BEE}" destId="{22393EF9-D859-4172-94ED-8C008D3CF028}" srcOrd="0" destOrd="0" presId="urn:microsoft.com/office/officeart/2008/layout/LinedList"/>
    <dgm:cxn modelId="{8507DF86-3BF0-4568-86DB-6084466FCF9A}" type="presParOf" srcId="{B50F7E29-F480-4F70-B956-F33B0F977BEE}" destId="{BC729BBE-9A5A-4ED2-BAF9-8251E48C258C}" srcOrd="1" destOrd="0" presId="urn:microsoft.com/office/officeart/2008/layout/LinedList"/>
    <dgm:cxn modelId="{D849C327-5756-4F20-A851-8D65F4E39716}" type="presParOf" srcId="{4B5FCEED-6682-4E48-9854-489EDDBF587B}" destId="{97DAD7F7-4507-41EB-B4F1-064E44569F09}" srcOrd="6" destOrd="0" presId="urn:microsoft.com/office/officeart/2008/layout/LinedList"/>
    <dgm:cxn modelId="{A74D4872-E435-4BBC-BE96-CC8A738C1000}" type="presParOf" srcId="{4B5FCEED-6682-4E48-9854-489EDDBF587B}" destId="{2533EEF0-2B90-471D-8CF7-3C97231C5C98}" srcOrd="7" destOrd="0" presId="urn:microsoft.com/office/officeart/2008/layout/LinedList"/>
    <dgm:cxn modelId="{54310786-ADBC-4C9D-85AB-375BF2C2437F}" type="presParOf" srcId="{2533EEF0-2B90-471D-8CF7-3C97231C5C98}" destId="{8122A697-76D3-4EA1-B780-7C4B2C323B5D}" srcOrd="0" destOrd="0" presId="urn:microsoft.com/office/officeart/2008/layout/LinedList"/>
    <dgm:cxn modelId="{5443B3CB-B045-42C4-9963-F8CD18A4C4DB}" type="presParOf" srcId="{2533EEF0-2B90-471D-8CF7-3C97231C5C98}" destId="{C25611E5-28AA-454D-92CF-B66A2C7A1B5E}" srcOrd="1" destOrd="0" presId="urn:microsoft.com/office/officeart/2008/layout/LinedList"/>
    <dgm:cxn modelId="{3B17B28D-8B98-4475-82D8-42653E915411}" type="presParOf" srcId="{4B5FCEED-6682-4E48-9854-489EDDBF587B}" destId="{C8F7F811-C889-45AB-A30D-D8F013F09898}" srcOrd="8" destOrd="0" presId="urn:microsoft.com/office/officeart/2008/layout/LinedList"/>
    <dgm:cxn modelId="{2D237587-FFE4-4491-B307-DD970914FBAD}" type="presParOf" srcId="{4B5FCEED-6682-4E48-9854-489EDDBF587B}" destId="{69236514-4E43-4F38-8E33-92CC5FB27689}" srcOrd="9" destOrd="0" presId="urn:microsoft.com/office/officeart/2008/layout/LinedList"/>
    <dgm:cxn modelId="{767469CB-8C65-4BFC-B04F-C9F50E90102F}" type="presParOf" srcId="{69236514-4E43-4F38-8E33-92CC5FB27689}" destId="{65D6C785-4164-422C-84A8-EF7AC71F7EF6}" srcOrd="0" destOrd="0" presId="urn:microsoft.com/office/officeart/2008/layout/LinedList"/>
    <dgm:cxn modelId="{3359156E-7BC5-4E2A-9A8B-11DBE3F6093F}" type="presParOf" srcId="{69236514-4E43-4F38-8E33-92CC5FB27689}" destId="{F5EE6402-7BA3-4BA5-9EEA-FD28A8266A70}" srcOrd="1" destOrd="0" presId="urn:microsoft.com/office/officeart/2008/layout/LinedList"/>
    <dgm:cxn modelId="{4142DF42-079C-4C32-88C5-4BBB4C723BA2}" type="presParOf" srcId="{4B5FCEED-6682-4E48-9854-489EDDBF587B}" destId="{7E7C3EA3-F2CE-4BDB-B5B9-EE0A50207E31}" srcOrd="10" destOrd="0" presId="urn:microsoft.com/office/officeart/2008/layout/LinedList"/>
    <dgm:cxn modelId="{E82DC710-15B0-4EC8-89AC-9A055518117F}" type="presParOf" srcId="{4B5FCEED-6682-4E48-9854-489EDDBF587B}" destId="{A6D0631B-0700-4315-B1A2-F43C692DE731}" srcOrd="11" destOrd="0" presId="urn:microsoft.com/office/officeart/2008/layout/LinedList"/>
    <dgm:cxn modelId="{CC406E89-889D-468E-B809-CF14F0E20AFC}" type="presParOf" srcId="{A6D0631B-0700-4315-B1A2-F43C692DE731}" destId="{BFD98D32-78D4-4FCC-8C49-524D036DDCFE}" srcOrd="0" destOrd="0" presId="urn:microsoft.com/office/officeart/2008/layout/LinedList"/>
    <dgm:cxn modelId="{150BDB08-396A-4B5C-BEE1-CE21E386AA01}" type="presParOf" srcId="{A6D0631B-0700-4315-B1A2-F43C692DE731}" destId="{03017DE2-9C4D-40D3-B0BD-6D49A800695B}" srcOrd="1" destOrd="0" presId="urn:microsoft.com/office/officeart/2008/layout/LinedList"/>
    <dgm:cxn modelId="{E29A0CF8-E73D-4394-B3A4-4D4101B1ED94}" type="presParOf" srcId="{4B5FCEED-6682-4E48-9854-489EDDBF587B}" destId="{E22318FD-F929-4D42-91B9-15D8A72BFD40}" srcOrd="12" destOrd="0" presId="urn:microsoft.com/office/officeart/2008/layout/LinedList"/>
    <dgm:cxn modelId="{6B414083-B849-40BE-B4CB-7404B4E453F4}" type="presParOf" srcId="{4B5FCEED-6682-4E48-9854-489EDDBF587B}" destId="{600127EC-4562-425B-A2B7-764DB0AAD689}" srcOrd="13" destOrd="0" presId="urn:microsoft.com/office/officeart/2008/layout/LinedList"/>
    <dgm:cxn modelId="{A227166F-3416-42A1-BCC4-9439B3F691BB}" type="presParOf" srcId="{600127EC-4562-425B-A2B7-764DB0AAD689}" destId="{E730EFEB-E3F4-455A-99FE-F4B3E4008442}" srcOrd="0" destOrd="0" presId="urn:microsoft.com/office/officeart/2008/layout/LinedList"/>
    <dgm:cxn modelId="{D23F9112-355A-4C24-B553-D3F16AC85F92}" type="presParOf" srcId="{600127EC-4562-425B-A2B7-764DB0AAD689}" destId="{EAD30A8B-6142-421E-B51E-AE6CE269B699}" srcOrd="1" destOrd="0" presId="urn:microsoft.com/office/officeart/2008/layout/LinedList"/>
    <dgm:cxn modelId="{9A7362EC-137B-47CB-AA76-E814D6D9A836}" type="presParOf" srcId="{4B5FCEED-6682-4E48-9854-489EDDBF587B}" destId="{DBC403CA-3F22-4E63-B318-194C597423A7}" srcOrd="14" destOrd="0" presId="urn:microsoft.com/office/officeart/2008/layout/LinedList"/>
    <dgm:cxn modelId="{1809F8E9-4F31-404C-AD28-920EDD4D04C0}" type="presParOf" srcId="{4B5FCEED-6682-4E48-9854-489EDDBF587B}" destId="{20EB1DC2-96EA-484A-9432-0AA2B242E33A}" srcOrd="15" destOrd="0" presId="urn:microsoft.com/office/officeart/2008/layout/LinedList"/>
    <dgm:cxn modelId="{2EB30854-2830-4AAE-941A-4BAFC7D7FDD2}" type="presParOf" srcId="{20EB1DC2-96EA-484A-9432-0AA2B242E33A}" destId="{21EFC186-58CF-4670-9DF5-4EA7C5864021}" srcOrd="0" destOrd="0" presId="urn:microsoft.com/office/officeart/2008/layout/LinedList"/>
    <dgm:cxn modelId="{8F805932-26F1-4D35-BBE7-0920FAA3C31E}" type="presParOf" srcId="{20EB1DC2-96EA-484A-9432-0AA2B242E33A}" destId="{34DA4529-91F5-4021-86B5-BCE727E2D57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4AEF6-8328-4CE0-A9F6-44866DAE8B42}">
      <dsp:nvSpPr>
        <dsp:cNvPr id="0" name=""/>
        <dsp:cNvSpPr/>
      </dsp:nvSpPr>
      <dsp:spPr>
        <a:xfrm>
          <a:off x="0" y="0"/>
          <a:ext cx="8714463"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9D2CA8-A931-4B42-BD98-B3E94FAD8A8F}">
      <dsp:nvSpPr>
        <dsp:cNvPr id="0" name=""/>
        <dsp:cNvSpPr/>
      </dsp:nvSpPr>
      <dsp:spPr>
        <a:xfrm>
          <a:off x="0" y="0"/>
          <a:ext cx="8714463" cy="654689"/>
        </a:xfrm>
        <a:prstGeom prst="rect">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ctr" defTabSz="1333500" rtl="1">
            <a:lnSpc>
              <a:spcPct val="90000"/>
            </a:lnSpc>
            <a:spcBef>
              <a:spcPct val="0"/>
            </a:spcBef>
            <a:spcAft>
              <a:spcPct val="35000"/>
            </a:spcAft>
          </a:pPr>
          <a:r>
            <a:rPr lang="ar-AE" sz="3000" b="1" kern="1200" dirty="0" smtClean="0">
              <a:solidFill>
                <a:srgbClr val="7030A0"/>
              </a:solidFill>
            </a:rPr>
            <a:t>مناهج البحث العلمي</a:t>
          </a:r>
          <a:endParaRPr lang="en-US" sz="3000" b="1" kern="1200" dirty="0">
            <a:solidFill>
              <a:srgbClr val="7030A0"/>
            </a:solidFill>
          </a:endParaRPr>
        </a:p>
      </dsp:txBody>
      <dsp:txXfrm>
        <a:off x="0" y="0"/>
        <a:ext cx="8714463" cy="654689"/>
      </dsp:txXfrm>
    </dsp:sp>
    <dsp:sp modelId="{D1E9A507-CFFC-4BFC-B511-4DD8F6A56059}">
      <dsp:nvSpPr>
        <dsp:cNvPr id="0" name=""/>
        <dsp:cNvSpPr/>
      </dsp:nvSpPr>
      <dsp:spPr>
        <a:xfrm>
          <a:off x="0" y="654689"/>
          <a:ext cx="8714463"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AADC95-98C1-42EA-8871-33CD2C80FCCE}">
      <dsp:nvSpPr>
        <dsp:cNvPr id="0" name=""/>
        <dsp:cNvSpPr/>
      </dsp:nvSpPr>
      <dsp:spPr>
        <a:xfrm>
          <a:off x="0" y="654689"/>
          <a:ext cx="8714463" cy="654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r" defTabSz="1333500" rtl="1">
            <a:lnSpc>
              <a:spcPct val="90000"/>
            </a:lnSpc>
            <a:spcBef>
              <a:spcPct val="0"/>
            </a:spcBef>
            <a:spcAft>
              <a:spcPct val="35000"/>
            </a:spcAft>
          </a:pPr>
          <a:r>
            <a:rPr lang="ar-AE" sz="3000" kern="1200" dirty="0" smtClean="0">
              <a:solidFill>
                <a:srgbClr val="FF0000"/>
              </a:solidFill>
            </a:rPr>
            <a:t>المنهج الوثائقي / التحليلي</a:t>
          </a:r>
          <a:endParaRPr lang="en-US" sz="3000" kern="1200" dirty="0">
            <a:solidFill>
              <a:srgbClr val="FF0000"/>
            </a:solidFill>
          </a:endParaRPr>
        </a:p>
      </dsp:txBody>
      <dsp:txXfrm>
        <a:off x="0" y="654689"/>
        <a:ext cx="8714463" cy="654689"/>
      </dsp:txXfrm>
    </dsp:sp>
    <dsp:sp modelId="{EEBEB663-2C89-40AB-9DE1-76B62DEA450C}">
      <dsp:nvSpPr>
        <dsp:cNvPr id="0" name=""/>
        <dsp:cNvSpPr/>
      </dsp:nvSpPr>
      <dsp:spPr>
        <a:xfrm>
          <a:off x="0" y="1309378"/>
          <a:ext cx="8714463"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93EF9-D859-4172-94ED-8C008D3CF028}">
      <dsp:nvSpPr>
        <dsp:cNvPr id="0" name=""/>
        <dsp:cNvSpPr/>
      </dsp:nvSpPr>
      <dsp:spPr>
        <a:xfrm>
          <a:off x="0" y="1309378"/>
          <a:ext cx="8714463" cy="654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r" defTabSz="1333500" rtl="1">
            <a:lnSpc>
              <a:spcPct val="90000"/>
            </a:lnSpc>
            <a:spcBef>
              <a:spcPct val="0"/>
            </a:spcBef>
            <a:spcAft>
              <a:spcPct val="35000"/>
            </a:spcAft>
          </a:pPr>
          <a:r>
            <a:rPr lang="ar-AE" sz="3000" kern="1200" dirty="0" smtClean="0"/>
            <a:t>المنهج المسحي</a:t>
          </a:r>
          <a:endParaRPr lang="en-US" sz="3000" kern="1200" dirty="0"/>
        </a:p>
      </dsp:txBody>
      <dsp:txXfrm>
        <a:off x="0" y="1309378"/>
        <a:ext cx="8714463" cy="654689"/>
      </dsp:txXfrm>
    </dsp:sp>
    <dsp:sp modelId="{97DAD7F7-4507-41EB-B4F1-064E44569F09}">
      <dsp:nvSpPr>
        <dsp:cNvPr id="0" name=""/>
        <dsp:cNvSpPr/>
      </dsp:nvSpPr>
      <dsp:spPr>
        <a:xfrm>
          <a:off x="0" y="1964067"/>
          <a:ext cx="8714463"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22A697-76D3-4EA1-B780-7C4B2C323B5D}">
      <dsp:nvSpPr>
        <dsp:cNvPr id="0" name=""/>
        <dsp:cNvSpPr/>
      </dsp:nvSpPr>
      <dsp:spPr>
        <a:xfrm>
          <a:off x="0" y="1964067"/>
          <a:ext cx="8714463" cy="654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r" defTabSz="1333500" rtl="1">
            <a:lnSpc>
              <a:spcPct val="90000"/>
            </a:lnSpc>
            <a:spcBef>
              <a:spcPct val="0"/>
            </a:spcBef>
            <a:spcAft>
              <a:spcPct val="35000"/>
            </a:spcAft>
          </a:pPr>
          <a:r>
            <a:rPr lang="ar-AE" sz="3000" kern="1200" dirty="0" smtClean="0"/>
            <a:t>منهج دراسة الحالة</a:t>
          </a:r>
          <a:endParaRPr lang="en-US" sz="3000" kern="1200" dirty="0"/>
        </a:p>
      </dsp:txBody>
      <dsp:txXfrm>
        <a:off x="0" y="1964067"/>
        <a:ext cx="8714463" cy="654689"/>
      </dsp:txXfrm>
    </dsp:sp>
    <dsp:sp modelId="{C8F7F811-C889-45AB-A30D-D8F013F09898}">
      <dsp:nvSpPr>
        <dsp:cNvPr id="0" name=""/>
        <dsp:cNvSpPr/>
      </dsp:nvSpPr>
      <dsp:spPr>
        <a:xfrm>
          <a:off x="0" y="2618756"/>
          <a:ext cx="8714463"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D6C785-4164-422C-84A8-EF7AC71F7EF6}">
      <dsp:nvSpPr>
        <dsp:cNvPr id="0" name=""/>
        <dsp:cNvSpPr/>
      </dsp:nvSpPr>
      <dsp:spPr>
        <a:xfrm>
          <a:off x="0" y="2618756"/>
          <a:ext cx="8714463" cy="654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r" defTabSz="1333500" rtl="1">
            <a:lnSpc>
              <a:spcPct val="90000"/>
            </a:lnSpc>
            <a:spcBef>
              <a:spcPct val="0"/>
            </a:spcBef>
            <a:spcAft>
              <a:spcPct val="35000"/>
            </a:spcAft>
          </a:pPr>
          <a:r>
            <a:rPr lang="ar-AE" sz="3000" kern="1200" dirty="0" smtClean="0"/>
            <a:t>المنهج التجريبي</a:t>
          </a:r>
          <a:endParaRPr lang="en-US" sz="3000" kern="1200" dirty="0"/>
        </a:p>
      </dsp:txBody>
      <dsp:txXfrm>
        <a:off x="0" y="2618756"/>
        <a:ext cx="8714463" cy="654689"/>
      </dsp:txXfrm>
    </dsp:sp>
    <dsp:sp modelId="{7E7C3EA3-F2CE-4BDB-B5B9-EE0A50207E31}">
      <dsp:nvSpPr>
        <dsp:cNvPr id="0" name=""/>
        <dsp:cNvSpPr/>
      </dsp:nvSpPr>
      <dsp:spPr>
        <a:xfrm>
          <a:off x="0" y="3273445"/>
          <a:ext cx="8714463"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D98D32-78D4-4FCC-8C49-524D036DDCFE}">
      <dsp:nvSpPr>
        <dsp:cNvPr id="0" name=""/>
        <dsp:cNvSpPr/>
      </dsp:nvSpPr>
      <dsp:spPr>
        <a:xfrm>
          <a:off x="0" y="3273445"/>
          <a:ext cx="8714463" cy="654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r" defTabSz="1333500" rtl="1">
            <a:lnSpc>
              <a:spcPct val="90000"/>
            </a:lnSpc>
            <a:spcBef>
              <a:spcPct val="0"/>
            </a:spcBef>
            <a:spcAft>
              <a:spcPct val="35000"/>
            </a:spcAft>
          </a:pPr>
          <a:r>
            <a:rPr lang="ar-AE" sz="3000" kern="1200" dirty="0" smtClean="0"/>
            <a:t>منهج تحليل المحتوى</a:t>
          </a:r>
          <a:endParaRPr lang="en-US" sz="3000" kern="1200" dirty="0"/>
        </a:p>
      </dsp:txBody>
      <dsp:txXfrm>
        <a:off x="0" y="3273445"/>
        <a:ext cx="8714463" cy="654689"/>
      </dsp:txXfrm>
    </dsp:sp>
    <dsp:sp modelId="{E22318FD-F929-4D42-91B9-15D8A72BFD40}">
      <dsp:nvSpPr>
        <dsp:cNvPr id="0" name=""/>
        <dsp:cNvSpPr/>
      </dsp:nvSpPr>
      <dsp:spPr>
        <a:xfrm>
          <a:off x="0" y="3928134"/>
          <a:ext cx="8714463"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30EFEB-E3F4-455A-99FE-F4B3E4008442}">
      <dsp:nvSpPr>
        <dsp:cNvPr id="0" name=""/>
        <dsp:cNvSpPr/>
      </dsp:nvSpPr>
      <dsp:spPr>
        <a:xfrm>
          <a:off x="0" y="3928134"/>
          <a:ext cx="8714463" cy="654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r" defTabSz="1333500" rtl="1">
            <a:lnSpc>
              <a:spcPct val="90000"/>
            </a:lnSpc>
            <a:spcBef>
              <a:spcPct val="0"/>
            </a:spcBef>
            <a:spcAft>
              <a:spcPct val="35000"/>
            </a:spcAft>
          </a:pPr>
          <a:r>
            <a:rPr lang="ar-AE" sz="3000" kern="1200" dirty="0" smtClean="0"/>
            <a:t>المنهج المقارن</a:t>
          </a:r>
          <a:endParaRPr lang="en-US" sz="3000" kern="1200" dirty="0"/>
        </a:p>
      </dsp:txBody>
      <dsp:txXfrm>
        <a:off x="0" y="3928134"/>
        <a:ext cx="8714463" cy="654689"/>
      </dsp:txXfrm>
    </dsp:sp>
    <dsp:sp modelId="{DBC403CA-3F22-4E63-B318-194C597423A7}">
      <dsp:nvSpPr>
        <dsp:cNvPr id="0" name=""/>
        <dsp:cNvSpPr/>
      </dsp:nvSpPr>
      <dsp:spPr>
        <a:xfrm>
          <a:off x="0" y="4582823"/>
          <a:ext cx="8714463"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EFC186-58CF-4670-9DF5-4EA7C5864021}">
      <dsp:nvSpPr>
        <dsp:cNvPr id="0" name=""/>
        <dsp:cNvSpPr/>
      </dsp:nvSpPr>
      <dsp:spPr>
        <a:xfrm>
          <a:off x="0" y="4582823"/>
          <a:ext cx="8714463" cy="654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r" defTabSz="1333500" rtl="1">
            <a:lnSpc>
              <a:spcPct val="90000"/>
            </a:lnSpc>
            <a:spcBef>
              <a:spcPct val="0"/>
            </a:spcBef>
            <a:spcAft>
              <a:spcPct val="35000"/>
            </a:spcAft>
          </a:pPr>
          <a:r>
            <a:rPr lang="ar-AE" sz="3000" kern="1200" dirty="0" smtClean="0"/>
            <a:t>البحث الاجرائي</a:t>
          </a:r>
          <a:endParaRPr lang="en-US" sz="3000" kern="1200" dirty="0"/>
        </a:p>
      </dsp:txBody>
      <dsp:txXfrm>
        <a:off x="0" y="4582823"/>
        <a:ext cx="8714463" cy="6546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4AEF6-8328-4CE0-A9F6-44866DAE8B42}">
      <dsp:nvSpPr>
        <dsp:cNvPr id="0" name=""/>
        <dsp:cNvSpPr/>
      </dsp:nvSpPr>
      <dsp:spPr>
        <a:xfrm>
          <a:off x="0" y="0"/>
          <a:ext cx="8714463"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9D2CA8-A931-4B42-BD98-B3E94FAD8A8F}">
      <dsp:nvSpPr>
        <dsp:cNvPr id="0" name=""/>
        <dsp:cNvSpPr/>
      </dsp:nvSpPr>
      <dsp:spPr>
        <a:xfrm>
          <a:off x="0" y="0"/>
          <a:ext cx="8714463" cy="654689"/>
        </a:xfrm>
        <a:prstGeom prst="rect">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ctr" defTabSz="1333500" rtl="1">
            <a:lnSpc>
              <a:spcPct val="90000"/>
            </a:lnSpc>
            <a:spcBef>
              <a:spcPct val="0"/>
            </a:spcBef>
            <a:spcAft>
              <a:spcPct val="35000"/>
            </a:spcAft>
          </a:pPr>
          <a:r>
            <a:rPr lang="ar-AE" sz="3000" b="1" kern="1200" dirty="0" smtClean="0">
              <a:solidFill>
                <a:srgbClr val="7030A0"/>
              </a:solidFill>
            </a:rPr>
            <a:t>مناهج البحث العلمي</a:t>
          </a:r>
          <a:endParaRPr lang="en-US" sz="3000" b="1" kern="1200" dirty="0">
            <a:solidFill>
              <a:srgbClr val="7030A0"/>
            </a:solidFill>
          </a:endParaRPr>
        </a:p>
      </dsp:txBody>
      <dsp:txXfrm>
        <a:off x="0" y="0"/>
        <a:ext cx="8714463" cy="654689"/>
      </dsp:txXfrm>
    </dsp:sp>
    <dsp:sp modelId="{D1E9A507-CFFC-4BFC-B511-4DD8F6A56059}">
      <dsp:nvSpPr>
        <dsp:cNvPr id="0" name=""/>
        <dsp:cNvSpPr/>
      </dsp:nvSpPr>
      <dsp:spPr>
        <a:xfrm>
          <a:off x="0" y="654689"/>
          <a:ext cx="8714463"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AADC95-98C1-42EA-8871-33CD2C80FCCE}">
      <dsp:nvSpPr>
        <dsp:cNvPr id="0" name=""/>
        <dsp:cNvSpPr/>
      </dsp:nvSpPr>
      <dsp:spPr>
        <a:xfrm>
          <a:off x="0" y="654689"/>
          <a:ext cx="8714463" cy="654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r" defTabSz="1333500" rtl="1">
            <a:lnSpc>
              <a:spcPct val="90000"/>
            </a:lnSpc>
            <a:spcBef>
              <a:spcPct val="0"/>
            </a:spcBef>
            <a:spcAft>
              <a:spcPct val="35000"/>
            </a:spcAft>
          </a:pPr>
          <a:r>
            <a:rPr lang="ar-AE" sz="3000" kern="1200" dirty="0" smtClean="0">
              <a:solidFill>
                <a:schemeClr val="tx1"/>
              </a:solidFill>
            </a:rPr>
            <a:t>المنهج الوثائقي / التحليلي</a:t>
          </a:r>
          <a:endParaRPr lang="en-US" sz="3000" kern="1200" dirty="0">
            <a:solidFill>
              <a:schemeClr val="tx1"/>
            </a:solidFill>
          </a:endParaRPr>
        </a:p>
      </dsp:txBody>
      <dsp:txXfrm>
        <a:off x="0" y="654689"/>
        <a:ext cx="8714463" cy="654689"/>
      </dsp:txXfrm>
    </dsp:sp>
    <dsp:sp modelId="{EEBEB663-2C89-40AB-9DE1-76B62DEA450C}">
      <dsp:nvSpPr>
        <dsp:cNvPr id="0" name=""/>
        <dsp:cNvSpPr/>
      </dsp:nvSpPr>
      <dsp:spPr>
        <a:xfrm>
          <a:off x="0" y="1309378"/>
          <a:ext cx="8714463"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93EF9-D859-4172-94ED-8C008D3CF028}">
      <dsp:nvSpPr>
        <dsp:cNvPr id="0" name=""/>
        <dsp:cNvSpPr/>
      </dsp:nvSpPr>
      <dsp:spPr>
        <a:xfrm>
          <a:off x="0" y="1309378"/>
          <a:ext cx="8714463" cy="654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r" defTabSz="1333500" rtl="1">
            <a:lnSpc>
              <a:spcPct val="90000"/>
            </a:lnSpc>
            <a:spcBef>
              <a:spcPct val="0"/>
            </a:spcBef>
            <a:spcAft>
              <a:spcPct val="35000"/>
            </a:spcAft>
          </a:pPr>
          <a:r>
            <a:rPr lang="ar-AE" sz="3000" kern="1200" dirty="0" smtClean="0">
              <a:solidFill>
                <a:srgbClr val="FF0000"/>
              </a:solidFill>
            </a:rPr>
            <a:t>المنهج المسحي</a:t>
          </a:r>
          <a:endParaRPr lang="en-US" sz="3000" kern="1200" dirty="0">
            <a:solidFill>
              <a:srgbClr val="FF0000"/>
            </a:solidFill>
          </a:endParaRPr>
        </a:p>
      </dsp:txBody>
      <dsp:txXfrm>
        <a:off x="0" y="1309378"/>
        <a:ext cx="8714463" cy="654689"/>
      </dsp:txXfrm>
    </dsp:sp>
    <dsp:sp modelId="{97DAD7F7-4507-41EB-B4F1-064E44569F09}">
      <dsp:nvSpPr>
        <dsp:cNvPr id="0" name=""/>
        <dsp:cNvSpPr/>
      </dsp:nvSpPr>
      <dsp:spPr>
        <a:xfrm>
          <a:off x="0" y="1964067"/>
          <a:ext cx="8714463"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22A697-76D3-4EA1-B780-7C4B2C323B5D}">
      <dsp:nvSpPr>
        <dsp:cNvPr id="0" name=""/>
        <dsp:cNvSpPr/>
      </dsp:nvSpPr>
      <dsp:spPr>
        <a:xfrm>
          <a:off x="0" y="1964067"/>
          <a:ext cx="8714463" cy="654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r" defTabSz="1333500" rtl="1">
            <a:lnSpc>
              <a:spcPct val="90000"/>
            </a:lnSpc>
            <a:spcBef>
              <a:spcPct val="0"/>
            </a:spcBef>
            <a:spcAft>
              <a:spcPct val="35000"/>
            </a:spcAft>
          </a:pPr>
          <a:r>
            <a:rPr lang="ar-AE" sz="3000" kern="1200" dirty="0" smtClean="0"/>
            <a:t>منهج دراسة الحالة</a:t>
          </a:r>
          <a:endParaRPr lang="en-US" sz="3000" kern="1200" dirty="0"/>
        </a:p>
      </dsp:txBody>
      <dsp:txXfrm>
        <a:off x="0" y="1964067"/>
        <a:ext cx="8714463" cy="654689"/>
      </dsp:txXfrm>
    </dsp:sp>
    <dsp:sp modelId="{C8F7F811-C889-45AB-A30D-D8F013F09898}">
      <dsp:nvSpPr>
        <dsp:cNvPr id="0" name=""/>
        <dsp:cNvSpPr/>
      </dsp:nvSpPr>
      <dsp:spPr>
        <a:xfrm>
          <a:off x="0" y="2618756"/>
          <a:ext cx="8714463"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D6C785-4164-422C-84A8-EF7AC71F7EF6}">
      <dsp:nvSpPr>
        <dsp:cNvPr id="0" name=""/>
        <dsp:cNvSpPr/>
      </dsp:nvSpPr>
      <dsp:spPr>
        <a:xfrm>
          <a:off x="0" y="2618756"/>
          <a:ext cx="8714463" cy="654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r" defTabSz="1333500" rtl="1">
            <a:lnSpc>
              <a:spcPct val="90000"/>
            </a:lnSpc>
            <a:spcBef>
              <a:spcPct val="0"/>
            </a:spcBef>
            <a:spcAft>
              <a:spcPct val="35000"/>
            </a:spcAft>
          </a:pPr>
          <a:r>
            <a:rPr lang="ar-AE" sz="3000" kern="1200" dirty="0" smtClean="0"/>
            <a:t>المنهج التجريبي</a:t>
          </a:r>
          <a:endParaRPr lang="en-US" sz="3000" kern="1200" dirty="0"/>
        </a:p>
      </dsp:txBody>
      <dsp:txXfrm>
        <a:off x="0" y="2618756"/>
        <a:ext cx="8714463" cy="654689"/>
      </dsp:txXfrm>
    </dsp:sp>
    <dsp:sp modelId="{7E7C3EA3-F2CE-4BDB-B5B9-EE0A50207E31}">
      <dsp:nvSpPr>
        <dsp:cNvPr id="0" name=""/>
        <dsp:cNvSpPr/>
      </dsp:nvSpPr>
      <dsp:spPr>
        <a:xfrm>
          <a:off x="0" y="3273445"/>
          <a:ext cx="8714463"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D98D32-78D4-4FCC-8C49-524D036DDCFE}">
      <dsp:nvSpPr>
        <dsp:cNvPr id="0" name=""/>
        <dsp:cNvSpPr/>
      </dsp:nvSpPr>
      <dsp:spPr>
        <a:xfrm>
          <a:off x="0" y="3273445"/>
          <a:ext cx="8714463" cy="654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r" defTabSz="1333500" rtl="1">
            <a:lnSpc>
              <a:spcPct val="90000"/>
            </a:lnSpc>
            <a:spcBef>
              <a:spcPct val="0"/>
            </a:spcBef>
            <a:spcAft>
              <a:spcPct val="35000"/>
            </a:spcAft>
          </a:pPr>
          <a:r>
            <a:rPr lang="ar-AE" sz="3000" kern="1200" dirty="0" smtClean="0"/>
            <a:t>منهج تحليل المحتوى</a:t>
          </a:r>
          <a:endParaRPr lang="en-US" sz="3000" kern="1200" dirty="0"/>
        </a:p>
      </dsp:txBody>
      <dsp:txXfrm>
        <a:off x="0" y="3273445"/>
        <a:ext cx="8714463" cy="654689"/>
      </dsp:txXfrm>
    </dsp:sp>
    <dsp:sp modelId="{E22318FD-F929-4D42-91B9-15D8A72BFD40}">
      <dsp:nvSpPr>
        <dsp:cNvPr id="0" name=""/>
        <dsp:cNvSpPr/>
      </dsp:nvSpPr>
      <dsp:spPr>
        <a:xfrm>
          <a:off x="0" y="3928134"/>
          <a:ext cx="8714463"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30EFEB-E3F4-455A-99FE-F4B3E4008442}">
      <dsp:nvSpPr>
        <dsp:cNvPr id="0" name=""/>
        <dsp:cNvSpPr/>
      </dsp:nvSpPr>
      <dsp:spPr>
        <a:xfrm>
          <a:off x="0" y="3928134"/>
          <a:ext cx="8714463" cy="654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r" defTabSz="1333500" rtl="1">
            <a:lnSpc>
              <a:spcPct val="90000"/>
            </a:lnSpc>
            <a:spcBef>
              <a:spcPct val="0"/>
            </a:spcBef>
            <a:spcAft>
              <a:spcPct val="35000"/>
            </a:spcAft>
          </a:pPr>
          <a:r>
            <a:rPr lang="ar-AE" sz="3000" kern="1200" dirty="0" smtClean="0"/>
            <a:t>المنهج المقارن</a:t>
          </a:r>
          <a:endParaRPr lang="en-US" sz="3000" kern="1200" dirty="0"/>
        </a:p>
      </dsp:txBody>
      <dsp:txXfrm>
        <a:off x="0" y="3928134"/>
        <a:ext cx="8714463" cy="654689"/>
      </dsp:txXfrm>
    </dsp:sp>
    <dsp:sp modelId="{DBC403CA-3F22-4E63-B318-194C597423A7}">
      <dsp:nvSpPr>
        <dsp:cNvPr id="0" name=""/>
        <dsp:cNvSpPr/>
      </dsp:nvSpPr>
      <dsp:spPr>
        <a:xfrm>
          <a:off x="0" y="4582823"/>
          <a:ext cx="8714463"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EFC186-58CF-4670-9DF5-4EA7C5864021}">
      <dsp:nvSpPr>
        <dsp:cNvPr id="0" name=""/>
        <dsp:cNvSpPr/>
      </dsp:nvSpPr>
      <dsp:spPr>
        <a:xfrm>
          <a:off x="0" y="4582823"/>
          <a:ext cx="8714463" cy="654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r" defTabSz="1333500" rtl="1">
            <a:lnSpc>
              <a:spcPct val="90000"/>
            </a:lnSpc>
            <a:spcBef>
              <a:spcPct val="0"/>
            </a:spcBef>
            <a:spcAft>
              <a:spcPct val="35000"/>
            </a:spcAft>
          </a:pPr>
          <a:r>
            <a:rPr lang="ar-AE" sz="3000" kern="1200" dirty="0" smtClean="0"/>
            <a:t>البحث الاجرائي</a:t>
          </a:r>
          <a:endParaRPr lang="en-US" sz="3000" kern="1200" dirty="0"/>
        </a:p>
      </dsp:txBody>
      <dsp:txXfrm>
        <a:off x="0" y="4582823"/>
        <a:ext cx="8714463" cy="65468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17-Feb-16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17-Feb-16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17-Feb-16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17-Feb-16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17-Feb-16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17-Feb-16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17-Feb-16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17-Feb-16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17-Feb-16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17-Feb-16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17-Feb-16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17-Feb-16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17-Feb-16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17-Feb-16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17-Feb-16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17-Feb-16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17-Feb-16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17-Feb-16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81050" y="0"/>
            <a:ext cx="6815669" cy="1313165"/>
          </a:xfrm>
        </p:spPr>
        <p:txBody>
          <a:bodyPr/>
          <a:lstStyle/>
          <a:p>
            <a:pPr algn="r" rtl="1"/>
            <a:r>
              <a:rPr lang="ar-SA" sz="2400" b="1" dirty="0" smtClean="0"/>
              <a:t>جامعة </a:t>
            </a:r>
            <a:r>
              <a:rPr lang="ar-SA" sz="2400" b="1" dirty="0"/>
              <a:t>العين للعلوم </a:t>
            </a:r>
            <a:r>
              <a:rPr lang="ar-SA" sz="2400" b="1" dirty="0" smtClean="0"/>
              <a:t>والتكن</a:t>
            </a:r>
            <a:r>
              <a:rPr lang="ar-AE" sz="2400" b="1" dirty="0" smtClean="0"/>
              <a:t>و</a:t>
            </a:r>
            <a:r>
              <a:rPr lang="ar-SA" sz="2400" b="1" dirty="0" smtClean="0"/>
              <a:t>لوجيا</a:t>
            </a:r>
            <a:r>
              <a:rPr lang="en-US" sz="2400" b="1" dirty="0"/>
              <a:t/>
            </a:r>
            <a:br>
              <a:rPr lang="en-US" sz="2400" b="1" dirty="0"/>
            </a:br>
            <a:r>
              <a:rPr lang="ar-SA" sz="2400" b="1" dirty="0" smtClean="0"/>
              <a:t>وح</a:t>
            </a:r>
            <a:r>
              <a:rPr lang="ar-AE" sz="2400" b="1" dirty="0" smtClean="0"/>
              <a:t>ــــ</a:t>
            </a:r>
            <a:r>
              <a:rPr lang="ar-SA" sz="2400" b="1" dirty="0" smtClean="0"/>
              <a:t>دة المتطلب</a:t>
            </a:r>
            <a:r>
              <a:rPr lang="ar-AE" sz="2400" b="1" dirty="0" smtClean="0"/>
              <a:t>ــ</a:t>
            </a:r>
            <a:r>
              <a:rPr lang="ar-SA" sz="2400" b="1" dirty="0" smtClean="0"/>
              <a:t>ات العام</a:t>
            </a:r>
            <a:r>
              <a:rPr lang="ar-AE" sz="2400" b="1" dirty="0" smtClean="0"/>
              <a:t>ــــــــــ</a:t>
            </a:r>
            <a:r>
              <a:rPr lang="ar-SA" sz="2400" b="1" dirty="0" smtClean="0"/>
              <a:t>ة </a:t>
            </a:r>
            <a:r>
              <a:rPr lang="en-US" sz="2400" b="1" dirty="0"/>
              <a:t/>
            </a:r>
            <a:br>
              <a:rPr lang="en-US" sz="2400" b="1" dirty="0"/>
            </a:br>
            <a:r>
              <a:rPr lang="ar-SA" sz="2400" b="1" dirty="0" smtClean="0"/>
              <a:t>مس</a:t>
            </a:r>
            <a:r>
              <a:rPr lang="ar-AE" sz="2400" b="1" dirty="0" smtClean="0"/>
              <a:t>ـ</a:t>
            </a:r>
            <a:r>
              <a:rPr lang="ar-SA" sz="2400" b="1" dirty="0" smtClean="0"/>
              <a:t>اق مه</a:t>
            </a:r>
            <a:r>
              <a:rPr lang="ar-AE" sz="2400" b="1" dirty="0" smtClean="0"/>
              <a:t>ـ</a:t>
            </a:r>
            <a:r>
              <a:rPr lang="ar-SA" sz="2400" b="1" dirty="0" smtClean="0"/>
              <a:t>ارات البح</a:t>
            </a:r>
            <a:r>
              <a:rPr lang="ar-AE" sz="2400" b="1" dirty="0" smtClean="0"/>
              <a:t>ـ</a:t>
            </a:r>
            <a:r>
              <a:rPr lang="ar-SA" sz="2400" b="1" dirty="0" smtClean="0"/>
              <a:t>ث العلم</a:t>
            </a:r>
            <a:r>
              <a:rPr lang="ar-AE" sz="2400" b="1" dirty="0" smtClean="0"/>
              <a:t>ـــ</a:t>
            </a:r>
            <a:r>
              <a:rPr lang="ar-SA" sz="2400" b="1" dirty="0" smtClean="0"/>
              <a:t>ي</a:t>
            </a:r>
            <a:endParaRPr lang="en-US" b="1" dirty="0">
              <a:latin typeface="Arabic Typesetting" panose="03020402040406030203" pitchFamily="66" charset="-78"/>
              <a:cs typeface="+mn-cs"/>
            </a:endParaRPr>
          </a:p>
        </p:txBody>
      </p:sp>
      <p:sp>
        <p:nvSpPr>
          <p:cNvPr id="5" name="TextBox 4"/>
          <p:cNvSpPr txBox="1"/>
          <p:nvPr/>
        </p:nvSpPr>
        <p:spPr>
          <a:xfrm>
            <a:off x="3382789" y="2421229"/>
            <a:ext cx="5434885" cy="1077218"/>
          </a:xfrm>
          <a:prstGeom prst="rect">
            <a:avLst/>
          </a:prstGeom>
          <a:noFill/>
        </p:spPr>
        <p:txBody>
          <a:bodyPr wrap="square" rtlCol="0">
            <a:spAutoFit/>
          </a:bodyPr>
          <a:lstStyle/>
          <a:p>
            <a:pPr algn="ctr" rtl="1"/>
            <a:r>
              <a:rPr lang="ar-AE" sz="3200" b="1" dirty="0" smtClean="0">
                <a:solidFill>
                  <a:schemeClr val="accent4"/>
                </a:solidFill>
                <a:effectLst>
                  <a:outerShdw blurRad="38100" dist="38100" dir="2700000" algn="tl">
                    <a:srgbClr val="000000">
                      <a:alpha val="43137"/>
                    </a:srgbClr>
                  </a:outerShdw>
                </a:effectLst>
                <a:cs typeface="+mj-cs"/>
              </a:rPr>
              <a:t>الفصـل الثالــث:</a:t>
            </a:r>
          </a:p>
          <a:p>
            <a:pPr algn="ctr" rtl="1"/>
            <a:r>
              <a:rPr lang="ar-SA" sz="3200" b="1" dirty="0" smtClean="0">
                <a:solidFill>
                  <a:schemeClr val="accent4"/>
                </a:solidFill>
                <a:effectLst>
                  <a:outerShdw blurRad="38100" dist="38100" dir="2700000" algn="tl">
                    <a:srgbClr val="000000">
                      <a:alpha val="43137"/>
                    </a:srgbClr>
                  </a:outerShdw>
                </a:effectLst>
                <a:cs typeface="+mj-cs"/>
              </a:rPr>
              <a:t>من</a:t>
            </a:r>
            <a:r>
              <a:rPr lang="ar-AE" sz="3200" b="1" dirty="0" smtClean="0">
                <a:solidFill>
                  <a:schemeClr val="accent4"/>
                </a:solidFill>
                <a:effectLst>
                  <a:outerShdw blurRad="38100" dist="38100" dir="2700000" algn="tl">
                    <a:srgbClr val="000000">
                      <a:alpha val="43137"/>
                    </a:srgbClr>
                  </a:outerShdw>
                </a:effectLst>
                <a:cs typeface="+mj-cs"/>
              </a:rPr>
              <a:t>ــ</a:t>
            </a:r>
            <a:r>
              <a:rPr lang="ar-SA" sz="3200" b="1" dirty="0" smtClean="0">
                <a:solidFill>
                  <a:schemeClr val="accent4"/>
                </a:solidFill>
                <a:effectLst>
                  <a:outerShdw blurRad="38100" dist="38100" dir="2700000" algn="tl">
                    <a:srgbClr val="000000">
                      <a:alpha val="43137"/>
                    </a:srgbClr>
                  </a:outerShdw>
                </a:effectLst>
                <a:cs typeface="+mj-cs"/>
              </a:rPr>
              <a:t>اهج الب</a:t>
            </a:r>
            <a:r>
              <a:rPr lang="ar-AE" sz="3200" b="1" dirty="0" smtClean="0">
                <a:solidFill>
                  <a:schemeClr val="accent4"/>
                </a:solidFill>
                <a:effectLst>
                  <a:outerShdw blurRad="38100" dist="38100" dir="2700000" algn="tl">
                    <a:srgbClr val="000000">
                      <a:alpha val="43137"/>
                    </a:srgbClr>
                  </a:outerShdw>
                </a:effectLst>
                <a:cs typeface="+mj-cs"/>
              </a:rPr>
              <a:t>ــ</a:t>
            </a:r>
            <a:r>
              <a:rPr lang="ar-SA" sz="3200" b="1" dirty="0" smtClean="0">
                <a:solidFill>
                  <a:schemeClr val="accent4"/>
                </a:solidFill>
                <a:effectLst>
                  <a:outerShdw blurRad="38100" dist="38100" dir="2700000" algn="tl">
                    <a:srgbClr val="000000">
                      <a:alpha val="43137"/>
                    </a:srgbClr>
                  </a:outerShdw>
                </a:effectLst>
                <a:cs typeface="+mj-cs"/>
              </a:rPr>
              <a:t>حث العلم</a:t>
            </a:r>
            <a:r>
              <a:rPr lang="ar-AE" sz="3200" b="1" dirty="0" smtClean="0">
                <a:solidFill>
                  <a:schemeClr val="accent4"/>
                </a:solidFill>
                <a:effectLst>
                  <a:outerShdw blurRad="38100" dist="38100" dir="2700000" algn="tl">
                    <a:srgbClr val="000000">
                      <a:alpha val="43137"/>
                    </a:srgbClr>
                  </a:outerShdw>
                </a:effectLst>
                <a:cs typeface="+mj-cs"/>
              </a:rPr>
              <a:t>ــ</a:t>
            </a:r>
            <a:r>
              <a:rPr lang="ar-SA" sz="3200" b="1" dirty="0" smtClean="0">
                <a:solidFill>
                  <a:schemeClr val="accent4"/>
                </a:solidFill>
                <a:effectLst>
                  <a:outerShdw blurRad="38100" dist="38100" dir="2700000" algn="tl">
                    <a:srgbClr val="000000">
                      <a:alpha val="43137"/>
                    </a:srgbClr>
                  </a:outerShdw>
                </a:effectLst>
                <a:cs typeface="+mj-cs"/>
              </a:rPr>
              <a:t>ي </a:t>
            </a:r>
            <a:r>
              <a:rPr lang="ar-AE" sz="3200" b="1" dirty="0" smtClean="0">
                <a:solidFill>
                  <a:schemeClr val="accent4"/>
                </a:solidFill>
                <a:effectLst>
                  <a:outerShdw blurRad="38100" dist="38100" dir="2700000" algn="tl">
                    <a:srgbClr val="000000">
                      <a:alpha val="43137"/>
                    </a:srgbClr>
                  </a:outerShdw>
                </a:effectLst>
                <a:cs typeface="+mj-cs"/>
              </a:rPr>
              <a:t>/ </a:t>
            </a:r>
            <a:r>
              <a:rPr lang="ar-AE" sz="2400" b="1" dirty="0" smtClean="0">
                <a:solidFill>
                  <a:srgbClr val="7030A0"/>
                </a:solidFill>
                <a:effectLst>
                  <a:outerShdw blurRad="38100" dist="38100" dir="2700000" algn="tl">
                    <a:srgbClr val="000000">
                      <a:alpha val="43137"/>
                    </a:srgbClr>
                  </a:outerShdw>
                </a:effectLst>
                <a:cs typeface="+mj-cs"/>
              </a:rPr>
              <a:t>الجزء الاول</a:t>
            </a:r>
            <a:endParaRPr lang="en-US" sz="3200" dirty="0">
              <a:solidFill>
                <a:srgbClr val="7030A0"/>
              </a:solidFill>
              <a:effectLst>
                <a:outerShdw blurRad="38100" dist="38100" dir="2700000" algn="tl">
                  <a:srgbClr val="000000">
                    <a:alpha val="43137"/>
                  </a:srgbClr>
                </a:outerShdw>
              </a:effectLst>
              <a:cs typeface="+mj-c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2493" y="3922105"/>
            <a:ext cx="1620592" cy="1215444"/>
          </a:xfrm>
          <a:prstGeom prst="rect">
            <a:avLst/>
          </a:prstGeom>
          <a:ln>
            <a:noFill/>
          </a:ln>
          <a:effectLst>
            <a:softEdge rad="112500"/>
          </a:effectLst>
        </p:spPr>
      </p:pic>
      <p:sp>
        <p:nvSpPr>
          <p:cNvPr id="4" name="Subtitle 3"/>
          <p:cNvSpPr>
            <a:spLocks noGrp="1"/>
          </p:cNvSpPr>
          <p:nvPr>
            <p:ph type="subTitle" idx="1"/>
          </p:nvPr>
        </p:nvSpPr>
        <p:spPr/>
        <p:txBody>
          <a:bodyPr/>
          <a:lstStyle/>
          <a:p>
            <a:r>
              <a:rPr lang="ar-AE" dirty="0" smtClean="0"/>
              <a:t>د. سالم الجندي</a:t>
            </a:r>
            <a:endParaRPr lang="en-US" dirty="0"/>
          </a:p>
        </p:txBody>
      </p:sp>
    </p:spTree>
    <p:extLst>
      <p:ext uri="{BB962C8B-B14F-4D97-AF65-F5344CB8AC3E}">
        <p14:creationId xmlns:p14="http://schemas.microsoft.com/office/powerpoint/2010/main" val="1715868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2428142"/>
            <a:ext cx="9601196" cy="3318936"/>
          </a:xfrm>
        </p:spPr>
        <p:txBody>
          <a:bodyPr/>
          <a:lstStyle/>
          <a:p>
            <a:pPr marL="228600" lvl="1" indent="-228600" algn="r" rtl="1">
              <a:buFont typeface="+mj-lt"/>
              <a:buAutoNum type="arabicPeriod"/>
            </a:pPr>
            <a:r>
              <a:rPr lang="ar-AE" sz="100" b="1" dirty="0" smtClean="0">
                <a:solidFill>
                  <a:schemeClr val="bg1"/>
                </a:solidFill>
              </a:rPr>
              <a:t>منتماكنلامتلبيءلاتنمك</a:t>
            </a:r>
          </a:p>
          <a:p>
            <a:pPr marL="228600" lvl="1" indent="-228600" algn="r" rtl="1">
              <a:buFont typeface="+mj-lt"/>
              <a:buAutoNum type="arabicPeriod"/>
            </a:pPr>
            <a:r>
              <a:rPr lang="ar-AE" sz="2400" b="1" dirty="0" smtClean="0"/>
              <a:t>المصادر </a:t>
            </a:r>
            <a:r>
              <a:rPr lang="ar-AE" sz="2400" b="1" dirty="0"/>
              <a:t>الثانوية: </a:t>
            </a:r>
            <a:r>
              <a:rPr lang="ar-AE" sz="2400" dirty="0"/>
              <a:t>قد تكون سجلات لشخص لم يكن مشاركاً أو شاهد عيان في حدث معين، أي معلومات عن </a:t>
            </a:r>
            <a:r>
              <a:rPr lang="ar-AE" sz="2400" dirty="0" smtClean="0"/>
              <a:t>شخص آخر </a:t>
            </a:r>
            <a:r>
              <a:rPr lang="ar-AE" sz="2400" dirty="0"/>
              <a:t>يمكن ان يكون قد حدث الحدث.</a:t>
            </a:r>
          </a:p>
          <a:p>
            <a:pPr algn="r" rtl="1">
              <a:buFont typeface="Wingdings" panose="05000000000000000000" pitchFamily="2" charset="2"/>
              <a:buChar char="Ø"/>
            </a:pPr>
            <a:r>
              <a:rPr lang="ar-AE" dirty="0" smtClean="0"/>
              <a:t>يكون الاعتماد على المصادر الأولية باعتبارها أساساً للبحث التاريخي، والأكثر قرباً من الحدث، على أن ذلك لا يمنع من الرجوع إلى المصادر الثانوية إذا كان متعذراً الحصول على المصادر الأولية المطلوبة للبحث.</a:t>
            </a:r>
            <a:endParaRPr lang="en-US" dirty="0"/>
          </a:p>
        </p:txBody>
      </p:sp>
      <p:sp>
        <p:nvSpPr>
          <p:cNvPr id="4" name="Title 1"/>
          <p:cNvSpPr>
            <a:spLocks noGrp="1"/>
          </p:cNvSpPr>
          <p:nvPr>
            <p:ph type="title"/>
          </p:nvPr>
        </p:nvSpPr>
        <p:spPr>
          <a:xfrm>
            <a:off x="1295402" y="982132"/>
            <a:ext cx="9601196" cy="1303867"/>
          </a:xfrm>
        </p:spPr>
        <p:txBody>
          <a:bodyPr/>
          <a:lstStyle/>
          <a:p>
            <a:r>
              <a:rPr lang="ar-AE" dirty="0" smtClean="0">
                <a:solidFill>
                  <a:schemeClr val="accent4"/>
                </a:solidFill>
              </a:rPr>
              <a:t>المصادر في البحث التحليلي أو الوثائقي</a:t>
            </a:r>
            <a:endParaRPr lang="en-US" dirty="0">
              <a:solidFill>
                <a:schemeClr val="accent4"/>
              </a:solidFill>
            </a:endParaRPr>
          </a:p>
        </p:txBody>
      </p:sp>
    </p:spTree>
    <p:extLst>
      <p:ext uri="{BB962C8B-B14F-4D97-AF65-F5344CB8AC3E}">
        <p14:creationId xmlns:p14="http://schemas.microsoft.com/office/powerpoint/2010/main" val="1798174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smtClean="0">
                <a:solidFill>
                  <a:schemeClr val="accent4"/>
                </a:solidFill>
              </a:rPr>
              <a:t>نقد المصادر والوثائق</a:t>
            </a:r>
            <a:endParaRPr lang="en-US" dirty="0">
              <a:solidFill>
                <a:schemeClr val="accent4"/>
              </a:solidFill>
            </a:endParaRPr>
          </a:p>
        </p:txBody>
      </p:sp>
      <p:sp>
        <p:nvSpPr>
          <p:cNvPr id="3" name="Content Placeholder 2"/>
          <p:cNvSpPr>
            <a:spLocks noGrp="1"/>
          </p:cNvSpPr>
          <p:nvPr>
            <p:ph idx="1"/>
          </p:nvPr>
        </p:nvSpPr>
        <p:spPr/>
        <p:txBody>
          <a:bodyPr>
            <a:normAutofit lnSpcReduction="10000"/>
          </a:bodyPr>
          <a:lstStyle/>
          <a:p>
            <a:pPr algn="r" rtl="1">
              <a:buFont typeface="Wingdings" panose="05000000000000000000" pitchFamily="2" charset="2"/>
              <a:buChar char="Ø"/>
            </a:pPr>
            <a:r>
              <a:rPr lang="ar-AE" b="1" dirty="0" smtClean="0"/>
              <a:t>النقد الخارجي للوثائق: </a:t>
            </a:r>
            <a:r>
              <a:rPr lang="ar-AE" dirty="0" smtClean="0"/>
              <a:t>يحدد موثوقية وأصالة المصدر، أي فيما إذا كان المصدر وثيقة أصلية أو مزيفة، ومن الأسئلة النموذجية للتأكد من ذلك:</a:t>
            </a:r>
          </a:p>
          <a:p>
            <a:pPr lvl="1" algn="r" rtl="1">
              <a:buFont typeface="Wingdings" panose="05000000000000000000" pitchFamily="2" charset="2"/>
              <a:buChar char="§"/>
            </a:pPr>
            <a:r>
              <a:rPr lang="ar-AE" dirty="0" smtClean="0"/>
              <a:t>من كتب الوثيقة؟</a:t>
            </a:r>
          </a:p>
          <a:p>
            <a:pPr lvl="1" algn="r" rtl="1">
              <a:buFont typeface="Wingdings" panose="05000000000000000000" pitchFamily="2" charset="2"/>
              <a:buChar char="§"/>
            </a:pPr>
            <a:r>
              <a:rPr lang="ar-AE" dirty="0" smtClean="0"/>
              <a:t>متى وأين كتبت؟ ماذا كان القصد من كتابتها؟</a:t>
            </a:r>
          </a:p>
          <a:p>
            <a:pPr algn="r" rtl="1">
              <a:buFont typeface="Wingdings" panose="05000000000000000000" pitchFamily="2" charset="2"/>
              <a:buChar char="Ø"/>
            </a:pPr>
            <a:r>
              <a:rPr lang="ar-AE" b="1" dirty="0" smtClean="0"/>
              <a:t>النقد الداخلي للوثائق: </a:t>
            </a:r>
            <a:r>
              <a:rPr lang="ar-AE" dirty="0" smtClean="0"/>
              <a:t>تحدد مصداقية الحقائق التي يذكرها المصدر، أي دقة المصدر ودرجة الثقة بالمعلومات الواردة فيه. يسأل الباحث عادة أسئلة مثل:</a:t>
            </a:r>
          </a:p>
          <a:p>
            <a:pPr lvl="1" algn="r" rtl="1">
              <a:buFont typeface="Wingdings" panose="05000000000000000000" pitchFamily="2" charset="2"/>
              <a:buChar char="§"/>
            </a:pPr>
            <a:r>
              <a:rPr lang="ar-AE" dirty="0" smtClean="0"/>
              <a:t>هل المعلومات دقيقة؟</a:t>
            </a:r>
          </a:p>
          <a:p>
            <a:pPr lvl="1" algn="r" rtl="1">
              <a:buFont typeface="Wingdings" panose="05000000000000000000" pitchFamily="2" charset="2"/>
              <a:buChar char="§"/>
            </a:pPr>
            <a:r>
              <a:rPr lang="ar-AE" dirty="0" smtClean="0"/>
              <a:t>هل الشهود على درجة من الثقة؟</a:t>
            </a:r>
            <a:endParaRPr lang="en-US" dirty="0"/>
          </a:p>
        </p:txBody>
      </p:sp>
    </p:spTree>
    <p:extLst>
      <p:ext uri="{BB962C8B-B14F-4D97-AF65-F5344CB8AC3E}">
        <p14:creationId xmlns:p14="http://schemas.microsoft.com/office/powerpoint/2010/main" val="841223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smtClean="0">
                <a:solidFill>
                  <a:schemeClr val="accent4"/>
                </a:solidFill>
              </a:rPr>
              <a:t>ملاحظات أساسية عن المنهج الوثائقي التحليلي</a:t>
            </a:r>
            <a:endParaRPr lang="en-US" dirty="0">
              <a:solidFill>
                <a:schemeClr val="accent4"/>
              </a:solidFill>
            </a:endParaRPr>
          </a:p>
        </p:txBody>
      </p:sp>
      <p:sp>
        <p:nvSpPr>
          <p:cNvPr id="3" name="Content Placeholder 2"/>
          <p:cNvSpPr>
            <a:spLocks noGrp="1"/>
          </p:cNvSpPr>
          <p:nvPr>
            <p:ph idx="1"/>
          </p:nvPr>
        </p:nvSpPr>
        <p:spPr>
          <a:xfrm>
            <a:off x="1120462" y="2556932"/>
            <a:ext cx="9776135" cy="3318936"/>
          </a:xfrm>
        </p:spPr>
        <p:txBody>
          <a:bodyPr>
            <a:normAutofit/>
          </a:bodyPr>
          <a:lstStyle/>
          <a:p>
            <a:pPr algn="r" rtl="1">
              <a:buFont typeface="Wingdings" panose="05000000000000000000" pitchFamily="2" charset="2"/>
              <a:buChar char="Ø"/>
            </a:pPr>
            <a:r>
              <a:rPr lang="ar-AE" dirty="0" smtClean="0"/>
              <a:t>تبرز أهمية هذا المنهج من خلال حقيقة مهمة وهي أن الأنشطة والاتجاهات المعاصرة </a:t>
            </a:r>
            <a:r>
              <a:rPr lang="ar-AE" b="1" dirty="0" smtClean="0"/>
              <a:t>لا يمكن فهمها بشكل واضح دون التعرف على أصولها</a:t>
            </a:r>
            <a:r>
              <a:rPr lang="ar-AE" dirty="0" smtClean="0"/>
              <a:t> وتطورها عبر المراحل التاريخية القديمة والحديثة.</a:t>
            </a:r>
          </a:p>
          <a:p>
            <a:pPr algn="r" rtl="1">
              <a:buFont typeface="Wingdings" panose="05000000000000000000" pitchFamily="2" charset="2"/>
              <a:buChar char="Ø"/>
            </a:pPr>
            <a:r>
              <a:rPr lang="ar-AE" dirty="0" smtClean="0"/>
              <a:t>يطلق على هذا </a:t>
            </a:r>
            <a:r>
              <a:rPr lang="ar-AE" b="1" dirty="0" smtClean="0"/>
              <a:t>المنهج وثائقي </a:t>
            </a:r>
            <a:r>
              <a:rPr lang="ar-AE" dirty="0" smtClean="0"/>
              <a:t>لأن البحث يتعامل مع </a:t>
            </a:r>
            <a:r>
              <a:rPr lang="ar-AE" dirty="0"/>
              <a:t>مغزى وأهمية</a:t>
            </a:r>
            <a:r>
              <a:rPr lang="ar-AE" dirty="0" smtClean="0"/>
              <a:t> المعلومات الوثائقية</a:t>
            </a:r>
          </a:p>
          <a:p>
            <a:pPr algn="r" rtl="1">
              <a:buFont typeface="Wingdings" panose="05000000000000000000" pitchFamily="2" charset="2"/>
              <a:buChar char="Ø"/>
            </a:pPr>
            <a:r>
              <a:rPr lang="ar-AE" dirty="0" smtClean="0"/>
              <a:t>يطلق على هذا </a:t>
            </a:r>
            <a:r>
              <a:rPr lang="ar-AE" b="1" dirty="0" smtClean="0"/>
              <a:t>المنهج تاريخي </a:t>
            </a:r>
            <a:r>
              <a:rPr lang="ar-AE" dirty="0" smtClean="0"/>
              <a:t>لأن الباحث يتعامل مع مغزى وأهمية المعلومات التي تعكس أنشطة الإنسان وإنجازاته عبر المراحل الزمنية والتاريخية المختلفة</a:t>
            </a:r>
          </a:p>
          <a:p>
            <a:pPr algn="r" rtl="1">
              <a:buFont typeface="Wingdings" panose="05000000000000000000" pitchFamily="2" charset="2"/>
              <a:buChar char="Ø"/>
            </a:pPr>
            <a:r>
              <a:rPr lang="ar-AE" dirty="0" smtClean="0"/>
              <a:t>ويطلق عليه </a:t>
            </a:r>
            <a:r>
              <a:rPr lang="ar-AE" b="1" dirty="0" smtClean="0"/>
              <a:t>بحثاً تحليلياً</a:t>
            </a:r>
          </a:p>
          <a:p>
            <a:pPr algn="r" rtl="1">
              <a:buFont typeface="Wingdings" panose="05000000000000000000" pitchFamily="2" charset="2"/>
              <a:buChar char="Ø"/>
            </a:pPr>
            <a:r>
              <a:rPr lang="ar-AE" dirty="0" smtClean="0"/>
              <a:t>لا يزال المنهج التاريخي والوثائقي والتحليلي من </a:t>
            </a:r>
            <a:r>
              <a:rPr lang="ar-AE" b="1" dirty="0" smtClean="0"/>
              <a:t>أوسع المناهج العلمية استخداماً والأكثر انتشاراً</a:t>
            </a:r>
          </a:p>
        </p:txBody>
      </p:sp>
    </p:spTree>
    <p:extLst>
      <p:ext uri="{BB962C8B-B14F-4D97-AF65-F5344CB8AC3E}">
        <p14:creationId xmlns:p14="http://schemas.microsoft.com/office/powerpoint/2010/main" val="703065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r" rtl="1">
              <a:buFont typeface="Wingdings" panose="05000000000000000000" pitchFamily="2" charset="2"/>
              <a:buChar char="Ø"/>
            </a:pPr>
            <a:r>
              <a:rPr lang="ar-AE" dirty="0" smtClean="0"/>
              <a:t>يستخدم هذا المنهج لجميع المواضيع الإنسانية والاجتماعية، وموضوعات العلوم الطبيعية والتطبيقية</a:t>
            </a:r>
          </a:p>
          <a:p>
            <a:pPr algn="r" rtl="1">
              <a:buFont typeface="Wingdings" panose="05000000000000000000" pitchFamily="2" charset="2"/>
              <a:buChar char="Ø"/>
            </a:pPr>
            <a:r>
              <a:rPr lang="ar-AE" dirty="0" smtClean="0"/>
              <a:t>لا يقل هذا المنهج أهميةً ووزناً عن مناهج البحث الأخرى، بل قد يفوقها إذا ما توفر له شرطان أساسيان هما:</a:t>
            </a:r>
          </a:p>
          <a:p>
            <a:pPr marL="971550" lvl="1" indent="-514350" algn="r" rtl="1">
              <a:buFont typeface="+mj-lt"/>
              <a:buAutoNum type="romanUcPeriod"/>
            </a:pPr>
            <a:r>
              <a:rPr lang="ar-AE" dirty="0" smtClean="0"/>
              <a:t>توفر المصادر الأولية والأصيلة واستخدامها</a:t>
            </a:r>
          </a:p>
          <a:p>
            <a:pPr marL="971550" lvl="1" indent="-514350" algn="r" rtl="1">
              <a:buFont typeface="+mj-lt"/>
              <a:buAutoNum type="romanUcPeriod"/>
            </a:pPr>
            <a:r>
              <a:rPr lang="ar-AE" dirty="0" smtClean="0"/>
              <a:t>توفر المهارة الكافية عند الباحث من حيث النقد والتحليل</a:t>
            </a:r>
          </a:p>
          <a:p>
            <a:pPr algn="r" rtl="1">
              <a:buFont typeface="Wingdings" panose="05000000000000000000" pitchFamily="2" charset="2"/>
              <a:buChar char="Ø"/>
            </a:pPr>
            <a:r>
              <a:rPr lang="ar-AE" dirty="0" smtClean="0"/>
              <a:t>المنهج الوثائقي والتحليلي كباقي المناهج الميدانية الأخرى، يحتاج إلى فرضيات تؤطر البحث وتحدد مسار جمع المعلومات وتحليلها</a:t>
            </a:r>
            <a:endParaRPr lang="en-US" dirty="0"/>
          </a:p>
        </p:txBody>
      </p:sp>
      <p:sp>
        <p:nvSpPr>
          <p:cNvPr id="4" name="Title 1"/>
          <p:cNvSpPr>
            <a:spLocks noGrp="1"/>
          </p:cNvSpPr>
          <p:nvPr>
            <p:ph type="title"/>
          </p:nvPr>
        </p:nvSpPr>
        <p:spPr>
          <a:xfrm>
            <a:off x="1295402" y="982132"/>
            <a:ext cx="9601196" cy="1303867"/>
          </a:xfrm>
        </p:spPr>
        <p:txBody>
          <a:bodyPr/>
          <a:lstStyle/>
          <a:p>
            <a:r>
              <a:rPr lang="ar-AE" dirty="0" smtClean="0">
                <a:solidFill>
                  <a:schemeClr val="accent4"/>
                </a:solidFill>
              </a:rPr>
              <a:t>ملاحظات أساسية عن المنهج الوثائقي التحليلي</a:t>
            </a:r>
            <a:endParaRPr lang="en-US" dirty="0">
              <a:solidFill>
                <a:schemeClr val="accent4"/>
              </a:solidFill>
            </a:endParaRPr>
          </a:p>
        </p:txBody>
      </p:sp>
    </p:spTree>
    <p:extLst>
      <p:ext uri="{BB962C8B-B14F-4D97-AF65-F5344CB8AC3E}">
        <p14:creationId xmlns:p14="http://schemas.microsoft.com/office/powerpoint/2010/main" val="3221646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051951706"/>
              </p:ext>
            </p:extLst>
          </p:nvPr>
        </p:nvGraphicFramePr>
        <p:xfrm>
          <a:off x="2031999" y="719666"/>
          <a:ext cx="8714463" cy="5237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8703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lgn="r"/>
            <a:r>
              <a:rPr lang="ar-AE" sz="2800" dirty="0">
                <a:effectLst>
                  <a:outerShdw blurRad="38100" dist="38100" dir="2700000" algn="tl">
                    <a:srgbClr val="000000">
                      <a:alpha val="43137"/>
                    </a:srgbClr>
                  </a:outerShdw>
                </a:effectLst>
                <a:latin typeface="Arabic Typesetting" panose="03020402040406030203" pitchFamily="66" charset="-78"/>
              </a:rPr>
              <a:t>المبحث </a:t>
            </a:r>
            <a:r>
              <a:rPr lang="ar-AE" sz="2800" dirty="0" smtClean="0">
                <a:effectLst>
                  <a:outerShdw blurRad="38100" dist="38100" dir="2700000" algn="tl">
                    <a:srgbClr val="000000">
                      <a:alpha val="43137"/>
                    </a:srgbClr>
                  </a:outerShdw>
                </a:effectLst>
                <a:latin typeface="Arabic Typesetting" panose="03020402040406030203" pitchFamily="66" charset="-78"/>
              </a:rPr>
              <a:t>الثالث:</a:t>
            </a:r>
            <a:endParaRPr lang="en-US" sz="2800" dirty="0">
              <a:effectLst>
                <a:outerShdw blurRad="38100" dist="38100" dir="2700000" algn="tl">
                  <a:srgbClr val="000000">
                    <a:alpha val="43137"/>
                  </a:srgbClr>
                </a:outerShdw>
              </a:effectLst>
            </a:endParaRPr>
          </a:p>
        </p:txBody>
      </p:sp>
      <p:sp>
        <p:nvSpPr>
          <p:cNvPr id="7" name="Subtitle 6"/>
          <p:cNvSpPr>
            <a:spLocks noGrp="1"/>
          </p:cNvSpPr>
          <p:nvPr>
            <p:ph type="subTitle" idx="1"/>
          </p:nvPr>
        </p:nvSpPr>
        <p:spPr/>
        <p:txBody>
          <a:bodyPr>
            <a:normAutofit/>
          </a:bodyPr>
          <a:lstStyle/>
          <a:p>
            <a:r>
              <a:rPr lang="ar-AE" sz="4000" b="1" dirty="0">
                <a:solidFill>
                  <a:schemeClr val="accent4"/>
                </a:solidFill>
                <a:latin typeface="Arabic Typesetting" panose="03020402040406030203" pitchFamily="66" charset="-78"/>
              </a:rPr>
              <a:t>المنهج </a:t>
            </a:r>
            <a:r>
              <a:rPr lang="ar-AE" sz="4000" b="1" dirty="0" smtClean="0">
                <a:solidFill>
                  <a:schemeClr val="accent4"/>
                </a:solidFill>
                <a:latin typeface="Arabic Typesetting" panose="03020402040406030203" pitchFamily="66" charset="-78"/>
              </a:rPr>
              <a:t>المسحي</a:t>
            </a:r>
            <a:endParaRPr lang="en-US" sz="4000" b="1" dirty="0">
              <a:solidFill>
                <a:schemeClr val="accent4"/>
              </a:solidFill>
            </a:endParaRPr>
          </a:p>
        </p:txBody>
      </p:sp>
    </p:spTree>
    <p:extLst>
      <p:ext uri="{BB962C8B-B14F-4D97-AF65-F5344CB8AC3E}">
        <p14:creationId xmlns:p14="http://schemas.microsoft.com/office/powerpoint/2010/main" val="1262362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smtClean="0">
                <a:solidFill>
                  <a:schemeClr val="accent4"/>
                </a:solidFill>
              </a:rPr>
              <a:t>تعريف المنهج المسحي</a:t>
            </a:r>
            <a:endParaRPr lang="en-US" dirty="0">
              <a:solidFill>
                <a:schemeClr val="accent4"/>
              </a:solidFill>
            </a:endParaRPr>
          </a:p>
        </p:txBody>
      </p:sp>
      <p:sp>
        <p:nvSpPr>
          <p:cNvPr id="3" name="Content Placeholder 2"/>
          <p:cNvSpPr>
            <a:spLocks noGrp="1"/>
          </p:cNvSpPr>
          <p:nvPr>
            <p:ph idx="1"/>
          </p:nvPr>
        </p:nvSpPr>
        <p:spPr/>
        <p:txBody>
          <a:bodyPr/>
          <a:lstStyle/>
          <a:p>
            <a:pPr algn="r" rtl="1">
              <a:buFont typeface="Wingdings" panose="05000000000000000000" pitchFamily="2" charset="2"/>
              <a:buChar char="Ø"/>
            </a:pPr>
            <a:r>
              <a:rPr lang="ar-AE" dirty="0" smtClean="0"/>
              <a:t>هو منهج وصفي يعتمد عليه الباحثون في الحصول على معلومات وافية ودقيقة تصور الواقع الاجتماعي والذي يؤثر في كافة الأنشطة الثقافية والسياسية والعلمية وتسهم في تحليل ظواهره.</a:t>
            </a:r>
          </a:p>
          <a:p>
            <a:pPr algn="r" rtl="1">
              <a:buFont typeface="Wingdings" panose="05000000000000000000" pitchFamily="2" charset="2"/>
              <a:buChar char="Ø"/>
            </a:pPr>
            <a:r>
              <a:rPr lang="ar-AE" dirty="0" smtClean="0"/>
              <a:t>يستهدف المنهج المسحي إلى تحقيق الاعمال التالية:</a:t>
            </a:r>
          </a:p>
          <a:p>
            <a:pPr marL="914400" lvl="1" indent="-457200" algn="r" rtl="1">
              <a:buFont typeface="+mj-lt"/>
              <a:buAutoNum type="arabicPeriod"/>
            </a:pPr>
            <a:r>
              <a:rPr lang="ar-AE" dirty="0" smtClean="0"/>
              <a:t>جمع المعلومات الوافية والدقيقة عن مجتمع أو مجموعة أو ظاهرة من الظواهر</a:t>
            </a:r>
          </a:p>
          <a:p>
            <a:pPr marL="914400" lvl="1" indent="-457200" algn="r" rtl="1">
              <a:buFont typeface="+mj-lt"/>
              <a:buAutoNum type="arabicPeriod"/>
            </a:pPr>
            <a:r>
              <a:rPr lang="ar-AE" dirty="0" smtClean="0"/>
              <a:t>صياغة عدد من التعليمات أو النتائج التي يمكن أن تكون أساساً يقوم عليه تصور نظري محدد للإصلاحات الاجتماعية</a:t>
            </a:r>
          </a:p>
          <a:p>
            <a:pPr marL="914400" lvl="1" indent="-457200" algn="r" rtl="1">
              <a:buFont typeface="+mj-lt"/>
              <a:buAutoNum type="arabicPeriod"/>
            </a:pPr>
            <a:r>
              <a:rPr lang="ar-AE" dirty="0" smtClean="0"/>
              <a:t>الخروج بمجموعة من المقترحات والتوصيات العملية التي يمكن أن تسترشد بها السياسات الاجتماعية</a:t>
            </a:r>
            <a:endParaRPr lang="en-US" dirty="0"/>
          </a:p>
        </p:txBody>
      </p:sp>
    </p:spTree>
    <p:extLst>
      <p:ext uri="{BB962C8B-B14F-4D97-AF65-F5344CB8AC3E}">
        <p14:creationId xmlns:p14="http://schemas.microsoft.com/office/powerpoint/2010/main" val="372520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smtClean="0">
                <a:solidFill>
                  <a:schemeClr val="accent4"/>
                </a:solidFill>
              </a:rPr>
              <a:t>أهداف المنهج المسحي</a:t>
            </a:r>
            <a:endParaRPr lang="en-US" dirty="0">
              <a:solidFill>
                <a:schemeClr val="accent4"/>
              </a:solidFill>
            </a:endParaRPr>
          </a:p>
        </p:txBody>
      </p:sp>
      <p:sp>
        <p:nvSpPr>
          <p:cNvPr id="3" name="Content Placeholder 2"/>
          <p:cNvSpPr>
            <a:spLocks noGrp="1"/>
          </p:cNvSpPr>
          <p:nvPr>
            <p:ph idx="1"/>
          </p:nvPr>
        </p:nvSpPr>
        <p:spPr/>
        <p:txBody>
          <a:bodyPr/>
          <a:lstStyle/>
          <a:p>
            <a:pPr marL="457200" indent="-457200" algn="r" rtl="1">
              <a:buFont typeface="+mj-lt"/>
              <a:buAutoNum type="arabicPeriod"/>
            </a:pPr>
            <a:r>
              <a:rPr lang="ar-AE" u="sng" dirty="0" smtClean="0"/>
              <a:t>وصف</a:t>
            </a:r>
            <a:r>
              <a:rPr lang="ar-AE" dirty="0" smtClean="0"/>
              <a:t> ما يجري والحصول على حقائق ذات علاقة بمؤسسة او مجتمع ما</a:t>
            </a:r>
          </a:p>
          <a:p>
            <a:pPr marL="457200" indent="-457200" algn="r" rtl="1">
              <a:buFont typeface="+mj-lt"/>
              <a:buAutoNum type="arabicPeriod"/>
            </a:pPr>
            <a:r>
              <a:rPr lang="ar-AE" u="sng" dirty="0" smtClean="0"/>
              <a:t>تحديد</a:t>
            </a:r>
            <a:r>
              <a:rPr lang="ar-AE" dirty="0" smtClean="0"/>
              <a:t> وتشخيص المجالات التي تشتملها والمشاكل التي تتضمنها، والتي تحتاج إلى إدخال التحسينات المطلوبة</a:t>
            </a:r>
          </a:p>
          <a:p>
            <a:pPr marL="457200" indent="-457200" algn="r" rtl="1">
              <a:buFont typeface="+mj-lt"/>
              <a:buAutoNum type="arabicPeriod"/>
            </a:pPr>
            <a:r>
              <a:rPr lang="ar-AE" dirty="0" smtClean="0"/>
              <a:t>تستخدم الدراسات المسحية </a:t>
            </a:r>
            <a:r>
              <a:rPr lang="ar-AE" u="sng" dirty="0" smtClean="0"/>
              <a:t>للتنبؤ</a:t>
            </a:r>
            <a:r>
              <a:rPr lang="ar-AE" dirty="0" smtClean="0"/>
              <a:t> بالمتغيرات المستقبلية</a:t>
            </a:r>
          </a:p>
          <a:p>
            <a:pPr algn="r" rtl="1">
              <a:buFont typeface="Wingdings" panose="05000000000000000000" pitchFamily="2" charset="2"/>
              <a:buChar char="Ø"/>
            </a:pPr>
            <a:r>
              <a:rPr lang="ar-AE" dirty="0" smtClean="0"/>
              <a:t>يتحدد مجال الدراسة المسحية بحسب </a:t>
            </a:r>
            <a:r>
              <a:rPr lang="ar-AE" b="1" dirty="0" smtClean="0"/>
              <a:t>طبيعة مشكلة البحث وموضوعها</a:t>
            </a:r>
          </a:p>
          <a:p>
            <a:pPr algn="r" rtl="1">
              <a:buFont typeface="Wingdings" panose="05000000000000000000" pitchFamily="2" charset="2"/>
              <a:buChar char="Ø"/>
            </a:pPr>
            <a:r>
              <a:rPr lang="ar-AE" dirty="0" smtClean="0"/>
              <a:t>الأساليب الأساسية لجمع المعلومات في الدراسات المسحية هي: </a:t>
            </a:r>
            <a:r>
              <a:rPr lang="ar-AE" b="1" dirty="0" smtClean="0"/>
              <a:t>الاستبيان والمقابلة</a:t>
            </a:r>
            <a:endParaRPr lang="en-US" b="1" dirty="0"/>
          </a:p>
        </p:txBody>
      </p:sp>
    </p:spTree>
    <p:extLst>
      <p:ext uri="{BB962C8B-B14F-4D97-AF65-F5344CB8AC3E}">
        <p14:creationId xmlns:p14="http://schemas.microsoft.com/office/powerpoint/2010/main" val="2316373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smtClean="0">
                <a:solidFill>
                  <a:schemeClr val="accent4"/>
                </a:solidFill>
              </a:rPr>
              <a:t>المجالات التي يعالجها المنهج المسحي</a:t>
            </a:r>
            <a:endParaRPr lang="en-US" dirty="0">
              <a:solidFill>
                <a:schemeClr val="accent4"/>
              </a:solidFill>
            </a:endParaRPr>
          </a:p>
        </p:txBody>
      </p:sp>
      <p:sp>
        <p:nvSpPr>
          <p:cNvPr id="3" name="Content Placeholder 2"/>
          <p:cNvSpPr>
            <a:spLocks noGrp="1"/>
          </p:cNvSpPr>
          <p:nvPr>
            <p:ph idx="1"/>
          </p:nvPr>
        </p:nvSpPr>
        <p:spPr/>
        <p:txBody>
          <a:bodyPr/>
          <a:lstStyle/>
          <a:p>
            <a:pPr algn="r" rtl="1">
              <a:buFont typeface="Wingdings" panose="05000000000000000000" pitchFamily="2" charset="2"/>
              <a:buChar char="Ø"/>
            </a:pPr>
            <a:r>
              <a:rPr lang="ar-AE" b="1" dirty="0" smtClean="0"/>
              <a:t>الإدارة والقوانين (الحكومة والقانون): </a:t>
            </a:r>
            <a:r>
              <a:rPr lang="ar-AE" dirty="0" smtClean="0"/>
              <a:t>تتعلق بمعلومات أو بيانات الإدارة والقانون حول المسائل التالية:</a:t>
            </a:r>
          </a:p>
          <a:p>
            <a:pPr lvl="1" algn="r" rtl="1">
              <a:buFont typeface="Garamond" panose="02020404030301010803" pitchFamily="18" charset="0"/>
              <a:buChar char="−"/>
            </a:pPr>
            <a:r>
              <a:rPr lang="ar-AE" dirty="0" smtClean="0"/>
              <a:t>الأساس القانوني أو التنظيمي لكيان المجتمع المحلي وإدارته القائمة</a:t>
            </a:r>
          </a:p>
          <a:p>
            <a:pPr lvl="1" algn="r" rtl="1">
              <a:buFont typeface="Garamond" panose="02020404030301010803" pitchFamily="18" charset="0"/>
              <a:buChar char="−"/>
            </a:pPr>
            <a:r>
              <a:rPr lang="ar-AE" dirty="0" smtClean="0"/>
              <a:t>كيفية تحديد الحقوق والواجبات، وعلاقة الهيئات والمؤسسات المختلفة بالقوانين واللوائح والتعليمات المحلية</a:t>
            </a:r>
          </a:p>
          <a:p>
            <a:pPr lvl="1" algn="r" rtl="1">
              <a:buFont typeface="Garamond" panose="02020404030301010803" pitchFamily="18" charset="0"/>
              <a:buChar char="−"/>
            </a:pPr>
            <a:r>
              <a:rPr lang="ar-AE" dirty="0" smtClean="0"/>
              <a:t>التنظيمات السياسية الموجودة والجماعات الشخصية التي تسيطر عليها</a:t>
            </a:r>
          </a:p>
          <a:p>
            <a:pPr lvl="1" algn="r" rtl="1">
              <a:buFont typeface="Garamond" panose="02020404030301010803" pitchFamily="18" charset="0"/>
              <a:buChar char="−"/>
            </a:pPr>
            <a:r>
              <a:rPr lang="ar-AE" dirty="0" smtClean="0"/>
              <a:t>الطرق والقوانين التي تستخدم في جباية الضرائب وزيادتها وماهيتها</a:t>
            </a:r>
          </a:p>
          <a:p>
            <a:pPr lvl="1" algn="r" rtl="1">
              <a:buFont typeface="Garamond" panose="02020404030301010803" pitchFamily="18" charset="0"/>
              <a:buChar char="−"/>
            </a:pPr>
            <a:r>
              <a:rPr lang="ar-AE" dirty="0" smtClean="0"/>
              <a:t>طبيعة الخدمات التي تقدمها الهيئات الحكومية ونوعها وتحديدها </a:t>
            </a:r>
            <a:endParaRPr lang="en-US" dirty="0"/>
          </a:p>
        </p:txBody>
      </p:sp>
    </p:spTree>
    <p:extLst>
      <p:ext uri="{BB962C8B-B14F-4D97-AF65-F5344CB8AC3E}">
        <p14:creationId xmlns:p14="http://schemas.microsoft.com/office/powerpoint/2010/main" val="880611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2466779"/>
            <a:ext cx="9601196" cy="3318936"/>
          </a:xfrm>
        </p:spPr>
        <p:txBody>
          <a:bodyPr>
            <a:normAutofit/>
          </a:bodyPr>
          <a:lstStyle/>
          <a:p>
            <a:pPr algn="r" rtl="1">
              <a:buFont typeface="Wingdings" panose="05000000000000000000" pitchFamily="2" charset="2"/>
              <a:buChar char="Ø"/>
            </a:pPr>
            <a:r>
              <a:rPr lang="ar-AE" b="1" dirty="0" smtClean="0"/>
              <a:t>الظروف الاقتصادية والجغرافية: </a:t>
            </a:r>
            <a:r>
              <a:rPr lang="ar-AE" dirty="0" smtClean="0"/>
              <a:t>وفي هذا المجال فإن البحوث المسحية تتركز على الأمور التالية:</a:t>
            </a:r>
          </a:p>
          <a:p>
            <a:pPr lvl="1" algn="r" rtl="1">
              <a:buFont typeface="Garamond" panose="02020404030301010803" pitchFamily="18" charset="0"/>
              <a:buChar char="−"/>
            </a:pPr>
            <a:r>
              <a:rPr lang="ar-AE" sz="1800" dirty="0" smtClean="0"/>
              <a:t>تأثير جغرافية المنطقة في النقل والمواصلات والأعمال والمهن</a:t>
            </a:r>
          </a:p>
          <a:p>
            <a:pPr lvl="1" algn="r" rtl="1">
              <a:buFont typeface="Garamond" panose="02020404030301010803" pitchFamily="18" charset="0"/>
              <a:buChar char="−"/>
            </a:pPr>
            <a:r>
              <a:rPr lang="ar-AE" sz="1800" dirty="0" smtClean="0"/>
              <a:t>النشاطات الاقتصادية المختلفة التي تتوفر في المجتمع أو الهيئة الممسوحة</a:t>
            </a:r>
          </a:p>
          <a:p>
            <a:pPr lvl="1" algn="r" rtl="1">
              <a:buFont typeface="Garamond" panose="02020404030301010803" pitchFamily="18" charset="0"/>
              <a:buChar char="−"/>
            </a:pPr>
            <a:r>
              <a:rPr lang="ar-AE" sz="1800" dirty="0" smtClean="0"/>
              <a:t>الأحوال الاقتصادية لأفراد المجتمع</a:t>
            </a:r>
          </a:p>
          <a:p>
            <a:pPr algn="r" rtl="1">
              <a:buFont typeface="Wingdings" panose="05000000000000000000" pitchFamily="2" charset="2"/>
              <a:buChar char="Ø"/>
            </a:pPr>
            <a:r>
              <a:rPr lang="ar-AE" b="1" dirty="0" smtClean="0"/>
              <a:t>الخصائص الاجتماعية والثقافية: </a:t>
            </a:r>
            <a:r>
              <a:rPr lang="ar-AE" dirty="0" smtClean="0"/>
              <a:t>وهنا يهتم الباحث بأمور شتى أهمها:</a:t>
            </a:r>
          </a:p>
          <a:p>
            <a:pPr marL="457200" lvl="1" indent="0" algn="r" rtl="1">
              <a:buNone/>
            </a:pPr>
            <a:endParaRPr lang="ar-AE" dirty="0" smtClean="0"/>
          </a:p>
        </p:txBody>
      </p:sp>
      <p:sp>
        <p:nvSpPr>
          <p:cNvPr id="4" name="Title 1"/>
          <p:cNvSpPr>
            <a:spLocks noGrp="1"/>
          </p:cNvSpPr>
          <p:nvPr>
            <p:ph type="title"/>
          </p:nvPr>
        </p:nvSpPr>
        <p:spPr>
          <a:xfrm>
            <a:off x="1295402" y="982132"/>
            <a:ext cx="9601196" cy="1303867"/>
          </a:xfrm>
        </p:spPr>
        <p:txBody>
          <a:bodyPr/>
          <a:lstStyle/>
          <a:p>
            <a:r>
              <a:rPr lang="ar-AE" dirty="0" smtClean="0">
                <a:solidFill>
                  <a:schemeClr val="accent4"/>
                </a:solidFill>
              </a:rPr>
              <a:t>المجالات التي يعالجها المنهج المسحي</a:t>
            </a:r>
            <a:endParaRPr lang="en-US" dirty="0">
              <a:solidFill>
                <a:schemeClr val="accent4"/>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76082650"/>
              </p:ext>
            </p:extLst>
          </p:nvPr>
        </p:nvGraphicFramePr>
        <p:xfrm>
          <a:off x="1076461" y="5128963"/>
          <a:ext cx="9341116" cy="1107440"/>
        </p:xfrm>
        <a:graphic>
          <a:graphicData uri="http://schemas.openxmlformats.org/drawingml/2006/table">
            <a:tbl>
              <a:tblPr firstRow="1" bandRow="1">
                <a:tableStyleId>{5C22544A-7EE6-4342-B048-85BDC9FD1C3A}</a:tableStyleId>
              </a:tblPr>
              <a:tblGrid>
                <a:gridCol w="4809185"/>
                <a:gridCol w="4531931"/>
              </a:tblGrid>
              <a:tr h="330916">
                <a:tc>
                  <a:txBody>
                    <a:bodyPr/>
                    <a:lstStyle/>
                    <a:p>
                      <a:pPr marL="285750" marR="0" lvl="1" indent="-285750" algn="r" defTabSz="457200" rtl="1" eaLnBrk="1" fontAlgn="auto" latinLnBrk="0" hangingPunct="1">
                        <a:lnSpc>
                          <a:spcPct val="100000"/>
                        </a:lnSpc>
                        <a:spcBef>
                          <a:spcPts val="0"/>
                        </a:spcBef>
                        <a:spcAft>
                          <a:spcPts val="0"/>
                        </a:spcAft>
                        <a:buClrTx/>
                        <a:buSzTx/>
                        <a:buFont typeface="Garamond" panose="02020404030301010803" pitchFamily="18" charset="0"/>
                        <a:buChar char="−"/>
                        <a:tabLst/>
                        <a:defRPr/>
                      </a:pPr>
                      <a:r>
                        <a:rPr lang="ar-AE" sz="1800" b="0" kern="1200" cap="none" dirty="0" smtClean="0">
                          <a:solidFill>
                            <a:schemeClr val="tx1">
                              <a:lumMod val="85000"/>
                              <a:lumOff val="15000"/>
                            </a:schemeClr>
                          </a:solidFill>
                          <a:effectLst/>
                          <a:latin typeface="+mn-lt"/>
                          <a:ea typeface="+mn-ea"/>
                          <a:cs typeface="+mn-cs"/>
                        </a:rPr>
                        <a:t>النشاطات والخدمات الثقافية الموجودة</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1" indent="-285750" algn="r" defTabSz="457200" rtl="1" eaLnBrk="1" fontAlgn="auto" latinLnBrk="0" hangingPunct="1">
                        <a:lnSpc>
                          <a:spcPct val="100000"/>
                        </a:lnSpc>
                        <a:spcBef>
                          <a:spcPts val="0"/>
                        </a:spcBef>
                        <a:spcAft>
                          <a:spcPts val="0"/>
                        </a:spcAft>
                        <a:buClrTx/>
                        <a:buSzTx/>
                        <a:buFont typeface="Garamond" panose="02020404030301010803" pitchFamily="18" charset="0"/>
                        <a:buChar char="−"/>
                        <a:tabLst/>
                        <a:defRPr/>
                      </a:pPr>
                      <a:r>
                        <a:rPr lang="ar-AE" sz="1800" b="0" kern="1200" cap="none" dirty="0" smtClean="0">
                          <a:solidFill>
                            <a:schemeClr val="tx1">
                              <a:lumMod val="85000"/>
                              <a:lumOff val="15000"/>
                            </a:schemeClr>
                          </a:solidFill>
                          <a:effectLst/>
                          <a:latin typeface="+mn-lt"/>
                          <a:ea typeface="+mn-ea"/>
                          <a:cs typeface="+mn-cs"/>
                        </a:rPr>
                        <a:t>علاقة المجتمع المحلي بالمجتمعات الأخرى في المنطقة</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70840">
                <a:tc>
                  <a:txBody>
                    <a:bodyPr/>
                    <a:lstStyle/>
                    <a:p>
                      <a:pPr marL="285750" marR="0" lvl="1" indent="-285750" algn="r" defTabSz="457200" rtl="1" eaLnBrk="1" fontAlgn="auto" latinLnBrk="0" hangingPunct="1">
                        <a:lnSpc>
                          <a:spcPct val="100000"/>
                        </a:lnSpc>
                        <a:spcBef>
                          <a:spcPts val="0"/>
                        </a:spcBef>
                        <a:spcAft>
                          <a:spcPts val="0"/>
                        </a:spcAft>
                        <a:buClrTx/>
                        <a:buSzTx/>
                        <a:buFont typeface="Garamond" panose="02020404030301010803" pitchFamily="18" charset="0"/>
                        <a:buChar char="−"/>
                        <a:tabLst/>
                        <a:defRPr/>
                      </a:pPr>
                      <a:r>
                        <a:rPr lang="ar-AE" sz="1800" kern="1200" cap="none" dirty="0" smtClean="0">
                          <a:solidFill>
                            <a:schemeClr val="tx1">
                              <a:lumMod val="85000"/>
                              <a:lumOff val="15000"/>
                            </a:schemeClr>
                          </a:solidFill>
                          <a:effectLst/>
                          <a:latin typeface="+mn-lt"/>
                          <a:ea typeface="+mn-ea"/>
                          <a:cs typeface="+mn-cs"/>
                        </a:rPr>
                        <a:t>الأمراض الاجتماعية الموجودة مثل الجرائم والتسول والجهل</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285750" marR="0" lvl="1" indent="-285750" algn="r" defTabSz="457200" rtl="1" eaLnBrk="1" fontAlgn="auto" latinLnBrk="0" hangingPunct="1">
                        <a:lnSpc>
                          <a:spcPct val="100000"/>
                        </a:lnSpc>
                        <a:spcBef>
                          <a:spcPts val="0"/>
                        </a:spcBef>
                        <a:spcAft>
                          <a:spcPts val="0"/>
                        </a:spcAft>
                        <a:buClrTx/>
                        <a:buSzTx/>
                        <a:buFont typeface="Garamond" panose="02020404030301010803" pitchFamily="18" charset="0"/>
                        <a:buChar char="−"/>
                        <a:tabLst/>
                        <a:defRPr/>
                      </a:pPr>
                      <a:r>
                        <a:rPr lang="ar-AE" sz="1800" kern="1200" cap="none" dirty="0" smtClean="0">
                          <a:solidFill>
                            <a:schemeClr val="tx1">
                              <a:lumMod val="85000"/>
                              <a:lumOff val="15000"/>
                            </a:schemeClr>
                          </a:solidFill>
                          <a:effectLst/>
                          <a:latin typeface="+mn-lt"/>
                          <a:ea typeface="+mn-ea"/>
                          <a:cs typeface="+mn-cs"/>
                        </a:rPr>
                        <a:t>طبيعة المجتمع المحلي وتماسكه</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70840">
                <a:tc>
                  <a:txBody>
                    <a:bodyPr/>
                    <a:lstStyle/>
                    <a:p>
                      <a:pPr marL="285750" indent="-285750" algn="r" rtl="1">
                        <a:buFont typeface="Garamond" panose="02020404030301010803" pitchFamily="18" charset="0"/>
                        <a:buChar char="−"/>
                      </a:pPr>
                      <a:endParaRPr lang="en-US" sz="1800" kern="1200" cap="none" dirty="0">
                        <a:solidFill>
                          <a:schemeClr val="tx1">
                            <a:lumMod val="85000"/>
                            <a:lumOff val="15000"/>
                          </a:schemeClr>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285750" marR="0" lvl="1" indent="-285750" algn="r" defTabSz="457200" rtl="1" eaLnBrk="1" fontAlgn="auto" latinLnBrk="0" hangingPunct="1">
                        <a:lnSpc>
                          <a:spcPct val="100000"/>
                        </a:lnSpc>
                        <a:spcBef>
                          <a:spcPts val="0"/>
                        </a:spcBef>
                        <a:spcAft>
                          <a:spcPts val="0"/>
                        </a:spcAft>
                        <a:buClrTx/>
                        <a:buSzTx/>
                        <a:buFont typeface="Garamond" panose="02020404030301010803" pitchFamily="18" charset="0"/>
                        <a:buChar char="−"/>
                        <a:tabLst/>
                        <a:defRPr/>
                      </a:pPr>
                      <a:r>
                        <a:rPr lang="ar-AE" sz="1800" kern="1200" cap="none" dirty="0" smtClean="0">
                          <a:solidFill>
                            <a:schemeClr val="tx1">
                              <a:lumMod val="85000"/>
                              <a:lumOff val="15000"/>
                            </a:schemeClr>
                          </a:solidFill>
                          <a:effectLst/>
                          <a:latin typeface="+mn-lt"/>
                          <a:ea typeface="+mn-ea"/>
                          <a:cs typeface="+mn-cs"/>
                        </a:rPr>
                        <a:t>المستويات الأخلاقية العامة للمجتمع</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523861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667512"/>
          </a:xfrm>
        </p:spPr>
        <p:txBody>
          <a:bodyPr>
            <a:normAutofit fontScale="90000"/>
          </a:bodyPr>
          <a:lstStyle/>
          <a:p>
            <a:pPr rtl="1"/>
            <a:r>
              <a:rPr lang="ar-SA" sz="5400" b="1" dirty="0">
                <a:solidFill>
                  <a:schemeClr val="accent4"/>
                </a:solidFill>
                <a:effectLst>
                  <a:outerShdw blurRad="38100" dist="38100" dir="2700000" algn="tl">
                    <a:srgbClr val="000000">
                      <a:alpha val="43137"/>
                    </a:srgbClr>
                  </a:outerShdw>
                </a:effectLst>
              </a:rPr>
              <a:t>من</a:t>
            </a:r>
            <a:r>
              <a:rPr lang="ar-AE" sz="5400" b="1" dirty="0">
                <a:solidFill>
                  <a:schemeClr val="accent4"/>
                </a:solidFill>
                <a:effectLst>
                  <a:outerShdw blurRad="38100" dist="38100" dir="2700000" algn="tl">
                    <a:srgbClr val="000000">
                      <a:alpha val="43137"/>
                    </a:srgbClr>
                  </a:outerShdw>
                </a:effectLst>
              </a:rPr>
              <a:t>ــ</a:t>
            </a:r>
            <a:r>
              <a:rPr lang="ar-SA" sz="5400" b="1" dirty="0">
                <a:solidFill>
                  <a:schemeClr val="accent4"/>
                </a:solidFill>
                <a:effectLst>
                  <a:outerShdw blurRad="38100" dist="38100" dir="2700000" algn="tl">
                    <a:srgbClr val="000000">
                      <a:alpha val="43137"/>
                    </a:srgbClr>
                  </a:outerShdw>
                </a:effectLst>
              </a:rPr>
              <a:t>اهج الب</a:t>
            </a:r>
            <a:r>
              <a:rPr lang="ar-AE" sz="5400" b="1" dirty="0">
                <a:solidFill>
                  <a:schemeClr val="accent4"/>
                </a:solidFill>
                <a:effectLst>
                  <a:outerShdw blurRad="38100" dist="38100" dir="2700000" algn="tl">
                    <a:srgbClr val="000000">
                      <a:alpha val="43137"/>
                    </a:srgbClr>
                  </a:outerShdw>
                </a:effectLst>
              </a:rPr>
              <a:t>ــ</a:t>
            </a:r>
            <a:r>
              <a:rPr lang="ar-SA" sz="5400" b="1" dirty="0">
                <a:solidFill>
                  <a:schemeClr val="accent4"/>
                </a:solidFill>
                <a:effectLst>
                  <a:outerShdw blurRad="38100" dist="38100" dir="2700000" algn="tl">
                    <a:srgbClr val="000000">
                      <a:alpha val="43137"/>
                    </a:srgbClr>
                  </a:outerShdw>
                </a:effectLst>
              </a:rPr>
              <a:t>حث العلم</a:t>
            </a:r>
            <a:r>
              <a:rPr lang="ar-AE" sz="5400" b="1" dirty="0">
                <a:solidFill>
                  <a:schemeClr val="accent4"/>
                </a:solidFill>
                <a:effectLst>
                  <a:outerShdw blurRad="38100" dist="38100" dir="2700000" algn="tl">
                    <a:srgbClr val="000000">
                      <a:alpha val="43137"/>
                    </a:srgbClr>
                  </a:outerShdw>
                </a:effectLst>
              </a:rPr>
              <a:t>ــ</a:t>
            </a:r>
            <a:r>
              <a:rPr lang="ar-SA" sz="5400" b="1" dirty="0">
                <a:solidFill>
                  <a:schemeClr val="accent4"/>
                </a:solidFill>
                <a:effectLst>
                  <a:outerShdw blurRad="38100" dist="38100" dir="2700000" algn="tl">
                    <a:srgbClr val="000000">
                      <a:alpha val="43137"/>
                    </a:srgbClr>
                  </a:outerShdw>
                </a:effectLst>
              </a:rPr>
              <a:t>ي </a:t>
            </a:r>
            <a:endParaRPr lang="en-US" sz="5400" dirty="0">
              <a:solidFill>
                <a:schemeClr val="accent4"/>
              </a:solidFill>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5640550" y="2463385"/>
            <a:ext cx="4876800" cy="3316649"/>
          </a:xfrm>
        </p:spPr>
        <p:txBody>
          <a:bodyPr>
            <a:normAutofit lnSpcReduction="10000"/>
          </a:bodyPr>
          <a:lstStyle/>
          <a:p>
            <a:pPr marL="0" indent="0" algn="r">
              <a:buNone/>
            </a:pPr>
            <a:r>
              <a:rPr lang="ar-AE" sz="6000" dirty="0" smtClean="0"/>
              <a:t>92 – 113</a:t>
            </a:r>
          </a:p>
          <a:p>
            <a:pPr marL="0" indent="0" algn="r">
              <a:buNone/>
            </a:pPr>
            <a:r>
              <a:rPr lang="ar-AE" sz="6000" dirty="0" smtClean="0"/>
              <a:t>130</a:t>
            </a:r>
          </a:p>
          <a:p>
            <a:pPr marL="0" indent="0" algn="r">
              <a:buNone/>
            </a:pPr>
            <a:r>
              <a:rPr lang="ar-AE" sz="6000" dirty="0" smtClean="0"/>
              <a:t>135 - 138</a:t>
            </a:r>
            <a:endParaRPr lang="en-US" sz="6000" dirty="0"/>
          </a:p>
        </p:txBody>
      </p:sp>
      <p:sp>
        <p:nvSpPr>
          <p:cNvPr id="5" name="Slide Number Placeholder 4"/>
          <p:cNvSpPr>
            <a:spLocks noGrp="1"/>
          </p:cNvSpPr>
          <p:nvPr>
            <p:ph type="sldNum" sz="quarter" idx="12"/>
          </p:nvPr>
        </p:nvSpPr>
        <p:spPr/>
        <p:txBody>
          <a:bodyPr/>
          <a:lstStyle/>
          <a:p>
            <a:fld id="{AAB71B57-FC95-44B7-B5AD-0946EFCA4FA7}" type="slidenum">
              <a:rPr lang="en-US" smtClean="0"/>
              <a:pPr/>
              <a:t>2</a:t>
            </a:fld>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26742" y="2091350"/>
            <a:ext cx="2772050" cy="4085887"/>
          </a:xfrm>
        </p:spPr>
      </p:pic>
    </p:spTree>
    <p:extLst>
      <p:ext uri="{BB962C8B-B14F-4D97-AF65-F5344CB8AC3E}">
        <p14:creationId xmlns:p14="http://schemas.microsoft.com/office/powerpoint/2010/main" val="376880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Font typeface="Wingdings" panose="05000000000000000000" pitchFamily="2" charset="2"/>
              <a:buChar char="Ø"/>
            </a:pPr>
            <a:r>
              <a:rPr lang="ar-AE" b="1" dirty="0"/>
              <a:t>السكان: </a:t>
            </a:r>
            <a:r>
              <a:rPr lang="ar-AE" dirty="0" smtClean="0"/>
              <a:t>ومن المعلومات والبيانات المطلوبة بالنسبة للسكان ما يأتي:</a:t>
            </a:r>
          </a:p>
          <a:p>
            <a:pPr lvl="1" algn="r" rtl="1">
              <a:buFont typeface="Garamond" panose="02020404030301010803" pitchFamily="18" charset="0"/>
              <a:buChar char="−"/>
            </a:pPr>
            <a:r>
              <a:rPr lang="ar-AE" dirty="0" smtClean="0"/>
              <a:t>تكوين السكان من حيث السن والجنس واللون والدين وغيرها</a:t>
            </a:r>
          </a:p>
          <a:p>
            <a:pPr lvl="1" algn="r" rtl="1">
              <a:buFont typeface="Garamond" panose="02020404030301010803" pitchFamily="18" charset="0"/>
              <a:buChar char="−"/>
            </a:pPr>
            <a:r>
              <a:rPr lang="ar-AE" dirty="0" smtClean="0"/>
              <a:t>حركة السكان وزيادتهم أو نقصانهم، وحجم ذلك وأسبابه</a:t>
            </a:r>
            <a:endParaRPr lang="en-US" dirty="0"/>
          </a:p>
        </p:txBody>
      </p:sp>
      <p:sp>
        <p:nvSpPr>
          <p:cNvPr id="4" name="Title 1"/>
          <p:cNvSpPr>
            <a:spLocks noGrp="1"/>
          </p:cNvSpPr>
          <p:nvPr>
            <p:ph type="title"/>
          </p:nvPr>
        </p:nvSpPr>
        <p:spPr>
          <a:xfrm>
            <a:off x="1295402" y="982132"/>
            <a:ext cx="9601196" cy="1303867"/>
          </a:xfrm>
        </p:spPr>
        <p:txBody>
          <a:bodyPr/>
          <a:lstStyle/>
          <a:p>
            <a:r>
              <a:rPr lang="ar-AE" dirty="0" smtClean="0">
                <a:solidFill>
                  <a:schemeClr val="accent4"/>
                </a:solidFill>
              </a:rPr>
              <a:t>المجالات التي يعالجها المنهج المسحي</a:t>
            </a:r>
            <a:endParaRPr lang="en-US" dirty="0">
              <a:solidFill>
                <a:schemeClr val="accent4"/>
              </a:solidFill>
            </a:endParaRPr>
          </a:p>
        </p:txBody>
      </p:sp>
    </p:spTree>
    <p:extLst>
      <p:ext uri="{BB962C8B-B14F-4D97-AF65-F5344CB8AC3E}">
        <p14:creationId xmlns:p14="http://schemas.microsoft.com/office/powerpoint/2010/main" val="25127048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Font typeface="Wingdings" panose="05000000000000000000" pitchFamily="2" charset="2"/>
              <a:buChar char="Ø"/>
            </a:pPr>
            <a:r>
              <a:rPr lang="ar-AE" dirty="0" smtClean="0"/>
              <a:t>عن طريق المنهج المسحي يقوم الباحث بجمع بيانات ومعلومات تفصيلية عن مؤسسات أو وحدات إدارية أو اجتماعية أو تعليمية أو ثقافية أو منطقة جغرافية</a:t>
            </a:r>
          </a:p>
          <a:p>
            <a:pPr algn="r" rtl="1">
              <a:buFont typeface="Wingdings" panose="05000000000000000000" pitchFamily="2" charset="2"/>
              <a:buChar char="Ø"/>
            </a:pPr>
            <a:r>
              <a:rPr lang="ar-AE" dirty="0" smtClean="0"/>
              <a:t>دراسة الظواهر والأنشطة الموجودة فيها</a:t>
            </a:r>
          </a:p>
          <a:p>
            <a:pPr algn="r" rtl="1">
              <a:buFont typeface="Wingdings" panose="05000000000000000000" pitchFamily="2" charset="2"/>
              <a:buChar char="Ø"/>
            </a:pPr>
            <a:r>
              <a:rPr lang="ar-AE" dirty="0" smtClean="0"/>
              <a:t>أهم أهداف البحث المسحي تنعكس في جانبين أساسيين:</a:t>
            </a:r>
          </a:p>
          <a:p>
            <a:pPr lvl="1" algn="r" rtl="1">
              <a:buFont typeface="Garamond" panose="02020404030301010803" pitchFamily="18" charset="0"/>
              <a:buChar char="−"/>
            </a:pPr>
            <a:r>
              <a:rPr lang="ar-AE" dirty="0" smtClean="0"/>
              <a:t>تبرير الأوضاع والأنشطة الموجودة في مجتمع البحث</a:t>
            </a:r>
          </a:p>
          <a:p>
            <a:pPr lvl="1" algn="r" rtl="1">
              <a:buFont typeface="Garamond" panose="02020404030301010803" pitchFamily="18" charset="0"/>
              <a:buChar char="−"/>
            </a:pPr>
            <a:r>
              <a:rPr lang="ar-AE" dirty="0" smtClean="0"/>
              <a:t>الوصول إلى خطط أفضل بغرض تحسين الأداء</a:t>
            </a:r>
          </a:p>
          <a:p>
            <a:pPr algn="r" rtl="1">
              <a:buFont typeface="Wingdings" panose="05000000000000000000" pitchFamily="2" charset="2"/>
              <a:buChar char="Ø"/>
            </a:pPr>
            <a:r>
              <a:rPr lang="ar-AE" dirty="0" smtClean="0"/>
              <a:t>يتم تحقيق هذه الأهداف في ضوء أسس ومقاييس معدة مسبقاً ومقارنتها بواقع الحال</a:t>
            </a:r>
            <a:endParaRPr lang="en-US" dirty="0"/>
          </a:p>
        </p:txBody>
      </p:sp>
      <p:sp>
        <p:nvSpPr>
          <p:cNvPr id="4" name="Title 1"/>
          <p:cNvSpPr>
            <a:spLocks noGrp="1"/>
          </p:cNvSpPr>
          <p:nvPr>
            <p:ph type="title"/>
          </p:nvPr>
        </p:nvSpPr>
        <p:spPr>
          <a:xfrm>
            <a:off x="1295402" y="982132"/>
            <a:ext cx="9601196" cy="1303867"/>
          </a:xfrm>
        </p:spPr>
        <p:txBody>
          <a:bodyPr/>
          <a:lstStyle/>
          <a:p>
            <a:r>
              <a:rPr lang="ar-AE" dirty="0" smtClean="0">
                <a:solidFill>
                  <a:schemeClr val="accent4"/>
                </a:solidFill>
              </a:rPr>
              <a:t>ملاحظات أساسية عن المنهج المسحي</a:t>
            </a:r>
            <a:endParaRPr lang="en-US" dirty="0">
              <a:solidFill>
                <a:schemeClr val="accent4"/>
              </a:solidFill>
            </a:endParaRPr>
          </a:p>
        </p:txBody>
      </p:sp>
    </p:spTree>
    <p:extLst>
      <p:ext uri="{BB962C8B-B14F-4D97-AF65-F5344CB8AC3E}">
        <p14:creationId xmlns:p14="http://schemas.microsoft.com/office/powerpoint/2010/main" val="1320736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buFont typeface="Wingdings" panose="05000000000000000000" pitchFamily="2" charset="2"/>
              <a:buChar char="Ø"/>
            </a:pPr>
            <a:r>
              <a:rPr lang="ar-AE" dirty="0" smtClean="0"/>
              <a:t>تكون الدراسات المسحية للأنشطة والظواهر الجارية والحالية بالدرجة الأساس</a:t>
            </a:r>
          </a:p>
          <a:p>
            <a:pPr algn="r" rtl="1">
              <a:buFont typeface="Wingdings" panose="05000000000000000000" pitchFamily="2" charset="2"/>
              <a:buChar char="Ø"/>
            </a:pPr>
            <a:r>
              <a:rPr lang="ar-AE" dirty="0" smtClean="0"/>
              <a:t>يتحدد حجم الدراسة المسحية بحجم المشكلة وعمقها</a:t>
            </a:r>
          </a:p>
          <a:p>
            <a:pPr algn="r" rtl="1">
              <a:buFont typeface="Wingdings" panose="05000000000000000000" pitchFamily="2" charset="2"/>
              <a:buChar char="Ø"/>
            </a:pPr>
            <a:r>
              <a:rPr lang="ar-AE" dirty="0" smtClean="0"/>
              <a:t>أثبت المنهج المسحي فعاليته في الموضوعات الاجتماعية والاقتصادية والثقافية والسياسية </a:t>
            </a:r>
          </a:p>
          <a:p>
            <a:pPr algn="r" rtl="1">
              <a:buFont typeface="Wingdings" panose="05000000000000000000" pitchFamily="2" charset="2"/>
              <a:buChar char="Ø"/>
            </a:pPr>
            <a:r>
              <a:rPr lang="ar-AE" dirty="0" smtClean="0"/>
              <a:t>تكون وسائل جمع المعلومات في المنهج المسحي الاستبيان بالدرجة الأولى أو المقابلة أو كلاهما</a:t>
            </a:r>
          </a:p>
          <a:p>
            <a:pPr algn="r" rtl="1">
              <a:buFont typeface="Wingdings" panose="05000000000000000000" pitchFamily="2" charset="2"/>
              <a:buChar char="Ø"/>
            </a:pPr>
            <a:r>
              <a:rPr lang="ar-AE" dirty="0" smtClean="0"/>
              <a:t>المنهج المسحي هو أحد الدراسات الوصفية</a:t>
            </a:r>
          </a:p>
        </p:txBody>
      </p:sp>
      <p:sp>
        <p:nvSpPr>
          <p:cNvPr id="4" name="Title 1"/>
          <p:cNvSpPr>
            <a:spLocks noGrp="1"/>
          </p:cNvSpPr>
          <p:nvPr>
            <p:ph type="title"/>
          </p:nvPr>
        </p:nvSpPr>
        <p:spPr>
          <a:xfrm>
            <a:off x="1295402" y="982132"/>
            <a:ext cx="9601196" cy="1303867"/>
          </a:xfrm>
        </p:spPr>
        <p:txBody>
          <a:bodyPr/>
          <a:lstStyle/>
          <a:p>
            <a:r>
              <a:rPr lang="ar-AE" dirty="0" smtClean="0">
                <a:solidFill>
                  <a:schemeClr val="accent4"/>
                </a:solidFill>
              </a:rPr>
              <a:t>ملاحظات أساسية عن المنهج المسحي</a:t>
            </a:r>
            <a:endParaRPr lang="en-US" dirty="0">
              <a:solidFill>
                <a:schemeClr val="accent4"/>
              </a:solidFill>
            </a:endParaRPr>
          </a:p>
        </p:txBody>
      </p:sp>
    </p:spTree>
    <p:extLst>
      <p:ext uri="{BB962C8B-B14F-4D97-AF65-F5344CB8AC3E}">
        <p14:creationId xmlns:p14="http://schemas.microsoft.com/office/powerpoint/2010/main" val="2898594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r" rtl="1">
              <a:buFont typeface="Wingdings" panose="05000000000000000000" pitchFamily="2" charset="2"/>
              <a:buChar char="Ø"/>
            </a:pPr>
            <a:r>
              <a:rPr lang="ar-AE" dirty="0"/>
              <a:t>هنالك عدد من الدراسات والمجالات التي تحتاج المنهج المسحي هي:</a:t>
            </a:r>
          </a:p>
          <a:p>
            <a:pPr lvl="1" algn="r" rtl="1">
              <a:buFont typeface="Garamond" panose="02020404030301010803" pitchFamily="18" charset="0"/>
              <a:buChar char="−"/>
            </a:pPr>
            <a:r>
              <a:rPr lang="ar-AE" dirty="0"/>
              <a:t>المسح التعليمي: المدارس، الطلبة، </a:t>
            </a:r>
            <a:r>
              <a:rPr lang="ar-AE" dirty="0" smtClean="0"/>
              <a:t>... إلخ</a:t>
            </a:r>
          </a:p>
          <a:p>
            <a:pPr lvl="1" algn="r" rtl="1">
              <a:buFont typeface="Garamond" panose="02020404030301010803" pitchFamily="18" charset="0"/>
              <a:buChar char="−"/>
            </a:pPr>
            <a:r>
              <a:rPr lang="ar-AE" dirty="0" smtClean="0"/>
              <a:t>المسح الاجتماعي: القضايا الاجتماعية، الزواج، الطلاق، ... إلخ</a:t>
            </a:r>
          </a:p>
          <a:p>
            <a:pPr lvl="1" algn="r" rtl="1">
              <a:buFont typeface="Garamond" panose="02020404030301010803" pitchFamily="18" charset="0"/>
              <a:buChar char="−"/>
            </a:pPr>
            <a:r>
              <a:rPr lang="ar-AE" dirty="0" smtClean="0"/>
              <a:t>مسح الرأي العام: الانتخابات، وجهة نظر المجتمع في مسألة معينة</a:t>
            </a:r>
          </a:p>
          <a:p>
            <a:pPr lvl="1" algn="r" rtl="1">
              <a:buFont typeface="Garamond" panose="02020404030301010803" pitchFamily="18" charset="0"/>
              <a:buChar char="−"/>
            </a:pPr>
            <a:r>
              <a:rPr lang="ar-AE" dirty="0" smtClean="0"/>
              <a:t>المسح الاقتصادي (مسح السوق): ردود الفعل عن بعض المنتجات والصناعات، ... إلخ</a:t>
            </a:r>
          </a:p>
          <a:p>
            <a:pPr lvl="1" algn="r" rtl="1">
              <a:buFont typeface="Garamond" panose="02020404030301010803" pitchFamily="18" charset="0"/>
              <a:buChar char="−"/>
            </a:pPr>
            <a:r>
              <a:rPr lang="ar-AE" dirty="0" smtClean="0"/>
              <a:t>المسح الثقافي: القراءة، المكتبة، ... إلخ</a:t>
            </a:r>
          </a:p>
          <a:p>
            <a:pPr algn="r" rtl="1">
              <a:buFont typeface="Wingdings" panose="05000000000000000000" pitchFamily="2" charset="2"/>
              <a:buChar char="Ø"/>
            </a:pPr>
            <a:r>
              <a:rPr lang="ar-AE" dirty="0" smtClean="0"/>
              <a:t>يساعد المنهج المسحي في دراسة العلاقات السببية بين الظواهر والأنشطة المختلفة، مثل دراسة علاقة التدخين بالسرطان، وعلاقة المستوى الثقافي باستخدام المكتبة</a:t>
            </a:r>
          </a:p>
          <a:p>
            <a:pPr algn="r" rtl="1">
              <a:buFont typeface="Wingdings" panose="05000000000000000000" pitchFamily="2" charset="2"/>
              <a:buChar char="Ø"/>
            </a:pPr>
            <a:endParaRPr lang="ar-AE" dirty="0"/>
          </a:p>
          <a:p>
            <a:pPr algn="r" rtl="1">
              <a:buFont typeface="Wingdings" panose="05000000000000000000" pitchFamily="2" charset="2"/>
              <a:buChar char="Ø"/>
            </a:pPr>
            <a:endParaRPr lang="en-US" dirty="0"/>
          </a:p>
        </p:txBody>
      </p:sp>
      <p:sp>
        <p:nvSpPr>
          <p:cNvPr id="4" name="Title 1"/>
          <p:cNvSpPr>
            <a:spLocks noGrp="1"/>
          </p:cNvSpPr>
          <p:nvPr>
            <p:ph type="title"/>
          </p:nvPr>
        </p:nvSpPr>
        <p:spPr/>
        <p:txBody>
          <a:bodyPr/>
          <a:lstStyle/>
          <a:p>
            <a:r>
              <a:rPr lang="ar-AE" dirty="0" smtClean="0">
                <a:solidFill>
                  <a:schemeClr val="accent4"/>
                </a:solidFill>
              </a:rPr>
              <a:t>ملاحظات أساسية عن المنهج المسحي</a:t>
            </a:r>
            <a:endParaRPr lang="en-US" dirty="0">
              <a:solidFill>
                <a:schemeClr val="accent4"/>
              </a:solidFill>
            </a:endParaRPr>
          </a:p>
        </p:txBody>
      </p:sp>
    </p:spTree>
    <p:extLst>
      <p:ext uri="{BB962C8B-B14F-4D97-AF65-F5344CB8AC3E}">
        <p14:creationId xmlns:p14="http://schemas.microsoft.com/office/powerpoint/2010/main" val="1949935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465382523"/>
              </p:ext>
            </p:extLst>
          </p:nvPr>
        </p:nvGraphicFramePr>
        <p:xfrm>
          <a:off x="2031999" y="719666"/>
          <a:ext cx="8714463" cy="5237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8897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lgn="r"/>
            <a:r>
              <a:rPr lang="ar-AE" sz="2800" dirty="0">
                <a:effectLst>
                  <a:outerShdw blurRad="38100" dist="38100" dir="2700000" algn="tl">
                    <a:srgbClr val="000000">
                      <a:alpha val="43137"/>
                    </a:srgbClr>
                  </a:outerShdw>
                </a:effectLst>
                <a:latin typeface="Arabic Typesetting" panose="03020402040406030203" pitchFamily="66" charset="-78"/>
              </a:rPr>
              <a:t>المبحث الثاني</a:t>
            </a:r>
            <a:r>
              <a:rPr lang="ar-AE" sz="2800" dirty="0" smtClean="0">
                <a:effectLst>
                  <a:outerShdw blurRad="38100" dist="38100" dir="2700000" algn="tl">
                    <a:srgbClr val="000000">
                      <a:alpha val="43137"/>
                    </a:srgbClr>
                  </a:outerShdw>
                </a:effectLst>
                <a:latin typeface="Arabic Typesetting" panose="03020402040406030203" pitchFamily="66" charset="-78"/>
              </a:rPr>
              <a:t>:</a:t>
            </a:r>
            <a:endParaRPr lang="en-US" sz="2800" dirty="0">
              <a:effectLst>
                <a:outerShdw blurRad="38100" dist="38100" dir="2700000" algn="tl">
                  <a:srgbClr val="000000">
                    <a:alpha val="43137"/>
                  </a:srgbClr>
                </a:outerShdw>
              </a:effectLst>
            </a:endParaRPr>
          </a:p>
        </p:txBody>
      </p:sp>
      <p:sp>
        <p:nvSpPr>
          <p:cNvPr id="7" name="Subtitle 6"/>
          <p:cNvSpPr>
            <a:spLocks noGrp="1"/>
          </p:cNvSpPr>
          <p:nvPr>
            <p:ph type="subTitle" idx="1"/>
          </p:nvPr>
        </p:nvSpPr>
        <p:spPr/>
        <p:txBody>
          <a:bodyPr>
            <a:normAutofit/>
          </a:bodyPr>
          <a:lstStyle/>
          <a:p>
            <a:r>
              <a:rPr lang="ar-AE" sz="4000" b="1" dirty="0">
                <a:solidFill>
                  <a:schemeClr val="accent4"/>
                </a:solidFill>
                <a:latin typeface="Arabic Typesetting" panose="03020402040406030203" pitchFamily="66" charset="-78"/>
              </a:rPr>
              <a:t>المنهج الوثائقي أو التحليلي</a:t>
            </a:r>
            <a:endParaRPr lang="en-US" sz="4000" b="1" dirty="0">
              <a:solidFill>
                <a:schemeClr val="accent4"/>
              </a:solidFill>
            </a:endParaRPr>
          </a:p>
        </p:txBody>
      </p:sp>
    </p:spTree>
    <p:extLst>
      <p:ext uri="{BB962C8B-B14F-4D97-AF65-F5344CB8AC3E}">
        <p14:creationId xmlns:p14="http://schemas.microsoft.com/office/powerpoint/2010/main" val="772831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smtClean="0">
                <a:solidFill>
                  <a:schemeClr val="accent4"/>
                </a:solidFill>
              </a:rPr>
              <a:t>ماهية المنهج الوثائقي التحليلي ومسمياته</a:t>
            </a:r>
            <a:endParaRPr lang="en-US" dirty="0">
              <a:solidFill>
                <a:schemeClr val="accent4"/>
              </a:solidFill>
            </a:endParaRPr>
          </a:p>
        </p:txBody>
      </p:sp>
      <p:sp>
        <p:nvSpPr>
          <p:cNvPr id="3" name="Content Placeholder 2"/>
          <p:cNvSpPr>
            <a:spLocks noGrp="1"/>
          </p:cNvSpPr>
          <p:nvPr>
            <p:ph idx="1"/>
          </p:nvPr>
        </p:nvSpPr>
        <p:spPr/>
        <p:txBody>
          <a:bodyPr/>
          <a:lstStyle/>
          <a:p>
            <a:pPr algn="r" rtl="1">
              <a:buFont typeface="Wingdings" panose="05000000000000000000" pitchFamily="2" charset="2"/>
              <a:buChar char="Ø"/>
            </a:pPr>
            <a:r>
              <a:rPr lang="ar-AE" dirty="0" smtClean="0"/>
              <a:t>قد يختلف بعض الكتاب في تصنيفهم لمناهج البحث، وقد يختلفون في تسمياتهم لها:</a:t>
            </a:r>
          </a:p>
          <a:p>
            <a:pPr lvl="1" algn="r" rtl="1">
              <a:buFont typeface="Wingdings" panose="05000000000000000000" pitchFamily="2" charset="2"/>
              <a:buChar char="§"/>
            </a:pPr>
            <a:r>
              <a:rPr lang="ar-AE" dirty="0"/>
              <a:t>يطلق </a:t>
            </a:r>
            <a:r>
              <a:rPr lang="ar-AE" dirty="0" smtClean="0"/>
              <a:t>بعض الكتاب اسم </a:t>
            </a:r>
            <a:r>
              <a:rPr lang="ar-AE" b="1" dirty="0" smtClean="0">
                <a:solidFill>
                  <a:srgbClr val="C00000"/>
                </a:solidFill>
              </a:rPr>
              <a:t>(المنهج التاريخي) </a:t>
            </a:r>
            <a:r>
              <a:rPr lang="ar-AE" dirty="0" smtClean="0"/>
              <a:t>على المنهج الوثائقي</a:t>
            </a:r>
          </a:p>
          <a:p>
            <a:pPr lvl="1" algn="r" rtl="1">
              <a:buFont typeface="Wingdings" panose="05000000000000000000" pitchFamily="2" charset="2"/>
              <a:buChar char="§"/>
            </a:pPr>
            <a:r>
              <a:rPr lang="ar-AE" dirty="0" smtClean="0"/>
              <a:t>يذهب آخرون إلى تسميته بــ </a:t>
            </a:r>
            <a:r>
              <a:rPr lang="ar-AE" b="1" dirty="0">
                <a:solidFill>
                  <a:srgbClr val="C00000"/>
                </a:solidFill>
              </a:rPr>
              <a:t>(المنهج </a:t>
            </a:r>
            <a:r>
              <a:rPr lang="ar-AE" b="1" dirty="0" smtClean="0">
                <a:solidFill>
                  <a:srgbClr val="C00000"/>
                </a:solidFill>
              </a:rPr>
              <a:t>التحليلي)</a:t>
            </a:r>
          </a:p>
          <a:p>
            <a:pPr algn="r" rtl="1">
              <a:buFont typeface="Wingdings" panose="05000000000000000000" pitchFamily="2" charset="2"/>
              <a:buChar char="Ø"/>
            </a:pPr>
            <a:r>
              <a:rPr lang="ar-AE" dirty="0"/>
              <a:t>يمكن إدراك الوقائع والممارسات المراد دراستها بطريقتين أساسيتين:</a:t>
            </a:r>
          </a:p>
          <a:p>
            <a:pPr marL="914400" lvl="1" indent="-457200" algn="r" rtl="1">
              <a:buFont typeface="+mj-lt"/>
              <a:buAutoNum type="arabicPeriod"/>
            </a:pPr>
            <a:r>
              <a:rPr lang="ar-AE" b="1" u="sng" dirty="0"/>
              <a:t>الطريقة المباشرة:</a:t>
            </a:r>
            <a:r>
              <a:rPr lang="ar-AE" b="1" dirty="0"/>
              <a:t> </a:t>
            </a:r>
            <a:r>
              <a:rPr lang="ar-AE" dirty="0"/>
              <a:t>وذلك عن طريق ملاحظتها ودراستها ميدانياً، وهي تحدث أمام </a:t>
            </a:r>
            <a:r>
              <a:rPr lang="ar-AE" dirty="0" smtClean="0"/>
              <a:t>الباحث</a:t>
            </a:r>
          </a:p>
          <a:p>
            <a:pPr marL="914400" lvl="1" indent="-457200" algn="r" rtl="1">
              <a:buFont typeface="+mj-lt"/>
              <a:buAutoNum type="arabicPeriod"/>
            </a:pPr>
            <a:r>
              <a:rPr lang="ar-AE" b="1" u="sng" dirty="0" smtClean="0"/>
              <a:t>الطريقة الغير مباشرة:</a:t>
            </a:r>
            <a:r>
              <a:rPr lang="ar-AE" b="1" i="1" dirty="0" smtClean="0"/>
              <a:t> </a:t>
            </a:r>
            <a:r>
              <a:rPr lang="ar-AE" dirty="0" smtClean="0"/>
              <a:t>وتكون من خلال السجلات والوثائق والشواهد التي تركتها تلك الوقائع والممارسات </a:t>
            </a:r>
            <a:endParaRPr lang="ar-AE" dirty="0"/>
          </a:p>
          <a:p>
            <a:pPr marL="914400" lvl="1" indent="-457200" algn="r" rtl="1">
              <a:buFont typeface="+mj-lt"/>
              <a:buAutoNum type="arabicPeriod"/>
            </a:pPr>
            <a:endParaRPr lang="ar-AE" b="1" dirty="0">
              <a:solidFill>
                <a:srgbClr val="C00000"/>
              </a:solidFill>
            </a:endParaRPr>
          </a:p>
        </p:txBody>
      </p:sp>
    </p:spTree>
    <p:extLst>
      <p:ext uri="{BB962C8B-B14F-4D97-AF65-F5344CB8AC3E}">
        <p14:creationId xmlns:p14="http://schemas.microsoft.com/office/powerpoint/2010/main" val="3835372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AE" dirty="0">
                <a:solidFill>
                  <a:schemeClr val="accent4"/>
                </a:solidFill>
              </a:rPr>
              <a:t>لماذا ت</a:t>
            </a:r>
            <a:r>
              <a:rPr lang="ar-AE" dirty="0" smtClean="0">
                <a:solidFill>
                  <a:schemeClr val="accent4"/>
                </a:solidFill>
              </a:rPr>
              <a:t>حتاج </a:t>
            </a:r>
            <a:r>
              <a:rPr lang="ar-AE" dirty="0">
                <a:solidFill>
                  <a:schemeClr val="accent4"/>
                </a:solidFill>
              </a:rPr>
              <a:t>مختلف العلوم إلى الدراسات التاريخية</a:t>
            </a:r>
            <a:r>
              <a:rPr lang="ar-AE" dirty="0" smtClean="0">
                <a:solidFill>
                  <a:schemeClr val="accent4"/>
                </a:solidFill>
              </a:rPr>
              <a:t>؟</a:t>
            </a:r>
            <a:endParaRPr lang="en-US" dirty="0">
              <a:solidFill>
                <a:schemeClr val="accent4"/>
              </a:solidFill>
            </a:endParaRPr>
          </a:p>
        </p:txBody>
      </p:sp>
      <p:sp>
        <p:nvSpPr>
          <p:cNvPr id="3" name="Content Placeholder 2"/>
          <p:cNvSpPr>
            <a:spLocks noGrp="1"/>
          </p:cNvSpPr>
          <p:nvPr>
            <p:ph idx="1"/>
          </p:nvPr>
        </p:nvSpPr>
        <p:spPr/>
        <p:txBody>
          <a:bodyPr>
            <a:normAutofit lnSpcReduction="10000"/>
          </a:bodyPr>
          <a:lstStyle/>
          <a:p>
            <a:pPr algn="r" rtl="1">
              <a:buFont typeface="Wingdings" panose="05000000000000000000" pitchFamily="2" charset="2"/>
              <a:buChar char="Ø"/>
            </a:pPr>
            <a:r>
              <a:rPr lang="ar-AE" dirty="0" smtClean="0"/>
              <a:t>إن المنهج التاريخي أو الوثائقي لا يقتصر على موضوع أو مجال واحد ولكنه قد يستخدم مع كافة المواضيع والمعارف البشرية</a:t>
            </a:r>
          </a:p>
          <a:p>
            <a:pPr algn="r" rtl="1">
              <a:buFont typeface="Wingdings" panose="05000000000000000000" pitchFamily="2" charset="2"/>
              <a:buChar char="Ø"/>
            </a:pPr>
            <a:r>
              <a:rPr lang="ar-AE" dirty="0"/>
              <a:t>و</a:t>
            </a:r>
            <a:r>
              <a:rPr lang="ar-AE" dirty="0" smtClean="0"/>
              <a:t>لكل موضوع تطوراته التاريخية المهمة التي تفسر لنا أصول الحالة الراهنة للأحداث والأنشطة التي ندرسها</a:t>
            </a:r>
          </a:p>
          <a:p>
            <a:pPr algn="r" rtl="1">
              <a:buFont typeface="Wingdings" panose="05000000000000000000" pitchFamily="2" charset="2"/>
              <a:buChar char="Ø"/>
            </a:pPr>
            <a:r>
              <a:rPr lang="ar-AE" dirty="0" smtClean="0"/>
              <a:t>لذا فإن الملاحظة الميدانية المباشرة لا تكفي في تثبيت تلك العلوم، وإنما لابد من دراسة تطور تلك الظواهر </a:t>
            </a:r>
          </a:p>
          <a:p>
            <a:pPr algn="r" rtl="1">
              <a:buFont typeface="Wingdings" panose="05000000000000000000" pitchFamily="2" charset="2"/>
              <a:buChar char="Ø"/>
            </a:pPr>
            <a:r>
              <a:rPr lang="ar-AE" dirty="0" smtClean="0"/>
              <a:t>يستخدم الباحثون النوعيون </a:t>
            </a:r>
            <a:r>
              <a:rPr lang="ar-AE" b="1" dirty="0" smtClean="0"/>
              <a:t>(الاستقراء المنطقي) </a:t>
            </a:r>
            <a:r>
              <a:rPr lang="ar-AE" dirty="0" smtClean="0"/>
              <a:t>لتحليل آثار الماضي عبر الوثائق المحفوظة أو شهادات المشاهدين الشفوية (التاريخ الشفوي)</a:t>
            </a:r>
            <a:endParaRPr lang="en-US" dirty="0"/>
          </a:p>
        </p:txBody>
      </p:sp>
    </p:spTree>
    <p:extLst>
      <p:ext uri="{BB962C8B-B14F-4D97-AF65-F5344CB8AC3E}">
        <p14:creationId xmlns:p14="http://schemas.microsoft.com/office/powerpoint/2010/main" val="4160241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smtClean="0">
                <a:solidFill>
                  <a:schemeClr val="accent4"/>
                </a:solidFill>
              </a:rPr>
              <a:t>التاريخ الشفوي (الشفهي)</a:t>
            </a:r>
            <a:endParaRPr lang="en-US" dirty="0">
              <a:solidFill>
                <a:schemeClr val="accent4"/>
              </a:solidFill>
            </a:endParaRPr>
          </a:p>
        </p:txBody>
      </p:sp>
      <p:sp>
        <p:nvSpPr>
          <p:cNvPr id="3" name="Content Placeholder 2"/>
          <p:cNvSpPr>
            <a:spLocks noGrp="1"/>
          </p:cNvSpPr>
          <p:nvPr>
            <p:ph idx="1"/>
          </p:nvPr>
        </p:nvSpPr>
        <p:spPr/>
        <p:txBody>
          <a:bodyPr>
            <a:normAutofit lnSpcReduction="10000"/>
          </a:bodyPr>
          <a:lstStyle/>
          <a:p>
            <a:pPr algn="r" rtl="1">
              <a:buFont typeface="Wingdings" panose="05000000000000000000" pitchFamily="2" charset="2"/>
              <a:buChar char="Ø"/>
            </a:pPr>
            <a:r>
              <a:rPr lang="ar-AE" dirty="0" smtClean="0"/>
              <a:t>هو شكل مهم من أشكال البحوث التحليلية / التاريخية التي تسجل الكلمات المنطوقة والشهادات الخاصة بالأفراد.</a:t>
            </a:r>
          </a:p>
          <a:p>
            <a:pPr algn="r" rtl="1">
              <a:buFont typeface="Wingdings" panose="05000000000000000000" pitchFamily="2" charset="2"/>
              <a:buChar char="Ø"/>
            </a:pPr>
            <a:r>
              <a:rPr lang="ar-AE" dirty="0" smtClean="0"/>
              <a:t>المقابلات الشفوية للأشخاص الذين شهدوا أو شاركوا في أحداث تاريخية مهمة يتم تسجيلها عادةً بواسطة </a:t>
            </a:r>
            <a:r>
              <a:rPr lang="ar-AE" b="1" dirty="0" smtClean="0">
                <a:solidFill>
                  <a:srgbClr val="C00000"/>
                </a:solidFill>
              </a:rPr>
              <a:t>تسجيلات </a:t>
            </a:r>
            <a:r>
              <a:rPr lang="ar-AE" b="1" dirty="0">
                <a:solidFill>
                  <a:srgbClr val="C00000"/>
                </a:solidFill>
              </a:rPr>
              <a:t>صوتية</a:t>
            </a:r>
            <a:r>
              <a:rPr lang="ar-AE" dirty="0" smtClean="0"/>
              <a:t>.</a:t>
            </a:r>
          </a:p>
          <a:p>
            <a:pPr algn="r" rtl="1">
              <a:buFont typeface="Wingdings" panose="05000000000000000000" pitchFamily="2" charset="2"/>
              <a:buChar char="Ø"/>
            </a:pPr>
            <a:r>
              <a:rPr lang="ar-AE" u="sng" dirty="0" smtClean="0"/>
              <a:t>ا</a:t>
            </a:r>
            <a:r>
              <a:rPr lang="ar-AE" b="1" u="sng" dirty="0" smtClean="0"/>
              <a:t>لمؤرخون الشفهيين:</a:t>
            </a:r>
            <a:r>
              <a:rPr lang="ar-AE" b="1" dirty="0" smtClean="0"/>
              <a:t> </a:t>
            </a:r>
            <a:r>
              <a:rPr lang="ar-AE" dirty="0" smtClean="0"/>
              <a:t>هم الذين يحفظون التاريخ الشفهي إلى الأجيال المستقبلية قبل أن تضيع منهم.</a:t>
            </a:r>
          </a:p>
          <a:p>
            <a:pPr algn="r" rtl="1">
              <a:buFont typeface="Wingdings" panose="05000000000000000000" pitchFamily="2" charset="2"/>
              <a:buChar char="Ø"/>
            </a:pPr>
            <a:r>
              <a:rPr lang="ar-AE" b="1" u="sng" dirty="0" smtClean="0"/>
              <a:t>الشهادات الشفوية:</a:t>
            </a:r>
            <a:r>
              <a:rPr lang="ar-AE" b="1" dirty="0" smtClean="0"/>
              <a:t> </a:t>
            </a:r>
            <a:r>
              <a:rPr lang="ar-AE" dirty="0" smtClean="0"/>
              <a:t>هي مقابلات متعمقة للمشاركين، وشهود العيان المعاصرين بغرض دراسة الحوادث الماضية والحديثة.</a:t>
            </a:r>
            <a:endParaRPr lang="en-US" dirty="0"/>
          </a:p>
        </p:txBody>
      </p:sp>
    </p:spTree>
    <p:extLst>
      <p:ext uri="{BB962C8B-B14F-4D97-AF65-F5344CB8AC3E}">
        <p14:creationId xmlns:p14="http://schemas.microsoft.com/office/powerpoint/2010/main" val="2938433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smtClean="0">
                <a:solidFill>
                  <a:schemeClr val="accent4"/>
                </a:solidFill>
              </a:rPr>
              <a:t>التراجم والسير الذاتية</a:t>
            </a:r>
            <a:endParaRPr lang="en-US" dirty="0">
              <a:solidFill>
                <a:schemeClr val="accent4"/>
              </a:solidFill>
            </a:endParaRPr>
          </a:p>
        </p:txBody>
      </p:sp>
      <p:sp>
        <p:nvSpPr>
          <p:cNvPr id="3" name="Content Placeholder 2"/>
          <p:cNvSpPr>
            <a:spLocks noGrp="1"/>
          </p:cNvSpPr>
          <p:nvPr>
            <p:ph idx="1"/>
          </p:nvPr>
        </p:nvSpPr>
        <p:spPr/>
        <p:txBody>
          <a:bodyPr/>
          <a:lstStyle/>
          <a:p>
            <a:pPr algn="r" rtl="1">
              <a:buFont typeface="Wingdings" panose="05000000000000000000" pitchFamily="2" charset="2"/>
              <a:buChar char="Ø"/>
            </a:pPr>
            <a:r>
              <a:rPr lang="ar-AE" dirty="0" smtClean="0"/>
              <a:t>هي دراسات تركز على الشخصيات وخاصة فيما يتعلق بالجوانب المهمة في حياتهم، كما رويت للباحث أو كما سجلت في الوثائق.</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5649"/>
          <a:stretch/>
        </p:blipFill>
        <p:spPr>
          <a:xfrm>
            <a:off x="1295401" y="3546832"/>
            <a:ext cx="2386843" cy="1746385"/>
          </a:xfrm>
          <a:prstGeom prst="rect">
            <a:avLst/>
          </a:prstGeom>
          <a:ln>
            <a:noFill/>
          </a:ln>
          <a:effectLst>
            <a:softEdge rad="112500"/>
          </a:effectLst>
        </p:spPr>
      </p:pic>
    </p:spTree>
    <p:extLst>
      <p:ext uri="{BB962C8B-B14F-4D97-AF65-F5344CB8AC3E}">
        <p14:creationId xmlns:p14="http://schemas.microsoft.com/office/powerpoint/2010/main" val="1441341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smtClean="0">
                <a:solidFill>
                  <a:schemeClr val="accent4"/>
                </a:solidFill>
              </a:rPr>
              <a:t>المصادر في البحث التحليلي أو الوثائقي</a:t>
            </a:r>
            <a:endParaRPr lang="en-US" dirty="0">
              <a:solidFill>
                <a:schemeClr val="accent4"/>
              </a:solidFill>
            </a:endParaRPr>
          </a:p>
        </p:txBody>
      </p:sp>
      <p:sp>
        <p:nvSpPr>
          <p:cNvPr id="3" name="Content Placeholder 2"/>
          <p:cNvSpPr>
            <a:spLocks noGrp="1"/>
          </p:cNvSpPr>
          <p:nvPr>
            <p:ph idx="1"/>
          </p:nvPr>
        </p:nvSpPr>
        <p:spPr/>
        <p:txBody>
          <a:bodyPr>
            <a:normAutofit/>
          </a:bodyPr>
          <a:lstStyle/>
          <a:p>
            <a:pPr algn="r" rtl="1">
              <a:buFont typeface="Wingdings" panose="05000000000000000000" pitchFamily="2" charset="2"/>
              <a:buChar char="Ø"/>
            </a:pPr>
            <a:r>
              <a:rPr lang="ar-AE" dirty="0" smtClean="0"/>
              <a:t>إن المعلومات والبيانات المنشورة والمكتوبة في المصادر التي يحتاجها الباحث تكون من نوعين أساسيين: أولية وثانوية.</a:t>
            </a:r>
          </a:p>
          <a:p>
            <a:pPr marL="457200" indent="-457200" algn="r" rtl="1">
              <a:buFont typeface="+mj-lt"/>
              <a:buAutoNum type="arabicPeriod"/>
            </a:pPr>
            <a:r>
              <a:rPr lang="ar-AE" b="1" dirty="0" smtClean="0"/>
              <a:t>مصادر أولية: </a:t>
            </a:r>
            <a:r>
              <a:rPr lang="ar-AE" dirty="0" smtClean="0"/>
              <a:t>وهي التي تحتوي على معلومات وبيانات أصيلة وأقرب ما تكون إلى الواقع، ومن أمثلتها:</a:t>
            </a:r>
          </a:p>
          <a:p>
            <a:pPr marL="914400" lvl="1" indent="-457200" algn="r" rtl="1">
              <a:buFont typeface="+mj-lt"/>
              <a:buAutoNum type="arabicPeriod"/>
            </a:pPr>
            <a:endParaRPr lang="ar-AE" dirty="0"/>
          </a:p>
          <a:p>
            <a:pPr marL="914400" lvl="1" indent="-457200" algn="r" rtl="1">
              <a:buFont typeface="+mj-lt"/>
              <a:buAutoNum type="arabicPeriod"/>
            </a:pPr>
            <a:endParaRPr lang="ar-AE" dirty="0" smtClean="0"/>
          </a:p>
          <a:p>
            <a:pPr marL="914400" lvl="1" indent="-457200" algn="r" rtl="1">
              <a:buFont typeface="+mj-lt"/>
              <a:buAutoNum type="arabicPeriod"/>
            </a:pPr>
            <a:endParaRPr lang="ar-AE" dirty="0"/>
          </a:p>
          <a:p>
            <a:pPr marL="914400" lvl="2" indent="0" algn="r" rtl="1">
              <a:buNone/>
            </a:pPr>
            <a:endParaRPr lang="ar-AE" dirty="0" smtClean="0"/>
          </a:p>
          <a:p>
            <a:pPr lvl="1" algn="r" rtl="1">
              <a:buFont typeface="Garamond" panose="02020404030301010803" pitchFamily="18" charset="0"/>
              <a:buChar char="−"/>
            </a:pPr>
            <a:endParaRPr lang="ar-AE" dirty="0" smtClean="0"/>
          </a:p>
          <a:p>
            <a:pPr marL="457200" lvl="1" indent="0" algn="r" rtl="1">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8400905"/>
              </p:ext>
            </p:extLst>
          </p:nvPr>
        </p:nvGraphicFramePr>
        <p:xfrm>
          <a:off x="2328214" y="4310512"/>
          <a:ext cx="8128000" cy="1584960"/>
        </p:xfrm>
        <a:graphic>
          <a:graphicData uri="http://schemas.openxmlformats.org/drawingml/2006/table">
            <a:tbl>
              <a:tblPr firstRow="1" bandRow="1">
                <a:tableStyleId>{5C22544A-7EE6-4342-B048-85BDC9FD1C3A}</a:tableStyleId>
              </a:tblPr>
              <a:tblGrid>
                <a:gridCol w="4909714"/>
                <a:gridCol w="3218286"/>
              </a:tblGrid>
              <a:tr h="373510">
                <a:tc>
                  <a:txBody>
                    <a:bodyPr/>
                    <a:lstStyle/>
                    <a:p>
                      <a:pPr marL="285750" indent="-285750" algn="r" rtl="1">
                        <a:buFont typeface="Garamond" panose="02020404030301010803" pitchFamily="18" charset="0"/>
                        <a:buChar char="−"/>
                      </a:pPr>
                      <a:r>
                        <a:rPr lang="ar-AE" sz="2000" b="0" kern="1200" dirty="0" smtClean="0">
                          <a:solidFill>
                            <a:schemeClr val="accent4"/>
                          </a:solidFill>
                          <a:latin typeface="+mn-lt"/>
                          <a:ea typeface="+mn-ea"/>
                          <a:cs typeface="+mn-cs"/>
                        </a:rPr>
                        <a:t>الإحصاءات الصادرة من الجهات</a:t>
                      </a:r>
                      <a:r>
                        <a:rPr lang="ar-AE" sz="2000" b="0" kern="1200" baseline="0" dirty="0" smtClean="0">
                          <a:solidFill>
                            <a:schemeClr val="accent4"/>
                          </a:solidFill>
                          <a:latin typeface="+mn-lt"/>
                          <a:ea typeface="+mn-ea"/>
                          <a:cs typeface="+mn-cs"/>
                        </a:rPr>
                        <a:t> الرسمية المعنية</a:t>
                      </a:r>
                      <a:endParaRPr lang="en-US" sz="2000" b="0" kern="1200" dirty="0">
                        <a:solidFill>
                          <a:schemeClr val="accent4"/>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2" indent="-285750" algn="r" defTabSz="457200" rtl="1" eaLnBrk="1" fontAlgn="auto" latinLnBrk="0" hangingPunct="1">
                        <a:lnSpc>
                          <a:spcPct val="100000"/>
                        </a:lnSpc>
                        <a:spcBef>
                          <a:spcPts val="0"/>
                        </a:spcBef>
                        <a:spcAft>
                          <a:spcPts val="0"/>
                        </a:spcAft>
                        <a:buClrTx/>
                        <a:buSzTx/>
                        <a:buFont typeface="Garamond" panose="02020404030301010803" pitchFamily="18" charset="0"/>
                        <a:buChar char="−"/>
                        <a:tabLst/>
                        <a:defRPr/>
                      </a:pPr>
                      <a:r>
                        <a:rPr lang="ar-AE" sz="2000" b="0" dirty="0" smtClean="0">
                          <a:solidFill>
                            <a:schemeClr val="accent4"/>
                          </a:solidFill>
                        </a:rPr>
                        <a:t>نتائج البحوث العلمية والتجارب</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285750" indent="-285750" algn="r" rtl="1">
                        <a:buFont typeface="Garamond" panose="02020404030301010803" pitchFamily="18" charset="0"/>
                        <a:buChar char="−"/>
                      </a:pPr>
                      <a:r>
                        <a:rPr lang="ar-AE" sz="2000" b="0" kern="1200" dirty="0" smtClean="0">
                          <a:solidFill>
                            <a:schemeClr val="accent4"/>
                          </a:solidFill>
                          <a:latin typeface="+mn-lt"/>
                          <a:ea typeface="+mn-ea"/>
                          <a:cs typeface="+mn-cs"/>
                        </a:rPr>
                        <a:t>الوثائق</a:t>
                      </a:r>
                      <a:r>
                        <a:rPr lang="ar-AE" sz="2000" b="0" kern="1200" baseline="0" dirty="0" smtClean="0">
                          <a:solidFill>
                            <a:schemeClr val="accent4"/>
                          </a:solidFill>
                          <a:latin typeface="+mn-lt"/>
                          <a:ea typeface="+mn-ea"/>
                          <a:cs typeface="+mn-cs"/>
                        </a:rPr>
                        <a:t> الجارية</a:t>
                      </a:r>
                      <a:endParaRPr lang="en-US" sz="2000" b="0" kern="1200" dirty="0">
                        <a:solidFill>
                          <a:schemeClr val="accent4"/>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2" indent="-285750" algn="r" defTabSz="457200" rtl="1" eaLnBrk="1" fontAlgn="auto" latinLnBrk="0" hangingPunct="1">
                        <a:lnSpc>
                          <a:spcPct val="100000"/>
                        </a:lnSpc>
                        <a:spcBef>
                          <a:spcPts val="0"/>
                        </a:spcBef>
                        <a:spcAft>
                          <a:spcPts val="0"/>
                        </a:spcAft>
                        <a:buClrTx/>
                        <a:buSzTx/>
                        <a:buFont typeface="Garamond" panose="02020404030301010803" pitchFamily="18" charset="0"/>
                        <a:buChar char="−"/>
                        <a:tabLst/>
                        <a:defRPr/>
                      </a:pPr>
                      <a:r>
                        <a:rPr lang="ar-AE" sz="2000" dirty="0" smtClean="0">
                          <a:solidFill>
                            <a:schemeClr val="accent4"/>
                          </a:solidFill>
                        </a:rPr>
                        <a:t>براءات الاختراع</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285750" indent="-285750" algn="r" rtl="1">
                        <a:buFont typeface="Garamond" panose="02020404030301010803" pitchFamily="18" charset="0"/>
                        <a:buChar char="−"/>
                      </a:pPr>
                      <a:r>
                        <a:rPr lang="ar-AE" sz="2000" b="0" kern="1200" dirty="0" smtClean="0">
                          <a:solidFill>
                            <a:schemeClr val="accent4"/>
                          </a:solidFill>
                          <a:latin typeface="+mn-lt"/>
                          <a:ea typeface="+mn-ea"/>
                          <a:cs typeface="+mn-cs"/>
                        </a:rPr>
                        <a:t>الوثائق التاريخية والمحفوظات</a:t>
                      </a:r>
                      <a:endParaRPr lang="en-US" sz="2000" b="0" kern="1200" dirty="0">
                        <a:solidFill>
                          <a:schemeClr val="accent4"/>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lgn="r" rtl="1">
                        <a:buFont typeface="Garamond" panose="02020404030301010803" pitchFamily="18" charset="0"/>
                        <a:buChar char="−"/>
                      </a:pPr>
                      <a:r>
                        <a:rPr lang="ar-AE" sz="2000" dirty="0" smtClean="0">
                          <a:solidFill>
                            <a:schemeClr val="accent4"/>
                          </a:solidFill>
                        </a:rPr>
                        <a:t>المخطوطات</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285750" indent="-285750" algn="r" rtl="1">
                        <a:buFont typeface="Garamond" panose="02020404030301010803" pitchFamily="18" charset="0"/>
                        <a:buChar char="−"/>
                      </a:pPr>
                      <a:r>
                        <a:rPr lang="ar-AE" sz="2000" b="0" kern="1200" dirty="0" smtClean="0">
                          <a:solidFill>
                            <a:schemeClr val="accent4"/>
                          </a:solidFill>
                          <a:latin typeface="+mn-lt"/>
                          <a:ea typeface="+mn-ea"/>
                          <a:cs typeface="+mn-cs"/>
                        </a:rPr>
                        <a:t>المذكرات</a:t>
                      </a:r>
                      <a:endParaRPr lang="en-US" sz="2000" b="0" kern="1200" dirty="0">
                        <a:solidFill>
                          <a:schemeClr val="accent4"/>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2" indent="-285750" algn="r" defTabSz="457200" rtl="1" eaLnBrk="1" fontAlgn="auto" latinLnBrk="0" hangingPunct="1">
                        <a:lnSpc>
                          <a:spcPct val="100000"/>
                        </a:lnSpc>
                        <a:spcBef>
                          <a:spcPts val="0"/>
                        </a:spcBef>
                        <a:spcAft>
                          <a:spcPts val="0"/>
                        </a:spcAft>
                        <a:buClrTx/>
                        <a:buSzTx/>
                        <a:buFont typeface="Garamond" panose="02020404030301010803" pitchFamily="18" charset="0"/>
                        <a:buChar char="−"/>
                        <a:tabLst/>
                        <a:defRPr/>
                      </a:pPr>
                      <a:r>
                        <a:rPr lang="ar-AE" sz="2000" dirty="0" smtClean="0">
                          <a:solidFill>
                            <a:schemeClr val="accent4"/>
                          </a:solidFill>
                        </a:rPr>
                        <a:t>التقارير السنوية</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0166603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360</TotalTime>
  <Words>1265</Words>
  <Application>Microsoft Office PowerPoint</Application>
  <PresentationFormat>Custom</PresentationFormat>
  <Paragraphs>141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Organic</vt:lpstr>
      <vt:lpstr>جامعة العين للعلوم والتكنولوجيا وحــــدة المتطلبــات العامــــــــــة  مسـاق مهـارات البحـث العلمـــي</vt:lpstr>
      <vt:lpstr>منــاهج البــحث العلمــي </vt:lpstr>
      <vt:lpstr>PowerPoint Presentation</vt:lpstr>
      <vt:lpstr>المبحث الثاني:</vt:lpstr>
      <vt:lpstr>ماهية المنهج الوثائقي التحليلي ومسمياته</vt:lpstr>
      <vt:lpstr>لماذا تحتاج مختلف العلوم إلى الدراسات التاريخية؟</vt:lpstr>
      <vt:lpstr>التاريخ الشفوي (الشفهي)</vt:lpstr>
      <vt:lpstr>التراجم والسير الذاتية</vt:lpstr>
      <vt:lpstr>المصادر في البحث التحليلي أو الوثائقي</vt:lpstr>
      <vt:lpstr>المصادر في البحث التحليلي أو الوثائقي</vt:lpstr>
      <vt:lpstr>نقد المصادر والوثائق</vt:lpstr>
      <vt:lpstr>ملاحظات أساسية عن المنهج الوثائقي التحليلي</vt:lpstr>
      <vt:lpstr>ملاحظات أساسية عن المنهج الوثائقي التحليلي</vt:lpstr>
      <vt:lpstr>PowerPoint Presentation</vt:lpstr>
      <vt:lpstr>المبحث الثالث:</vt:lpstr>
      <vt:lpstr>تعريف المنهج المسحي</vt:lpstr>
      <vt:lpstr>أهداف المنهج المسحي</vt:lpstr>
      <vt:lpstr>المجالات التي يعالجها المنهج المسحي</vt:lpstr>
      <vt:lpstr>المجالات التي يعالجها المنهج المسحي</vt:lpstr>
      <vt:lpstr>المجالات التي يعالجها المنهج المسحي</vt:lpstr>
      <vt:lpstr>ملاحظات أساسية عن المنهج المسحي</vt:lpstr>
      <vt:lpstr>ملاحظات أساسية عن المنهج المسحي</vt:lpstr>
      <vt:lpstr>ملاحظات أساسية عن المنهج المسحي</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المنهج الوثائقي أو التحليلي</dc:title>
  <dc:creator>Pc</dc:creator>
  <cp:lastModifiedBy>User</cp:lastModifiedBy>
  <cp:revision>43</cp:revision>
  <dcterms:created xsi:type="dcterms:W3CDTF">2015-10-17T18:52:28Z</dcterms:created>
  <dcterms:modified xsi:type="dcterms:W3CDTF">2016-02-17T09:34:12Z</dcterms:modified>
</cp:coreProperties>
</file>