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30"/>
  </p:notesMasterIdLst>
  <p:sldIdLst>
    <p:sldId id="350" r:id="rId3"/>
    <p:sldId id="400" r:id="rId4"/>
    <p:sldId id="408" r:id="rId5"/>
    <p:sldId id="402" r:id="rId6"/>
    <p:sldId id="301" r:id="rId7"/>
    <p:sldId id="362" r:id="rId8"/>
    <p:sldId id="424" r:id="rId9"/>
    <p:sldId id="425" r:id="rId10"/>
    <p:sldId id="426" r:id="rId11"/>
    <p:sldId id="427" r:id="rId12"/>
    <p:sldId id="428" r:id="rId13"/>
    <p:sldId id="429" r:id="rId14"/>
    <p:sldId id="377" r:id="rId15"/>
    <p:sldId id="430" r:id="rId16"/>
    <p:sldId id="431" r:id="rId17"/>
    <p:sldId id="432" r:id="rId18"/>
    <p:sldId id="433" r:id="rId19"/>
    <p:sldId id="434" r:id="rId20"/>
    <p:sldId id="435" r:id="rId21"/>
    <p:sldId id="436" r:id="rId22"/>
    <p:sldId id="437" r:id="rId23"/>
    <p:sldId id="439" r:id="rId24"/>
    <p:sldId id="440" r:id="rId25"/>
    <p:sldId id="441" r:id="rId26"/>
    <p:sldId id="442" r:id="rId27"/>
    <p:sldId id="443" r:id="rId28"/>
    <p:sldId id="42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12" autoAdjust="0"/>
    <p:restoredTop sz="94660"/>
  </p:normalViewPr>
  <p:slideViewPr>
    <p:cSldViewPr snapToGrid="0">
      <p:cViewPr varScale="1">
        <p:scale>
          <a:sx n="91" d="100"/>
          <a:sy n="91" d="100"/>
        </p:scale>
        <p:origin x="8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6766C1-831E-408B-BC90-EEBA2A8C08D8}" type="datetimeFigureOut">
              <a:rPr lang="en-AE" smtClean="0"/>
              <a:t>02/05/2026</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CC0616-1024-46F6-8CFE-3DDC17727AD5}" type="slidenum">
              <a:rPr lang="en-AE" smtClean="0"/>
              <a:t>‹#›</a:t>
            </a:fld>
            <a:endParaRPr lang="en-AE"/>
          </a:p>
        </p:txBody>
      </p:sp>
    </p:spTree>
    <p:extLst>
      <p:ext uri="{BB962C8B-B14F-4D97-AF65-F5344CB8AC3E}">
        <p14:creationId xmlns:p14="http://schemas.microsoft.com/office/powerpoint/2010/main" val="3400012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1AAD0583-E711-43D8-9DEC-112C8C55801B}" type="datetime1">
              <a:rPr lang="en-AE" smtClean="0"/>
              <a:t>02/05/2026</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a:xfrm>
            <a:off x="10553350" y="6356350"/>
            <a:ext cx="1638650" cy="501649"/>
          </a:xfrm>
          <a:prstGeom prst="rect">
            <a:avLst/>
          </a:prstGeom>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693064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54C5384A-22BE-49CA-9623-AA16A72E5B51}" type="datetime1">
              <a:rPr lang="en-AE" smtClean="0"/>
              <a:t>02/05/2026</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Tree>
    <p:extLst>
      <p:ext uri="{BB962C8B-B14F-4D97-AF65-F5344CB8AC3E}">
        <p14:creationId xmlns:p14="http://schemas.microsoft.com/office/powerpoint/2010/main" val="2385747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172200" y="1825625"/>
            <a:ext cx="5181600" cy="4351338"/>
          </a:xfrm>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5C9931B1-FF60-42C1-BA47-6EC61A64C612}" type="datetime1">
              <a:rPr lang="en-AE" smtClean="0"/>
              <a:t>02/05/2026</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Tree>
    <p:extLst>
      <p:ext uri="{BB962C8B-B14F-4D97-AF65-F5344CB8AC3E}">
        <p14:creationId xmlns:p14="http://schemas.microsoft.com/office/powerpoint/2010/main" val="3818050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48EA2-E093-F596-5B0B-865052F92C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A80F74D9-D306-4C32-D329-459D7CCA2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0694F1-4E1C-8E8F-0713-73318C595D5A}"/>
              </a:ext>
            </a:extLst>
          </p:cNvPr>
          <p:cNvSpPr>
            <a:spLocks noGrp="1"/>
          </p:cNvSpPr>
          <p:nvPr>
            <p:ph type="dt" sz="half" idx="10"/>
          </p:nvPr>
        </p:nvSpPr>
        <p:spPr/>
        <p:txBody>
          <a:bodyPr/>
          <a:lstStyle/>
          <a:p>
            <a:fld id="{D956D1E8-0805-4F9C-A384-EF91C47F93E7}" type="datetime1">
              <a:rPr lang="en-AE" smtClean="0"/>
              <a:t>02/05/2026</a:t>
            </a:fld>
            <a:endParaRPr lang="en-AE"/>
          </a:p>
        </p:txBody>
      </p:sp>
      <p:sp>
        <p:nvSpPr>
          <p:cNvPr id="5" name="Footer Placeholder 4">
            <a:extLst>
              <a:ext uri="{FF2B5EF4-FFF2-40B4-BE49-F238E27FC236}">
                <a16:creationId xmlns:a16="http://schemas.microsoft.com/office/drawing/2014/main" id="{F2298238-B9B1-E277-EBC6-190BB2427228}"/>
              </a:ext>
            </a:extLst>
          </p:cNvPr>
          <p:cNvSpPr>
            <a:spLocks noGrp="1"/>
          </p:cNvSpPr>
          <p:nvPr>
            <p:ph type="ftr" sz="quarter" idx="11"/>
          </p:nvPr>
        </p:nvSpPr>
        <p:spPr/>
        <p:txBody>
          <a:bodyPr anchor="t"/>
          <a:lstStyle>
            <a:lvl1pPr>
              <a:defRPr sz="2400" b="1"/>
            </a:lvl1pPr>
          </a:lstStyle>
          <a:p>
            <a:endParaRPr lang="en-AE" dirty="0"/>
          </a:p>
        </p:txBody>
      </p:sp>
      <p:sp>
        <p:nvSpPr>
          <p:cNvPr id="6" name="Slide Number Placeholder 5">
            <a:extLst>
              <a:ext uri="{FF2B5EF4-FFF2-40B4-BE49-F238E27FC236}">
                <a16:creationId xmlns:a16="http://schemas.microsoft.com/office/drawing/2014/main" id="{202F99C2-3024-7280-6149-48C86B905E57}"/>
              </a:ext>
            </a:extLst>
          </p:cNvPr>
          <p:cNvSpPr>
            <a:spLocks noGrp="1"/>
          </p:cNvSpPr>
          <p:nvPr>
            <p:ph type="sldNum" sz="quarter" idx="12"/>
          </p:nvPr>
        </p:nvSpPr>
        <p:spPr>
          <a:xfrm>
            <a:off x="11353800" y="6176962"/>
            <a:ext cx="838200" cy="681037"/>
          </a:xfrm>
          <a:prstGeom prst="rect">
            <a:avLst/>
          </a:prstGeom>
        </p:spPr>
        <p:txBody>
          <a:bodyPr/>
          <a:lstStyle/>
          <a:p>
            <a:fld id="{9D7E10A5-D6BE-49F1-B6B0-3994C46CDFDC}" type="slidenum">
              <a:rPr lang="en-AE" smtClean="0"/>
              <a:t>‹#›</a:t>
            </a:fld>
            <a:endParaRPr lang="en-AE"/>
          </a:p>
        </p:txBody>
      </p:sp>
    </p:spTree>
    <p:extLst>
      <p:ext uri="{BB962C8B-B14F-4D97-AF65-F5344CB8AC3E}">
        <p14:creationId xmlns:p14="http://schemas.microsoft.com/office/powerpoint/2010/main" val="1240300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925BD-D0AA-6486-26B8-B34AC1497BF3}"/>
              </a:ext>
            </a:extLst>
          </p:cNvPr>
          <p:cNvSpPr>
            <a:spLocks noGrp="1"/>
          </p:cNvSpPr>
          <p:nvPr>
            <p:ph type="title"/>
          </p:nvPr>
        </p:nvSpPr>
        <p:spPr>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a:lstStyle>
            <a:lvl1pPr rtl="0">
              <a:defRPr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103AAA4D-1C5A-CAC0-E8F7-32C7B61C09FB}"/>
              </a:ext>
            </a:extLst>
          </p:cNvPr>
          <p:cNvSpPr>
            <a:spLocks noGrp="1"/>
          </p:cNvSpPr>
          <p:nvPr>
            <p:ph idx="1"/>
          </p:nvPr>
        </p:nvSpPr>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Date Placeholder 3">
            <a:extLst>
              <a:ext uri="{FF2B5EF4-FFF2-40B4-BE49-F238E27FC236}">
                <a16:creationId xmlns:a16="http://schemas.microsoft.com/office/drawing/2014/main" id="{FEBA8ACA-DC8B-00D9-D058-966753C66F94}"/>
              </a:ext>
            </a:extLst>
          </p:cNvPr>
          <p:cNvSpPr>
            <a:spLocks noGrp="1"/>
          </p:cNvSpPr>
          <p:nvPr>
            <p:ph type="dt" sz="half" idx="10"/>
          </p:nvPr>
        </p:nvSpPr>
        <p:spPr/>
        <p:txBody>
          <a:bodyPr/>
          <a:lstStyle/>
          <a:p>
            <a:fld id="{4D7EEAEB-3ED3-4F35-AC02-E1B8ABD20AAB}" type="datetime1">
              <a:rPr lang="en-AE" smtClean="0"/>
              <a:t>02/05/2026</a:t>
            </a:fld>
            <a:endParaRPr lang="en-AE"/>
          </a:p>
        </p:txBody>
      </p:sp>
      <p:sp>
        <p:nvSpPr>
          <p:cNvPr id="5" name="Footer Placeholder 4">
            <a:extLst>
              <a:ext uri="{FF2B5EF4-FFF2-40B4-BE49-F238E27FC236}">
                <a16:creationId xmlns:a16="http://schemas.microsoft.com/office/drawing/2014/main" id="{9EB00532-3219-B399-2E41-C4EFECE91D9C}"/>
              </a:ext>
            </a:extLst>
          </p:cNvPr>
          <p:cNvSpPr>
            <a:spLocks noGrp="1"/>
          </p:cNvSpPr>
          <p:nvPr>
            <p:ph type="ftr" sz="quarter" idx="11"/>
          </p:nvPr>
        </p:nvSpPr>
        <p:spPr/>
        <p:txBody>
          <a:bodyPr anchor="t"/>
          <a:lstStyle>
            <a:lvl1pPr>
              <a:defRPr sz="2800"/>
            </a:lvl1pPr>
          </a:lstStyle>
          <a:p>
            <a:endParaRPr lang="en-AE" dirty="0"/>
          </a:p>
        </p:txBody>
      </p:sp>
      <p:sp>
        <p:nvSpPr>
          <p:cNvPr id="6" name="Slide Number Placeholder 5">
            <a:extLst>
              <a:ext uri="{FF2B5EF4-FFF2-40B4-BE49-F238E27FC236}">
                <a16:creationId xmlns:a16="http://schemas.microsoft.com/office/drawing/2014/main" id="{62CD9B6E-B947-1B06-7F19-F1B8ED230BAA}"/>
              </a:ext>
            </a:extLst>
          </p:cNvPr>
          <p:cNvSpPr>
            <a:spLocks noGrp="1"/>
          </p:cNvSpPr>
          <p:nvPr>
            <p:ph type="sldNum" sz="quarter" idx="12"/>
          </p:nvPr>
        </p:nvSpPr>
        <p:spPr>
          <a:xfrm>
            <a:off x="11221278" y="6265862"/>
            <a:ext cx="871331" cy="546100"/>
          </a:xfrm>
          <a:prstGeom prst="rect">
            <a:avLst/>
          </a:prstGeom>
        </p:spPr>
        <p:txBody>
          <a:bodyPr/>
          <a:lstStyle>
            <a:lvl1pPr>
              <a:defRPr sz="3600"/>
            </a:lvl1pPr>
          </a:lstStyle>
          <a:p>
            <a:fld id="{9D7E10A5-D6BE-49F1-B6B0-3994C46CDFDC}" type="slidenum">
              <a:rPr lang="en-AE" smtClean="0"/>
              <a:pPr/>
              <a:t>‹#›</a:t>
            </a:fld>
            <a:endParaRPr lang="en-AE" dirty="0"/>
          </a:p>
        </p:txBody>
      </p:sp>
    </p:spTree>
    <p:extLst>
      <p:ext uri="{BB962C8B-B14F-4D97-AF65-F5344CB8AC3E}">
        <p14:creationId xmlns:p14="http://schemas.microsoft.com/office/powerpoint/2010/main" val="2156879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31A0-07FA-2164-68EA-C2D93AA16BAF}"/>
              </a:ext>
            </a:extLst>
          </p:cNvPr>
          <p:cNvSpPr>
            <a:spLocks noGrp="1"/>
          </p:cNvSpPr>
          <p:nvPr>
            <p:ph type="title"/>
          </p:nvPr>
        </p:nvSpPr>
        <p:spPr>
          <a:xfrm>
            <a:off x="838200" y="274638"/>
            <a:ext cx="10515600" cy="1325563"/>
          </a:xfrm>
          <a:blipFill>
            <a:blip r:embed="rId2"/>
            <a:tile tx="0" ty="0" sx="100000" sy="100000" flip="none" algn="tl"/>
          </a:blipFill>
        </p:spPr>
        <p:txBody>
          <a:bodyPr>
            <a:normAutofit/>
          </a:bodyPr>
          <a:lstStyle>
            <a:lvl1pPr>
              <a:defRPr sz="5400" b="1">
                <a:solidFill>
                  <a:srgbClr val="FF0000"/>
                </a:solidFill>
              </a:defRPr>
            </a:lvl1pPr>
          </a:lstStyle>
          <a:p>
            <a:r>
              <a:rPr lang="en-US" dirty="0"/>
              <a:t>Click to edit Master title style</a:t>
            </a:r>
            <a:endParaRPr lang="en-AE" dirty="0"/>
          </a:p>
        </p:txBody>
      </p:sp>
      <p:sp>
        <p:nvSpPr>
          <p:cNvPr id="3" name="Content Placeholder 2">
            <a:extLst>
              <a:ext uri="{FF2B5EF4-FFF2-40B4-BE49-F238E27FC236}">
                <a16:creationId xmlns:a16="http://schemas.microsoft.com/office/drawing/2014/main" id="{9CC8047C-AF79-084B-52B6-D3CA7E3215E6}"/>
              </a:ext>
            </a:extLst>
          </p:cNvPr>
          <p:cNvSpPr>
            <a:spLocks noGrp="1"/>
          </p:cNvSpPr>
          <p:nvPr>
            <p:ph sz="half" idx="1"/>
          </p:nvPr>
        </p:nvSpPr>
        <p:spPr>
          <a:xfrm>
            <a:off x="838200"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083304" y="-27313"/>
                  <a:pt x="3369046" y="-129051"/>
                  <a:pt x="5085522" y="0"/>
                </a:cubicBezTo>
                <a:cubicBezTo>
                  <a:pt x="5199532" y="676436"/>
                  <a:pt x="5219158" y="2968877"/>
                  <a:pt x="5085522" y="4351338"/>
                </a:cubicBezTo>
                <a:cubicBezTo>
                  <a:pt x="4178768" y="4455456"/>
                  <a:pt x="722137" y="4477714"/>
                  <a:pt x="0" y="4351338"/>
                </a:cubicBezTo>
                <a:cubicBezTo>
                  <a:pt x="100382" y="3455149"/>
                  <a:pt x="108251" y="1001463"/>
                  <a:pt x="0" y="0"/>
                </a:cubicBezTo>
                <a:close/>
              </a:path>
              <a:path w="5085522" h="4351338" stroke="0" extrusionOk="0">
                <a:moveTo>
                  <a:pt x="0" y="0"/>
                </a:moveTo>
                <a:cubicBezTo>
                  <a:pt x="1877868" y="140176"/>
                  <a:pt x="4422267" y="110110"/>
                  <a:pt x="5085522" y="0"/>
                </a:cubicBezTo>
                <a:cubicBezTo>
                  <a:pt x="5182382" y="490837"/>
                  <a:pt x="4988160" y="3669993"/>
                  <a:pt x="5085522" y="4351338"/>
                </a:cubicBezTo>
                <a:cubicBezTo>
                  <a:pt x="3676710" y="4210551"/>
                  <a:pt x="522218" y="4308799"/>
                  <a:pt x="0" y="4351338"/>
                </a:cubicBezTo>
                <a:cubicBezTo>
                  <a:pt x="-162968" y="2577687"/>
                  <a:pt x="125722" y="2024824"/>
                  <a:pt x="0" y="0"/>
                </a:cubicBezTo>
                <a:close/>
              </a:path>
            </a:pathLst>
          </a:custGeom>
          <a:ln>
            <a:solidFill>
              <a:schemeClr val="tx1"/>
            </a:solidFill>
            <a:extLst>
              <a:ext uri="{C807C97D-BFC1-408E-A445-0C87EB9F89A2}">
                <ask:lineSketchStyleProps xmlns:ask="http://schemas.microsoft.com/office/drawing/2018/sketchyshapes" sd="3942853052">
                  <ask:type>
                    <ask:lineSketchCurved/>
                  </ask:type>
                </ask:lineSketchStyleProps>
              </a:ext>
            </a:extLst>
          </a:ln>
          <a:effectLst>
            <a:glow rad="228600">
              <a:schemeClr val="accent6">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4" name="Content Placeholder 3">
            <a:extLst>
              <a:ext uri="{FF2B5EF4-FFF2-40B4-BE49-F238E27FC236}">
                <a16:creationId xmlns:a16="http://schemas.microsoft.com/office/drawing/2014/main" id="{31D3EA92-A72F-CD6E-80DF-DFA93F02521F}"/>
              </a:ext>
            </a:extLst>
          </p:cNvPr>
          <p:cNvSpPr>
            <a:spLocks noGrp="1"/>
          </p:cNvSpPr>
          <p:nvPr>
            <p:ph sz="half" idx="2"/>
          </p:nvPr>
        </p:nvSpPr>
        <p:spPr>
          <a:xfrm>
            <a:off x="6268278" y="1825625"/>
            <a:ext cx="5085522" cy="4351338"/>
          </a:xfrm>
          <a:custGeom>
            <a:avLst/>
            <a:gdLst>
              <a:gd name="connsiteX0" fmla="*/ 0 w 5085522"/>
              <a:gd name="connsiteY0" fmla="*/ 0 h 4351338"/>
              <a:gd name="connsiteX1" fmla="*/ 5085522 w 5085522"/>
              <a:gd name="connsiteY1" fmla="*/ 0 h 4351338"/>
              <a:gd name="connsiteX2" fmla="*/ 5085522 w 5085522"/>
              <a:gd name="connsiteY2" fmla="*/ 4351338 h 4351338"/>
              <a:gd name="connsiteX3" fmla="*/ 0 w 5085522"/>
              <a:gd name="connsiteY3" fmla="*/ 4351338 h 4351338"/>
              <a:gd name="connsiteX4" fmla="*/ 0 w 5085522"/>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5522" h="4351338" fill="none" extrusionOk="0">
                <a:moveTo>
                  <a:pt x="0" y="0"/>
                </a:moveTo>
                <a:cubicBezTo>
                  <a:pt x="1207803" y="-152754"/>
                  <a:pt x="2597977" y="30105"/>
                  <a:pt x="5085522" y="0"/>
                </a:cubicBezTo>
                <a:cubicBezTo>
                  <a:pt x="5203059" y="1835540"/>
                  <a:pt x="5241971" y="2957773"/>
                  <a:pt x="5085522" y="4351338"/>
                </a:cubicBezTo>
                <a:cubicBezTo>
                  <a:pt x="3070471" y="4408940"/>
                  <a:pt x="1883137" y="4271753"/>
                  <a:pt x="0" y="4351338"/>
                </a:cubicBezTo>
                <a:cubicBezTo>
                  <a:pt x="28906" y="2869107"/>
                  <a:pt x="58657" y="576480"/>
                  <a:pt x="0" y="0"/>
                </a:cubicBezTo>
                <a:close/>
              </a:path>
              <a:path w="5085522" h="4351338" stroke="0" extrusionOk="0">
                <a:moveTo>
                  <a:pt x="0" y="0"/>
                </a:moveTo>
                <a:cubicBezTo>
                  <a:pt x="1769396" y="87597"/>
                  <a:pt x="3333153" y="-99563"/>
                  <a:pt x="5085522" y="0"/>
                </a:cubicBezTo>
                <a:cubicBezTo>
                  <a:pt x="5128666" y="1431806"/>
                  <a:pt x="4987546" y="2770842"/>
                  <a:pt x="5085522" y="4351338"/>
                </a:cubicBezTo>
                <a:cubicBezTo>
                  <a:pt x="3666297" y="4473119"/>
                  <a:pt x="754570" y="4377020"/>
                  <a:pt x="0" y="4351338"/>
                </a:cubicBezTo>
                <a:cubicBezTo>
                  <a:pt x="153471" y="3501698"/>
                  <a:pt x="-104134" y="2174129"/>
                  <a:pt x="0" y="0"/>
                </a:cubicBezTo>
                <a:close/>
              </a:path>
            </a:pathLst>
          </a:custGeom>
          <a:ln>
            <a:solidFill>
              <a:schemeClr val="tx1"/>
            </a:solidFill>
            <a:extLst>
              <a:ext uri="{C807C97D-BFC1-408E-A445-0C87EB9F89A2}">
                <ask:lineSketchStyleProps xmlns:ask="http://schemas.microsoft.com/office/drawing/2018/sketchyshapes" sd="3202529998">
                  <ask:type>
                    <ask:lineSketchCurved/>
                  </ask:type>
                </ask:lineSketchStyleProps>
              </a:ext>
            </a:extLst>
          </a:ln>
          <a:effectLst>
            <a:glow rad="101600">
              <a:schemeClr val="accent4">
                <a:satMod val="175000"/>
                <a:alpha val="40000"/>
              </a:schemeClr>
            </a:glow>
          </a:effectLst>
        </p:spPr>
        <p:txBody>
          <a:bodyPr/>
          <a:lstStyle>
            <a:lvl1pPr algn="l" rtl="0">
              <a:defRPr/>
            </a:lvl1pPr>
            <a:lvl2pPr algn="l" rtl="0">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E" dirty="0"/>
          </a:p>
        </p:txBody>
      </p:sp>
      <p:sp>
        <p:nvSpPr>
          <p:cNvPr id="5" name="Date Placeholder 4">
            <a:extLst>
              <a:ext uri="{FF2B5EF4-FFF2-40B4-BE49-F238E27FC236}">
                <a16:creationId xmlns:a16="http://schemas.microsoft.com/office/drawing/2014/main" id="{DA6154C6-EE12-C69F-D992-484E644F6B1D}"/>
              </a:ext>
            </a:extLst>
          </p:cNvPr>
          <p:cNvSpPr>
            <a:spLocks noGrp="1"/>
          </p:cNvSpPr>
          <p:nvPr>
            <p:ph type="dt" sz="half" idx="10"/>
          </p:nvPr>
        </p:nvSpPr>
        <p:spPr/>
        <p:txBody>
          <a:bodyPr/>
          <a:lstStyle/>
          <a:p>
            <a:fld id="{46D83BD1-DEDC-4D0D-964A-A493098A2D0F}" type="datetime1">
              <a:rPr lang="en-AE" smtClean="0"/>
              <a:t>02/05/2026</a:t>
            </a:fld>
            <a:endParaRPr lang="en-AE"/>
          </a:p>
        </p:txBody>
      </p:sp>
      <p:sp>
        <p:nvSpPr>
          <p:cNvPr id="6" name="Footer Placeholder 5">
            <a:extLst>
              <a:ext uri="{FF2B5EF4-FFF2-40B4-BE49-F238E27FC236}">
                <a16:creationId xmlns:a16="http://schemas.microsoft.com/office/drawing/2014/main" id="{5B646FF8-3B3A-D23A-21A2-7B62A841F91B}"/>
              </a:ext>
            </a:extLst>
          </p:cNvPr>
          <p:cNvSpPr>
            <a:spLocks noGrp="1"/>
          </p:cNvSpPr>
          <p:nvPr>
            <p:ph type="ftr" sz="quarter" idx="11"/>
          </p:nvPr>
        </p:nvSpPr>
        <p:spPr>
          <a:xfrm>
            <a:off x="4247321" y="6402387"/>
            <a:ext cx="4114800" cy="455613"/>
          </a:xfrm>
        </p:spPr>
        <p:txBody>
          <a:bodyPr anchor="t"/>
          <a:lstStyle>
            <a:lvl1pPr>
              <a:defRPr>
                <a:solidFill>
                  <a:schemeClr val="bg1">
                    <a:lumMod val="50000"/>
                  </a:schemeClr>
                </a:solidFill>
              </a:defRPr>
            </a:lvl1pPr>
          </a:lstStyle>
          <a:p>
            <a:endParaRPr lang="en-AE" dirty="0"/>
          </a:p>
        </p:txBody>
      </p:sp>
      <p:sp>
        <p:nvSpPr>
          <p:cNvPr id="7" name="Slide Number Placeholder 6">
            <a:extLst>
              <a:ext uri="{FF2B5EF4-FFF2-40B4-BE49-F238E27FC236}">
                <a16:creationId xmlns:a16="http://schemas.microsoft.com/office/drawing/2014/main" id="{256DEEB9-0B16-FC05-B8E2-BD5C16EC380B}"/>
              </a:ext>
            </a:extLst>
          </p:cNvPr>
          <p:cNvSpPr>
            <a:spLocks noGrp="1"/>
          </p:cNvSpPr>
          <p:nvPr>
            <p:ph type="sldNum" sz="quarter" idx="12"/>
          </p:nvPr>
        </p:nvSpPr>
        <p:spPr>
          <a:xfrm>
            <a:off x="11353800" y="6311900"/>
            <a:ext cx="838199" cy="546101"/>
          </a:xfrm>
          <a:prstGeom prst="rect">
            <a:avLst/>
          </a:prstGeom>
        </p:spPr>
        <p:txBody>
          <a:bodyPr/>
          <a:lstStyle>
            <a:lvl1pPr>
              <a:defRPr sz="3600"/>
            </a:lvl1pPr>
          </a:lstStyle>
          <a:p>
            <a:fld id="{24E1593F-C6A5-48D7-8322-BC8526C86B25}" type="slidenum">
              <a:rPr lang="en-AE" smtClean="0"/>
              <a:pPr/>
              <a:t>‹#›</a:t>
            </a:fld>
            <a:endParaRPr lang="en-AE" dirty="0"/>
          </a:p>
        </p:txBody>
      </p:sp>
    </p:spTree>
    <p:extLst>
      <p:ext uri="{BB962C8B-B14F-4D97-AF65-F5344CB8AC3E}">
        <p14:creationId xmlns:p14="http://schemas.microsoft.com/office/powerpoint/2010/main" val="20334660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s://www.allbasra.com/" TargetMode="Externa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hyperlink" Target="https://www.allbasra.com/" TargetMode="Externa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b="1">
                <a:solidFill>
                  <a:schemeClr val="tx1">
                    <a:tint val="75000"/>
                  </a:schemeClr>
                </a:solidFill>
              </a:defRPr>
            </a:lvl1pPr>
          </a:lstStyle>
          <a:p>
            <a:fld id="{6F68E106-D3A5-42B9-95A1-F3174D379E84}" type="datetime1">
              <a:rPr lang="en-AE" smtClean="0"/>
              <a:pPr/>
              <a:t>02/05/2026</a:t>
            </a:fld>
            <a:endParaRPr lang="en-AE" dirty="0"/>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
        <p:nvSpPr>
          <p:cNvPr id="9" name="TextBox 8">
            <a:extLst>
              <a:ext uri="{FF2B5EF4-FFF2-40B4-BE49-F238E27FC236}">
                <a16:creationId xmlns:a16="http://schemas.microsoft.com/office/drawing/2014/main" id="{A757FA2D-E03F-A70D-F27E-4B2B7972625F}"/>
              </a:ext>
            </a:extLst>
          </p:cNvPr>
          <p:cNvSpPr txBox="1"/>
          <p:nvPr userDrawn="1"/>
        </p:nvSpPr>
        <p:spPr>
          <a:xfrm>
            <a:off x="10716236" y="6311900"/>
            <a:ext cx="1275127" cy="461665"/>
          </a:xfrm>
          <a:prstGeom prst="rect">
            <a:avLst/>
          </a:prstGeom>
          <a:noFill/>
        </p:spPr>
        <p:txBody>
          <a:bodyPr wrap="square" rtlCol="0">
            <a:spAutoFit/>
          </a:bodyPr>
          <a:lstStyle/>
          <a:p>
            <a:fld id="{A3AE3F3C-6C67-43D4-8A12-4ADF4AD67846}" type="slidenum">
              <a:rPr lang="en-US" sz="2400" b="1" smtClean="0">
                <a:solidFill>
                  <a:srgbClr val="FF0000"/>
                </a:solidFill>
                <a:highlight>
                  <a:srgbClr val="FFFF00"/>
                </a:highlight>
              </a:rPr>
              <a:t>‹#›</a:t>
            </a:fld>
            <a:r>
              <a:rPr lang="en-US" sz="2400" b="1" dirty="0">
                <a:solidFill>
                  <a:srgbClr val="FF0000"/>
                </a:solidFill>
                <a:highlight>
                  <a:srgbClr val="FFFF00"/>
                </a:highlight>
              </a:rPr>
              <a:t> of 27</a:t>
            </a:r>
          </a:p>
        </p:txBody>
      </p:sp>
    </p:spTree>
    <p:extLst>
      <p:ext uri="{BB962C8B-B14F-4D97-AF65-F5344CB8AC3E}">
        <p14:creationId xmlns:p14="http://schemas.microsoft.com/office/powerpoint/2010/main" val="3762469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sldNum="0" hdr="0" ftr="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30FD71-DE46-F344-7F16-B48550DCAD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E" dirty="0"/>
          </a:p>
        </p:txBody>
      </p:sp>
      <p:sp>
        <p:nvSpPr>
          <p:cNvPr id="3" name="Text Placeholder 2">
            <a:extLst>
              <a:ext uri="{FF2B5EF4-FFF2-40B4-BE49-F238E27FC236}">
                <a16:creationId xmlns:a16="http://schemas.microsoft.com/office/drawing/2014/main" id="{0D2C09EF-A422-4238-504C-F8F1F155DA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a:t>
            </a:r>
            <a:r>
              <a:rPr lang="en-US" dirty="0" err="1"/>
              <a:t>tstylesstyl</a:t>
            </a:r>
            <a:endParaRPr lang="en-US" dirty="0"/>
          </a:p>
          <a:p>
            <a:pPr lvl="1"/>
            <a:r>
              <a:rPr lang="en-US" dirty="0"/>
              <a:t>Second level</a:t>
            </a:r>
          </a:p>
        </p:txBody>
      </p:sp>
      <p:sp>
        <p:nvSpPr>
          <p:cNvPr id="4" name="Date Placeholder 3">
            <a:extLst>
              <a:ext uri="{FF2B5EF4-FFF2-40B4-BE49-F238E27FC236}">
                <a16:creationId xmlns:a16="http://schemas.microsoft.com/office/drawing/2014/main" id="{A19E03D7-B630-DBBD-BCE6-F100E4409A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4DE36F-3F65-412D-AB68-A5377555E042}" type="datetime1">
              <a:rPr lang="en-AE" smtClean="0"/>
              <a:t>02/05/2026</a:t>
            </a:fld>
            <a:endParaRPr lang="en-AE"/>
          </a:p>
        </p:txBody>
      </p:sp>
      <p:sp>
        <p:nvSpPr>
          <p:cNvPr id="5" name="Footer Placeholder 4">
            <a:extLst>
              <a:ext uri="{FF2B5EF4-FFF2-40B4-BE49-F238E27FC236}">
                <a16:creationId xmlns:a16="http://schemas.microsoft.com/office/drawing/2014/main" id="{31FF6C86-06F2-DC71-FFF5-226D1C335F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800">
                <a:solidFill>
                  <a:schemeClr val="bg1">
                    <a:lumMod val="50000"/>
                  </a:schemeClr>
                </a:solidFill>
              </a:defRPr>
            </a:lvl1pPr>
          </a:lstStyle>
          <a:p>
            <a:endParaRPr lang="en-AE" dirty="0"/>
          </a:p>
        </p:txBody>
      </p:sp>
      <p:sp>
        <p:nvSpPr>
          <p:cNvPr id="7" name="TextBox 6">
            <a:extLst>
              <a:ext uri="{FF2B5EF4-FFF2-40B4-BE49-F238E27FC236}">
                <a16:creationId xmlns:a16="http://schemas.microsoft.com/office/drawing/2014/main" id="{05D54B05-A41A-5938-EAEE-117CFFDF7E42}"/>
              </a:ext>
            </a:extLst>
          </p:cNvPr>
          <p:cNvSpPr txBox="1"/>
          <p:nvPr userDrawn="1"/>
        </p:nvSpPr>
        <p:spPr>
          <a:xfrm rot="16200000">
            <a:off x="-906958" y="5204917"/>
            <a:ext cx="2448340" cy="584775"/>
          </a:xfrm>
          <a:prstGeom prst="rect">
            <a:avLst/>
          </a:prstGeom>
          <a:noFill/>
        </p:spPr>
        <p:txBody>
          <a:bodyPr wrap="square" rtlCol="0">
            <a:spAutoFit/>
          </a:bodyPr>
          <a:lstStyle/>
          <a:p>
            <a:r>
              <a:rPr lang="en-US" sz="3200" dirty="0">
                <a:solidFill>
                  <a:srgbClr val="0563C1"/>
                </a:solidFill>
                <a:hlinkClick r:id="rId5">
                  <a:extLst>
                    <a:ext uri="{A12FA001-AC4F-418D-AE19-62706E023703}">
                      <ahyp:hlinkClr xmlns:ahyp="http://schemas.microsoft.com/office/drawing/2018/hyperlinkcolor" val="tx"/>
                    </a:ext>
                  </a:extLst>
                </a:hlinkClick>
              </a:rPr>
              <a:t>all</a:t>
            </a:r>
            <a:r>
              <a:rPr lang="en-US" sz="3200" dirty="0">
                <a:solidFill>
                  <a:srgbClr val="FF0000"/>
                </a:solidFill>
                <a:hlinkClick r:id="rId5">
                  <a:extLst>
                    <a:ext uri="{A12FA001-AC4F-418D-AE19-62706E023703}">
                      <ahyp:hlinkClr xmlns:ahyp="http://schemas.microsoft.com/office/drawing/2018/hyperlinkcolor" val="tx"/>
                    </a:ext>
                  </a:extLst>
                </a:hlinkClick>
              </a:rPr>
              <a:t>basra</a:t>
            </a:r>
            <a:r>
              <a:rPr lang="en-US" sz="3200" dirty="0">
                <a:solidFill>
                  <a:srgbClr val="0563C1"/>
                </a:solidFill>
                <a:hlinkClick r:id="rId5">
                  <a:extLst>
                    <a:ext uri="{A12FA001-AC4F-418D-AE19-62706E023703}">
                      <ahyp:hlinkClr xmlns:ahyp="http://schemas.microsoft.com/office/drawing/2018/hyperlinkcolor" val="tx"/>
                    </a:ext>
                  </a:extLst>
                </a:hlinkClick>
              </a:rPr>
              <a:t>.com </a:t>
            </a:r>
            <a:endParaRPr lang="en-AE" sz="3200" dirty="0">
              <a:solidFill>
                <a:schemeClr val="bg1">
                  <a:lumMod val="50000"/>
                </a:schemeClr>
              </a:solidFill>
            </a:endParaRPr>
          </a:p>
        </p:txBody>
      </p:sp>
      <p:sp>
        <p:nvSpPr>
          <p:cNvPr id="8" name="TextBox 7">
            <a:extLst>
              <a:ext uri="{FF2B5EF4-FFF2-40B4-BE49-F238E27FC236}">
                <a16:creationId xmlns:a16="http://schemas.microsoft.com/office/drawing/2014/main" id="{F0DBDD05-1F60-68F0-20D1-F535912419DC}"/>
              </a:ext>
            </a:extLst>
          </p:cNvPr>
          <p:cNvSpPr txBox="1"/>
          <p:nvPr userDrawn="1"/>
        </p:nvSpPr>
        <p:spPr>
          <a:xfrm rot="16200000">
            <a:off x="-898914" y="1769165"/>
            <a:ext cx="2259496" cy="461665"/>
          </a:xfrm>
          <a:prstGeom prst="rect">
            <a:avLst/>
          </a:prstGeom>
          <a:noFill/>
        </p:spPr>
        <p:txBody>
          <a:bodyPr wrap="square" rtlCol="0">
            <a:spAutoFit/>
          </a:bodyPr>
          <a:lstStyle/>
          <a:p>
            <a:r>
              <a:rPr lang="en-US" sz="2400" dirty="0">
                <a:solidFill>
                  <a:schemeClr val="accent6">
                    <a:lumMod val="75000"/>
                  </a:schemeClr>
                </a:solidFill>
              </a:rPr>
              <a:t>Salem Al-Jundi</a:t>
            </a:r>
            <a:endParaRPr lang="en-AE" sz="2400" dirty="0">
              <a:solidFill>
                <a:schemeClr val="accent6">
                  <a:lumMod val="75000"/>
                </a:schemeClr>
              </a:solidFill>
            </a:endParaRPr>
          </a:p>
        </p:txBody>
      </p:sp>
    </p:spTree>
    <p:extLst>
      <p:ext uri="{BB962C8B-B14F-4D97-AF65-F5344CB8AC3E}">
        <p14:creationId xmlns:p14="http://schemas.microsoft.com/office/powerpoint/2010/main" val="2415812622"/>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sldNum="0" hdr="0" ftr="0"/>
  <p:txStyles>
    <p:titleStyle>
      <a:lvl1pPr algn="ct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r" defTabSz="914400" rtl="1"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lem.aljundi@kunoozu.edu.iq"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erson standing in front of a group of people&#10;&#10;Description automatically generated">
            <a:extLst>
              <a:ext uri="{FF2B5EF4-FFF2-40B4-BE49-F238E27FC236}">
                <a16:creationId xmlns:a16="http://schemas.microsoft.com/office/drawing/2014/main" id="{6E87177E-5D1B-C7C9-2209-FEAC623A816D}"/>
              </a:ext>
            </a:extLst>
          </p:cNvPr>
          <p:cNvPicPr>
            <a:picLocks noChangeAspect="1"/>
          </p:cNvPicPr>
          <p:nvPr/>
        </p:nvPicPr>
        <p:blipFill rotWithShape="1">
          <a:blip r:embed="rId2"/>
          <a:srcRect l="4397" r="1840"/>
          <a:stretch/>
        </p:blipFill>
        <p:spPr>
          <a:xfrm>
            <a:off x="2522358"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EC48480-DC1B-13D7-4856-1A60810F5782}"/>
              </a:ext>
            </a:extLst>
          </p:cNvPr>
          <p:cNvSpPr>
            <a:spLocks noGrp="1"/>
          </p:cNvSpPr>
          <p:nvPr>
            <p:ph type="ctrTitle"/>
          </p:nvPr>
        </p:nvSpPr>
        <p:spPr>
          <a:xfrm>
            <a:off x="550844" y="365125"/>
            <a:ext cx="3910988" cy="2897186"/>
          </a:xfrm>
          <a:custGeom>
            <a:avLst/>
            <a:gdLst>
              <a:gd name="csX0" fmla="*/ 0 w 3910988"/>
              <a:gd name="csY0" fmla="*/ 0 h 2897186"/>
              <a:gd name="csX1" fmla="*/ 597822 w 3910988"/>
              <a:gd name="csY1" fmla="*/ 0 h 2897186"/>
              <a:gd name="csX2" fmla="*/ 1156535 w 3910988"/>
              <a:gd name="csY2" fmla="*/ 0 h 2897186"/>
              <a:gd name="csX3" fmla="*/ 1637027 w 3910988"/>
              <a:gd name="csY3" fmla="*/ 0 h 2897186"/>
              <a:gd name="csX4" fmla="*/ 2156630 w 3910988"/>
              <a:gd name="csY4" fmla="*/ 0 h 2897186"/>
              <a:gd name="csX5" fmla="*/ 2793562 w 3910988"/>
              <a:gd name="csY5" fmla="*/ 0 h 2897186"/>
              <a:gd name="csX6" fmla="*/ 3234945 w 3910988"/>
              <a:gd name="csY6" fmla="*/ 0 h 2897186"/>
              <a:gd name="csX7" fmla="*/ 3910988 w 3910988"/>
              <a:gd name="csY7" fmla="*/ 0 h 2897186"/>
              <a:gd name="csX8" fmla="*/ 3910988 w 3910988"/>
              <a:gd name="csY8" fmla="*/ 442855 h 2897186"/>
              <a:gd name="csX9" fmla="*/ 3910988 w 3910988"/>
              <a:gd name="csY9" fmla="*/ 914683 h 2897186"/>
              <a:gd name="csX10" fmla="*/ 3910988 w 3910988"/>
              <a:gd name="csY10" fmla="*/ 1357538 h 2897186"/>
              <a:gd name="csX11" fmla="*/ 3910988 w 3910988"/>
              <a:gd name="csY11" fmla="*/ 1829366 h 2897186"/>
              <a:gd name="csX12" fmla="*/ 3910988 w 3910988"/>
              <a:gd name="csY12" fmla="*/ 2185306 h 2897186"/>
              <a:gd name="csX13" fmla="*/ 3910988 w 3910988"/>
              <a:gd name="csY13" fmla="*/ 2512274 h 2897186"/>
              <a:gd name="csX14" fmla="*/ 3910988 w 3910988"/>
              <a:gd name="csY14" fmla="*/ 2897186 h 2897186"/>
              <a:gd name="csX15" fmla="*/ 3313165 w 3910988"/>
              <a:gd name="csY15" fmla="*/ 2897186 h 2897186"/>
              <a:gd name="csX16" fmla="*/ 2832672 w 3910988"/>
              <a:gd name="csY16" fmla="*/ 2897186 h 2897186"/>
              <a:gd name="csX17" fmla="*/ 2234850 w 3910988"/>
              <a:gd name="csY17" fmla="*/ 2897186 h 2897186"/>
              <a:gd name="csX18" fmla="*/ 1715247 w 3910988"/>
              <a:gd name="csY18" fmla="*/ 2897186 h 2897186"/>
              <a:gd name="csX19" fmla="*/ 1195645 w 3910988"/>
              <a:gd name="csY19" fmla="*/ 2897186 h 2897186"/>
              <a:gd name="csX20" fmla="*/ 597822 w 3910988"/>
              <a:gd name="csY20" fmla="*/ 2897186 h 2897186"/>
              <a:gd name="csX21" fmla="*/ 0 w 3910988"/>
              <a:gd name="csY21" fmla="*/ 2897186 h 2897186"/>
              <a:gd name="csX22" fmla="*/ 0 w 3910988"/>
              <a:gd name="csY22" fmla="*/ 2570217 h 2897186"/>
              <a:gd name="csX23" fmla="*/ 0 w 3910988"/>
              <a:gd name="csY23" fmla="*/ 2127361 h 2897186"/>
              <a:gd name="csX24" fmla="*/ 0 w 3910988"/>
              <a:gd name="csY24" fmla="*/ 1655534 h 2897186"/>
              <a:gd name="csX25" fmla="*/ 0 w 3910988"/>
              <a:gd name="csY25" fmla="*/ 1270623 h 2897186"/>
              <a:gd name="csX26" fmla="*/ 0 w 3910988"/>
              <a:gd name="csY26" fmla="*/ 943654 h 2897186"/>
              <a:gd name="csX27" fmla="*/ 0 w 3910988"/>
              <a:gd name="csY27" fmla="*/ 529771 h 2897186"/>
              <a:gd name="csX28" fmla="*/ 0 w 3910988"/>
              <a:gd name="csY28" fmla="*/ 0 h 289718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Lst>
            <a:rect l="l" t="t" r="r" b="b"/>
            <a:pathLst>
              <a:path w="3910988" h="2897186" fill="none" extrusionOk="0">
                <a:moveTo>
                  <a:pt x="0" y="0"/>
                </a:moveTo>
                <a:cubicBezTo>
                  <a:pt x="234999" y="-23545"/>
                  <a:pt x="435104" y="28043"/>
                  <a:pt x="597822" y="0"/>
                </a:cubicBezTo>
                <a:cubicBezTo>
                  <a:pt x="764088" y="-72784"/>
                  <a:pt x="916468" y="15204"/>
                  <a:pt x="1156535" y="0"/>
                </a:cubicBezTo>
                <a:cubicBezTo>
                  <a:pt x="1404892" y="-41757"/>
                  <a:pt x="1463306" y="17267"/>
                  <a:pt x="1637027" y="0"/>
                </a:cubicBezTo>
                <a:cubicBezTo>
                  <a:pt x="1797291" y="-31784"/>
                  <a:pt x="1993981" y="62520"/>
                  <a:pt x="2156630" y="0"/>
                </a:cubicBezTo>
                <a:cubicBezTo>
                  <a:pt x="2284587" y="-21959"/>
                  <a:pt x="2626813" y="5304"/>
                  <a:pt x="2793562" y="0"/>
                </a:cubicBezTo>
                <a:cubicBezTo>
                  <a:pt x="2936675" y="-15008"/>
                  <a:pt x="3082845" y="50284"/>
                  <a:pt x="3234945" y="0"/>
                </a:cubicBezTo>
                <a:cubicBezTo>
                  <a:pt x="3304076" y="-24727"/>
                  <a:pt x="3610992" y="70489"/>
                  <a:pt x="3910988" y="0"/>
                </a:cubicBezTo>
                <a:cubicBezTo>
                  <a:pt x="3988889" y="222752"/>
                  <a:pt x="3888346" y="335151"/>
                  <a:pt x="3910988" y="442855"/>
                </a:cubicBezTo>
                <a:cubicBezTo>
                  <a:pt x="3903402" y="584302"/>
                  <a:pt x="3904894" y="712897"/>
                  <a:pt x="3910988" y="914683"/>
                </a:cubicBezTo>
                <a:cubicBezTo>
                  <a:pt x="3905299" y="1071266"/>
                  <a:pt x="3912300" y="1239162"/>
                  <a:pt x="3910988" y="1357538"/>
                </a:cubicBezTo>
                <a:cubicBezTo>
                  <a:pt x="3906012" y="1468858"/>
                  <a:pt x="3826221" y="1677435"/>
                  <a:pt x="3910988" y="1829366"/>
                </a:cubicBezTo>
                <a:cubicBezTo>
                  <a:pt x="3980953" y="1947870"/>
                  <a:pt x="3877316" y="2043121"/>
                  <a:pt x="3910988" y="2185306"/>
                </a:cubicBezTo>
                <a:cubicBezTo>
                  <a:pt x="3913803" y="2337896"/>
                  <a:pt x="3890956" y="2394288"/>
                  <a:pt x="3910988" y="2512274"/>
                </a:cubicBezTo>
                <a:cubicBezTo>
                  <a:pt x="3961263" y="2619610"/>
                  <a:pt x="3876838" y="2770048"/>
                  <a:pt x="3910988" y="2897186"/>
                </a:cubicBezTo>
                <a:cubicBezTo>
                  <a:pt x="3629076" y="2918523"/>
                  <a:pt x="3598135" y="2871553"/>
                  <a:pt x="3313165" y="2897186"/>
                </a:cubicBezTo>
                <a:cubicBezTo>
                  <a:pt x="3040501" y="2926594"/>
                  <a:pt x="2980259" y="2882606"/>
                  <a:pt x="2832672" y="2897186"/>
                </a:cubicBezTo>
                <a:cubicBezTo>
                  <a:pt x="2705203" y="2874905"/>
                  <a:pt x="2400376" y="2835186"/>
                  <a:pt x="2234850" y="2897186"/>
                </a:cubicBezTo>
                <a:cubicBezTo>
                  <a:pt x="2055143" y="2978578"/>
                  <a:pt x="1891214" y="2867874"/>
                  <a:pt x="1715247" y="2897186"/>
                </a:cubicBezTo>
                <a:cubicBezTo>
                  <a:pt x="1513527" y="2910682"/>
                  <a:pt x="1430685" y="2864923"/>
                  <a:pt x="1195645" y="2897186"/>
                </a:cubicBezTo>
                <a:cubicBezTo>
                  <a:pt x="990517" y="2922607"/>
                  <a:pt x="729173" y="2819519"/>
                  <a:pt x="597822" y="2897186"/>
                </a:cubicBezTo>
                <a:cubicBezTo>
                  <a:pt x="417791" y="2919192"/>
                  <a:pt x="301788" y="2878483"/>
                  <a:pt x="0" y="2897186"/>
                </a:cubicBezTo>
                <a:cubicBezTo>
                  <a:pt x="-4866" y="2785913"/>
                  <a:pt x="9272" y="2681543"/>
                  <a:pt x="0" y="2570217"/>
                </a:cubicBezTo>
                <a:cubicBezTo>
                  <a:pt x="10392" y="2444133"/>
                  <a:pt x="-13332" y="2242311"/>
                  <a:pt x="0" y="2127361"/>
                </a:cubicBezTo>
                <a:cubicBezTo>
                  <a:pt x="-1544" y="2040521"/>
                  <a:pt x="65818" y="1748033"/>
                  <a:pt x="0" y="1655534"/>
                </a:cubicBezTo>
                <a:cubicBezTo>
                  <a:pt x="-42170" y="1569208"/>
                  <a:pt x="39491" y="1352507"/>
                  <a:pt x="0" y="1270623"/>
                </a:cubicBezTo>
                <a:cubicBezTo>
                  <a:pt x="-34630" y="1190113"/>
                  <a:pt x="53945" y="1063117"/>
                  <a:pt x="0" y="943654"/>
                </a:cubicBezTo>
                <a:cubicBezTo>
                  <a:pt x="-51299" y="844847"/>
                  <a:pt x="52520" y="628885"/>
                  <a:pt x="0" y="529771"/>
                </a:cubicBezTo>
                <a:cubicBezTo>
                  <a:pt x="-22477" y="414351"/>
                  <a:pt x="29927" y="212974"/>
                  <a:pt x="0" y="0"/>
                </a:cubicBezTo>
                <a:close/>
              </a:path>
              <a:path w="3910988" h="2897186" stroke="0" extrusionOk="0">
                <a:moveTo>
                  <a:pt x="0" y="0"/>
                </a:moveTo>
                <a:cubicBezTo>
                  <a:pt x="191779" y="-40609"/>
                  <a:pt x="435963" y="48304"/>
                  <a:pt x="597822" y="0"/>
                </a:cubicBezTo>
                <a:cubicBezTo>
                  <a:pt x="767238" y="8914"/>
                  <a:pt x="910093" y="62867"/>
                  <a:pt x="1156535" y="0"/>
                </a:cubicBezTo>
                <a:cubicBezTo>
                  <a:pt x="1419433" y="-47829"/>
                  <a:pt x="1449763" y="15869"/>
                  <a:pt x="1637027" y="0"/>
                </a:cubicBezTo>
                <a:cubicBezTo>
                  <a:pt x="1824769" y="-7830"/>
                  <a:pt x="2004002" y="49573"/>
                  <a:pt x="2156630" y="0"/>
                </a:cubicBezTo>
                <a:cubicBezTo>
                  <a:pt x="2331016" y="-42132"/>
                  <a:pt x="2645357" y="28441"/>
                  <a:pt x="2793562" y="0"/>
                </a:cubicBezTo>
                <a:cubicBezTo>
                  <a:pt x="2967289" y="-29645"/>
                  <a:pt x="3101859" y="49847"/>
                  <a:pt x="3234945" y="0"/>
                </a:cubicBezTo>
                <a:cubicBezTo>
                  <a:pt x="3349513" y="-61056"/>
                  <a:pt x="3603891" y="52524"/>
                  <a:pt x="3910988" y="0"/>
                </a:cubicBezTo>
                <a:cubicBezTo>
                  <a:pt x="3936052" y="217276"/>
                  <a:pt x="3880153" y="333679"/>
                  <a:pt x="3910988" y="442855"/>
                </a:cubicBezTo>
                <a:cubicBezTo>
                  <a:pt x="3913185" y="543036"/>
                  <a:pt x="3896731" y="760175"/>
                  <a:pt x="3910988" y="914683"/>
                </a:cubicBezTo>
                <a:cubicBezTo>
                  <a:pt x="3921704" y="1110367"/>
                  <a:pt x="3908512" y="1240679"/>
                  <a:pt x="3910988" y="1357538"/>
                </a:cubicBezTo>
                <a:cubicBezTo>
                  <a:pt x="3890528" y="1463247"/>
                  <a:pt x="3842215" y="1700040"/>
                  <a:pt x="3910988" y="1829366"/>
                </a:cubicBezTo>
                <a:cubicBezTo>
                  <a:pt x="3983706" y="1960350"/>
                  <a:pt x="3890138" y="2023919"/>
                  <a:pt x="3910988" y="2185306"/>
                </a:cubicBezTo>
                <a:cubicBezTo>
                  <a:pt x="3901104" y="2342370"/>
                  <a:pt x="3891368" y="2403563"/>
                  <a:pt x="3910988" y="2512274"/>
                </a:cubicBezTo>
                <a:cubicBezTo>
                  <a:pt x="3902704" y="2583267"/>
                  <a:pt x="3917536" y="2738379"/>
                  <a:pt x="3910988" y="2897186"/>
                </a:cubicBezTo>
                <a:cubicBezTo>
                  <a:pt x="3634207" y="2913368"/>
                  <a:pt x="3604463" y="2875230"/>
                  <a:pt x="3313165" y="2897186"/>
                </a:cubicBezTo>
                <a:cubicBezTo>
                  <a:pt x="3038048" y="2936036"/>
                  <a:pt x="2963521" y="2890837"/>
                  <a:pt x="2832672" y="2897186"/>
                </a:cubicBezTo>
                <a:cubicBezTo>
                  <a:pt x="2700218" y="2914678"/>
                  <a:pt x="2378129" y="2824859"/>
                  <a:pt x="2234850" y="2897186"/>
                </a:cubicBezTo>
                <a:cubicBezTo>
                  <a:pt x="2031280" y="2976090"/>
                  <a:pt x="1889949" y="2863378"/>
                  <a:pt x="1715247" y="2897186"/>
                </a:cubicBezTo>
                <a:cubicBezTo>
                  <a:pt x="1528076" y="2911792"/>
                  <a:pt x="1391855" y="2865282"/>
                  <a:pt x="1195645" y="2897186"/>
                </a:cubicBezTo>
                <a:cubicBezTo>
                  <a:pt x="959019" y="2931429"/>
                  <a:pt x="744583" y="2886198"/>
                  <a:pt x="597822" y="2897186"/>
                </a:cubicBezTo>
                <a:cubicBezTo>
                  <a:pt x="420885" y="2942243"/>
                  <a:pt x="320098" y="2861498"/>
                  <a:pt x="0" y="2897186"/>
                </a:cubicBezTo>
                <a:cubicBezTo>
                  <a:pt x="-13737" y="2789604"/>
                  <a:pt x="38585" y="2677157"/>
                  <a:pt x="0" y="2570217"/>
                </a:cubicBezTo>
                <a:cubicBezTo>
                  <a:pt x="-18380" y="2451618"/>
                  <a:pt x="2119" y="2208141"/>
                  <a:pt x="0" y="2127361"/>
                </a:cubicBezTo>
                <a:cubicBezTo>
                  <a:pt x="-9458" y="2043717"/>
                  <a:pt x="32339" y="1757115"/>
                  <a:pt x="0" y="1655534"/>
                </a:cubicBezTo>
                <a:cubicBezTo>
                  <a:pt x="-40850" y="1564522"/>
                  <a:pt x="35498" y="1335984"/>
                  <a:pt x="0" y="1270623"/>
                </a:cubicBezTo>
                <a:cubicBezTo>
                  <a:pt x="-39586" y="1196580"/>
                  <a:pt x="24218" y="1068665"/>
                  <a:pt x="0" y="943654"/>
                </a:cubicBezTo>
                <a:cubicBezTo>
                  <a:pt x="-45334" y="842707"/>
                  <a:pt x="45486" y="649407"/>
                  <a:pt x="0" y="529771"/>
                </a:cubicBezTo>
                <a:cubicBezTo>
                  <a:pt x="-60469" y="395634"/>
                  <a:pt x="19162" y="218981"/>
                  <a:pt x="0" y="0"/>
                </a:cubicBezTo>
                <a:close/>
              </a:path>
            </a:pathLst>
          </a:custGeom>
          <a:ln>
            <a:extLst>
              <a:ext uri="{C807C97D-BFC1-408E-A445-0C87EB9F89A2}">
                <ask:lineSketchStyleProps xmlns:ask="http://schemas.microsoft.com/office/drawing/2018/sketchyshapes" sd="3639538363">
                  <a:custGeom>
                    <a:avLst/>
                    <a:gdLst>
                      <a:gd name="connsiteX0" fmla="*/ 0 w 3973385"/>
                      <a:gd name="connsiteY0" fmla="*/ 0 h 3692028"/>
                      <a:gd name="connsiteX1" fmla="*/ 607360 w 3973385"/>
                      <a:gd name="connsiteY1" fmla="*/ 0 h 3692028"/>
                      <a:gd name="connsiteX2" fmla="*/ 1174987 w 3973385"/>
                      <a:gd name="connsiteY2" fmla="*/ 0 h 3692028"/>
                      <a:gd name="connsiteX3" fmla="*/ 1663145 w 3973385"/>
                      <a:gd name="connsiteY3" fmla="*/ 0 h 3692028"/>
                      <a:gd name="connsiteX4" fmla="*/ 2191038 w 3973385"/>
                      <a:gd name="connsiteY4" fmla="*/ 0 h 3692028"/>
                      <a:gd name="connsiteX5" fmla="*/ 2838132 w 3973385"/>
                      <a:gd name="connsiteY5" fmla="*/ 0 h 3692028"/>
                      <a:gd name="connsiteX6" fmla="*/ 3286557 w 3973385"/>
                      <a:gd name="connsiteY6" fmla="*/ 0 h 3692028"/>
                      <a:gd name="connsiteX7" fmla="*/ 3973385 w 3973385"/>
                      <a:gd name="connsiteY7" fmla="*/ 0 h 3692028"/>
                      <a:gd name="connsiteX8" fmla="*/ 3973385 w 3973385"/>
                      <a:gd name="connsiteY8" fmla="*/ 564353 h 3692028"/>
                      <a:gd name="connsiteX9" fmla="*/ 3973385 w 3973385"/>
                      <a:gd name="connsiteY9" fmla="*/ 1165626 h 3692028"/>
                      <a:gd name="connsiteX10" fmla="*/ 3973385 w 3973385"/>
                      <a:gd name="connsiteY10" fmla="*/ 1729979 h 3692028"/>
                      <a:gd name="connsiteX11" fmla="*/ 3973385 w 3973385"/>
                      <a:gd name="connsiteY11" fmla="*/ 2331252 h 3692028"/>
                      <a:gd name="connsiteX12" fmla="*/ 3973385 w 3973385"/>
                      <a:gd name="connsiteY12" fmla="*/ 2784844 h 3692028"/>
                      <a:gd name="connsiteX13" fmla="*/ 3973385 w 3973385"/>
                      <a:gd name="connsiteY13" fmla="*/ 3201516 h 3692028"/>
                      <a:gd name="connsiteX14" fmla="*/ 3973385 w 3973385"/>
                      <a:gd name="connsiteY14" fmla="*/ 3692028 h 3692028"/>
                      <a:gd name="connsiteX15" fmla="*/ 3366025 w 3973385"/>
                      <a:gd name="connsiteY15" fmla="*/ 3692028 h 3692028"/>
                      <a:gd name="connsiteX16" fmla="*/ 2877866 w 3973385"/>
                      <a:gd name="connsiteY16" fmla="*/ 3692028 h 3692028"/>
                      <a:gd name="connsiteX17" fmla="*/ 2270506 w 3973385"/>
                      <a:gd name="connsiteY17" fmla="*/ 3692028 h 3692028"/>
                      <a:gd name="connsiteX18" fmla="*/ 1742613 w 3973385"/>
                      <a:gd name="connsiteY18" fmla="*/ 3692028 h 3692028"/>
                      <a:gd name="connsiteX19" fmla="*/ 1214721 w 3973385"/>
                      <a:gd name="connsiteY19" fmla="*/ 3692028 h 3692028"/>
                      <a:gd name="connsiteX20" fmla="*/ 607360 w 3973385"/>
                      <a:gd name="connsiteY20" fmla="*/ 3692028 h 3692028"/>
                      <a:gd name="connsiteX21" fmla="*/ 0 w 3973385"/>
                      <a:gd name="connsiteY21" fmla="*/ 3692028 h 3692028"/>
                      <a:gd name="connsiteX22" fmla="*/ 0 w 3973385"/>
                      <a:gd name="connsiteY22" fmla="*/ 3275356 h 3692028"/>
                      <a:gd name="connsiteX23" fmla="*/ 0 w 3973385"/>
                      <a:gd name="connsiteY23" fmla="*/ 2711003 h 3692028"/>
                      <a:gd name="connsiteX24" fmla="*/ 0 w 3973385"/>
                      <a:gd name="connsiteY24" fmla="*/ 2109730 h 3692028"/>
                      <a:gd name="connsiteX25" fmla="*/ 0 w 3973385"/>
                      <a:gd name="connsiteY25" fmla="*/ 1619218 h 3692028"/>
                      <a:gd name="connsiteX26" fmla="*/ 0 w 3973385"/>
                      <a:gd name="connsiteY26" fmla="*/ 1202546 h 3692028"/>
                      <a:gd name="connsiteX27" fmla="*/ 0 w 3973385"/>
                      <a:gd name="connsiteY27" fmla="*/ 675114 h 3692028"/>
                      <a:gd name="connsiteX28" fmla="*/ 0 w 3973385"/>
                      <a:gd name="connsiteY28" fmla="*/ 0 h 3692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73385" h="3692028" extrusionOk="0">
                        <a:moveTo>
                          <a:pt x="0" y="0"/>
                        </a:moveTo>
                        <a:cubicBezTo>
                          <a:pt x="209557" y="-38541"/>
                          <a:pt x="450868" y="42100"/>
                          <a:pt x="607360" y="0"/>
                        </a:cubicBezTo>
                        <a:cubicBezTo>
                          <a:pt x="763852" y="-42100"/>
                          <a:pt x="904293" y="60368"/>
                          <a:pt x="1174987" y="0"/>
                        </a:cubicBezTo>
                        <a:cubicBezTo>
                          <a:pt x="1445681" y="-60368"/>
                          <a:pt x="1473255" y="29900"/>
                          <a:pt x="1663145" y="0"/>
                        </a:cubicBezTo>
                        <a:cubicBezTo>
                          <a:pt x="1853035" y="-29900"/>
                          <a:pt x="2036261" y="51719"/>
                          <a:pt x="2191038" y="0"/>
                        </a:cubicBezTo>
                        <a:cubicBezTo>
                          <a:pt x="2345815" y="-51719"/>
                          <a:pt x="2696522" y="21208"/>
                          <a:pt x="2838132" y="0"/>
                        </a:cubicBezTo>
                        <a:cubicBezTo>
                          <a:pt x="2979742" y="-21208"/>
                          <a:pt x="3149638" y="42508"/>
                          <a:pt x="3286557" y="0"/>
                        </a:cubicBezTo>
                        <a:cubicBezTo>
                          <a:pt x="3423477" y="-42508"/>
                          <a:pt x="3635552" y="63864"/>
                          <a:pt x="3973385" y="0"/>
                        </a:cubicBezTo>
                        <a:cubicBezTo>
                          <a:pt x="4027562" y="278700"/>
                          <a:pt x="3941816" y="418783"/>
                          <a:pt x="3973385" y="564353"/>
                        </a:cubicBezTo>
                        <a:cubicBezTo>
                          <a:pt x="4004954" y="709923"/>
                          <a:pt x="3963049" y="933385"/>
                          <a:pt x="3973385" y="1165626"/>
                        </a:cubicBezTo>
                        <a:cubicBezTo>
                          <a:pt x="3983721" y="1397867"/>
                          <a:pt x="3973310" y="1594624"/>
                          <a:pt x="3973385" y="1729979"/>
                        </a:cubicBezTo>
                        <a:cubicBezTo>
                          <a:pt x="3973460" y="1865334"/>
                          <a:pt x="3906601" y="2165140"/>
                          <a:pt x="3973385" y="2331252"/>
                        </a:cubicBezTo>
                        <a:cubicBezTo>
                          <a:pt x="4040169" y="2497364"/>
                          <a:pt x="3968898" y="2613005"/>
                          <a:pt x="3973385" y="2784844"/>
                        </a:cubicBezTo>
                        <a:cubicBezTo>
                          <a:pt x="3977872" y="2956683"/>
                          <a:pt x="3951820" y="3076259"/>
                          <a:pt x="3973385" y="3201516"/>
                        </a:cubicBezTo>
                        <a:cubicBezTo>
                          <a:pt x="3994950" y="3326773"/>
                          <a:pt x="3969667" y="3499911"/>
                          <a:pt x="3973385" y="3692028"/>
                        </a:cubicBezTo>
                        <a:cubicBezTo>
                          <a:pt x="3682921" y="3722126"/>
                          <a:pt x="3657350" y="3649735"/>
                          <a:pt x="3366025" y="3692028"/>
                        </a:cubicBezTo>
                        <a:cubicBezTo>
                          <a:pt x="3074700" y="3734321"/>
                          <a:pt x="3012814" y="3681560"/>
                          <a:pt x="2877866" y="3692028"/>
                        </a:cubicBezTo>
                        <a:cubicBezTo>
                          <a:pt x="2742918" y="3702496"/>
                          <a:pt x="2433251" y="3620018"/>
                          <a:pt x="2270506" y="3692028"/>
                        </a:cubicBezTo>
                        <a:cubicBezTo>
                          <a:pt x="2107761" y="3764038"/>
                          <a:pt x="1931081" y="3630730"/>
                          <a:pt x="1742613" y="3692028"/>
                        </a:cubicBezTo>
                        <a:cubicBezTo>
                          <a:pt x="1554145" y="3753326"/>
                          <a:pt x="1450502" y="3647148"/>
                          <a:pt x="1214721" y="3692028"/>
                        </a:cubicBezTo>
                        <a:cubicBezTo>
                          <a:pt x="978940" y="3736908"/>
                          <a:pt x="783944" y="3633127"/>
                          <a:pt x="607360" y="3692028"/>
                        </a:cubicBezTo>
                        <a:cubicBezTo>
                          <a:pt x="430776" y="3750929"/>
                          <a:pt x="303259" y="3666721"/>
                          <a:pt x="0" y="3692028"/>
                        </a:cubicBezTo>
                        <a:cubicBezTo>
                          <a:pt x="-16545" y="3546943"/>
                          <a:pt x="12314" y="3425061"/>
                          <a:pt x="0" y="3275356"/>
                        </a:cubicBezTo>
                        <a:cubicBezTo>
                          <a:pt x="-12314" y="3125651"/>
                          <a:pt x="10615" y="2837619"/>
                          <a:pt x="0" y="2711003"/>
                        </a:cubicBezTo>
                        <a:cubicBezTo>
                          <a:pt x="-10615" y="2584387"/>
                          <a:pt x="38116" y="2232515"/>
                          <a:pt x="0" y="2109730"/>
                        </a:cubicBezTo>
                        <a:cubicBezTo>
                          <a:pt x="-38116" y="1986945"/>
                          <a:pt x="33207" y="1725888"/>
                          <a:pt x="0" y="1619218"/>
                        </a:cubicBezTo>
                        <a:cubicBezTo>
                          <a:pt x="-33207" y="1512548"/>
                          <a:pt x="49909" y="1353419"/>
                          <a:pt x="0" y="1202546"/>
                        </a:cubicBezTo>
                        <a:cubicBezTo>
                          <a:pt x="-49909" y="1051673"/>
                          <a:pt x="37212" y="826283"/>
                          <a:pt x="0" y="675114"/>
                        </a:cubicBezTo>
                        <a:cubicBezTo>
                          <a:pt x="-37212" y="523945"/>
                          <a:pt x="18839" y="302636"/>
                          <a:pt x="0" y="0"/>
                        </a:cubicBezTo>
                        <a:close/>
                      </a:path>
                    </a:pathLst>
                  </a:custGeom>
                  <ask:type>
                    <ask:lineSketchScribble/>
                  </ask:type>
                </ask:lineSketchStyleProps>
              </a:ext>
            </a:extLst>
          </a:ln>
          <a:effectLst>
            <a:glow rad="101600">
              <a:schemeClr val="accent4">
                <a:satMod val="175000"/>
                <a:alpha val="40000"/>
              </a:schemeClr>
            </a:glow>
          </a:effectLst>
        </p:spPr>
        <p:style>
          <a:lnRef idx="2">
            <a:schemeClr val="accent4"/>
          </a:lnRef>
          <a:fillRef idx="1">
            <a:schemeClr val="lt1"/>
          </a:fillRef>
          <a:effectRef idx="0">
            <a:schemeClr val="accent4"/>
          </a:effectRef>
          <a:fontRef idx="minor">
            <a:schemeClr val="dk1"/>
          </a:fontRef>
        </p:style>
        <p:txBody>
          <a:bodyPr vert="horz" lIns="91440" tIns="45720" rIns="91440" bIns="45720" rtlCol="0" anchor="ctr">
            <a:normAutofit/>
          </a:bodyPr>
          <a:lstStyle/>
          <a:p>
            <a:pPr algn="l" rtl="0"/>
            <a:r>
              <a:rPr lang="en-US" dirty="0"/>
              <a:t>Managerial Readings</a:t>
            </a:r>
          </a:p>
        </p:txBody>
      </p:sp>
      <p:sp>
        <p:nvSpPr>
          <p:cNvPr id="3" name="Subtitle 2">
            <a:extLst>
              <a:ext uri="{FF2B5EF4-FFF2-40B4-BE49-F238E27FC236}">
                <a16:creationId xmlns:a16="http://schemas.microsoft.com/office/drawing/2014/main" id="{182A7D13-93F0-4C18-B0CC-A38B08CBB91F}"/>
              </a:ext>
            </a:extLst>
          </p:cNvPr>
          <p:cNvSpPr>
            <a:spLocks noGrp="1"/>
          </p:cNvSpPr>
          <p:nvPr>
            <p:ph type="subTitle" idx="1"/>
          </p:nvPr>
        </p:nvSpPr>
        <p:spPr>
          <a:xfrm>
            <a:off x="457200" y="3943349"/>
            <a:ext cx="4203189" cy="2233613"/>
          </a:xfrm>
        </p:spPr>
        <p:txBody>
          <a:bodyPr vert="horz" lIns="91440" tIns="45720" rIns="91440" bIns="45720" rtlCol="0">
            <a:normAutofit/>
          </a:bodyPr>
          <a:lstStyle/>
          <a:p>
            <a:pPr rtl="0"/>
            <a:r>
              <a:rPr lang="en-US" dirty="0">
                <a:latin typeface="+mn-lt"/>
                <a:cs typeface="+mn-cs"/>
              </a:rPr>
              <a:t>Dr. Salem A. Al-Jundi</a:t>
            </a:r>
          </a:p>
          <a:p>
            <a:pPr rtl="0"/>
            <a:r>
              <a:rPr lang="en-US" dirty="0">
                <a:latin typeface="+mn-lt"/>
                <a:cs typeface="+mn-cs"/>
                <a:hlinkClick r:id="rId3"/>
              </a:rPr>
              <a:t>salem.aljundi@kunoozu.edu.iq</a:t>
            </a:r>
            <a:r>
              <a:rPr lang="en-US" dirty="0">
                <a:latin typeface="+mn-lt"/>
                <a:cs typeface="+mn-cs"/>
              </a:rPr>
              <a:t> </a:t>
            </a:r>
          </a:p>
          <a:p>
            <a:pPr rtl="0"/>
            <a:r>
              <a:rPr lang="en-US" dirty="0">
                <a:latin typeface="+mn-lt"/>
                <a:cs typeface="+mn-cs"/>
              </a:rPr>
              <a:t>Al-</a:t>
            </a:r>
            <a:r>
              <a:rPr lang="en-US" dirty="0" err="1">
                <a:latin typeface="+mn-lt"/>
                <a:cs typeface="+mn-cs"/>
              </a:rPr>
              <a:t>Kunooze</a:t>
            </a:r>
            <a:r>
              <a:rPr lang="en-US" dirty="0">
                <a:latin typeface="+mn-lt"/>
                <a:cs typeface="+mn-cs"/>
              </a:rPr>
              <a:t> University</a:t>
            </a:r>
          </a:p>
          <a:p>
            <a:pPr rtl="0"/>
            <a:r>
              <a:rPr lang="en-US" dirty="0">
                <a:latin typeface="+mn-lt"/>
                <a:cs typeface="+mn-cs"/>
              </a:rPr>
              <a:t>2026</a:t>
            </a:r>
          </a:p>
        </p:txBody>
      </p:sp>
    </p:spTree>
    <p:extLst>
      <p:ext uri="{BB962C8B-B14F-4D97-AF65-F5344CB8AC3E}">
        <p14:creationId xmlns:p14="http://schemas.microsoft.com/office/powerpoint/2010/main" val="3316004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3E349-78E0-A6AE-2BF4-8636A8B5B1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26FCA1-F275-5285-FA37-A6E87799BD8E}"/>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A9E8F213-CC73-2452-2EF8-982AE5C51537}"/>
              </a:ext>
            </a:extLst>
          </p:cNvPr>
          <p:cNvSpPr>
            <a:spLocks noGrp="1"/>
          </p:cNvSpPr>
          <p:nvPr>
            <p:ph idx="1"/>
          </p:nvPr>
        </p:nvSpPr>
        <p:spPr/>
        <p:txBody>
          <a:bodyPr>
            <a:normAutofit/>
          </a:bodyPr>
          <a:lstStyle/>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Mr. Kareem also made sure that resources were used properly. He checked that the team had enough computers, materials, and budget </a:t>
            </a:r>
            <a:r>
              <a:rPr lang="en-AE" sz="4000" kern="100" dirty="0">
                <a:solidFill>
                  <a:srgbClr val="EE0000"/>
                </a:solidFill>
                <a:effectLst/>
                <a:latin typeface="Times New Roman" panose="02020603050405020304" pitchFamily="18" charset="0"/>
                <a:ea typeface="Calibri" panose="020F0502020204030204" pitchFamily="34" charset="0"/>
              </a:rPr>
              <a:t>to </a:t>
            </a:r>
            <a:r>
              <a:rPr lang="en-AE" sz="4000" kern="100" dirty="0">
                <a:effectLst/>
                <a:latin typeface="Times New Roman" panose="02020603050405020304" pitchFamily="18" charset="0"/>
                <a:ea typeface="Calibri" panose="020F0502020204030204" pitchFamily="34" charset="0"/>
              </a:rPr>
              <a:t>complete their tasks. When one department needed extra help, he quickly moved resources to support them.</a:t>
            </a:r>
            <a:endParaRPr lang="en-US" sz="4000" kern="1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A083921D-7704-DFA8-F04F-01A2398A722F}"/>
              </a:ext>
            </a:extLst>
          </p:cNvPr>
          <p:cNvSpPr>
            <a:spLocks noGrp="1"/>
          </p:cNvSpPr>
          <p:nvPr>
            <p:ph type="dt" sz="half" idx="10"/>
          </p:nvPr>
        </p:nvSpPr>
        <p:spPr/>
        <p:txBody>
          <a:bodyPr/>
          <a:lstStyle/>
          <a:p>
            <a:fld id="{FAF71818-1366-4FD5-B813-502A2BF8C042}" type="datetime1">
              <a:rPr lang="en-AE" smtClean="0"/>
              <a:t>02/05/2026</a:t>
            </a:fld>
            <a:endParaRPr lang="en-AE"/>
          </a:p>
        </p:txBody>
      </p:sp>
    </p:spTree>
    <p:extLst>
      <p:ext uri="{BB962C8B-B14F-4D97-AF65-F5344CB8AC3E}">
        <p14:creationId xmlns:p14="http://schemas.microsoft.com/office/powerpoint/2010/main" val="3244421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3D4F2-063A-67EA-2D3D-E2840CFD9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11D271-78EB-AE92-EEE2-147CF799688D}"/>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AAFDB936-A35E-22BF-B09A-CA02B4476125}"/>
              </a:ext>
            </a:extLst>
          </p:cNvPr>
          <p:cNvSpPr>
            <a:spLocks noGrp="1"/>
          </p:cNvSpPr>
          <p:nvPr>
            <p:ph idx="1"/>
          </p:nvPr>
        </p:nvSpPr>
        <p:spPr/>
        <p:txBody>
          <a:bodyPr>
            <a:normAutofit fontScale="92500" lnSpcReduction="10000"/>
          </a:bodyPr>
          <a:lstStyle/>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As time passed, the company became more organized. Employees worked faster and made fewer mistakes. They felt happier because they understood their roles and worked together as </a:t>
            </a:r>
            <a:r>
              <a:rPr lang="en-AE" sz="4000" kern="100" dirty="0">
                <a:solidFill>
                  <a:srgbClr val="EE0000"/>
                </a:solidFill>
                <a:effectLst/>
                <a:latin typeface="Times New Roman" panose="02020603050405020304" pitchFamily="18" charset="0"/>
                <a:ea typeface="Calibri" panose="020F0502020204030204" pitchFamily="34" charset="0"/>
              </a:rPr>
              <a:t>a</a:t>
            </a:r>
            <a:r>
              <a:rPr lang="en-AE" sz="4000" kern="100" dirty="0">
                <a:effectLst/>
                <a:latin typeface="Times New Roman" panose="02020603050405020304" pitchFamily="18" charset="0"/>
                <a:ea typeface="Calibri" panose="020F0502020204030204" pitchFamily="34" charset="0"/>
              </a:rPr>
              <a:t> team.</a:t>
            </a:r>
            <a:endParaRPr lang="en-US" sz="4000" kern="100" dirty="0">
              <a:effectLst/>
              <a:latin typeface="Times New Roman" panose="02020603050405020304" pitchFamily="18" charset="0"/>
              <a:ea typeface="Calibri" panose="020F0502020204030204" pitchFamily="34" charset="0"/>
            </a:endParaRPr>
          </a:p>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Finally, the project was completed on time, and the client was very satisfied. The company even received another project because </a:t>
            </a:r>
            <a:r>
              <a:rPr lang="en-AE" sz="4000" kern="100" dirty="0">
                <a:solidFill>
                  <a:srgbClr val="EE0000"/>
                </a:solidFill>
                <a:effectLst/>
                <a:latin typeface="Times New Roman" panose="02020603050405020304" pitchFamily="18" charset="0"/>
                <a:ea typeface="Calibri" panose="020F0502020204030204" pitchFamily="34" charset="0"/>
              </a:rPr>
              <a:t>of </a:t>
            </a:r>
            <a:r>
              <a:rPr lang="en-AE" sz="4000" kern="100" dirty="0">
                <a:effectLst/>
                <a:latin typeface="Times New Roman" panose="02020603050405020304" pitchFamily="18" charset="0"/>
                <a:ea typeface="Calibri" panose="020F0502020204030204" pitchFamily="34" charset="0"/>
              </a:rPr>
              <a:t>their good work.</a:t>
            </a:r>
            <a:endParaRPr lang="en-US" sz="4000" kern="1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A3D71B8A-5563-E110-9285-98EED76AE78F}"/>
              </a:ext>
            </a:extLst>
          </p:cNvPr>
          <p:cNvSpPr>
            <a:spLocks noGrp="1"/>
          </p:cNvSpPr>
          <p:nvPr>
            <p:ph type="dt" sz="half" idx="10"/>
          </p:nvPr>
        </p:nvSpPr>
        <p:spPr/>
        <p:txBody>
          <a:bodyPr/>
          <a:lstStyle/>
          <a:p>
            <a:fld id="{E1AABA48-5032-48DC-9956-4FC36206797A}" type="datetime1">
              <a:rPr lang="en-AE" smtClean="0"/>
              <a:t>02/05/2026</a:t>
            </a:fld>
            <a:endParaRPr lang="en-AE"/>
          </a:p>
        </p:txBody>
      </p:sp>
    </p:spTree>
    <p:extLst>
      <p:ext uri="{BB962C8B-B14F-4D97-AF65-F5344CB8AC3E}">
        <p14:creationId xmlns:p14="http://schemas.microsoft.com/office/powerpoint/2010/main" val="1348216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C4AC0-97D8-0903-C877-E3FE737935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DC723C-50BB-BF90-BC30-26C12B131DEC}"/>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444744A9-7EE7-3DB9-0980-3068389F2717}"/>
              </a:ext>
            </a:extLst>
          </p:cNvPr>
          <p:cNvSpPr>
            <a:spLocks noGrp="1"/>
          </p:cNvSpPr>
          <p:nvPr>
            <p:ph idx="1"/>
          </p:nvPr>
        </p:nvSpPr>
        <p:spPr/>
        <p:txBody>
          <a:bodyPr>
            <a:normAutofit fontScale="77500" lnSpcReduction="20000"/>
          </a:bodyPr>
          <a:lstStyle/>
          <a:p>
            <a:pPr>
              <a:lnSpc>
                <a:spcPct val="107000"/>
              </a:lnSpc>
              <a:spcAft>
                <a:spcPts val="800"/>
              </a:spcAft>
            </a:pPr>
            <a:r>
              <a:rPr lang="en-AE" sz="4000" kern="100" dirty="0">
                <a:latin typeface="Times New Roman" panose="02020603050405020304" pitchFamily="18" charset="0"/>
                <a:ea typeface="Calibri" panose="020F0502020204030204" pitchFamily="34" charset="0"/>
              </a:rPr>
              <a:t>At the end of the project, Mr. Kareem spoke to his team. He said, “Organizing is the key to success. When we arrange </a:t>
            </a:r>
            <a:r>
              <a:rPr lang="en-AE" sz="4000" kern="100" dirty="0">
                <a:solidFill>
                  <a:srgbClr val="EE0000"/>
                </a:solidFill>
                <a:latin typeface="Times New Roman" panose="02020603050405020304" pitchFamily="18" charset="0"/>
                <a:ea typeface="Calibri" panose="020F0502020204030204" pitchFamily="34" charset="0"/>
              </a:rPr>
              <a:t>our </a:t>
            </a:r>
            <a:r>
              <a:rPr lang="en-AE" sz="4000" kern="100" dirty="0">
                <a:latin typeface="Times New Roman" panose="02020603050405020304" pitchFamily="18" charset="0"/>
                <a:ea typeface="Calibri" panose="020F0502020204030204" pitchFamily="34" charset="0"/>
              </a:rPr>
              <a:t>work, people, and resources in the right way, everything becomes easier.”</a:t>
            </a:r>
            <a:endParaRPr lang="en-US" sz="4000" kern="100" dirty="0">
              <a:latin typeface="Times New Roman" panose="02020603050405020304" pitchFamily="18" charset="0"/>
              <a:ea typeface="Calibri" panose="020F0502020204030204" pitchFamily="34" charset="0"/>
            </a:endParaRPr>
          </a:p>
          <a:p>
            <a:pPr>
              <a:lnSpc>
                <a:spcPct val="107000"/>
              </a:lnSpc>
              <a:spcAft>
                <a:spcPts val="800"/>
              </a:spcAft>
            </a:pPr>
            <a:r>
              <a:rPr lang="en-AE" sz="4000" kern="100" dirty="0">
                <a:latin typeface="Times New Roman" panose="02020603050405020304" pitchFamily="18" charset="0"/>
                <a:ea typeface="Calibri" panose="020F0502020204030204" pitchFamily="34" charset="0"/>
              </a:rPr>
              <a:t>The team agreed. They learned that organizing is not just about giving orders—it is about planning tasks, assigning roles, and helping everyone work together smoothly. From that day, Bright Future Company became stronger and more successful because of good organization.</a:t>
            </a:r>
            <a:endParaRPr lang="en-US" sz="4000" kern="100"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CF5061E6-E9B0-4CF1-42CF-C76692F99BCB}"/>
              </a:ext>
            </a:extLst>
          </p:cNvPr>
          <p:cNvSpPr>
            <a:spLocks noGrp="1"/>
          </p:cNvSpPr>
          <p:nvPr>
            <p:ph type="dt" sz="half" idx="10"/>
          </p:nvPr>
        </p:nvSpPr>
        <p:spPr/>
        <p:txBody>
          <a:bodyPr/>
          <a:lstStyle/>
          <a:p>
            <a:fld id="{CB702A76-BB32-4D28-B177-4A6E3AD17092}" type="datetime1">
              <a:rPr lang="en-AE" smtClean="0"/>
              <a:t>02/05/2026</a:t>
            </a:fld>
            <a:endParaRPr lang="en-AE"/>
          </a:p>
        </p:txBody>
      </p:sp>
    </p:spTree>
    <p:extLst>
      <p:ext uri="{BB962C8B-B14F-4D97-AF65-F5344CB8AC3E}">
        <p14:creationId xmlns:p14="http://schemas.microsoft.com/office/powerpoint/2010/main" val="843272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F521-7B74-CEEF-30BE-252F603475F7}"/>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DC4E64D6-0688-F261-82DA-C9A1E73B2814}"/>
              </a:ext>
            </a:extLst>
          </p:cNvPr>
          <p:cNvSpPr>
            <a:spLocks noGrp="1"/>
          </p:cNvSpPr>
          <p:nvPr>
            <p:ph idx="1"/>
          </p:nvPr>
        </p:nvSpPr>
        <p:spPr/>
        <p:txBody>
          <a:bodyPr>
            <a:normAutofit/>
          </a:bodyPr>
          <a:lstStyle/>
          <a:p>
            <a:pPr marL="342900" lvl="0" indent="-342900">
              <a:lnSpc>
                <a:spcPct val="107000"/>
              </a:lnSpc>
              <a:spcAft>
                <a:spcPts val="800"/>
              </a:spcAft>
              <a:buFont typeface="+mj-lt"/>
              <a:buAutoNum type="arabicPeriod"/>
              <a:tabLst>
                <a:tab pos="457200" algn="l"/>
              </a:tabLst>
            </a:pPr>
            <a:r>
              <a:rPr lang="en-US" sz="2800" kern="0" dirty="0">
                <a:effectLst/>
                <a:latin typeface="Times New Roman" panose="02020603050405020304" pitchFamily="18" charset="0"/>
                <a:ea typeface="Times New Roman" panose="02020603050405020304" pitchFamily="18" charset="0"/>
              </a:rPr>
              <a:t>What is the name of the company in the story?</a:t>
            </a:r>
          </a:p>
          <a:p>
            <a:pPr lvl="0">
              <a:lnSpc>
                <a:spcPct val="107000"/>
              </a:lnSpc>
              <a:spcAft>
                <a:spcPts val="800"/>
              </a:spcAft>
              <a:tabLst>
                <a:tab pos="457200" algn="l"/>
              </a:tabLst>
            </a:pP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A) Smart Vision Company</a:t>
            </a: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B) Big Success Company</a:t>
            </a: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C) Fast Work Company</a:t>
            </a: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D) Bright Future Company</a:t>
            </a:r>
          </a:p>
          <a:p>
            <a:pPr lvl="0">
              <a:lnSpc>
                <a:spcPct val="107000"/>
              </a:lnSpc>
              <a:spcAft>
                <a:spcPts val="800"/>
              </a:spcAft>
              <a:tabLst>
                <a:tab pos="457200" algn="l"/>
              </a:tabLst>
            </a:pPr>
            <a:br>
              <a:rPr lang="en-US" sz="2800" kern="0" dirty="0">
                <a:effectLst/>
                <a:latin typeface="Times New Roman" panose="02020603050405020304" pitchFamily="18" charset="0"/>
                <a:ea typeface="Times New Roman" panose="02020603050405020304" pitchFamily="18" charset="0"/>
              </a:rPr>
            </a:br>
            <a:r>
              <a:rPr lang="en-US" sz="2800" b="1" kern="0" dirty="0">
                <a:solidFill>
                  <a:srgbClr val="FF0000"/>
                </a:solidFill>
                <a:effectLst/>
                <a:latin typeface="Times New Roman" panose="02020603050405020304" pitchFamily="18" charset="0"/>
                <a:ea typeface="Times New Roman" panose="02020603050405020304" pitchFamily="18" charset="0"/>
              </a:rPr>
              <a:t>Answer: D</a:t>
            </a:r>
            <a:endParaRPr lang="en-US" sz="2800" kern="100" dirty="0">
              <a:solidFill>
                <a:srgbClr val="FF0000"/>
              </a:solidFill>
              <a:effectLst/>
              <a:latin typeface="Times New Roman" panose="02020603050405020304" pitchFamily="18" charset="0"/>
              <a:ea typeface="Calibri" panose="020F0502020204030204" pitchFamily="34" charset="0"/>
            </a:endParaRPr>
          </a:p>
          <a:p>
            <a:endParaRPr lang="en-AE" dirty="0"/>
          </a:p>
        </p:txBody>
      </p:sp>
      <p:sp>
        <p:nvSpPr>
          <p:cNvPr id="5" name="Date Placeholder 4">
            <a:extLst>
              <a:ext uri="{FF2B5EF4-FFF2-40B4-BE49-F238E27FC236}">
                <a16:creationId xmlns:a16="http://schemas.microsoft.com/office/drawing/2014/main" id="{FA9CFEBB-079F-4F3B-1473-C15C19603F70}"/>
              </a:ext>
            </a:extLst>
          </p:cNvPr>
          <p:cNvSpPr>
            <a:spLocks noGrp="1"/>
          </p:cNvSpPr>
          <p:nvPr>
            <p:ph type="dt" sz="half" idx="10"/>
          </p:nvPr>
        </p:nvSpPr>
        <p:spPr/>
        <p:txBody>
          <a:bodyPr/>
          <a:lstStyle/>
          <a:p>
            <a:fld id="{052BA63B-5E83-4FE2-92E8-703B0402AAB0}" type="datetime1">
              <a:rPr lang="en-AE" smtClean="0"/>
              <a:t>02/05/2026</a:t>
            </a:fld>
            <a:endParaRPr lang="en-AE"/>
          </a:p>
        </p:txBody>
      </p:sp>
    </p:spTree>
    <p:extLst>
      <p:ext uri="{BB962C8B-B14F-4D97-AF65-F5344CB8AC3E}">
        <p14:creationId xmlns:p14="http://schemas.microsoft.com/office/powerpoint/2010/main" val="35932923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8611F-33BB-B186-3CBF-80BCD6B14F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0EDE14-2272-2039-8C7B-56444FDA9C58}"/>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C7FD1800-58D3-2C4D-15B7-979F49BC872B}"/>
              </a:ext>
            </a:extLst>
          </p:cNvPr>
          <p:cNvSpPr>
            <a:spLocks noGrp="1"/>
          </p:cNvSpPr>
          <p:nvPr>
            <p:ph idx="1"/>
          </p:nvPr>
        </p:nvSpPr>
        <p:spPr/>
        <p:txBody>
          <a:bodyPr>
            <a:normAutofit/>
          </a:bodyPr>
          <a:lstStyle/>
          <a:p>
            <a:pPr lvl="0"/>
            <a:r>
              <a:rPr lang="en-US" dirty="0"/>
              <a:t>2. Who is the manager of the company?</a:t>
            </a:r>
          </a:p>
          <a:p>
            <a:pPr lvl="0"/>
            <a:br>
              <a:rPr lang="en-US" dirty="0"/>
            </a:br>
            <a:r>
              <a:rPr lang="en-US" dirty="0"/>
              <a:t>A) Mr. Ali</a:t>
            </a:r>
            <a:br>
              <a:rPr lang="en-US" dirty="0"/>
            </a:br>
            <a:r>
              <a:rPr lang="en-US" dirty="0"/>
              <a:t>B) Mr. Kareem</a:t>
            </a:r>
            <a:br>
              <a:rPr lang="en-US" dirty="0"/>
            </a:br>
            <a:r>
              <a:rPr lang="en-US" dirty="0"/>
              <a:t>C) Mr. Ahmed</a:t>
            </a:r>
            <a:br>
              <a:rPr lang="en-US" dirty="0"/>
            </a:br>
            <a:r>
              <a:rPr lang="en-US" dirty="0"/>
              <a:t>D) Mr. Sami</a:t>
            </a:r>
          </a:p>
          <a:p>
            <a:pPr lvl="0"/>
            <a:br>
              <a:rPr lang="en-US" dirty="0"/>
            </a:br>
            <a:r>
              <a:rPr lang="en-US" b="1" dirty="0">
                <a:solidFill>
                  <a:srgbClr val="FF0000"/>
                </a:solidFill>
              </a:rPr>
              <a:t>Answer: B</a:t>
            </a:r>
            <a:endParaRPr lang="en-US" dirty="0">
              <a:solidFill>
                <a:srgbClr val="FF0000"/>
              </a:solidFill>
            </a:endParaRPr>
          </a:p>
          <a:p>
            <a:endParaRPr lang="en-AE" dirty="0"/>
          </a:p>
        </p:txBody>
      </p:sp>
      <p:sp>
        <p:nvSpPr>
          <p:cNvPr id="5" name="Date Placeholder 4">
            <a:extLst>
              <a:ext uri="{FF2B5EF4-FFF2-40B4-BE49-F238E27FC236}">
                <a16:creationId xmlns:a16="http://schemas.microsoft.com/office/drawing/2014/main" id="{531C7C35-ECD0-A9C6-BBB8-3F5C03E05315}"/>
              </a:ext>
            </a:extLst>
          </p:cNvPr>
          <p:cNvSpPr>
            <a:spLocks noGrp="1"/>
          </p:cNvSpPr>
          <p:nvPr>
            <p:ph type="dt" sz="half" idx="10"/>
          </p:nvPr>
        </p:nvSpPr>
        <p:spPr/>
        <p:txBody>
          <a:bodyPr/>
          <a:lstStyle/>
          <a:p>
            <a:fld id="{35A6ED63-C363-4DE5-9D3F-862699F7F673}" type="datetime1">
              <a:rPr lang="en-AE" smtClean="0"/>
              <a:t>02/05/2026</a:t>
            </a:fld>
            <a:endParaRPr lang="en-AE"/>
          </a:p>
        </p:txBody>
      </p:sp>
    </p:spTree>
    <p:extLst>
      <p:ext uri="{BB962C8B-B14F-4D97-AF65-F5344CB8AC3E}">
        <p14:creationId xmlns:p14="http://schemas.microsoft.com/office/powerpoint/2010/main" val="34693273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2C7C39-91D6-622B-168E-660869FD60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B153CD-36D3-FF9A-2B49-C953524CD6DF}"/>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7A337E77-9399-A2A1-9090-A3FFF2822154}"/>
              </a:ext>
            </a:extLst>
          </p:cNvPr>
          <p:cNvSpPr>
            <a:spLocks noGrp="1"/>
          </p:cNvSpPr>
          <p:nvPr>
            <p:ph idx="1"/>
          </p:nvPr>
        </p:nvSpPr>
        <p:spPr/>
        <p:txBody>
          <a:bodyPr>
            <a:normAutofit/>
          </a:bodyPr>
          <a:lstStyle/>
          <a:p>
            <a:pPr lvl="0">
              <a:lnSpc>
                <a:spcPct val="107000"/>
              </a:lnSpc>
              <a:spcAft>
                <a:spcPts val="800"/>
              </a:spcAft>
              <a:tabLst>
                <a:tab pos="457200" algn="l"/>
              </a:tabLst>
            </a:pPr>
            <a:r>
              <a:rPr lang="en-US" sz="2800" kern="0" dirty="0">
                <a:effectLst/>
                <a:latin typeface="Times New Roman" panose="02020603050405020304" pitchFamily="18" charset="0"/>
                <a:ea typeface="Times New Roman" panose="02020603050405020304" pitchFamily="18" charset="0"/>
              </a:rPr>
              <a:t>3. What problem did the employees have at the beginning?</a:t>
            </a:r>
          </a:p>
          <a:p>
            <a:pPr lvl="0">
              <a:lnSpc>
                <a:spcPct val="107000"/>
              </a:lnSpc>
              <a:spcAft>
                <a:spcPts val="800"/>
              </a:spcAft>
              <a:tabLst>
                <a:tab pos="457200" algn="l"/>
              </a:tabLst>
            </a:pP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A) They were lazy</a:t>
            </a: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B) They had no skills</a:t>
            </a: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C) They were confused</a:t>
            </a:r>
            <a:br>
              <a:rPr lang="en-US" sz="2800" kern="0" dirty="0">
                <a:effectLst/>
                <a:latin typeface="Times New Roman" panose="02020603050405020304" pitchFamily="18" charset="0"/>
                <a:ea typeface="Times New Roman" panose="02020603050405020304" pitchFamily="18" charset="0"/>
              </a:rPr>
            </a:br>
            <a:r>
              <a:rPr lang="en-US" sz="2800" kern="0" dirty="0">
                <a:effectLst/>
                <a:latin typeface="Times New Roman" panose="02020603050405020304" pitchFamily="18" charset="0"/>
                <a:ea typeface="Times New Roman" panose="02020603050405020304" pitchFamily="18" charset="0"/>
              </a:rPr>
              <a:t>D) They were late</a:t>
            </a:r>
          </a:p>
          <a:p>
            <a:pPr lvl="0">
              <a:lnSpc>
                <a:spcPct val="107000"/>
              </a:lnSpc>
              <a:spcAft>
                <a:spcPts val="800"/>
              </a:spcAft>
              <a:tabLst>
                <a:tab pos="457200" algn="l"/>
              </a:tabLst>
            </a:pPr>
            <a:br>
              <a:rPr lang="en-US" sz="2800" kern="0" dirty="0">
                <a:effectLst/>
                <a:latin typeface="Times New Roman" panose="02020603050405020304" pitchFamily="18" charset="0"/>
                <a:ea typeface="Times New Roman" panose="02020603050405020304" pitchFamily="18" charset="0"/>
              </a:rPr>
            </a:br>
            <a:r>
              <a:rPr lang="en-US" sz="2800" b="1" kern="0" dirty="0">
                <a:solidFill>
                  <a:srgbClr val="FF0000"/>
                </a:solidFill>
                <a:effectLst/>
                <a:latin typeface="Times New Roman" panose="02020603050405020304" pitchFamily="18" charset="0"/>
                <a:ea typeface="Times New Roman" panose="02020603050405020304" pitchFamily="18" charset="0"/>
              </a:rPr>
              <a:t>Answer: C</a:t>
            </a:r>
            <a:endParaRPr lang="en-US" sz="2800" kern="100" dirty="0">
              <a:solidFill>
                <a:srgbClr val="FF0000"/>
              </a:solidFill>
              <a:effectLst/>
              <a:latin typeface="Times New Roman" panose="02020603050405020304" pitchFamily="18" charset="0"/>
              <a:ea typeface="Calibri" panose="020F0502020204030204" pitchFamily="34" charset="0"/>
            </a:endParaRPr>
          </a:p>
          <a:p>
            <a:endParaRPr lang="en-AE" dirty="0"/>
          </a:p>
        </p:txBody>
      </p:sp>
      <p:sp>
        <p:nvSpPr>
          <p:cNvPr id="5" name="Date Placeholder 4">
            <a:extLst>
              <a:ext uri="{FF2B5EF4-FFF2-40B4-BE49-F238E27FC236}">
                <a16:creationId xmlns:a16="http://schemas.microsoft.com/office/drawing/2014/main" id="{07D5B8F6-7AA3-B86D-1A8C-2A684D6D60CA}"/>
              </a:ext>
            </a:extLst>
          </p:cNvPr>
          <p:cNvSpPr>
            <a:spLocks noGrp="1"/>
          </p:cNvSpPr>
          <p:nvPr>
            <p:ph type="dt" sz="half" idx="10"/>
          </p:nvPr>
        </p:nvSpPr>
        <p:spPr/>
        <p:txBody>
          <a:bodyPr/>
          <a:lstStyle/>
          <a:p>
            <a:fld id="{431FA341-79F1-48C4-92D2-2A253BE4B3F7}" type="datetime1">
              <a:rPr lang="en-AE" smtClean="0"/>
              <a:t>02/05/2026</a:t>
            </a:fld>
            <a:endParaRPr lang="en-AE"/>
          </a:p>
        </p:txBody>
      </p:sp>
    </p:spTree>
    <p:extLst>
      <p:ext uri="{BB962C8B-B14F-4D97-AF65-F5344CB8AC3E}">
        <p14:creationId xmlns:p14="http://schemas.microsoft.com/office/powerpoint/2010/main" val="826517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89AB9-37F6-792A-F884-C0ACEAC54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771A4-440F-8874-9107-B1FF843BCDC5}"/>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4FC4B2D5-0B6A-2F6B-7035-DB39514579D5}"/>
              </a:ext>
            </a:extLst>
          </p:cNvPr>
          <p:cNvSpPr>
            <a:spLocks noGrp="1"/>
          </p:cNvSpPr>
          <p:nvPr>
            <p:ph idx="1"/>
          </p:nvPr>
        </p:nvSpPr>
        <p:spPr/>
        <p:txBody>
          <a:bodyPr>
            <a:normAutofit/>
          </a:bodyPr>
          <a:lstStyle/>
          <a:p>
            <a:r>
              <a:rPr lang="en-US" dirty="0"/>
              <a:t>4. What did Mr. Kareem do first?</a:t>
            </a:r>
          </a:p>
          <a:p>
            <a:br>
              <a:rPr lang="en-US" dirty="0"/>
            </a:br>
            <a:r>
              <a:rPr lang="en-US" dirty="0"/>
              <a:t>A) Divided the project into tasks</a:t>
            </a:r>
            <a:br>
              <a:rPr lang="en-US" dirty="0"/>
            </a:br>
            <a:r>
              <a:rPr lang="en-US" dirty="0"/>
              <a:t>B) Fired employees</a:t>
            </a:r>
            <a:br>
              <a:rPr lang="en-US" dirty="0"/>
            </a:br>
            <a:r>
              <a:rPr lang="en-US" dirty="0"/>
              <a:t>C) Closed the company</a:t>
            </a:r>
            <a:br>
              <a:rPr lang="en-US" dirty="0"/>
            </a:br>
            <a:r>
              <a:rPr lang="en-US" dirty="0"/>
              <a:t>D) Ignored the problem</a:t>
            </a:r>
          </a:p>
          <a:p>
            <a:br>
              <a:rPr lang="en-US" dirty="0"/>
            </a:br>
            <a:r>
              <a:rPr lang="en-US" b="1" dirty="0">
                <a:solidFill>
                  <a:srgbClr val="FF0000"/>
                </a:solidFill>
              </a:rPr>
              <a:t>Answer: A</a:t>
            </a:r>
            <a:endParaRPr lang="en-US" dirty="0">
              <a:solidFill>
                <a:srgbClr val="FF0000"/>
              </a:solidFill>
            </a:endParaRPr>
          </a:p>
          <a:p>
            <a:endParaRPr lang="en-AE" dirty="0"/>
          </a:p>
        </p:txBody>
      </p:sp>
      <p:sp>
        <p:nvSpPr>
          <p:cNvPr id="5" name="Date Placeholder 4">
            <a:extLst>
              <a:ext uri="{FF2B5EF4-FFF2-40B4-BE49-F238E27FC236}">
                <a16:creationId xmlns:a16="http://schemas.microsoft.com/office/drawing/2014/main" id="{5C079F6C-1D24-A92E-15FD-6ABE819ED460}"/>
              </a:ext>
            </a:extLst>
          </p:cNvPr>
          <p:cNvSpPr>
            <a:spLocks noGrp="1"/>
          </p:cNvSpPr>
          <p:nvPr>
            <p:ph type="dt" sz="half" idx="10"/>
          </p:nvPr>
        </p:nvSpPr>
        <p:spPr/>
        <p:txBody>
          <a:bodyPr/>
          <a:lstStyle/>
          <a:p>
            <a:fld id="{9AE542CB-2D12-44B2-8F0B-7A52EB08C13E}" type="datetime1">
              <a:rPr lang="en-AE" smtClean="0"/>
              <a:t>02/05/2026</a:t>
            </a:fld>
            <a:endParaRPr lang="en-AE"/>
          </a:p>
        </p:txBody>
      </p:sp>
    </p:spTree>
    <p:extLst>
      <p:ext uri="{BB962C8B-B14F-4D97-AF65-F5344CB8AC3E}">
        <p14:creationId xmlns:p14="http://schemas.microsoft.com/office/powerpoint/2010/main" val="3324264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3366B-4893-AB52-110F-43B33C507E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E0AE3-E6AA-A0F1-E619-ACB689A339E1}"/>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5EE6CA0B-75B9-8FC3-69A5-CF10AF8A115D}"/>
              </a:ext>
            </a:extLst>
          </p:cNvPr>
          <p:cNvSpPr>
            <a:spLocks noGrp="1"/>
          </p:cNvSpPr>
          <p:nvPr>
            <p:ph idx="1"/>
          </p:nvPr>
        </p:nvSpPr>
        <p:spPr/>
        <p:txBody>
          <a:bodyPr>
            <a:normAutofit/>
          </a:bodyPr>
          <a:lstStyle/>
          <a:p>
            <a:pPr marL="514350" indent="-514350">
              <a:buAutoNum type="arabicPeriod" startAt="5"/>
            </a:pPr>
            <a:r>
              <a:rPr lang="en-US" dirty="0"/>
              <a:t>How did Mr. Kareem choose employees for tasks?</a:t>
            </a:r>
          </a:p>
          <a:p>
            <a:pPr marL="514350" indent="-514350">
              <a:buAutoNum type="arabicPeriod" startAt="5"/>
            </a:pPr>
            <a:endParaRPr lang="en-US" dirty="0"/>
          </a:p>
          <a:p>
            <a:r>
              <a:rPr lang="en-US" dirty="0"/>
              <a:t>A) Randomly</a:t>
            </a:r>
          </a:p>
          <a:p>
            <a:r>
              <a:rPr lang="en-US" dirty="0"/>
              <a:t>B) By age</a:t>
            </a:r>
          </a:p>
          <a:p>
            <a:r>
              <a:rPr lang="en-US" dirty="0"/>
              <a:t>C) By skills and experience</a:t>
            </a:r>
          </a:p>
          <a:p>
            <a:r>
              <a:rPr lang="en-US" dirty="0"/>
              <a:t>D) By salary</a:t>
            </a:r>
          </a:p>
          <a:p>
            <a:endParaRPr lang="en-US" dirty="0"/>
          </a:p>
          <a:p>
            <a:r>
              <a:rPr lang="en-US" b="1" dirty="0">
                <a:solidFill>
                  <a:srgbClr val="FF0000"/>
                </a:solidFill>
              </a:rPr>
              <a:t>Answer: C</a:t>
            </a:r>
          </a:p>
          <a:p>
            <a:endParaRPr lang="en-AE" dirty="0"/>
          </a:p>
        </p:txBody>
      </p:sp>
      <p:sp>
        <p:nvSpPr>
          <p:cNvPr id="5" name="Date Placeholder 4">
            <a:extLst>
              <a:ext uri="{FF2B5EF4-FFF2-40B4-BE49-F238E27FC236}">
                <a16:creationId xmlns:a16="http://schemas.microsoft.com/office/drawing/2014/main" id="{62FEC031-4171-FD22-E8FA-663C029E706B}"/>
              </a:ext>
            </a:extLst>
          </p:cNvPr>
          <p:cNvSpPr>
            <a:spLocks noGrp="1"/>
          </p:cNvSpPr>
          <p:nvPr>
            <p:ph type="dt" sz="half" idx="10"/>
          </p:nvPr>
        </p:nvSpPr>
        <p:spPr/>
        <p:txBody>
          <a:bodyPr/>
          <a:lstStyle/>
          <a:p>
            <a:fld id="{1EBA988F-34B5-4BED-8EA5-5FA237BF5E8F}" type="datetime1">
              <a:rPr lang="en-AE" smtClean="0"/>
              <a:t>02/05/2026</a:t>
            </a:fld>
            <a:endParaRPr lang="en-AE"/>
          </a:p>
        </p:txBody>
      </p:sp>
    </p:spTree>
    <p:extLst>
      <p:ext uri="{BB962C8B-B14F-4D97-AF65-F5344CB8AC3E}">
        <p14:creationId xmlns:p14="http://schemas.microsoft.com/office/powerpoint/2010/main" val="20988962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9E2FF-8AA7-16EF-53BD-38F6F77FE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B1F14-0D17-F51F-F415-3403625227A1}"/>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89101384-716D-4B80-8B3F-69BD265700D3}"/>
              </a:ext>
            </a:extLst>
          </p:cNvPr>
          <p:cNvSpPr>
            <a:spLocks noGrp="1"/>
          </p:cNvSpPr>
          <p:nvPr>
            <p:ph idx="1"/>
          </p:nvPr>
        </p:nvSpPr>
        <p:spPr/>
        <p:txBody>
          <a:bodyPr>
            <a:normAutofit/>
          </a:bodyPr>
          <a:lstStyle/>
          <a:p>
            <a:pPr marL="514350" indent="-514350">
              <a:buAutoNum type="arabicPeriod" startAt="6"/>
            </a:pPr>
            <a:r>
              <a:rPr lang="en-US" dirty="0"/>
              <a:t>What helped employees understand their work better?</a:t>
            </a:r>
          </a:p>
          <a:p>
            <a:endParaRPr lang="en-US" dirty="0"/>
          </a:p>
          <a:p>
            <a:r>
              <a:rPr lang="en-US" dirty="0"/>
              <a:t>A) More money</a:t>
            </a:r>
          </a:p>
          <a:p>
            <a:r>
              <a:rPr lang="en-US" dirty="0"/>
              <a:t>B) Clear roles and responsibilities</a:t>
            </a:r>
          </a:p>
          <a:p>
            <a:r>
              <a:rPr lang="en-US" dirty="0"/>
              <a:t>C) Longer hours</a:t>
            </a:r>
          </a:p>
          <a:p>
            <a:r>
              <a:rPr lang="en-US" dirty="0"/>
              <a:t>D) Fewer tasks</a:t>
            </a:r>
          </a:p>
          <a:p>
            <a:endParaRPr lang="en-US" dirty="0"/>
          </a:p>
          <a:p>
            <a:r>
              <a:rPr lang="en-US" b="1" dirty="0">
                <a:solidFill>
                  <a:srgbClr val="FF0000"/>
                </a:solidFill>
              </a:rPr>
              <a:t>Answer: B</a:t>
            </a:r>
          </a:p>
          <a:p>
            <a:endParaRPr lang="en-AE" dirty="0"/>
          </a:p>
        </p:txBody>
      </p:sp>
      <p:sp>
        <p:nvSpPr>
          <p:cNvPr id="5" name="Date Placeholder 4">
            <a:extLst>
              <a:ext uri="{FF2B5EF4-FFF2-40B4-BE49-F238E27FC236}">
                <a16:creationId xmlns:a16="http://schemas.microsoft.com/office/drawing/2014/main" id="{961E8DFF-1A9C-DAF6-41B8-BE3C90C3CFA1}"/>
              </a:ext>
            </a:extLst>
          </p:cNvPr>
          <p:cNvSpPr>
            <a:spLocks noGrp="1"/>
          </p:cNvSpPr>
          <p:nvPr>
            <p:ph type="dt" sz="half" idx="10"/>
          </p:nvPr>
        </p:nvSpPr>
        <p:spPr/>
        <p:txBody>
          <a:bodyPr/>
          <a:lstStyle/>
          <a:p>
            <a:fld id="{C11A5B2E-8CA3-47D2-A385-5211F8129736}" type="datetime1">
              <a:rPr lang="en-AE" smtClean="0"/>
              <a:t>02/05/2026</a:t>
            </a:fld>
            <a:endParaRPr lang="en-AE"/>
          </a:p>
        </p:txBody>
      </p:sp>
    </p:spTree>
    <p:extLst>
      <p:ext uri="{BB962C8B-B14F-4D97-AF65-F5344CB8AC3E}">
        <p14:creationId xmlns:p14="http://schemas.microsoft.com/office/powerpoint/2010/main" val="124754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C8BFB-BFB1-0E6B-5991-136469E92B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EB4547-5400-FBE3-5C1B-B2A4DAC379E0}"/>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8098F014-8E3E-8FAF-8B64-F8736E499ACA}"/>
              </a:ext>
            </a:extLst>
          </p:cNvPr>
          <p:cNvSpPr>
            <a:spLocks noGrp="1"/>
          </p:cNvSpPr>
          <p:nvPr>
            <p:ph idx="1"/>
          </p:nvPr>
        </p:nvSpPr>
        <p:spPr/>
        <p:txBody>
          <a:bodyPr>
            <a:normAutofit/>
          </a:bodyPr>
          <a:lstStyle/>
          <a:p>
            <a:pPr marL="514350" indent="-514350">
              <a:buAutoNum type="arabicPeriod" startAt="7"/>
            </a:pPr>
            <a:r>
              <a:rPr lang="en-US" dirty="0"/>
              <a:t>What did Mr. Kareem use to improve teamwork?</a:t>
            </a:r>
          </a:p>
          <a:p>
            <a:endParaRPr lang="en-US" dirty="0"/>
          </a:p>
          <a:p>
            <a:r>
              <a:rPr lang="en-US" dirty="0"/>
              <a:t>A) Daily exams</a:t>
            </a:r>
          </a:p>
          <a:p>
            <a:r>
              <a:rPr lang="en-US" dirty="0"/>
              <a:t>B) Phone calls only</a:t>
            </a:r>
          </a:p>
          <a:p>
            <a:r>
              <a:rPr lang="en-US" dirty="0"/>
              <a:t>C) No communication</a:t>
            </a:r>
          </a:p>
          <a:p>
            <a:r>
              <a:rPr lang="en-US" dirty="0"/>
              <a:t>D) Weekly meetings</a:t>
            </a:r>
          </a:p>
          <a:p>
            <a:endParaRPr lang="en-US" dirty="0"/>
          </a:p>
          <a:p>
            <a:r>
              <a:rPr lang="en-US" b="1" dirty="0">
                <a:solidFill>
                  <a:srgbClr val="FF0000"/>
                </a:solidFill>
              </a:rPr>
              <a:t>Answer: D</a:t>
            </a:r>
          </a:p>
          <a:p>
            <a:endParaRPr lang="en-AE" dirty="0"/>
          </a:p>
        </p:txBody>
      </p:sp>
      <p:sp>
        <p:nvSpPr>
          <p:cNvPr id="5" name="Date Placeholder 4">
            <a:extLst>
              <a:ext uri="{FF2B5EF4-FFF2-40B4-BE49-F238E27FC236}">
                <a16:creationId xmlns:a16="http://schemas.microsoft.com/office/drawing/2014/main" id="{5E918994-15E6-E065-8BD9-786042DCAC20}"/>
              </a:ext>
            </a:extLst>
          </p:cNvPr>
          <p:cNvSpPr>
            <a:spLocks noGrp="1"/>
          </p:cNvSpPr>
          <p:nvPr>
            <p:ph type="dt" sz="half" idx="10"/>
          </p:nvPr>
        </p:nvSpPr>
        <p:spPr/>
        <p:txBody>
          <a:bodyPr/>
          <a:lstStyle/>
          <a:p>
            <a:fld id="{D3CE5621-2500-45FF-A78C-7B9247C8F55D}" type="datetime1">
              <a:rPr lang="en-AE" smtClean="0"/>
              <a:t>02/05/2026</a:t>
            </a:fld>
            <a:endParaRPr lang="en-AE"/>
          </a:p>
        </p:txBody>
      </p:sp>
    </p:spTree>
    <p:extLst>
      <p:ext uri="{BB962C8B-B14F-4D97-AF65-F5344CB8AC3E}">
        <p14:creationId xmlns:p14="http://schemas.microsoft.com/office/powerpoint/2010/main" val="9174664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88C0-B1BA-4FF0-CC9D-D2E13B03164B}"/>
              </a:ext>
            </a:extLst>
          </p:cNvPr>
          <p:cNvSpPr>
            <a:spLocks noGrp="1"/>
          </p:cNvSpPr>
          <p:nvPr>
            <p:ph type="title"/>
          </p:nvPr>
        </p:nvSpPr>
        <p:spPr/>
        <p:txBody>
          <a:bodyPr/>
          <a:lstStyle/>
          <a:p>
            <a:r>
              <a:rPr lang="en-US" sz="8800" dirty="0"/>
              <a:t>Content</a:t>
            </a:r>
            <a:endParaRPr lang="en-AE" dirty="0"/>
          </a:p>
        </p:txBody>
      </p:sp>
      <p:sp>
        <p:nvSpPr>
          <p:cNvPr id="3" name="Content Placeholder 2">
            <a:extLst>
              <a:ext uri="{FF2B5EF4-FFF2-40B4-BE49-F238E27FC236}">
                <a16:creationId xmlns:a16="http://schemas.microsoft.com/office/drawing/2014/main" id="{C3DF4F04-D376-FCA8-1457-F8462BAC3152}"/>
              </a:ext>
            </a:extLst>
          </p:cNvPr>
          <p:cNvSpPr>
            <a:spLocks noGrp="1"/>
          </p:cNvSpPr>
          <p:nvPr>
            <p:ph sz="half" idx="1"/>
          </p:nvPr>
        </p:nvSpPr>
        <p:spPr/>
        <p:txBody>
          <a:bodyPr>
            <a:normAutofit fontScale="77500" lnSpcReduction="20000"/>
          </a:bodyPr>
          <a:lstStyle/>
          <a:p>
            <a:pPr marL="514350" indent="-514350">
              <a:lnSpc>
                <a:spcPct val="150000"/>
              </a:lnSpc>
              <a:buFont typeface="+mj-lt"/>
              <a:buAutoNum type="arabicPeriod"/>
            </a:pPr>
            <a:r>
              <a:rPr lang="en-US" sz="3400" dirty="0"/>
              <a:t>Management</a:t>
            </a:r>
          </a:p>
          <a:p>
            <a:pPr marL="514350" indent="-514350">
              <a:lnSpc>
                <a:spcPct val="150000"/>
              </a:lnSpc>
              <a:buFont typeface="+mj-lt"/>
              <a:buAutoNum type="arabicPeriod"/>
            </a:pPr>
            <a:r>
              <a:rPr lang="en-US" sz="3400" dirty="0"/>
              <a:t>A successful Manager, Alex Thompson</a:t>
            </a:r>
          </a:p>
          <a:p>
            <a:pPr marL="514350" indent="-514350">
              <a:lnSpc>
                <a:spcPct val="150000"/>
              </a:lnSpc>
              <a:buFont typeface="+mj-lt"/>
              <a:buAutoNum type="arabicPeriod"/>
            </a:pPr>
            <a:r>
              <a:rPr lang="en-US" sz="3400" dirty="0"/>
              <a:t>Planning</a:t>
            </a:r>
          </a:p>
          <a:p>
            <a:pPr marL="514350" indent="-514350">
              <a:lnSpc>
                <a:spcPct val="150000"/>
              </a:lnSpc>
              <a:buFont typeface="+mj-lt"/>
              <a:buAutoNum type="arabicPeriod"/>
            </a:pPr>
            <a:r>
              <a:rPr lang="en-US" sz="3400" dirty="0"/>
              <a:t>Planning for Horizon Innovations</a:t>
            </a:r>
          </a:p>
          <a:p>
            <a:pPr marL="514350" indent="-514350">
              <a:lnSpc>
                <a:spcPct val="150000"/>
              </a:lnSpc>
              <a:buFont typeface="+mj-lt"/>
              <a:buAutoNum type="arabicPeriod"/>
            </a:pPr>
            <a:r>
              <a:rPr lang="en-US" sz="3400" dirty="0"/>
              <a:t>Organizing</a:t>
            </a:r>
          </a:p>
          <a:p>
            <a:pPr marL="514350" indent="-514350">
              <a:buFont typeface="+mj-lt"/>
              <a:buAutoNum type="arabicPeriod"/>
            </a:pPr>
            <a:endParaRPr lang="en-AE" dirty="0"/>
          </a:p>
        </p:txBody>
      </p:sp>
      <p:sp>
        <p:nvSpPr>
          <p:cNvPr id="4" name="Content Placeholder 3">
            <a:extLst>
              <a:ext uri="{FF2B5EF4-FFF2-40B4-BE49-F238E27FC236}">
                <a16:creationId xmlns:a16="http://schemas.microsoft.com/office/drawing/2014/main" id="{3EF70B70-E461-2DE9-4190-0C697619D53A}"/>
              </a:ext>
            </a:extLst>
          </p:cNvPr>
          <p:cNvSpPr>
            <a:spLocks noGrp="1"/>
          </p:cNvSpPr>
          <p:nvPr>
            <p:ph sz="half" idx="2"/>
          </p:nvPr>
        </p:nvSpPr>
        <p:spPr/>
        <p:txBody>
          <a:bodyPr>
            <a:normAutofit fontScale="77500" lnSpcReduction="20000"/>
          </a:bodyPr>
          <a:lstStyle/>
          <a:p>
            <a:pPr marL="514350" indent="-514350">
              <a:lnSpc>
                <a:spcPct val="150000"/>
              </a:lnSpc>
              <a:buFont typeface="+mj-lt"/>
              <a:buAutoNum type="arabicPeriod" startAt="6"/>
            </a:pPr>
            <a:r>
              <a:rPr lang="en-AE" sz="3200" dirty="0">
                <a:solidFill>
                  <a:srgbClr val="FF0000"/>
                </a:solidFill>
              </a:rPr>
              <a:t>Bright Future Company</a:t>
            </a:r>
          </a:p>
          <a:p>
            <a:pPr marL="514350" indent="-514350">
              <a:lnSpc>
                <a:spcPct val="150000"/>
              </a:lnSpc>
              <a:buFont typeface="+mj-lt"/>
              <a:buAutoNum type="arabicPeriod" startAt="6"/>
            </a:pPr>
            <a:r>
              <a:rPr lang="en-US" sz="3200" dirty="0"/>
              <a:t>Leading</a:t>
            </a:r>
          </a:p>
          <a:p>
            <a:pPr marL="514350" indent="-514350">
              <a:lnSpc>
                <a:spcPct val="150000"/>
              </a:lnSpc>
              <a:buFont typeface="+mj-lt"/>
              <a:buAutoNum type="arabicPeriod" startAt="6"/>
            </a:pPr>
            <a:r>
              <a:rPr lang="en-US" sz="3200" dirty="0"/>
              <a:t>Miss Harmony, the leader of Sweet Bliss</a:t>
            </a:r>
          </a:p>
          <a:p>
            <a:pPr marL="514350" indent="-514350">
              <a:lnSpc>
                <a:spcPct val="150000"/>
              </a:lnSpc>
              <a:buFont typeface="+mj-lt"/>
              <a:buAutoNum type="arabicPeriod" startAt="6"/>
            </a:pPr>
            <a:r>
              <a:rPr lang="en-US" sz="3200" dirty="0"/>
              <a:t>Controlling</a:t>
            </a:r>
          </a:p>
          <a:p>
            <a:pPr marL="514350" indent="-514350">
              <a:lnSpc>
                <a:spcPct val="150000"/>
              </a:lnSpc>
              <a:buFont typeface="+mj-lt"/>
              <a:buAutoNum type="arabicPeriod" startAt="6"/>
            </a:pPr>
            <a:r>
              <a:rPr lang="en-AE" sz="3200" dirty="0"/>
              <a:t>A bakery called Harmony Delights</a:t>
            </a:r>
          </a:p>
        </p:txBody>
      </p:sp>
      <p:sp>
        <p:nvSpPr>
          <p:cNvPr id="6" name="Date Placeholder 5">
            <a:extLst>
              <a:ext uri="{FF2B5EF4-FFF2-40B4-BE49-F238E27FC236}">
                <a16:creationId xmlns:a16="http://schemas.microsoft.com/office/drawing/2014/main" id="{BCA7FD8C-AB0B-ACC6-C42F-8F2FC67827B1}"/>
              </a:ext>
            </a:extLst>
          </p:cNvPr>
          <p:cNvSpPr>
            <a:spLocks noGrp="1"/>
          </p:cNvSpPr>
          <p:nvPr>
            <p:ph type="dt" sz="half" idx="10"/>
          </p:nvPr>
        </p:nvSpPr>
        <p:spPr/>
        <p:txBody>
          <a:bodyPr/>
          <a:lstStyle/>
          <a:p>
            <a:fld id="{B3E25ABE-463C-48C9-B682-6262E2D2FDA8}" type="datetime1">
              <a:rPr lang="en-AE" smtClean="0"/>
              <a:t>02/05/2026</a:t>
            </a:fld>
            <a:endParaRPr lang="en-AE"/>
          </a:p>
        </p:txBody>
      </p:sp>
    </p:spTree>
    <p:extLst>
      <p:ext uri="{BB962C8B-B14F-4D97-AF65-F5344CB8AC3E}">
        <p14:creationId xmlns:p14="http://schemas.microsoft.com/office/powerpoint/2010/main" val="38753833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DE41A-2ED2-21CD-A721-82B5C7106D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50A7B1-2A61-D8A6-776F-58101F967A94}"/>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865D9696-FDCB-3447-10C0-F0F36F8556AC}"/>
              </a:ext>
            </a:extLst>
          </p:cNvPr>
          <p:cNvSpPr>
            <a:spLocks noGrp="1"/>
          </p:cNvSpPr>
          <p:nvPr>
            <p:ph idx="1"/>
          </p:nvPr>
        </p:nvSpPr>
        <p:spPr/>
        <p:txBody>
          <a:bodyPr>
            <a:normAutofit/>
          </a:bodyPr>
          <a:lstStyle/>
          <a:p>
            <a:pPr marL="514350" indent="-514350">
              <a:buAutoNum type="arabicPeriod" startAt="8"/>
            </a:pPr>
            <a:r>
              <a:rPr lang="en-US" dirty="0"/>
              <a:t>What does organizing resources mean in the story?</a:t>
            </a:r>
          </a:p>
          <a:p>
            <a:endParaRPr lang="en-US" dirty="0"/>
          </a:p>
          <a:p>
            <a:r>
              <a:rPr lang="en-US" dirty="0"/>
              <a:t>A) Using people and tools properly</a:t>
            </a:r>
          </a:p>
          <a:p>
            <a:r>
              <a:rPr lang="en-US" dirty="0"/>
              <a:t>B) Buying new cars</a:t>
            </a:r>
          </a:p>
          <a:p>
            <a:r>
              <a:rPr lang="en-US" dirty="0"/>
              <a:t>C) Ignoring needs</a:t>
            </a:r>
          </a:p>
          <a:p>
            <a:r>
              <a:rPr lang="en-US" dirty="0"/>
              <a:t>D) Spending money quickly</a:t>
            </a:r>
          </a:p>
          <a:p>
            <a:endParaRPr lang="en-US" dirty="0"/>
          </a:p>
          <a:p>
            <a:r>
              <a:rPr lang="en-US" b="1" dirty="0">
                <a:solidFill>
                  <a:srgbClr val="FF0000"/>
                </a:solidFill>
              </a:rPr>
              <a:t>Answer: A</a:t>
            </a:r>
          </a:p>
          <a:p>
            <a:endParaRPr lang="en-AE" dirty="0"/>
          </a:p>
        </p:txBody>
      </p:sp>
      <p:sp>
        <p:nvSpPr>
          <p:cNvPr id="5" name="Date Placeholder 4">
            <a:extLst>
              <a:ext uri="{FF2B5EF4-FFF2-40B4-BE49-F238E27FC236}">
                <a16:creationId xmlns:a16="http://schemas.microsoft.com/office/drawing/2014/main" id="{539FFD9E-2559-4D83-BC51-25561DDC2B61}"/>
              </a:ext>
            </a:extLst>
          </p:cNvPr>
          <p:cNvSpPr>
            <a:spLocks noGrp="1"/>
          </p:cNvSpPr>
          <p:nvPr>
            <p:ph type="dt" sz="half" idx="10"/>
          </p:nvPr>
        </p:nvSpPr>
        <p:spPr/>
        <p:txBody>
          <a:bodyPr/>
          <a:lstStyle/>
          <a:p>
            <a:fld id="{8E8F6335-A70C-4010-9364-8BEA800AC0E6}" type="datetime1">
              <a:rPr lang="en-AE" smtClean="0"/>
              <a:t>02/05/2026</a:t>
            </a:fld>
            <a:endParaRPr lang="en-AE"/>
          </a:p>
        </p:txBody>
      </p:sp>
    </p:spTree>
    <p:extLst>
      <p:ext uri="{BB962C8B-B14F-4D97-AF65-F5344CB8AC3E}">
        <p14:creationId xmlns:p14="http://schemas.microsoft.com/office/powerpoint/2010/main" val="17980569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1A9BED-2C59-BFBA-ACB2-76C8E52BE2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B59F61-D566-F4B7-5516-35FFD8D076F3}"/>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381BEABC-4F0D-814E-E1E4-28B63CD1EC20}"/>
              </a:ext>
            </a:extLst>
          </p:cNvPr>
          <p:cNvSpPr>
            <a:spLocks noGrp="1"/>
          </p:cNvSpPr>
          <p:nvPr>
            <p:ph idx="1"/>
          </p:nvPr>
        </p:nvSpPr>
        <p:spPr/>
        <p:txBody>
          <a:bodyPr>
            <a:normAutofit/>
          </a:bodyPr>
          <a:lstStyle/>
          <a:p>
            <a:pPr marL="514350" indent="-514350">
              <a:buAutoNum type="arabicPeriod" startAt="9"/>
            </a:pPr>
            <a:r>
              <a:rPr lang="en-US" dirty="0"/>
              <a:t>What was the result of good organizing?</a:t>
            </a:r>
          </a:p>
          <a:p>
            <a:endParaRPr lang="en-US" dirty="0"/>
          </a:p>
          <a:p>
            <a:r>
              <a:rPr lang="en-US" dirty="0"/>
              <a:t>A) Project failed</a:t>
            </a:r>
          </a:p>
          <a:p>
            <a:r>
              <a:rPr lang="en-US" dirty="0"/>
              <a:t>B) Employees left</a:t>
            </a:r>
          </a:p>
          <a:p>
            <a:r>
              <a:rPr lang="en-US" dirty="0"/>
              <a:t>C) Project finished on time</a:t>
            </a:r>
          </a:p>
          <a:p>
            <a:r>
              <a:rPr lang="en-US" dirty="0"/>
              <a:t>D) Work stopped</a:t>
            </a:r>
          </a:p>
          <a:p>
            <a:endParaRPr lang="en-US" dirty="0"/>
          </a:p>
          <a:p>
            <a:r>
              <a:rPr lang="en-US" b="1" dirty="0">
                <a:solidFill>
                  <a:srgbClr val="FF0000"/>
                </a:solidFill>
              </a:rPr>
              <a:t>Answer: C</a:t>
            </a:r>
          </a:p>
          <a:p>
            <a:endParaRPr lang="en-AE" dirty="0"/>
          </a:p>
        </p:txBody>
      </p:sp>
      <p:sp>
        <p:nvSpPr>
          <p:cNvPr id="5" name="Date Placeholder 4">
            <a:extLst>
              <a:ext uri="{FF2B5EF4-FFF2-40B4-BE49-F238E27FC236}">
                <a16:creationId xmlns:a16="http://schemas.microsoft.com/office/drawing/2014/main" id="{82FA0193-33DF-8F67-C4B9-8551BA2896F2}"/>
              </a:ext>
            </a:extLst>
          </p:cNvPr>
          <p:cNvSpPr>
            <a:spLocks noGrp="1"/>
          </p:cNvSpPr>
          <p:nvPr>
            <p:ph type="dt" sz="half" idx="10"/>
          </p:nvPr>
        </p:nvSpPr>
        <p:spPr/>
        <p:txBody>
          <a:bodyPr/>
          <a:lstStyle/>
          <a:p>
            <a:fld id="{471F7645-CD4B-4D16-B1A1-DD5AAB6A1349}" type="datetime1">
              <a:rPr lang="en-AE" smtClean="0"/>
              <a:t>02/05/2026</a:t>
            </a:fld>
            <a:endParaRPr lang="en-AE"/>
          </a:p>
        </p:txBody>
      </p:sp>
    </p:spTree>
    <p:extLst>
      <p:ext uri="{BB962C8B-B14F-4D97-AF65-F5344CB8AC3E}">
        <p14:creationId xmlns:p14="http://schemas.microsoft.com/office/powerpoint/2010/main" val="3700184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30E32-0DCB-C09D-C0B2-F9AB58EDF9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9BED86-F3BE-100B-EAE6-984CD6499C5C}"/>
              </a:ext>
            </a:extLst>
          </p:cNvPr>
          <p:cNvSpPr>
            <a:spLocks noGrp="1"/>
          </p:cNvSpPr>
          <p:nvPr>
            <p:ph type="title"/>
          </p:nvPr>
        </p:nvSpPr>
        <p:spPr/>
        <p:txBody>
          <a:bodyPr>
            <a:noAutofit/>
          </a:bodyPr>
          <a:lstStyle/>
          <a:p>
            <a:pPr algn="l"/>
            <a:r>
              <a:rPr lang="en-US" sz="3200" dirty="0">
                <a:solidFill>
                  <a:srgbClr val="0070C0"/>
                </a:solidFill>
              </a:rPr>
              <a:t>Choose the best correct alternative from each of the following multiple-choice questions and put a circle at the right answer.</a:t>
            </a:r>
            <a:endParaRPr lang="en-AE" sz="3200" dirty="0">
              <a:solidFill>
                <a:srgbClr val="0070C0"/>
              </a:solidFill>
            </a:endParaRPr>
          </a:p>
        </p:txBody>
      </p:sp>
      <p:sp>
        <p:nvSpPr>
          <p:cNvPr id="3" name="Content Placeholder 2">
            <a:extLst>
              <a:ext uri="{FF2B5EF4-FFF2-40B4-BE49-F238E27FC236}">
                <a16:creationId xmlns:a16="http://schemas.microsoft.com/office/drawing/2014/main" id="{06A51FA5-3933-3ED0-178E-B596E92CEDEA}"/>
              </a:ext>
            </a:extLst>
          </p:cNvPr>
          <p:cNvSpPr>
            <a:spLocks noGrp="1"/>
          </p:cNvSpPr>
          <p:nvPr>
            <p:ph idx="1"/>
          </p:nvPr>
        </p:nvSpPr>
        <p:spPr/>
        <p:txBody>
          <a:bodyPr>
            <a:normAutofit/>
          </a:bodyPr>
          <a:lstStyle/>
          <a:p>
            <a:pPr marL="514350" indent="-514350">
              <a:buAutoNum type="arabicPeriod" startAt="10"/>
            </a:pPr>
            <a:r>
              <a:rPr lang="en-US" dirty="0"/>
              <a:t>What lesson did the team learn?</a:t>
            </a:r>
          </a:p>
          <a:p>
            <a:endParaRPr lang="en-US" dirty="0"/>
          </a:p>
          <a:p>
            <a:r>
              <a:rPr lang="en-US" dirty="0"/>
              <a:t>A) Organizing is not important</a:t>
            </a:r>
          </a:p>
          <a:p>
            <a:r>
              <a:rPr lang="en-US" dirty="0"/>
              <a:t>B) Organizing helps success</a:t>
            </a:r>
          </a:p>
          <a:p>
            <a:r>
              <a:rPr lang="en-US" dirty="0"/>
              <a:t>C) Work alone is better</a:t>
            </a:r>
          </a:p>
          <a:p>
            <a:r>
              <a:rPr lang="en-US" dirty="0"/>
              <a:t>D) Meetings are useless</a:t>
            </a:r>
          </a:p>
          <a:p>
            <a:endParaRPr lang="en-US" dirty="0"/>
          </a:p>
          <a:p>
            <a:r>
              <a:rPr lang="en-US" b="1" dirty="0">
                <a:solidFill>
                  <a:srgbClr val="FF0000"/>
                </a:solidFill>
              </a:rPr>
              <a:t>Answer: B</a:t>
            </a:r>
          </a:p>
          <a:p>
            <a:endParaRPr lang="en-AE" dirty="0"/>
          </a:p>
        </p:txBody>
      </p:sp>
      <p:sp>
        <p:nvSpPr>
          <p:cNvPr id="5" name="Date Placeholder 4">
            <a:extLst>
              <a:ext uri="{FF2B5EF4-FFF2-40B4-BE49-F238E27FC236}">
                <a16:creationId xmlns:a16="http://schemas.microsoft.com/office/drawing/2014/main" id="{1C5E0D16-FB3B-1F0B-214A-60E81E7ED498}"/>
              </a:ext>
            </a:extLst>
          </p:cNvPr>
          <p:cNvSpPr>
            <a:spLocks noGrp="1"/>
          </p:cNvSpPr>
          <p:nvPr>
            <p:ph type="dt" sz="half" idx="10"/>
          </p:nvPr>
        </p:nvSpPr>
        <p:spPr/>
        <p:txBody>
          <a:bodyPr/>
          <a:lstStyle/>
          <a:p>
            <a:fld id="{4551F88A-92D9-4DBC-9A78-2EDC29005689}" type="datetime1">
              <a:rPr lang="en-AE" sz="1400" b="1" smtClean="0"/>
              <a:t>02/05/2026</a:t>
            </a:fld>
            <a:endParaRPr lang="en-AE" b="1" dirty="0"/>
          </a:p>
        </p:txBody>
      </p:sp>
    </p:spTree>
    <p:extLst>
      <p:ext uri="{BB962C8B-B14F-4D97-AF65-F5344CB8AC3E}">
        <p14:creationId xmlns:p14="http://schemas.microsoft.com/office/powerpoint/2010/main" val="8072362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p:cTn id="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655B63-8C09-EDA3-B5BC-EBF470FBC4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E5E906-D3CA-2DA5-641F-6679756B9BA3}"/>
              </a:ext>
            </a:extLst>
          </p:cNvPr>
          <p:cNvSpPr>
            <a:spLocks noGrp="1"/>
          </p:cNvSpPr>
          <p:nvPr>
            <p:ph type="title"/>
          </p:nvPr>
        </p:nvSpPr>
        <p:spPr/>
        <p:txBody>
          <a:bodyPr>
            <a:noAutofit/>
          </a:bodyPr>
          <a:lstStyle/>
          <a:p>
            <a:pPr algn="l"/>
            <a:r>
              <a:rPr lang="en-US" sz="3200" dirty="0">
                <a:solidFill>
                  <a:srgbClr val="0070C0"/>
                </a:solidFill>
              </a:rPr>
              <a:t>Mark whether the following statements are true √ or false X. </a:t>
            </a:r>
            <a:endParaRPr lang="en-AE" sz="3200" dirty="0">
              <a:solidFill>
                <a:srgbClr val="0070C0"/>
              </a:solidFill>
            </a:endParaRPr>
          </a:p>
        </p:txBody>
      </p:sp>
      <p:sp>
        <p:nvSpPr>
          <p:cNvPr id="3" name="Content Placeholder 2">
            <a:extLst>
              <a:ext uri="{FF2B5EF4-FFF2-40B4-BE49-F238E27FC236}">
                <a16:creationId xmlns:a16="http://schemas.microsoft.com/office/drawing/2014/main" id="{600FFC5C-5597-F7E4-DD89-B8AE894D1836}"/>
              </a:ext>
            </a:extLst>
          </p:cNvPr>
          <p:cNvSpPr>
            <a:spLocks noGrp="1"/>
          </p:cNvSpPr>
          <p:nvPr>
            <p:ph idx="1"/>
          </p:nvPr>
        </p:nvSpPr>
        <p:spPr/>
        <p:txBody>
          <a:bodyPr>
            <a:normAutofit/>
          </a:bodyPr>
          <a:lstStyle/>
          <a:p>
            <a:r>
              <a:rPr lang="en-US" dirty="0"/>
              <a:t>11.	Bright Future Company is located in a small city.</a:t>
            </a:r>
          </a:p>
          <a:p>
            <a:r>
              <a:rPr lang="en-US" b="1" dirty="0">
                <a:solidFill>
                  <a:srgbClr val="FF0000"/>
                </a:solidFill>
              </a:rPr>
              <a:t>Answer: True</a:t>
            </a:r>
          </a:p>
          <a:p>
            <a:endParaRPr lang="en-US" dirty="0"/>
          </a:p>
          <a:p>
            <a:r>
              <a:rPr lang="en-US" dirty="0"/>
              <a:t>12.	Mr. Kareem was not a good manager.</a:t>
            </a:r>
          </a:p>
          <a:p>
            <a:r>
              <a:rPr lang="en-US" b="1" dirty="0">
                <a:solidFill>
                  <a:srgbClr val="FF0000"/>
                </a:solidFill>
              </a:rPr>
              <a:t>Answer: False</a:t>
            </a:r>
          </a:p>
          <a:p>
            <a:endParaRPr lang="en-US" dirty="0"/>
          </a:p>
          <a:p>
            <a:r>
              <a:rPr lang="en-US" dirty="0"/>
              <a:t>13.	The company received a small and easy project.</a:t>
            </a:r>
          </a:p>
          <a:p>
            <a:r>
              <a:rPr lang="en-US" b="1" dirty="0">
                <a:solidFill>
                  <a:srgbClr val="FF0000"/>
                </a:solidFill>
              </a:rPr>
              <a:t>Answer: False</a:t>
            </a:r>
          </a:p>
          <a:p>
            <a:endParaRPr lang="en-AE" dirty="0"/>
          </a:p>
        </p:txBody>
      </p:sp>
      <p:sp>
        <p:nvSpPr>
          <p:cNvPr id="5" name="Date Placeholder 4">
            <a:extLst>
              <a:ext uri="{FF2B5EF4-FFF2-40B4-BE49-F238E27FC236}">
                <a16:creationId xmlns:a16="http://schemas.microsoft.com/office/drawing/2014/main" id="{DCCB0EA6-4871-EE3F-56B6-232902DC57CB}"/>
              </a:ext>
            </a:extLst>
          </p:cNvPr>
          <p:cNvSpPr>
            <a:spLocks noGrp="1"/>
          </p:cNvSpPr>
          <p:nvPr>
            <p:ph type="dt" sz="half" idx="10"/>
          </p:nvPr>
        </p:nvSpPr>
        <p:spPr/>
        <p:txBody>
          <a:bodyPr/>
          <a:lstStyle/>
          <a:p>
            <a:fld id="{A96DADFD-D39B-4633-AD72-EA67DED3757A}" type="datetime1">
              <a:rPr lang="en-AE" smtClean="0"/>
              <a:t>02/05/2026</a:t>
            </a:fld>
            <a:endParaRPr lang="en-AE"/>
          </a:p>
        </p:txBody>
      </p:sp>
    </p:spTree>
    <p:extLst>
      <p:ext uri="{BB962C8B-B14F-4D97-AF65-F5344CB8AC3E}">
        <p14:creationId xmlns:p14="http://schemas.microsoft.com/office/powerpoint/2010/main" val="40502797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 calcmode="lin" valueType="num">
                                      <p:cBhvr>
                                        <p:cTn id="1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calcmode="lin" valueType="num">
                                      <p:cBhvr>
                                        <p:cTn id="2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2B9D0-E500-743B-C21E-A324E1AE52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FC8AD7-6A2F-357A-2DB1-698C7AC46E1F}"/>
              </a:ext>
            </a:extLst>
          </p:cNvPr>
          <p:cNvSpPr>
            <a:spLocks noGrp="1"/>
          </p:cNvSpPr>
          <p:nvPr>
            <p:ph type="title"/>
          </p:nvPr>
        </p:nvSpPr>
        <p:spPr/>
        <p:txBody>
          <a:bodyPr>
            <a:noAutofit/>
          </a:bodyPr>
          <a:lstStyle/>
          <a:p>
            <a:pPr algn="l"/>
            <a:r>
              <a:rPr lang="en-US" sz="3200" dirty="0">
                <a:solidFill>
                  <a:srgbClr val="0070C0"/>
                </a:solidFill>
              </a:rPr>
              <a:t>Mark whether the following statements are true √ or false X. </a:t>
            </a:r>
            <a:endParaRPr lang="en-AE" sz="3200" dirty="0">
              <a:solidFill>
                <a:srgbClr val="0070C0"/>
              </a:solidFill>
            </a:endParaRPr>
          </a:p>
        </p:txBody>
      </p:sp>
      <p:sp>
        <p:nvSpPr>
          <p:cNvPr id="3" name="Content Placeholder 2">
            <a:extLst>
              <a:ext uri="{FF2B5EF4-FFF2-40B4-BE49-F238E27FC236}">
                <a16:creationId xmlns:a16="http://schemas.microsoft.com/office/drawing/2014/main" id="{07E62DDF-1FA5-971D-490F-6603ABE9FE25}"/>
              </a:ext>
            </a:extLst>
          </p:cNvPr>
          <p:cNvSpPr>
            <a:spLocks noGrp="1"/>
          </p:cNvSpPr>
          <p:nvPr>
            <p:ph idx="1"/>
          </p:nvPr>
        </p:nvSpPr>
        <p:spPr/>
        <p:txBody>
          <a:bodyPr>
            <a:normAutofit fontScale="92500" lnSpcReduction="20000"/>
          </a:bodyPr>
          <a:lstStyle/>
          <a:p>
            <a:pPr lvl="0"/>
            <a:r>
              <a:rPr lang="en-US" dirty="0"/>
              <a:t>14. Employees were confused at the beginning of the project.</a:t>
            </a:r>
            <a:br>
              <a:rPr lang="en-US" dirty="0"/>
            </a:br>
            <a:r>
              <a:rPr lang="en-US" dirty="0"/>
              <a:t>	</a:t>
            </a:r>
          </a:p>
          <a:p>
            <a:pPr lvl="0"/>
            <a:r>
              <a:rPr lang="en-US" b="1" dirty="0">
                <a:solidFill>
                  <a:srgbClr val="FF0000"/>
                </a:solidFill>
              </a:rPr>
              <a:t>Answer: True</a:t>
            </a:r>
          </a:p>
          <a:p>
            <a:pPr lvl="0"/>
            <a:endParaRPr lang="en-US" dirty="0"/>
          </a:p>
          <a:p>
            <a:pPr lvl="0"/>
            <a:r>
              <a:rPr lang="en-US" dirty="0"/>
              <a:t>15. Mr. Kareem divided the project into smaller tasks.</a:t>
            </a:r>
            <a:br>
              <a:rPr lang="en-US" dirty="0"/>
            </a:br>
            <a:endParaRPr lang="en-US" dirty="0"/>
          </a:p>
          <a:p>
            <a:pPr lvl="0"/>
            <a:r>
              <a:rPr lang="en-US" b="1" dirty="0">
                <a:solidFill>
                  <a:srgbClr val="FF0000"/>
                </a:solidFill>
              </a:rPr>
              <a:t>Answer: True</a:t>
            </a:r>
          </a:p>
          <a:p>
            <a:pPr lvl="0"/>
            <a:endParaRPr lang="en-US" dirty="0"/>
          </a:p>
          <a:p>
            <a:pPr lvl="0"/>
            <a:r>
              <a:rPr lang="en-US" dirty="0"/>
              <a:t>16. Tasks were given randomly to employees.</a:t>
            </a:r>
          </a:p>
          <a:p>
            <a:pPr lvl="0"/>
            <a:br>
              <a:rPr lang="en-US" dirty="0"/>
            </a:br>
            <a:r>
              <a:rPr lang="en-US" b="1" dirty="0">
                <a:solidFill>
                  <a:srgbClr val="FF0000"/>
                </a:solidFill>
              </a:rPr>
              <a:t>Answer: False</a:t>
            </a:r>
            <a:endParaRPr lang="en-US" dirty="0">
              <a:solidFill>
                <a:srgbClr val="FF0000"/>
              </a:solidFill>
            </a:endParaRPr>
          </a:p>
          <a:p>
            <a:pPr lvl="0">
              <a:lnSpc>
                <a:spcPct val="107000"/>
              </a:lnSpc>
              <a:spcAft>
                <a:spcPts val="800"/>
              </a:spcAft>
              <a:tabLst>
                <a:tab pos="457200" algn="l"/>
              </a:tabLst>
            </a:pPr>
            <a:endParaRPr lang="en-US" kern="100"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AFD2567F-C971-AA76-A696-7DFF769626B0}"/>
              </a:ext>
            </a:extLst>
          </p:cNvPr>
          <p:cNvSpPr>
            <a:spLocks noGrp="1"/>
          </p:cNvSpPr>
          <p:nvPr>
            <p:ph type="dt" sz="half" idx="10"/>
          </p:nvPr>
        </p:nvSpPr>
        <p:spPr/>
        <p:txBody>
          <a:bodyPr/>
          <a:lstStyle/>
          <a:p>
            <a:fld id="{399C4FA1-5C54-4A9D-BED9-817359522F89}" type="datetime1">
              <a:rPr lang="en-AE" smtClean="0"/>
              <a:t>02/05/2026</a:t>
            </a:fld>
            <a:endParaRPr lang="en-AE"/>
          </a:p>
        </p:txBody>
      </p:sp>
    </p:spTree>
    <p:extLst>
      <p:ext uri="{BB962C8B-B14F-4D97-AF65-F5344CB8AC3E}">
        <p14:creationId xmlns:p14="http://schemas.microsoft.com/office/powerpoint/2010/main" val="201205823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ABC1E-336F-1536-A771-67C2701F15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00F44D-8573-553A-F1B3-400B07A1558F}"/>
              </a:ext>
            </a:extLst>
          </p:cNvPr>
          <p:cNvSpPr>
            <a:spLocks noGrp="1"/>
          </p:cNvSpPr>
          <p:nvPr>
            <p:ph type="title"/>
          </p:nvPr>
        </p:nvSpPr>
        <p:spPr/>
        <p:txBody>
          <a:bodyPr>
            <a:noAutofit/>
          </a:bodyPr>
          <a:lstStyle/>
          <a:p>
            <a:pPr algn="l"/>
            <a:r>
              <a:rPr lang="en-US" sz="3200" dirty="0">
                <a:solidFill>
                  <a:srgbClr val="0070C0"/>
                </a:solidFill>
              </a:rPr>
              <a:t>Mark whether the following statements are true √ or false X. </a:t>
            </a:r>
            <a:endParaRPr lang="en-AE" sz="3200" dirty="0">
              <a:solidFill>
                <a:srgbClr val="0070C0"/>
              </a:solidFill>
            </a:endParaRPr>
          </a:p>
        </p:txBody>
      </p:sp>
      <p:sp>
        <p:nvSpPr>
          <p:cNvPr id="3" name="Content Placeholder 2">
            <a:extLst>
              <a:ext uri="{FF2B5EF4-FFF2-40B4-BE49-F238E27FC236}">
                <a16:creationId xmlns:a16="http://schemas.microsoft.com/office/drawing/2014/main" id="{E34ECA12-47CC-8E94-E3E9-D6B53E234F06}"/>
              </a:ext>
            </a:extLst>
          </p:cNvPr>
          <p:cNvSpPr>
            <a:spLocks noGrp="1"/>
          </p:cNvSpPr>
          <p:nvPr>
            <p:ph idx="1"/>
          </p:nvPr>
        </p:nvSpPr>
        <p:spPr/>
        <p:txBody>
          <a:bodyPr>
            <a:normAutofit/>
          </a:bodyPr>
          <a:lstStyle/>
          <a:p>
            <a:pPr lvl="0"/>
            <a:r>
              <a:rPr lang="en-US" dirty="0"/>
              <a:t>17. Employees clearly understood their roles after organizing.</a:t>
            </a:r>
          </a:p>
          <a:p>
            <a:pPr lvl="0"/>
            <a:br>
              <a:rPr lang="en-US" dirty="0"/>
            </a:br>
            <a:r>
              <a:rPr lang="en-US" b="1" dirty="0">
                <a:solidFill>
                  <a:srgbClr val="FF0000"/>
                </a:solidFill>
              </a:rPr>
              <a:t>Answer: True</a:t>
            </a:r>
          </a:p>
          <a:p>
            <a:pPr lvl="0"/>
            <a:endParaRPr lang="en-US" dirty="0"/>
          </a:p>
          <a:p>
            <a:pPr lvl="0"/>
            <a:r>
              <a:rPr lang="en-US" dirty="0"/>
              <a:t>18. Mr. Kareem did not hold any meetings.</a:t>
            </a:r>
          </a:p>
          <a:p>
            <a:pPr lvl="0"/>
            <a:br>
              <a:rPr lang="en-US" dirty="0"/>
            </a:br>
            <a:r>
              <a:rPr lang="en-US" b="1" dirty="0">
                <a:solidFill>
                  <a:srgbClr val="FF0000"/>
                </a:solidFill>
              </a:rPr>
              <a:t>Answer: False</a:t>
            </a:r>
            <a:endParaRPr lang="en-US" dirty="0">
              <a:solidFill>
                <a:srgbClr val="FF0000"/>
              </a:solidFill>
            </a:endParaRPr>
          </a:p>
          <a:p>
            <a:pPr lvl="0">
              <a:lnSpc>
                <a:spcPct val="107000"/>
              </a:lnSpc>
              <a:spcAft>
                <a:spcPts val="800"/>
              </a:spcAft>
              <a:tabLst>
                <a:tab pos="457200" algn="l"/>
              </a:tabLst>
            </a:pPr>
            <a:endParaRPr lang="en-US" kern="100"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D4FFF229-1FD4-F89E-2CB6-5F4B850D3237}"/>
              </a:ext>
            </a:extLst>
          </p:cNvPr>
          <p:cNvSpPr>
            <a:spLocks noGrp="1"/>
          </p:cNvSpPr>
          <p:nvPr>
            <p:ph type="dt" sz="half" idx="10"/>
          </p:nvPr>
        </p:nvSpPr>
        <p:spPr/>
        <p:txBody>
          <a:bodyPr/>
          <a:lstStyle/>
          <a:p>
            <a:fld id="{6EE1DE58-EB24-4640-882F-188AEE57FA9A}" type="datetime1">
              <a:rPr lang="en-AE" smtClean="0"/>
              <a:t>02/05/2026</a:t>
            </a:fld>
            <a:endParaRPr lang="en-AE"/>
          </a:p>
        </p:txBody>
      </p:sp>
    </p:spTree>
    <p:extLst>
      <p:ext uri="{BB962C8B-B14F-4D97-AF65-F5344CB8AC3E}">
        <p14:creationId xmlns:p14="http://schemas.microsoft.com/office/powerpoint/2010/main" val="7753772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E3783-0B89-EB7A-D70A-D140828956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AB34D4-C8A1-37CA-BE45-DD48652B8E8F}"/>
              </a:ext>
            </a:extLst>
          </p:cNvPr>
          <p:cNvSpPr>
            <a:spLocks noGrp="1"/>
          </p:cNvSpPr>
          <p:nvPr>
            <p:ph type="title"/>
          </p:nvPr>
        </p:nvSpPr>
        <p:spPr/>
        <p:txBody>
          <a:bodyPr>
            <a:noAutofit/>
          </a:bodyPr>
          <a:lstStyle/>
          <a:p>
            <a:pPr algn="l"/>
            <a:r>
              <a:rPr lang="en-US" sz="3200" dirty="0">
                <a:solidFill>
                  <a:srgbClr val="0070C0"/>
                </a:solidFill>
              </a:rPr>
              <a:t>Mark whether the following statements are true √ or false X. </a:t>
            </a:r>
            <a:endParaRPr lang="en-AE" sz="3200" dirty="0">
              <a:solidFill>
                <a:srgbClr val="0070C0"/>
              </a:solidFill>
            </a:endParaRPr>
          </a:p>
        </p:txBody>
      </p:sp>
      <p:sp>
        <p:nvSpPr>
          <p:cNvPr id="3" name="Content Placeholder 2">
            <a:extLst>
              <a:ext uri="{FF2B5EF4-FFF2-40B4-BE49-F238E27FC236}">
                <a16:creationId xmlns:a16="http://schemas.microsoft.com/office/drawing/2014/main" id="{52AEC435-88CD-644C-5610-88A2735B9C80}"/>
              </a:ext>
            </a:extLst>
          </p:cNvPr>
          <p:cNvSpPr>
            <a:spLocks noGrp="1"/>
          </p:cNvSpPr>
          <p:nvPr>
            <p:ph idx="1"/>
          </p:nvPr>
        </p:nvSpPr>
        <p:spPr/>
        <p:txBody>
          <a:bodyPr>
            <a:normAutofit/>
          </a:bodyPr>
          <a:lstStyle/>
          <a:p>
            <a:pPr lvl="0">
              <a:lnSpc>
                <a:spcPct val="107000"/>
              </a:lnSpc>
              <a:spcAft>
                <a:spcPts val="800"/>
              </a:spcAft>
              <a:tabLst>
                <a:tab pos="457200" algn="l"/>
              </a:tabLst>
            </a:pPr>
            <a:r>
              <a:rPr lang="en-US" kern="100" dirty="0">
                <a:latin typeface="Times New Roman" panose="02020603050405020304" pitchFamily="18" charset="0"/>
                <a:ea typeface="Calibri" panose="020F0502020204030204" pitchFamily="34" charset="0"/>
              </a:rPr>
              <a:t>19.	The project was completed on time.</a:t>
            </a:r>
          </a:p>
          <a:p>
            <a:pPr lvl="0">
              <a:lnSpc>
                <a:spcPct val="107000"/>
              </a:lnSpc>
              <a:spcAft>
                <a:spcPts val="800"/>
              </a:spcAft>
              <a:tabLst>
                <a:tab pos="457200" algn="l"/>
              </a:tabLst>
            </a:pPr>
            <a:r>
              <a:rPr lang="en-US" b="1" kern="100" dirty="0">
                <a:solidFill>
                  <a:srgbClr val="FF0000"/>
                </a:solidFill>
                <a:latin typeface="Times New Roman" panose="02020603050405020304" pitchFamily="18" charset="0"/>
                <a:ea typeface="Calibri" panose="020F0502020204030204" pitchFamily="34" charset="0"/>
              </a:rPr>
              <a:t>Answer: True</a:t>
            </a:r>
          </a:p>
          <a:p>
            <a:pPr lvl="0">
              <a:lnSpc>
                <a:spcPct val="107000"/>
              </a:lnSpc>
              <a:spcAft>
                <a:spcPts val="800"/>
              </a:spcAft>
              <a:tabLst>
                <a:tab pos="457200" algn="l"/>
              </a:tabLst>
            </a:pPr>
            <a:endParaRPr lang="en-US" b="1" kern="100" dirty="0">
              <a:solidFill>
                <a:srgbClr val="FF0000"/>
              </a:solidFill>
              <a:latin typeface="Times New Roman" panose="02020603050405020304" pitchFamily="18" charset="0"/>
              <a:ea typeface="Calibri" panose="020F0502020204030204" pitchFamily="34" charset="0"/>
            </a:endParaRPr>
          </a:p>
          <a:p>
            <a:pPr lvl="0">
              <a:lnSpc>
                <a:spcPct val="107000"/>
              </a:lnSpc>
              <a:spcAft>
                <a:spcPts val="800"/>
              </a:spcAft>
              <a:tabLst>
                <a:tab pos="457200" algn="l"/>
              </a:tabLst>
            </a:pPr>
            <a:r>
              <a:rPr lang="en-US" kern="100" dirty="0">
                <a:latin typeface="Times New Roman" panose="02020603050405020304" pitchFamily="18" charset="0"/>
                <a:ea typeface="Calibri" panose="020F0502020204030204" pitchFamily="34" charset="0"/>
              </a:rPr>
              <a:t>20.	The story shows that organizing helps a company succeed.</a:t>
            </a:r>
          </a:p>
          <a:p>
            <a:pPr lvl="0">
              <a:lnSpc>
                <a:spcPct val="107000"/>
              </a:lnSpc>
              <a:spcAft>
                <a:spcPts val="800"/>
              </a:spcAft>
              <a:tabLst>
                <a:tab pos="457200" algn="l"/>
              </a:tabLst>
            </a:pPr>
            <a:r>
              <a:rPr lang="en-US" b="1" kern="100" dirty="0">
                <a:solidFill>
                  <a:srgbClr val="FF0000"/>
                </a:solidFill>
                <a:latin typeface="Times New Roman" panose="02020603050405020304" pitchFamily="18" charset="0"/>
                <a:ea typeface="Calibri" panose="020F0502020204030204" pitchFamily="34" charset="0"/>
              </a:rPr>
              <a:t>Answer: True</a:t>
            </a:r>
          </a:p>
          <a:p>
            <a:pPr lvl="0">
              <a:lnSpc>
                <a:spcPct val="107000"/>
              </a:lnSpc>
              <a:spcAft>
                <a:spcPts val="800"/>
              </a:spcAft>
              <a:tabLst>
                <a:tab pos="457200" algn="l"/>
              </a:tabLst>
            </a:pPr>
            <a:endParaRPr lang="en-US" kern="100"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73F94B96-A1F9-CF9F-09A2-38D75CFCDAC9}"/>
              </a:ext>
            </a:extLst>
          </p:cNvPr>
          <p:cNvSpPr>
            <a:spLocks noGrp="1"/>
          </p:cNvSpPr>
          <p:nvPr>
            <p:ph type="dt" sz="half" idx="10"/>
          </p:nvPr>
        </p:nvSpPr>
        <p:spPr/>
        <p:txBody>
          <a:bodyPr/>
          <a:lstStyle/>
          <a:p>
            <a:fld id="{BD3AF093-7C33-46C7-84AE-FAB204E9ECD3}" type="datetime1">
              <a:rPr lang="en-AE" smtClean="0"/>
              <a:t>02/05/2026</a:t>
            </a:fld>
            <a:endParaRPr lang="en-AE"/>
          </a:p>
        </p:txBody>
      </p:sp>
    </p:spTree>
    <p:extLst>
      <p:ext uri="{BB962C8B-B14F-4D97-AF65-F5344CB8AC3E}">
        <p14:creationId xmlns:p14="http://schemas.microsoft.com/office/powerpoint/2010/main" val="3743559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2026-CBF8-346D-CAA3-F5B4AF9B86C4}"/>
              </a:ext>
            </a:extLst>
          </p:cNvPr>
          <p:cNvSpPr>
            <a:spLocks noGrp="1"/>
          </p:cNvSpPr>
          <p:nvPr>
            <p:ph type="title"/>
          </p:nvPr>
        </p:nvSpPr>
        <p:spPr/>
        <p:txBody>
          <a:bodyPr/>
          <a:lstStyle/>
          <a:p>
            <a:r>
              <a:rPr lang="en-US" dirty="0"/>
              <a:t>Fill in the blanks with the most appropriate words from the table.</a:t>
            </a:r>
            <a:endParaRPr lang="en-AE" dirty="0"/>
          </a:p>
        </p:txBody>
      </p:sp>
      <p:sp>
        <p:nvSpPr>
          <p:cNvPr id="3" name="Content Placeholder 2">
            <a:extLst>
              <a:ext uri="{FF2B5EF4-FFF2-40B4-BE49-F238E27FC236}">
                <a16:creationId xmlns:a16="http://schemas.microsoft.com/office/drawing/2014/main" id="{9FC8D8B2-C4BF-F316-582F-9ECEFCA6D1A0}"/>
              </a:ext>
            </a:extLst>
          </p:cNvPr>
          <p:cNvSpPr>
            <a:spLocks noGrp="1"/>
          </p:cNvSpPr>
          <p:nvPr>
            <p:ph idx="1"/>
          </p:nvPr>
        </p:nvSpPr>
        <p:spPr>
          <a:xfrm>
            <a:off x="838200" y="2592427"/>
            <a:ext cx="10515600" cy="3584535"/>
          </a:xfrm>
        </p:spPr>
        <p:txBody>
          <a:bodyPr>
            <a:normAutofit/>
          </a:bodyPr>
          <a:lstStyle/>
          <a:p>
            <a:pPr>
              <a:lnSpc>
                <a:spcPct val="107000"/>
              </a:lnSpc>
              <a:spcAft>
                <a:spcPts val="800"/>
              </a:spcAft>
              <a:buNone/>
            </a:pPr>
            <a:r>
              <a:rPr lang="en-AE" sz="3200" kern="100" dirty="0">
                <a:effectLst/>
                <a:latin typeface="Times New Roman" panose="02020603050405020304" pitchFamily="18" charset="0"/>
                <a:ea typeface="Calibri" panose="020F0502020204030204" pitchFamily="34" charset="0"/>
              </a:rPr>
              <a:t>In a small city, there was a company called Bright Future Company. The manager, Mr. Kareem, </a:t>
            </a:r>
            <a:r>
              <a:rPr lang="en-AE" sz="3200" kern="100" dirty="0">
                <a:solidFill>
                  <a:srgbClr val="EE0000"/>
                </a:solidFill>
                <a:effectLst/>
                <a:latin typeface="Times New Roman" panose="02020603050405020304" pitchFamily="18" charset="0"/>
                <a:ea typeface="Calibri" panose="020F0502020204030204" pitchFamily="34" charset="0"/>
              </a:rPr>
              <a:t>…….. </a:t>
            </a:r>
            <a:r>
              <a:rPr lang="en-AE" sz="3200" kern="100" dirty="0">
                <a:effectLst/>
                <a:latin typeface="Times New Roman" panose="02020603050405020304" pitchFamily="18" charset="0"/>
                <a:ea typeface="Calibri" panose="020F0502020204030204" pitchFamily="34" charset="0"/>
              </a:rPr>
              <a:t>known for being organized and helpful. One day, the company received a big project. They needed to finish the work </a:t>
            </a:r>
            <a:r>
              <a:rPr lang="en-AE" sz="3200" kern="100" dirty="0">
                <a:solidFill>
                  <a:srgbClr val="EE0000"/>
                </a:solidFill>
                <a:effectLst/>
                <a:latin typeface="Times New Roman" panose="02020603050405020304" pitchFamily="18" charset="0"/>
                <a:ea typeface="Calibri" panose="020F0502020204030204" pitchFamily="34" charset="0"/>
              </a:rPr>
              <a:t>……..</a:t>
            </a:r>
            <a:r>
              <a:rPr lang="en-AE" sz="3200" kern="100" dirty="0">
                <a:effectLst/>
                <a:latin typeface="Times New Roman" panose="02020603050405020304" pitchFamily="18" charset="0"/>
                <a:ea typeface="Calibri" panose="020F0502020204030204" pitchFamily="34" charset="0"/>
              </a:rPr>
              <a:t> two months, but many employees felt confused about what to do.</a:t>
            </a:r>
            <a:endParaRPr lang="en-US" sz="3200" kern="1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Tx/>
              <a:buNone/>
              <a:tabLst/>
              <a:defRPr/>
            </a:pPr>
            <a:endParaRPr lang="en-AE" b="0" i="0" u="none" strike="noStrike" dirty="0">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C93C8008-D874-5893-C2E9-E13614119C65}"/>
              </a:ext>
            </a:extLst>
          </p:cNvPr>
          <p:cNvGraphicFramePr>
            <a:graphicFrameLocks noGrp="1"/>
          </p:cNvGraphicFramePr>
          <p:nvPr>
            <p:extLst>
              <p:ext uri="{D42A27DB-BD31-4B8C-83A1-F6EECF244321}">
                <p14:modId xmlns:p14="http://schemas.microsoft.com/office/powerpoint/2010/main" val="2442441061"/>
              </p:ext>
            </p:extLst>
          </p:nvPr>
        </p:nvGraphicFramePr>
        <p:xfrm>
          <a:off x="2032000" y="1898226"/>
          <a:ext cx="8128000" cy="48666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676745303"/>
                    </a:ext>
                  </a:extLst>
                </a:gridCol>
                <a:gridCol w="2032000">
                  <a:extLst>
                    <a:ext uri="{9D8B030D-6E8A-4147-A177-3AD203B41FA5}">
                      <a16:colId xmlns:a16="http://schemas.microsoft.com/office/drawing/2014/main" val="1853571429"/>
                    </a:ext>
                  </a:extLst>
                </a:gridCol>
                <a:gridCol w="2032000">
                  <a:extLst>
                    <a:ext uri="{9D8B030D-6E8A-4147-A177-3AD203B41FA5}">
                      <a16:colId xmlns:a16="http://schemas.microsoft.com/office/drawing/2014/main" val="3096686569"/>
                    </a:ext>
                  </a:extLst>
                </a:gridCol>
                <a:gridCol w="2032000">
                  <a:extLst>
                    <a:ext uri="{9D8B030D-6E8A-4147-A177-3AD203B41FA5}">
                      <a16:colId xmlns:a16="http://schemas.microsoft.com/office/drawing/2014/main" val="1985144705"/>
                    </a:ext>
                  </a:extLst>
                </a:gridCol>
              </a:tblGrid>
              <a:tr h="370840">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an</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was</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in</a:t>
                      </a:r>
                    </a:p>
                  </a:txBody>
                  <a:tcPr marL="68580" marR="68580" marT="0" marB="0"/>
                </a:tc>
                <a:tc>
                  <a:txBody>
                    <a:bodyPr/>
                    <a:lstStyle/>
                    <a:p>
                      <a:pPr algn="ctr">
                        <a:lnSpc>
                          <a:spcPct val="107000"/>
                        </a:lnSpc>
                        <a:spcAft>
                          <a:spcPts val="800"/>
                        </a:spcAft>
                      </a:pPr>
                      <a:r>
                        <a:rPr lang="en-AE" sz="3200" kern="100" dirty="0">
                          <a:solidFill>
                            <a:schemeClr val="bg1"/>
                          </a:solidFill>
                          <a:effectLst/>
                          <a:latin typeface="Times New Roman" panose="02020603050405020304" pitchFamily="18" charset="0"/>
                          <a:ea typeface="Calibri" panose="020F0502020204030204" pitchFamily="34" charset="0"/>
                        </a:rPr>
                        <a:t>with</a:t>
                      </a:r>
                    </a:p>
                  </a:txBody>
                  <a:tcPr marL="68580" marR="68580" marT="0" marB="0"/>
                </a:tc>
                <a:extLst>
                  <a:ext uri="{0D108BD9-81ED-4DB2-BD59-A6C34878D82A}">
                    <a16:rowId xmlns:a16="http://schemas.microsoft.com/office/drawing/2014/main" val="2386097945"/>
                  </a:ext>
                </a:extLst>
              </a:tr>
            </a:tbl>
          </a:graphicData>
        </a:graphic>
      </p:graphicFrame>
      <p:sp>
        <p:nvSpPr>
          <p:cNvPr id="15" name="TextBox 14">
            <a:extLst>
              <a:ext uri="{FF2B5EF4-FFF2-40B4-BE49-F238E27FC236}">
                <a16:creationId xmlns:a16="http://schemas.microsoft.com/office/drawing/2014/main" id="{EC8C5B0C-4B8A-B700-8B3A-853445EC0689}"/>
              </a:ext>
            </a:extLst>
          </p:cNvPr>
          <p:cNvSpPr txBox="1"/>
          <p:nvPr/>
        </p:nvSpPr>
        <p:spPr>
          <a:xfrm>
            <a:off x="7223244" y="3106375"/>
            <a:ext cx="984738" cy="584775"/>
          </a:xfrm>
          <a:prstGeom prst="rect">
            <a:avLst/>
          </a:prstGeom>
          <a:noFill/>
        </p:spPr>
        <p:txBody>
          <a:bodyPr wrap="square" rtlCol="0">
            <a:spAutoFit/>
          </a:bodyPr>
          <a:lstStyle/>
          <a:p>
            <a:r>
              <a:rPr lang="en-US" sz="3200" b="1" dirty="0">
                <a:solidFill>
                  <a:srgbClr val="FF0000"/>
                </a:solidFill>
              </a:rPr>
              <a:t>was</a:t>
            </a:r>
          </a:p>
        </p:txBody>
      </p:sp>
      <p:sp>
        <p:nvSpPr>
          <p:cNvPr id="16" name="TextBox 15">
            <a:extLst>
              <a:ext uri="{FF2B5EF4-FFF2-40B4-BE49-F238E27FC236}">
                <a16:creationId xmlns:a16="http://schemas.microsoft.com/office/drawing/2014/main" id="{8D0252EC-49E1-B459-F4DB-9A5E86089389}"/>
              </a:ext>
            </a:extLst>
          </p:cNvPr>
          <p:cNvSpPr txBox="1"/>
          <p:nvPr/>
        </p:nvSpPr>
        <p:spPr>
          <a:xfrm>
            <a:off x="7670476" y="4180521"/>
            <a:ext cx="718974" cy="584775"/>
          </a:xfrm>
          <a:prstGeom prst="rect">
            <a:avLst/>
          </a:prstGeom>
          <a:noFill/>
        </p:spPr>
        <p:txBody>
          <a:bodyPr wrap="square" rtlCol="0">
            <a:spAutoFit/>
          </a:bodyPr>
          <a:lstStyle/>
          <a:p>
            <a:r>
              <a:rPr lang="en-US" sz="3200" b="1" dirty="0">
                <a:solidFill>
                  <a:srgbClr val="FF0000"/>
                </a:solidFill>
              </a:rPr>
              <a:t>in</a:t>
            </a:r>
          </a:p>
        </p:txBody>
      </p:sp>
      <p:sp>
        <p:nvSpPr>
          <p:cNvPr id="5" name="Rectangle 4">
            <a:extLst>
              <a:ext uri="{FF2B5EF4-FFF2-40B4-BE49-F238E27FC236}">
                <a16:creationId xmlns:a16="http://schemas.microsoft.com/office/drawing/2014/main" id="{F625BC99-9D88-F3D5-BA54-82A2822137D8}"/>
              </a:ext>
            </a:extLst>
          </p:cNvPr>
          <p:cNvSpPr/>
          <p:nvPr/>
        </p:nvSpPr>
        <p:spPr>
          <a:xfrm>
            <a:off x="1723292" y="5374648"/>
            <a:ext cx="8080131" cy="1015663"/>
          </a:xfrm>
          <a:prstGeom prst="rect">
            <a:avLst/>
          </a:prstGeom>
          <a:noFill/>
        </p:spPr>
        <p:txBody>
          <a:bodyPr wrap="square" lIns="91440" tIns="45720" rIns="91440" bIns="45720">
            <a:spAutoFit/>
          </a:bodyPr>
          <a:lstStyle/>
          <a:p>
            <a:pPr algn="ctr"/>
            <a:r>
              <a:rPr lang="ar-SA"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مع تمنياتي لكم بالنجاح</a:t>
            </a:r>
            <a:endParaRPr lang="en-U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6" name="Date Placeholder 5">
            <a:extLst>
              <a:ext uri="{FF2B5EF4-FFF2-40B4-BE49-F238E27FC236}">
                <a16:creationId xmlns:a16="http://schemas.microsoft.com/office/drawing/2014/main" id="{1016FD7A-A914-3FFF-B89F-DC6E804CB6EB}"/>
              </a:ext>
            </a:extLst>
          </p:cNvPr>
          <p:cNvSpPr>
            <a:spLocks noGrp="1"/>
          </p:cNvSpPr>
          <p:nvPr>
            <p:ph type="dt" sz="half" idx="10"/>
          </p:nvPr>
        </p:nvSpPr>
        <p:spPr/>
        <p:txBody>
          <a:bodyPr/>
          <a:lstStyle/>
          <a:p>
            <a:fld id="{61B39CB2-840C-46D1-85BE-7A2414C68404}" type="datetime1">
              <a:rPr lang="en-AE" smtClean="0"/>
              <a:t>02/05/2026</a:t>
            </a:fld>
            <a:endParaRPr lang="en-AE"/>
          </a:p>
        </p:txBody>
      </p:sp>
    </p:spTree>
    <p:extLst>
      <p:ext uri="{BB962C8B-B14F-4D97-AF65-F5344CB8AC3E}">
        <p14:creationId xmlns:p14="http://schemas.microsoft.com/office/powerpoint/2010/main" val="2070403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2000"/>
                                        <p:tgtEl>
                                          <p:spTgt spid="5">
                                            <p:txEl>
                                              <p:pRg st="0" end="0"/>
                                            </p:txEl>
                                          </p:spTgt>
                                        </p:tgtEl>
                                      </p:cBhvr>
                                    </p:animEffect>
                                    <p:anim calcmode="lin" valueType="num">
                                      <p:cBhvr>
                                        <p:cTn id="24" dur="2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25" dur="2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68C0D-55E3-5F13-8A7E-66D6D31A5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25FF4-73AF-CD31-B0C9-15606CDAAB96}"/>
              </a:ext>
            </a:extLst>
          </p:cNvPr>
          <p:cNvSpPr>
            <a:spLocks noGrp="1"/>
          </p:cNvSpPr>
          <p:nvPr>
            <p:ph type="title"/>
          </p:nvPr>
        </p:nvSpPr>
        <p:spPr/>
        <p:txBody>
          <a:bodyPr>
            <a:normAutofit/>
          </a:bodyPr>
          <a:lstStyle/>
          <a:p>
            <a:r>
              <a:rPr lang="en-US" sz="5400" b="1" i="0" u="none" strike="noStrike" baseline="0" dirty="0">
                <a:latin typeface="Tahoma,Bold"/>
              </a:rPr>
              <a:t>MODE OF ASSESSMENTS</a:t>
            </a:r>
            <a:endParaRPr lang="en-AE" sz="11500" dirty="0"/>
          </a:p>
        </p:txBody>
      </p:sp>
      <p:graphicFrame>
        <p:nvGraphicFramePr>
          <p:cNvPr id="6" name="Content Placeholder 5">
            <a:extLst>
              <a:ext uri="{FF2B5EF4-FFF2-40B4-BE49-F238E27FC236}">
                <a16:creationId xmlns:a16="http://schemas.microsoft.com/office/drawing/2014/main" id="{A8F7C964-BD65-6E61-56C6-496B282A4BCC}"/>
              </a:ext>
            </a:extLst>
          </p:cNvPr>
          <p:cNvGraphicFramePr>
            <a:graphicFrameLocks noGrp="1"/>
          </p:cNvGraphicFramePr>
          <p:nvPr>
            <p:ph idx="1"/>
            <p:extLst>
              <p:ext uri="{D42A27DB-BD31-4B8C-83A1-F6EECF244321}">
                <p14:modId xmlns:p14="http://schemas.microsoft.com/office/powerpoint/2010/main" val="180856848"/>
              </p:ext>
            </p:extLst>
          </p:nvPr>
        </p:nvGraphicFramePr>
        <p:xfrm>
          <a:off x="844062" y="1825624"/>
          <a:ext cx="10509735" cy="4440237"/>
        </p:xfrm>
        <a:graphic>
          <a:graphicData uri="http://schemas.openxmlformats.org/drawingml/2006/table">
            <a:tbl>
              <a:tblPr firstRow="1" bandRow="1">
                <a:tableStyleId>{5C22544A-7EE6-4342-B048-85BDC9FD1C3A}</a:tableStyleId>
              </a:tblPr>
              <a:tblGrid>
                <a:gridCol w="2919046">
                  <a:extLst>
                    <a:ext uri="{9D8B030D-6E8A-4147-A177-3AD203B41FA5}">
                      <a16:colId xmlns:a16="http://schemas.microsoft.com/office/drawing/2014/main" val="3729367344"/>
                    </a:ext>
                  </a:extLst>
                </a:gridCol>
                <a:gridCol w="1811215">
                  <a:extLst>
                    <a:ext uri="{9D8B030D-6E8A-4147-A177-3AD203B41FA5}">
                      <a16:colId xmlns:a16="http://schemas.microsoft.com/office/drawing/2014/main" val="1823978371"/>
                    </a:ext>
                  </a:extLst>
                </a:gridCol>
                <a:gridCol w="5779474">
                  <a:extLst>
                    <a:ext uri="{9D8B030D-6E8A-4147-A177-3AD203B41FA5}">
                      <a16:colId xmlns:a16="http://schemas.microsoft.com/office/drawing/2014/main" val="3602873794"/>
                    </a:ext>
                  </a:extLst>
                </a:gridCol>
              </a:tblGrid>
              <a:tr h="769387">
                <a:tc>
                  <a:txBody>
                    <a:bodyPr/>
                    <a:lstStyle/>
                    <a:p>
                      <a:pPr algn="ctr" fontAlgn="b"/>
                      <a:r>
                        <a:rPr lang="en-US" sz="4000" b="0" i="0" u="none" strike="noStrike" dirty="0">
                          <a:solidFill>
                            <a:srgbClr val="000000"/>
                          </a:solidFill>
                          <a:effectLst/>
                          <a:latin typeface="Calibri" panose="020F0502020204030204" pitchFamily="34" charset="0"/>
                        </a:rPr>
                        <a:t>Components </a:t>
                      </a:r>
                    </a:p>
                  </a:txBody>
                  <a:tcPr marL="6350" marR="6350" marT="6350" marB="0" anchor="ctr"/>
                </a:tc>
                <a:tc>
                  <a:txBody>
                    <a:bodyPr/>
                    <a:lstStyle/>
                    <a:p>
                      <a:pPr algn="ctr" fontAlgn="b"/>
                      <a:r>
                        <a:rPr lang="en-US" sz="4000" b="0" i="0" u="none" strike="noStrike" dirty="0">
                          <a:solidFill>
                            <a:srgbClr val="000000"/>
                          </a:solidFill>
                          <a:effectLst/>
                          <a:latin typeface="Calibri" panose="020F0502020204030204" pitchFamily="34" charset="0"/>
                        </a:rPr>
                        <a:t>Marks</a:t>
                      </a:r>
                    </a:p>
                  </a:txBody>
                  <a:tcPr marL="6350" marR="6350" marT="6350" marB="0" anchor="ctr"/>
                </a:tc>
                <a:tc>
                  <a:txBody>
                    <a:bodyPr/>
                    <a:lstStyle/>
                    <a:p>
                      <a:endParaRPr lang="en-US"/>
                    </a:p>
                  </a:txBody>
                  <a:tcPr/>
                </a:tc>
                <a:extLst>
                  <a:ext uri="{0D108BD9-81ED-4DB2-BD59-A6C34878D82A}">
                    <a16:rowId xmlns:a16="http://schemas.microsoft.com/office/drawing/2014/main" val="220109493"/>
                  </a:ext>
                </a:extLst>
              </a:tr>
              <a:tr h="54095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 Assignment 1</a:t>
                      </a:r>
                    </a:p>
                  </a:txBody>
                  <a:tcPr marL="6350" marR="6350" marT="6350" marB="0" anchor="ctr"/>
                </a:tc>
                <a:tc>
                  <a:txBody>
                    <a:bodyPr/>
                    <a:lstStyle/>
                    <a:p>
                      <a:pPr algn="ctr" fontAlgn="b"/>
                      <a:r>
                        <a:rPr lang="en-AE" sz="2800" b="0" i="0" u="none" strike="noStrike" dirty="0">
                          <a:solidFill>
                            <a:srgbClr val="000000"/>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663558196"/>
                  </a:ext>
                </a:extLst>
              </a:tr>
              <a:tr h="540951">
                <a:tc>
                  <a:txBody>
                    <a:bodyPr/>
                    <a:lstStyle/>
                    <a:p>
                      <a:pPr algn="l" fontAlgn="b"/>
                      <a:r>
                        <a:rPr lang="en-US" sz="2800" b="0" i="0" u="none" strike="noStrike" dirty="0">
                          <a:solidFill>
                            <a:schemeClr val="tx1"/>
                          </a:solidFill>
                          <a:effectLst/>
                          <a:latin typeface="Calibri" panose="020F0502020204030204" pitchFamily="34" charset="0"/>
                        </a:rPr>
                        <a:t> Assignment 2</a:t>
                      </a:r>
                    </a:p>
                  </a:txBody>
                  <a:tcPr marL="6350" marR="6350" marT="6350" marB="0" anchor="ctr"/>
                </a:tc>
                <a:tc>
                  <a:txBody>
                    <a:bodyPr/>
                    <a:lstStyle/>
                    <a:p>
                      <a:pPr algn="ctr" fontAlgn="b"/>
                      <a:r>
                        <a:rPr lang="en-AE" sz="2800" b="0" i="0" u="none" strike="noStrike" dirty="0">
                          <a:solidFill>
                            <a:schemeClr val="tx1"/>
                          </a:solidFill>
                          <a:effectLst/>
                          <a:latin typeface="Calibri" panose="020F0502020204030204" pitchFamily="34" charset="0"/>
                        </a:rPr>
                        <a:t>10</a:t>
                      </a:r>
                    </a:p>
                  </a:txBody>
                  <a:tcPr marL="6350" marR="6350" marT="6350" marB="0" anchor="ctr"/>
                </a:tc>
                <a:tc>
                  <a:txBody>
                    <a:bodyPr/>
                    <a:lstStyle/>
                    <a:p>
                      <a:endParaRPr lang="en-US"/>
                    </a:p>
                  </a:txBody>
                  <a:tcPr/>
                </a:tc>
                <a:extLst>
                  <a:ext uri="{0D108BD9-81ED-4DB2-BD59-A6C34878D82A}">
                    <a16:rowId xmlns:a16="http://schemas.microsoft.com/office/drawing/2014/main" val="1240713857"/>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chemeClr val="tx1"/>
                          </a:solidFill>
                          <a:effectLst/>
                          <a:latin typeface="Calibri" panose="020F0502020204030204" pitchFamily="34" charset="0"/>
                        </a:rPr>
                        <a:t>Assignment 3</a:t>
                      </a:r>
                    </a:p>
                  </a:txBody>
                  <a:tcPr/>
                </a:tc>
                <a:tc>
                  <a:txBody>
                    <a:bodyPr/>
                    <a:lstStyle/>
                    <a:p>
                      <a:pPr marL="0" algn="ctr" defTabSz="914400" rtl="0" eaLnBrk="1" fontAlgn="b" latinLnBrk="0" hangingPunct="1"/>
                      <a:r>
                        <a:rPr lang="en-AE" sz="2800" b="0" i="0" u="none" strike="noStrike" kern="1200" dirty="0">
                          <a:solidFill>
                            <a:schemeClr val="tx1"/>
                          </a:solidFill>
                          <a:effectLst/>
                          <a:latin typeface="Calibri" panose="020F0502020204030204" pitchFamily="34" charset="0"/>
                          <a:ea typeface="+mn-ea"/>
                          <a:cs typeface="+mn-cs"/>
                        </a:rPr>
                        <a:t>10</a:t>
                      </a:r>
                    </a:p>
                  </a:txBody>
                  <a:tcPr anchor="ctr"/>
                </a:tc>
                <a:tc>
                  <a:txBody>
                    <a:bodyPr/>
                    <a:lstStyle/>
                    <a:p>
                      <a:endParaRPr lang="en-US" dirty="0"/>
                    </a:p>
                  </a:txBody>
                  <a:tcPr/>
                </a:tc>
                <a:extLst>
                  <a:ext uri="{0D108BD9-81ED-4DB2-BD59-A6C34878D82A}">
                    <a16:rowId xmlns:a16="http://schemas.microsoft.com/office/drawing/2014/main" val="4080644811"/>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chemeClr val="tx1"/>
                          </a:solidFill>
                          <a:effectLst/>
                          <a:latin typeface="Calibri" panose="020F0502020204030204" pitchFamily="34" charset="0"/>
                        </a:rPr>
                        <a:t>Assignment 4</a:t>
                      </a:r>
                    </a:p>
                  </a:txBody>
                  <a:tcPr/>
                </a:tc>
                <a:tc>
                  <a:txBody>
                    <a:bodyPr/>
                    <a:lstStyle/>
                    <a:p>
                      <a:pPr marL="0" algn="ctr" defTabSz="914400" rtl="0" eaLnBrk="1" fontAlgn="b" latinLnBrk="0" hangingPunct="1"/>
                      <a:r>
                        <a:rPr lang="en-AE" sz="2800" b="0" i="0" u="none" strike="noStrike" kern="1200" dirty="0">
                          <a:solidFill>
                            <a:schemeClr val="tx1"/>
                          </a:solidFill>
                          <a:effectLst/>
                          <a:latin typeface="Calibri" panose="020F0502020204030204" pitchFamily="34" charset="0"/>
                          <a:ea typeface="+mn-ea"/>
                          <a:cs typeface="+mn-cs"/>
                        </a:rPr>
                        <a:t>10</a:t>
                      </a:r>
                    </a:p>
                  </a:txBody>
                  <a:tcPr anchor="ctr"/>
                </a:tc>
                <a:tc>
                  <a:txBody>
                    <a:bodyPr/>
                    <a:lstStyle/>
                    <a:p>
                      <a:endParaRPr lang="en-US" dirty="0"/>
                    </a:p>
                  </a:txBody>
                  <a:tcPr/>
                </a:tc>
                <a:extLst>
                  <a:ext uri="{0D108BD9-81ED-4DB2-BD59-A6C34878D82A}">
                    <a16:rowId xmlns:a16="http://schemas.microsoft.com/office/drawing/2014/main" val="3213141903"/>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dirty="0">
                          <a:solidFill>
                            <a:srgbClr val="000000"/>
                          </a:solidFill>
                          <a:effectLst/>
                          <a:latin typeface="Calibri" panose="020F0502020204030204" pitchFamily="34" charset="0"/>
                        </a:rPr>
                        <a:t>Semester Exam</a:t>
                      </a:r>
                    </a:p>
                  </a:txBody>
                  <a:tcPr/>
                </a:tc>
                <a:tc>
                  <a:txBody>
                    <a:bodyPr/>
                    <a:lstStyle/>
                    <a:p>
                      <a:pPr marL="0" algn="ctr" defTabSz="914400" rtl="0" eaLnBrk="1" fontAlgn="b" latinLnBrk="0" hangingPunct="1"/>
                      <a:r>
                        <a:rPr lang="en-US" sz="2800" b="0" i="0" u="none" strike="noStrike" kern="1200" dirty="0">
                          <a:solidFill>
                            <a:srgbClr val="000000"/>
                          </a:solidFill>
                          <a:effectLst/>
                          <a:latin typeface="Calibri" panose="020F0502020204030204" pitchFamily="34" charset="0"/>
                          <a:ea typeface="+mn-ea"/>
                          <a:cs typeface="+mn-cs"/>
                        </a:rPr>
                        <a:t>10</a:t>
                      </a:r>
                      <a:endParaRPr lang="en-AE" sz="2800" b="0" i="0" u="none" strike="noStrike" kern="1200" dirty="0">
                        <a:solidFill>
                          <a:srgbClr val="000000"/>
                        </a:solidFill>
                        <a:effectLst/>
                        <a:latin typeface="Calibri" panose="020F0502020204030204" pitchFamily="34" charset="0"/>
                        <a:ea typeface="+mn-ea"/>
                        <a:cs typeface="+mn-cs"/>
                      </a:endParaRPr>
                    </a:p>
                  </a:txBody>
                  <a:tcPr anchor="ctr"/>
                </a:tc>
                <a:tc>
                  <a:txBody>
                    <a:bodyPr/>
                    <a:lstStyle/>
                    <a:p>
                      <a:endParaRPr lang="en-US"/>
                    </a:p>
                  </a:txBody>
                  <a:tcPr/>
                </a:tc>
                <a:extLst>
                  <a:ext uri="{0D108BD9-81ED-4DB2-BD59-A6C34878D82A}">
                    <a16:rowId xmlns:a16="http://schemas.microsoft.com/office/drawing/2014/main" val="1822653558"/>
                  </a:ext>
                </a:extLst>
              </a:tr>
              <a:tr h="64723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2800" b="0" i="0" u="none" strike="noStrike" kern="1200" dirty="0">
                          <a:solidFill>
                            <a:srgbClr val="FF0000"/>
                          </a:solidFill>
                          <a:effectLst/>
                          <a:latin typeface="Calibri" panose="020F0502020204030204" pitchFamily="34" charset="0"/>
                          <a:ea typeface="+mn-ea"/>
                          <a:cs typeface="+mn-cs"/>
                        </a:rPr>
                        <a:t>Final Exam</a:t>
                      </a:r>
                    </a:p>
                  </a:txBody>
                  <a:tcPr/>
                </a:tc>
                <a:tc>
                  <a:txBody>
                    <a:bodyPr/>
                    <a:lstStyle/>
                    <a:p>
                      <a:pPr algn="ctr"/>
                      <a:r>
                        <a:rPr lang="en-US" sz="2800" b="0" i="0" u="none" strike="noStrike" kern="1200" dirty="0">
                          <a:solidFill>
                            <a:srgbClr val="FF0000"/>
                          </a:solidFill>
                          <a:effectLst/>
                          <a:latin typeface="Calibri" panose="020F0502020204030204" pitchFamily="34" charset="0"/>
                          <a:ea typeface="+mn-ea"/>
                          <a:cs typeface="+mn-cs"/>
                        </a:rPr>
                        <a:t>50</a:t>
                      </a:r>
                    </a:p>
                  </a:txBody>
                  <a:tcPr/>
                </a:tc>
                <a:tc>
                  <a:txBody>
                    <a:bodyPr/>
                    <a:lstStyle/>
                    <a:p>
                      <a:endParaRPr lang="en-US" dirty="0"/>
                    </a:p>
                  </a:txBody>
                  <a:tcPr/>
                </a:tc>
                <a:extLst>
                  <a:ext uri="{0D108BD9-81ED-4DB2-BD59-A6C34878D82A}">
                    <a16:rowId xmlns:a16="http://schemas.microsoft.com/office/drawing/2014/main" val="743078869"/>
                  </a:ext>
                </a:extLst>
              </a:tr>
            </a:tbl>
          </a:graphicData>
        </a:graphic>
      </p:graphicFrame>
      <p:sp>
        <p:nvSpPr>
          <p:cNvPr id="3" name="Date Placeholder 2">
            <a:extLst>
              <a:ext uri="{FF2B5EF4-FFF2-40B4-BE49-F238E27FC236}">
                <a16:creationId xmlns:a16="http://schemas.microsoft.com/office/drawing/2014/main" id="{A3D07B3C-1E88-5DF2-3C4B-B4251FF47CFE}"/>
              </a:ext>
            </a:extLst>
          </p:cNvPr>
          <p:cNvSpPr>
            <a:spLocks noGrp="1"/>
          </p:cNvSpPr>
          <p:nvPr>
            <p:ph type="dt" sz="half" idx="10"/>
          </p:nvPr>
        </p:nvSpPr>
        <p:spPr/>
        <p:txBody>
          <a:bodyPr/>
          <a:lstStyle/>
          <a:p>
            <a:fld id="{E7754DD5-7A0E-45DF-9FAE-C0FEA1CA52D4}" type="datetime1">
              <a:rPr lang="en-AE" smtClean="0"/>
              <a:t>02/05/2026</a:t>
            </a:fld>
            <a:endParaRPr lang="en-AE"/>
          </a:p>
        </p:txBody>
      </p:sp>
    </p:spTree>
    <p:extLst>
      <p:ext uri="{BB962C8B-B14F-4D97-AF65-F5344CB8AC3E}">
        <p14:creationId xmlns:p14="http://schemas.microsoft.com/office/powerpoint/2010/main" val="147588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6CDBF-32D0-6FFD-9B29-BA224C3B176F}"/>
              </a:ext>
            </a:extLst>
          </p:cNvPr>
          <p:cNvSpPr>
            <a:spLocks noGrp="1"/>
          </p:cNvSpPr>
          <p:nvPr>
            <p:ph type="title"/>
          </p:nvPr>
        </p:nvSpPr>
        <p:spPr/>
        <p:txBody>
          <a:bodyPr>
            <a:normAutofit/>
          </a:bodyPr>
          <a:lstStyle/>
          <a:p>
            <a:r>
              <a:rPr lang="en-US" sz="6600" dirty="0"/>
              <a:t>Semester and Final Exams</a:t>
            </a:r>
            <a:endParaRPr lang="en-AE" sz="6600" dirty="0"/>
          </a:p>
        </p:txBody>
      </p:sp>
      <p:graphicFrame>
        <p:nvGraphicFramePr>
          <p:cNvPr id="7" name="Content Placeholder 6">
            <a:extLst>
              <a:ext uri="{FF2B5EF4-FFF2-40B4-BE49-F238E27FC236}">
                <a16:creationId xmlns:a16="http://schemas.microsoft.com/office/drawing/2014/main" id="{A1DAF14D-9855-C2E1-599B-9765E5733463}"/>
              </a:ext>
            </a:extLst>
          </p:cNvPr>
          <p:cNvGraphicFramePr>
            <a:graphicFrameLocks noGrp="1"/>
          </p:cNvGraphicFramePr>
          <p:nvPr>
            <p:ph idx="1"/>
          </p:nvPr>
        </p:nvGraphicFramePr>
        <p:xfrm>
          <a:off x="870438" y="1825625"/>
          <a:ext cx="10483359" cy="4602480"/>
        </p:xfrm>
        <a:graphic>
          <a:graphicData uri="http://schemas.openxmlformats.org/drawingml/2006/table">
            <a:tbl>
              <a:tblPr firstRow="1" bandRow="1">
                <a:tableStyleId>{5C22544A-7EE6-4342-B048-85BDC9FD1C3A}</a:tableStyleId>
              </a:tblPr>
              <a:tblGrid>
                <a:gridCol w="1750842">
                  <a:extLst>
                    <a:ext uri="{9D8B030D-6E8A-4147-A177-3AD203B41FA5}">
                      <a16:colId xmlns:a16="http://schemas.microsoft.com/office/drawing/2014/main" val="26608472"/>
                    </a:ext>
                  </a:extLst>
                </a:gridCol>
                <a:gridCol w="1666240">
                  <a:extLst>
                    <a:ext uri="{9D8B030D-6E8A-4147-A177-3AD203B41FA5}">
                      <a16:colId xmlns:a16="http://schemas.microsoft.com/office/drawing/2014/main" val="1582377330"/>
                    </a:ext>
                  </a:extLst>
                </a:gridCol>
                <a:gridCol w="7066277">
                  <a:extLst>
                    <a:ext uri="{9D8B030D-6E8A-4147-A177-3AD203B41FA5}">
                      <a16:colId xmlns:a16="http://schemas.microsoft.com/office/drawing/2014/main" val="1420529304"/>
                    </a:ext>
                  </a:extLst>
                </a:gridCol>
              </a:tblGrid>
              <a:tr h="370840">
                <a:tc>
                  <a:txBody>
                    <a:bodyPr/>
                    <a:lstStyle/>
                    <a:p>
                      <a:pPr marL="0" algn="l" defTabSz="914400" rtl="0" eaLnBrk="1" latinLnBrk="0" hangingPunct="1"/>
                      <a:r>
                        <a:rPr lang="en-US" sz="2800" b="1" kern="1200" dirty="0">
                          <a:solidFill>
                            <a:schemeClr val="lt1"/>
                          </a:solidFill>
                          <a:latin typeface="+mn-lt"/>
                          <a:ea typeface="+mn-ea"/>
                          <a:cs typeface="+mn-cs"/>
                        </a:rPr>
                        <a:t>Semester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2800" b="1" kern="1200" dirty="0">
                          <a:solidFill>
                            <a:schemeClr val="lt1"/>
                          </a:solidFill>
                          <a:latin typeface="+mn-lt"/>
                          <a:ea typeface="+mn-ea"/>
                          <a:cs typeface="+mn-cs"/>
                        </a:rPr>
                        <a:t>Final Exam</a:t>
                      </a:r>
                      <a:endParaRPr lang="en-AE" sz="2800" b="1" kern="1200" dirty="0">
                        <a:solidFill>
                          <a:schemeClr val="lt1"/>
                        </a:solidFill>
                        <a:latin typeface="+mn-lt"/>
                        <a:ea typeface="+mn-ea"/>
                        <a:cs typeface="+mn-cs"/>
                      </a:endParaRPr>
                    </a:p>
                  </a:txBody>
                  <a:tcPr/>
                </a:tc>
                <a:tc>
                  <a:txBody>
                    <a:bodyPr/>
                    <a:lstStyle/>
                    <a:p>
                      <a:pPr marL="0" algn="l" defTabSz="914400" rtl="0" eaLnBrk="1" latinLnBrk="0" hangingPunct="1"/>
                      <a:r>
                        <a:rPr lang="en-US" sz="3200" b="1" kern="1200" dirty="0">
                          <a:solidFill>
                            <a:schemeClr val="lt1"/>
                          </a:solidFill>
                          <a:latin typeface="+mn-lt"/>
                          <a:ea typeface="+mn-ea"/>
                          <a:cs typeface="+mn-cs"/>
                        </a:rPr>
                        <a:t>Types of Questions</a:t>
                      </a:r>
                      <a:endParaRPr lang="en-AE" sz="3200" b="1" kern="1200" dirty="0">
                        <a:solidFill>
                          <a:schemeClr val="lt1"/>
                        </a:solidFill>
                        <a:latin typeface="+mn-lt"/>
                        <a:ea typeface="+mn-ea"/>
                        <a:cs typeface="+mn-cs"/>
                      </a:endParaRPr>
                    </a:p>
                  </a:txBody>
                  <a:tcPr anchor="ctr"/>
                </a:tc>
                <a:extLst>
                  <a:ext uri="{0D108BD9-81ED-4DB2-BD59-A6C34878D82A}">
                    <a16:rowId xmlns:a16="http://schemas.microsoft.com/office/drawing/2014/main" val="3784786490"/>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Multiple-choice questions</a:t>
                      </a:r>
                      <a:endParaRPr lang="en-AE" sz="3400" dirty="0"/>
                    </a:p>
                  </a:txBody>
                  <a:tcPr/>
                </a:tc>
                <a:extLst>
                  <a:ext uri="{0D108BD9-81ED-4DB2-BD59-A6C34878D82A}">
                    <a16:rowId xmlns:a16="http://schemas.microsoft.com/office/drawing/2014/main" val="1951299833"/>
                  </a:ext>
                </a:extLst>
              </a:tr>
              <a:tr h="370840">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True / False questions</a:t>
                      </a:r>
                      <a:endParaRPr lang="en-AE" sz="3400" dirty="0"/>
                    </a:p>
                  </a:txBody>
                  <a:tcPr/>
                </a:tc>
                <a:extLst>
                  <a:ext uri="{0D108BD9-81ED-4DB2-BD59-A6C34878D82A}">
                    <a16:rowId xmlns:a16="http://schemas.microsoft.com/office/drawing/2014/main" val="418812436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r>
                        <a:rPr lang="en-US" sz="3400" dirty="0"/>
                        <a:t>Fill in the blanks </a:t>
                      </a:r>
                      <a:endParaRPr lang="en-AE" sz="3400" dirty="0"/>
                    </a:p>
                  </a:txBody>
                  <a:tcPr/>
                </a:tc>
                <a:extLst>
                  <a:ext uri="{0D108BD9-81ED-4DB2-BD59-A6C34878D82A}">
                    <a16:rowId xmlns:a16="http://schemas.microsoft.com/office/drawing/2014/main" val="381960548"/>
                  </a:ext>
                </a:extLst>
              </a:tr>
              <a:tr h="130420">
                <a:tc>
                  <a:txBody>
                    <a:bodyPr/>
                    <a:lstStyle/>
                    <a:p>
                      <a:pPr algn="ctr"/>
                      <a:endParaRPr lang="en-AE" sz="3200" dirty="0">
                        <a:solidFill>
                          <a:srgbClr val="FF0000"/>
                        </a:solidFill>
                      </a:endParaRPr>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Match the terms to their explanations </a:t>
                      </a:r>
                      <a:endParaRPr lang="en-AE" sz="3400" dirty="0"/>
                    </a:p>
                  </a:txBody>
                  <a:tcPr/>
                </a:tc>
                <a:extLst>
                  <a:ext uri="{0D108BD9-81ED-4DB2-BD59-A6C34878D82A}">
                    <a16:rowId xmlns:a16="http://schemas.microsoft.com/office/drawing/2014/main" val="2709157335"/>
                  </a:ext>
                </a:extLst>
              </a:tr>
              <a:tr h="370840">
                <a:tc>
                  <a:txBody>
                    <a:bodyPr/>
                    <a:lstStyle/>
                    <a:p>
                      <a:endParaRPr lang="en-AE" dirty="0"/>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Define the terminologies</a:t>
                      </a:r>
                      <a:endParaRPr lang="en-AE" sz="3400" dirty="0"/>
                    </a:p>
                  </a:txBody>
                  <a:tcPr/>
                </a:tc>
                <a:extLst>
                  <a:ext uri="{0D108BD9-81ED-4DB2-BD59-A6C34878D82A}">
                    <a16:rowId xmlns:a16="http://schemas.microsoft.com/office/drawing/2014/main" val="3539813439"/>
                  </a:ext>
                </a:extLst>
              </a:tr>
              <a:tr h="370840">
                <a:tc>
                  <a:txBody>
                    <a:bodyPr/>
                    <a:lstStyle/>
                    <a:p>
                      <a:endParaRPr lang="en-AE"/>
                    </a:p>
                  </a:txBody>
                  <a:tcPr/>
                </a:tc>
                <a:tc>
                  <a:txBody>
                    <a:bodyPr/>
                    <a:lstStyle/>
                    <a:p>
                      <a:pPr algn="ctr"/>
                      <a:r>
                        <a:rPr lang="en-AE" sz="3200" dirty="0">
                          <a:solidFill>
                            <a:srgbClr val="FF0000"/>
                          </a:solidFill>
                          <a:latin typeface="Aptos Narrow" panose="020B0004020202020204" pitchFamily="34" charset="0"/>
                        </a:rPr>
                        <a:t>✓</a:t>
                      </a:r>
                      <a:endParaRPr lang="en-AE" sz="32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dirty="0"/>
                        <a:t>Short essay questions</a:t>
                      </a:r>
                      <a:endParaRPr lang="en-AE" sz="3400" dirty="0"/>
                    </a:p>
                  </a:txBody>
                  <a:tcPr/>
                </a:tc>
                <a:extLst>
                  <a:ext uri="{0D108BD9-81ED-4DB2-BD59-A6C34878D82A}">
                    <a16:rowId xmlns:a16="http://schemas.microsoft.com/office/drawing/2014/main" val="3949669709"/>
                  </a:ext>
                </a:extLst>
              </a:tr>
            </a:tbl>
          </a:graphicData>
        </a:graphic>
      </p:graphicFrame>
      <p:sp>
        <p:nvSpPr>
          <p:cNvPr id="3" name="Date Placeholder 2">
            <a:extLst>
              <a:ext uri="{FF2B5EF4-FFF2-40B4-BE49-F238E27FC236}">
                <a16:creationId xmlns:a16="http://schemas.microsoft.com/office/drawing/2014/main" id="{0B70863E-C932-B699-20E1-C80FFE989D39}"/>
              </a:ext>
            </a:extLst>
          </p:cNvPr>
          <p:cNvSpPr>
            <a:spLocks noGrp="1"/>
          </p:cNvSpPr>
          <p:nvPr>
            <p:ph type="dt" sz="half" idx="10"/>
          </p:nvPr>
        </p:nvSpPr>
        <p:spPr/>
        <p:txBody>
          <a:bodyPr/>
          <a:lstStyle/>
          <a:p>
            <a:fld id="{99B7F59E-0E32-4C8E-B757-FD562CB9518C}" type="datetime1">
              <a:rPr lang="en-AE" smtClean="0"/>
              <a:t>02/05/2026</a:t>
            </a:fld>
            <a:endParaRPr lang="en-AE"/>
          </a:p>
        </p:txBody>
      </p:sp>
    </p:spTree>
    <p:extLst>
      <p:ext uri="{BB962C8B-B14F-4D97-AF65-F5344CB8AC3E}">
        <p14:creationId xmlns:p14="http://schemas.microsoft.com/office/powerpoint/2010/main" val="3696975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8C188-4BED-FA59-9D6E-A52DB3018A00}"/>
              </a:ext>
            </a:extLst>
          </p:cNvPr>
          <p:cNvSpPr>
            <a:spLocks noGrp="1"/>
          </p:cNvSpPr>
          <p:nvPr>
            <p:ph type="title"/>
          </p:nvPr>
        </p:nvSpPr>
        <p:spPr/>
        <p:txBody>
          <a:bodyPr>
            <a:noAutofit/>
          </a:bodyPr>
          <a:lstStyle/>
          <a:p>
            <a:r>
              <a:rPr lang="en-US" dirty="0"/>
              <a:t>Chapter 6. </a:t>
            </a:r>
            <a:r>
              <a:rPr lang="en-AE" dirty="0"/>
              <a:t>Bright Future Company</a:t>
            </a:r>
          </a:p>
        </p:txBody>
      </p:sp>
      <p:sp>
        <p:nvSpPr>
          <p:cNvPr id="4" name="Content Placeholder 3">
            <a:extLst>
              <a:ext uri="{FF2B5EF4-FFF2-40B4-BE49-F238E27FC236}">
                <a16:creationId xmlns:a16="http://schemas.microsoft.com/office/drawing/2014/main" id="{01AD4FAA-B04F-33B5-0270-1A269F4129C3}"/>
              </a:ext>
            </a:extLst>
          </p:cNvPr>
          <p:cNvSpPr>
            <a:spLocks noGrp="1"/>
          </p:cNvSpPr>
          <p:nvPr>
            <p:ph sz="half" idx="2"/>
          </p:nvPr>
        </p:nvSpPr>
        <p:spPr>
          <a:custGeom>
            <a:avLst/>
            <a:gdLst>
              <a:gd name="connsiteX0" fmla="*/ 0 w 5181600"/>
              <a:gd name="connsiteY0" fmla="*/ 0 h 4351338"/>
              <a:gd name="connsiteX1" fmla="*/ 5181600 w 5181600"/>
              <a:gd name="connsiteY1" fmla="*/ 0 h 4351338"/>
              <a:gd name="connsiteX2" fmla="*/ 5181600 w 5181600"/>
              <a:gd name="connsiteY2" fmla="*/ 4351338 h 4351338"/>
              <a:gd name="connsiteX3" fmla="*/ 0 w 5181600"/>
              <a:gd name="connsiteY3" fmla="*/ 4351338 h 4351338"/>
              <a:gd name="connsiteX4" fmla="*/ 0 w 5181600"/>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81600" h="4351338" fill="none" extrusionOk="0">
                <a:moveTo>
                  <a:pt x="0" y="0"/>
                </a:moveTo>
                <a:cubicBezTo>
                  <a:pt x="668810" y="-33775"/>
                  <a:pt x="3277348" y="138873"/>
                  <a:pt x="5181600" y="0"/>
                </a:cubicBezTo>
                <a:cubicBezTo>
                  <a:pt x="5107829" y="585222"/>
                  <a:pt x="5025717" y="3710241"/>
                  <a:pt x="5181600" y="4351338"/>
                </a:cubicBezTo>
                <a:cubicBezTo>
                  <a:pt x="4394404" y="4214008"/>
                  <a:pt x="2526021" y="4213482"/>
                  <a:pt x="0" y="4351338"/>
                </a:cubicBezTo>
                <a:cubicBezTo>
                  <a:pt x="152408" y="2268068"/>
                  <a:pt x="73868" y="1803478"/>
                  <a:pt x="0" y="0"/>
                </a:cubicBezTo>
                <a:close/>
              </a:path>
              <a:path w="5181600" h="4351338" stroke="0" extrusionOk="0">
                <a:moveTo>
                  <a:pt x="0" y="0"/>
                </a:moveTo>
                <a:cubicBezTo>
                  <a:pt x="1300692" y="-101487"/>
                  <a:pt x="3680093" y="-162162"/>
                  <a:pt x="5181600" y="0"/>
                </a:cubicBezTo>
                <a:cubicBezTo>
                  <a:pt x="5242313" y="1739382"/>
                  <a:pt x="5120528" y="3375976"/>
                  <a:pt x="5181600" y="4351338"/>
                </a:cubicBezTo>
                <a:cubicBezTo>
                  <a:pt x="2997895" y="4401403"/>
                  <a:pt x="1700354" y="4192889"/>
                  <a:pt x="0" y="4351338"/>
                </a:cubicBezTo>
                <a:cubicBezTo>
                  <a:pt x="-24452" y="3602151"/>
                  <a:pt x="-67663" y="2092173"/>
                  <a:pt x="0" y="0"/>
                </a:cubicBezTo>
                <a:close/>
              </a:path>
            </a:pathLst>
          </a:custGeom>
          <a:ln>
            <a:solidFill>
              <a:schemeClr val="tx1"/>
            </a:solidFill>
            <a:extLst>
              <a:ext uri="{C807C97D-BFC1-408E-A445-0C87EB9F89A2}">
                <ask:lineSketchStyleProps xmlns:ask="http://schemas.microsoft.com/office/drawing/2018/sketchyshapes" sd="981765707">
                  <ask:type>
                    <ask:lineSketchCurved/>
                  </ask:type>
                </ask:lineSketchStyleProps>
              </a:ext>
            </a:extLst>
          </a:ln>
          <a:effectLst>
            <a:glow rad="101600">
              <a:schemeClr val="accent4">
                <a:satMod val="175000"/>
                <a:alpha val="40000"/>
              </a:schemeClr>
            </a:glow>
          </a:effectLst>
        </p:spPr>
        <p:txBody>
          <a:bodyPr>
            <a:normAutofit/>
          </a:bodyPr>
          <a:lstStyle/>
          <a:p>
            <a:pPr marL="685800" lvl="0" indent="-685800" algn="l">
              <a:lnSpc>
                <a:spcPct val="107000"/>
              </a:lnSpc>
              <a:spcAft>
                <a:spcPts val="800"/>
              </a:spcAft>
              <a:buFont typeface="Arial" panose="020B0604020202020204" pitchFamily="34" charset="0"/>
              <a:buChar char="•"/>
            </a:pPr>
            <a:r>
              <a:rPr lang="en-US" sz="3200" kern="100" dirty="0">
                <a:effectLst/>
                <a:latin typeface="Times New Roman" panose="02020603050405020304" pitchFamily="18" charset="0"/>
                <a:ea typeface="Calibri" panose="020F0502020204030204" pitchFamily="34" charset="0"/>
              </a:rPr>
              <a:t>Story</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Multiple-choice questions</a:t>
            </a:r>
          </a:p>
          <a:p>
            <a:pPr marL="685800" indent="-685800">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True / False Questions</a:t>
            </a:r>
          </a:p>
          <a:p>
            <a:pPr marL="685800" lvl="0" indent="-685800" algn="l">
              <a:lnSpc>
                <a:spcPct val="107000"/>
              </a:lnSpc>
              <a:spcAft>
                <a:spcPts val="800"/>
              </a:spcAft>
              <a:buFont typeface="Arial" panose="020B0604020202020204" pitchFamily="34" charset="0"/>
              <a:buChar char="•"/>
            </a:pPr>
            <a:r>
              <a:rPr lang="en-US" sz="3200" kern="100" dirty="0">
                <a:latin typeface="Times New Roman" panose="02020603050405020304" pitchFamily="18" charset="0"/>
                <a:ea typeface="Calibri" panose="020F0502020204030204" pitchFamily="34" charset="0"/>
              </a:rPr>
              <a:t>Fill in the blanks </a:t>
            </a:r>
          </a:p>
          <a:p>
            <a:pPr lvl="0" algn="l">
              <a:lnSpc>
                <a:spcPct val="107000"/>
              </a:lnSpc>
              <a:spcAft>
                <a:spcPts val="800"/>
              </a:spcAft>
            </a:pPr>
            <a:endParaRPr lang="en-US" sz="3200" kern="100" dirty="0">
              <a:latin typeface="Times New Roman" panose="02020603050405020304" pitchFamily="18" charset="0"/>
              <a:ea typeface="Calibri" panose="020F0502020204030204" pitchFamily="34" charset="0"/>
            </a:endParaRPr>
          </a:p>
        </p:txBody>
      </p:sp>
      <p:pic>
        <p:nvPicPr>
          <p:cNvPr id="3" name="Picture 2">
            <a:extLst>
              <a:ext uri="{FF2B5EF4-FFF2-40B4-BE49-F238E27FC236}">
                <a16:creationId xmlns:a16="http://schemas.microsoft.com/office/drawing/2014/main" id="{104D116E-A183-58C1-89F4-A826A5AE4050}"/>
              </a:ext>
            </a:extLst>
          </p:cNvPr>
          <p:cNvPicPr>
            <a:picLocks noChangeAspect="1"/>
          </p:cNvPicPr>
          <p:nvPr/>
        </p:nvPicPr>
        <p:blipFill>
          <a:blip r:embed="rId2"/>
          <a:stretch>
            <a:fillRect/>
          </a:stretch>
        </p:blipFill>
        <p:spPr>
          <a:xfrm>
            <a:off x="838201" y="1825625"/>
            <a:ext cx="5095240" cy="4351338"/>
          </a:xfrm>
          <a:prstGeom prst="rect">
            <a:avLst/>
          </a:prstGeom>
        </p:spPr>
      </p:pic>
      <p:sp>
        <p:nvSpPr>
          <p:cNvPr id="6" name="Date Placeholder 5">
            <a:extLst>
              <a:ext uri="{FF2B5EF4-FFF2-40B4-BE49-F238E27FC236}">
                <a16:creationId xmlns:a16="http://schemas.microsoft.com/office/drawing/2014/main" id="{A70CE100-5C12-D219-BEC2-34FA43DD8F44}"/>
              </a:ext>
            </a:extLst>
          </p:cNvPr>
          <p:cNvSpPr>
            <a:spLocks noGrp="1"/>
          </p:cNvSpPr>
          <p:nvPr>
            <p:ph type="dt" sz="half" idx="10"/>
          </p:nvPr>
        </p:nvSpPr>
        <p:spPr/>
        <p:txBody>
          <a:bodyPr/>
          <a:lstStyle/>
          <a:p>
            <a:fld id="{F20DC3DF-3541-48D9-9C34-6C8AB9223F40}" type="datetime1">
              <a:rPr lang="en-AE" smtClean="0"/>
              <a:t>02/05/2026</a:t>
            </a:fld>
            <a:endParaRPr lang="en-AE"/>
          </a:p>
        </p:txBody>
      </p:sp>
    </p:spTree>
    <p:extLst>
      <p:ext uri="{BB962C8B-B14F-4D97-AF65-F5344CB8AC3E}">
        <p14:creationId xmlns:p14="http://schemas.microsoft.com/office/powerpoint/2010/main" val="1907308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20177-B672-2038-0D1B-971C23FEBE4A}"/>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48574112-C019-9EF7-3707-C8F2122B4451}"/>
              </a:ext>
            </a:extLst>
          </p:cNvPr>
          <p:cNvSpPr>
            <a:spLocks noGrp="1"/>
          </p:cNvSpPr>
          <p:nvPr>
            <p:ph idx="1"/>
          </p:nvPr>
        </p:nvSpPr>
        <p:spPr/>
        <p:txBody>
          <a:bodyPr>
            <a:normAutofit fontScale="92500" lnSpcReduction="20000"/>
          </a:bodyPr>
          <a:lstStyle/>
          <a:p>
            <a:r>
              <a:rPr lang="en-US" sz="4000" dirty="0">
                <a:solidFill>
                  <a:schemeClr val="accent1"/>
                </a:solidFill>
              </a:rPr>
              <a:t>Read the passage and then answer the questions underneath. </a:t>
            </a:r>
          </a:p>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In a small city, there was a company called Bright Future Company. The manager, Mr. Kareem, </a:t>
            </a:r>
            <a:r>
              <a:rPr lang="en-AE" sz="4000" kern="100" dirty="0">
                <a:solidFill>
                  <a:srgbClr val="EE0000"/>
                </a:solidFill>
                <a:effectLst/>
                <a:latin typeface="Times New Roman" panose="02020603050405020304" pitchFamily="18" charset="0"/>
                <a:ea typeface="Calibri" panose="020F0502020204030204" pitchFamily="34" charset="0"/>
              </a:rPr>
              <a:t>was </a:t>
            </a:r>
            <a:r>
              <a:rPr lang="en-AE" sz="4000" kern="100" dirty="0">
                <a:effectLst/>
                <a:latin typeface="Times New Roman" panose="02020603050405020304" pitchFamily="18" charset="0"/>
                <a:ea typeface="Calibri" panose="020F0502020204030204" pitchFamily="34" charset="0"/>
              </a:rPr>
              <a:t>known for being organized and helpful. One day, the company received a big project. They needed to finish the work </a:t>
            </a:r>
            <a:r>
              <a:rPr lang="en-AE" sz="4000" kern="100" dirty="0">
                <a:solidFill>
                  <a:srgbClr val="EE0000"/>
                </a:solidFill>
                <a:effectLst/>
                <a:latin typeface="Times New Roman" panose="02020603050405020304" pitchFamily="18" charset="0"/>
                <a:ea typeface="Calibri" panose="020F0502020204030204" pitchFamily="34" charset="0"/>
              </a:rPr>
              <a:t>in</a:t>
            </a:r>
            <a:r>
              <a:rPr lang="en-AE" sz="4000" kern="100" dirty="0">
                <a:effectLst/>
                <a:latin typeface="Times New Roman" panose="02020603050405020304" pitchFamily="18" charset="0"/>
                <a:ea typeface="Calibri" panose="020F0502020204030204" pitchFamily="34" charset="0"/>
              </a:rPr>
              <a:t> two months, but many employees felt confused about what to do.</a:t>
            </a:r>
            <a:endParaRPr lang="en-US" sz="4000" kern="1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65590023-D458-513C-F3CC-8CC0EB8BD561}"/>
              </a:ext>
            </a:extLst>
          </p:cNvPr>
          <p:cNvSpPr>
            <a:spLocks noGrp="1"/>
          </p:cNvSpPr>
          <p:nvPr>
            <p:ph type="dt" sz="half" idx="10"/>
          </p:nvPr>
        </p:nvSpPr>
        <p:spPr/>
        <p:txBody>
          <a:bodyPr/>
          <a:lstStyle/>
          <a:p>
            <a:fld id="{F20FC772-2FF8-4141-83E3-3D0612140B00}" type="datetime1">
              <a:rPr lang="en-AE" smtClean="0"/>
              <a:t>02/05/2026</a:t>
            </a:fld>
            <a:endParaRPr lang="en-AE"/>
          </a:p>
        </p:txBody>
      </p:sp>
    </p:spTree>
    <p:extLst>
      <p:ext uri="{BB962C8B-B14F-4D97-AF65-F5344CB8AC3E}">
        <p14:creationId xmlns:p14="http://schemas.microsoft.com/office/powerpoint/2010/main" val="858091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224F0-6FC9-A1C3-66D3-E3BCEE3CAC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6F16BA-0367-4656-1E24-30005F071330}"/>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D5F8B071-A83E-FC53-EA57-E9D8F29439AE}"/>
              </a:ext>
            </a:extLst>
          </p:cNvPr>
          <p:cNvSpPr>
            <a:spLocks noGrp="1"/>
          </p:cNvSpPr>
          <p:nvPr>
            <p:ph idx="1"/>
          </p:nvPr>
        </p:nvSpPr>
        <p:spPr/>
        <p:txBody>
          <a:bodyPr>
            <a:normAutofit/>
          </a:bodyPr>
          <a:lstStyle/>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Mr. Kareem understood that the problem was </a:t>
            </a:r>
            <a:r>
              <a:rPr lang="en-AE" sz="4000" kern="100" dirty="0">
                <a:solidFill>
                  <a:srgbClr val="EE0000"/>
                </a:solidFill>
                <a:effectLst/>
                <a:latin typeface="Times New Roman" panose="02020603050405020304" pitchFamily="18" charset="0"/>
                <a:ea typeface="Calibri" panose="020F0502020204030204" pitchFamily="34" charset="0"/>
              </a:rPr>
              <a:t>not </a:t>
            </a:r>
            <a:r>
              <a:rPr lang="en-AE" sz="4000" kern="100" dirty="0">
                <a:effectLst/>
                <a:latin typeface="Times New Roman" panose="02020603050405020304" pitchFamily="18" charset="0"/>
                <a:ea typeface="Calibri" panose="020F0502020204030204" pitchFamily="34" charset="0"/>
              </a:rPr>
              <a:t>the workers—it was the lack of organizing. So, he decided to act. First, he carefully studied the project and divided it </a:t>
            </a:r>
            <a:r>
              <a:rPr lang="en-AE" sz="4000" kern="100" dirty="0">
                <a:solidFill>
                  <a:srgbClr val="EE0000"/>
                </a:solidFill>
                <a:effectLst/>
                <a:latin typeface="Times New Roman" panose="02020603050405020304" pitchFamily="18" charset="0"/>
                <a:ea typeface="Calibri" panose="020F0502020204030204" pitchFamily="34" charset="0"/>
              </a:rPr>
              <a:t>into </a:t>
            </a:r>
            <a:r>
              <a:rPr lang="en-AE" sz="4000" kern="100" dirty="0">
                <a:effectLst/>
                <a:latin typeface="Times New Roman" panose="02020603050405020304" pitchFamily="18" charset="0"/>
                <a:ea typeface="Calibri" panose="020F0502020204030204" pitchFamily="34" charset="0"/>
              </a:rPr>
              <a:t>smaller tasks. Then, he looked at his team and chose the right person for each task based on their skills and experience.</a:t>
            </a:r>
            <a:endParaRPr lang="en-US" sz="4000" kern="1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12F75477-9F19-D74B-DC4D-C50F0E6308B0}"/>
              </a:ext>
            </a:extLst>
          </p:cNvPr>
          <p:cNvSpPr>
            <a:spLocks noGrp="1"/>
          </p:cNvSpPr>
          <p:nvPr>
            <p:ph type="dt" sz="half" idx="10"/>
          </p:nvPr>
        </p:nvSpPr>
        <p:spPr/>
        <p:txBody>
          <a:bodyPr/>
          <a:lstStyle/>
          <a:p>
            <a:fld id="{2E2DE120-32BE-43E3-B17A-9A5C8BAAD072}" type="datetime1">
              <a:rPr lang="en-AE" smtClean="0"/>
              <a:t>02/05/2026</a:t>
            </a:fld>
            <a:endParaRPr lang="en-AE"/>
          </a:p>
        </p:txBody>
      </p:sp>
    </p:spTree>
    <p:extLst>
      <p:ext uri="{BB962C8B-B14F-4D97-AF65-F5344CB8AC3E}">
        <p14:creationId xmlns:p14="http://schemas.microsoft.com/office/powerpoint/2010/main" val="8929147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0784C-90EF-9058-A289-1237BD8E38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8BBC8-0356-B095-49C6-2CCB7DC96A38}"/>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A63964CD-B672-A5A9-0C07-9DB6D748E8CF}"/>
              </a:ext>
            </a:extLst>
          </p:cNvPr>
          <p:cNvSpPr>
            <a:spLocks noGrp="1"/>
          </p:cNvSpPr>
          <p:nvPr>
            <p:ph idx="1"/>
          </p:nvPr>
        </p:nvSpPr>
        <p:spPr/>
        <p:txBody>
          <a:bodyPr>
            <a:normAutofit lnSpcReduction="10000"/>
          </a:bodyPr>
          <a:lstStyle/>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Next, Mr. Kareem created clear roles </a:t>
            </a:r>
            <a:r>
              <a:rPr lang="en-AE" sz="4000" kern="100" dirty="0">
                <a:solidFill>
                  <a:srgbClr val="EE0000"/>
                </a:solidFill>
                <a:effectLst/>
                <a:latin typeface="Times New Roman" panose="02020603050405020304" pitchFamily="18" charset="0"/>
                <a:ea typeface="Calibri" panose="020F0502020204030204" pitchFamily="34" charset="0"/>
              </a:rPr>
              <a:t>and </a:t>
            </a:r>
            <a:r>
              <a:rPr lang="en-AE" sz="4000" kern="100" dirty="0">
                <a:effectLst/>
                <a:latin typeface="Times New Roman" panose="02020603050405020304" pitchFamily="18" charset="0"/>
                <a:ea typeface="Calibri" panose="020F0502020204030204" pitchFamily="34" charset="0"/>
              </a:rPr>
              <a:t>responsibilities. He told each employee what they needed to do and when to do it. This made everyone feel more confident and less confused. He also created a simple organizational structure, so employees knew who to report to if they had questions.</a:t>
            </a:r>
            <a:endParaRPr lang="en-US" sz="4000" kern="1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358D6299-3481-C913-113E-7080D3F2B335}"/>
              </a:ext>
            </a:extLst>
          </p:cNvPr>
          <p:cNvSpPr>
            <a:spLocks noGrp="1"/>
          </p:cNvSpPr>
          <p:nvPr>
            <p:ph type="dt" sz="half" idx="10"/>
          </p:nvPr>
        </p:nvSpPr>
        <p:spPr/>
        <p:txBody>
          <a:bodyPr/>
          <a:lstStyle/>
          <a:p>
            <a:fld id="{DFCA8FA9-88C5-434A-9715-5275717DBB22}" type="datetime1">
              <a:rPr lang="en-AE" smtClean="0"/>
              <a:t>02/05/2026</a:t>
            </a:fld>
            <a:endParaRPr lang="en-AE"/>
          </a:p>
        </p:txBody>
      </p:sp>
    </p:spTree>
    <p:extLst>
      <p:ext uri="{BB962C8B-B14F-4D97-AF65-F5344CB8AC3E}">
        <p14:creationId xmlns:p14="http://schemas.microsoft.com/office/powerpoint/2010/main" val="27357479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CF840-B047-EE26-5E53-BB34E7596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B327AE-0934-B673-9EA2-2ADEEC6211DB}"/>
              </a:ext>
            </a:extLst>
          </p:cNvPr>
          <p:cNvSpPr>
            <a:spLocks noGrp="1"/>
          </p:cNvSpPr>
          <p:nvPr>
            <p:ph type="title"/>
          </p:nvPr>
        </p:nvSpPr>
        <p:spPr/>
        <p:txBody>
          <a:bodyPr>
            <a:normAutofit/>
          </a:bodyPr>
          <a:lstStyle/>
          <a:p>
            <a:r>
              <a:rPr lang="en-AE" sz="5400" dirty="0"/>
              <a:t>Bright Future Company</a:t>
            </a:r>
          </a:p>
        </p:txBody>
      </p:sp>
      <p:sp>
        <p:nvSpPr>
          <p:cNvPr id="3" name="Content Placeholder 2">
            <a:extLst>
              <a:ext uri="{FF2B5EF4-FFF2-40B4-BE49-F238E27FC236}">
                <a16:creationId xmlns:a16="http://schemas.microsoft.com/office/drawing/2014/main" id="{A1616684-32B2-3278-FF26-616E147F530C}"/>
              </a:ext>
            </a:extLst>
          </p:cNvPr>
          <p:cNvSpPr>
            <a:spLocks noGrp="1"/>
          </p:cNvSpPr>
          <p:nvPr>
            <p:ph idx="1"/>
          </p:nvPr>
        </p:nvSpPr>
        <p:spPr/>
        <p:txBody>
          <a:bodyPr>
            <a:normAutofit/>
          </a:bodyPr>
          <a:lstStyle/>
          <a:p>
            <a:pPr>
              <a:lnSpc>
                <a:spcPct val="107000"/>
              </a:lnSpc>
              <a:spcAft>
                <a:spcPts val="800"/>
              </a:spcAft>
              <a:buNone/>
            </a:pPr>
            <a:r>
              <a:rPr lang="en-AE" sz="4000" kern="100" dirty="0">
                <a:effectLst/>
                <a:latin typeface="Times New Roman" panose="02020603050405020304" pitchFamily="18" charset="0"/>
                <a:ea typeface="Calibri" panose="020F0502020204030204" pitchFamily="34" charset="0"/>
              </a:rPr>
              <a:t>After that, he worked </a:t>
            </a:r>
            <a:r>
              <a:rPr lang="en-AE" sz="4000" kern="100" dirty="0">
                <a:solidFill>
                  <a:srgbClr val="EE0000"/>
                </a:solidFill>
                <a:effectLst/>
                <a:latin typeface="Times New Roman" panose="02020603050405020304" pitchFamily="18" charset="0"/>
                <a:ea typeface="Calibri" panose="020F0502020204030204" pitchFamily="34" charset="0"/>
              </a:rPr>
              <a:t>on </a:t>
            </a:r>
            <a:r>
              <a:rPr lang="en-AE" sz="4000" kern="100" dirty="0">
                <a:effectLst/>
                <a:latin typeface="Times New Roman" panose="02020603050405020304" pitchFamily="18" charset="0"/>
                <a:ea typeface="Calibri" panose="020F0502020204030204" pitchFamily="34" charset="0"/>
              </a:rPr>
              <a:t>coordinating the team. He scheduled weekly meetings to check progress and solve problems. During these meetings, team members shared ideas and helped each other. This improved teamwork and communication.</a:t>
            </a:r>
            <a:endParaRPr lang="en-US" sz="4000" kern="1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6833D399-1CF8-79A0-FB47-7BC69378E6C3}"/>
              </a:ext>
            </a:extLst>
          </p:cNvPr>
          <p:cNvSpPr>
            <a:spLocks noGrp="1"/>
          </p:cNvSpPr>
          <p:nvPr>
            <p:ph type="dt" sz="half" idx="10"/>
          </p:nvPr>
        </p:nvSpPr>
        <p:spPr/>
        <p:txBody>
          <a:bodyPr/>
          <a:lstStyle/>
          <a:p>
            <a:fld id="{80863B52-6773-4372-8219-EB21E819424B}" type="datetime1">
              <a:rPr lang="en-AE" smtClean="0"/>
              <a:t>02/05/2026</a:t>
            </a:fld>
            <a:endParaRPr lang="en-AE"/>
          </a:p>
        </p:txBody>
      </p:sp>
    </p:spTree>
    <p:extLst>
      <p:ext uri="{BB962C8B-B14F-4D97-AF65-F5344CB8AC3E}">
        <p14:creationId xmlns:p14="http://schemas.microsoft.com/office/powerpoint/2010/main" val="383165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1104</TotalTime>
  <Words>1439</Words>
  <Application>Microsoft Office PowerPoint</Application>
  <PresentationFormat>Widescreen</PresentationFormat>
  <Paragraphs>207</Paragraphs>
  <Slides>27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Aptos Narrow</vt:lpstr>
      <vt:lpstr>Arial</vt:lpstr>
      <vt:lpstr>Calibri</vt:lpstr>
      <vt:lpstr>Calibri Light</vt:lpstr>
      <vt:lpstr>Tahoma,Bold</vt:lpstr>
      <vt:lpstr>Times New Roman</vt:lpstr>
      <vt:lpstr>Office Theme</vt:lpstr>
      <vt:lpstr>1_Office Theme</vt:lpstr>
      <vt:lpstr>Managerial Readings</vt:lpstr>
      <vt:lpstr>Content</vt:lpstr>
      <vt:lpstr>MODE OF ASSESSMENTS</vt:lpstr>
      <vt:lpstr>Semester and Final Exams</vt:lpstr>
      <vt:lpstr>Chapter 6. Bright Future Company</vt:lpstr>
      <vt:lpstr>Bright Future Company</vt:lpstr>
      <vt:lpstr>Bright Future Company</vt:lpstr>
      <vt:lpstr>Bright Future Company</vt:lpstr>
      <vt:lpstr>Bright Future Company</vt:lpstr>
      <vt:lpstr>Bright Future Company</vt:lpstr>
      <vt:lpstr>Bright Future Company</vt:lpstr>
      <vt:lpstr>Bright Future Company</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Choose the best correct alternative from each of the following multiple-choice questions and put a circle at the right answer.</vt:lpstr>
      <vt:lpstr>Mark whether the following statements are true √ or false X. </vt:lpstr>
      <vt:lpstr>Mark whether the following statements are true √ or false X. </vt:lpstr>
      <vt:lpstr>Mark whether the following statements are true √ or false X. </vt:lpstr>
      <vt:lpstr>Mark whether the following statements are true √ or false X. </vt:lpstr>
      <vt:lpstr>Fill in the blanks with the most appropriate words from the table.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تكنولوجيا المعلومات الادارية</dc:title>
  <dc:creator>Salem Al-Jundi</dc:creator>
  <cp:lastModifiedBy>Salem Al-Jundi</cp:lastModifiedBy>
  <cp:revision>124</cp:revision>
  <dcterms:created xsi:type="dcterms:W3CDTF">2023-10-15T14:15:01Z</dcterms:created>
  <dcterms:modified xsi:type="dcterms:W3CDTF">2026-05-02T10:22:03Z</dcterms:modified>
</cp:coreProperties>
</file>