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sldIdLst>
    <p:sldId id="256" r:id="rId2"/>
    <p:sldId id="295" r:id="rId3"/>
    <p:sldId id="257" r:id="rId4"/>
    <p:sldId id="276" r:id="rId5"/>
    <p:sldId id="258" r:id="rId6"/>
    <p:sldId id="277" r:id="rId7"/>
    <p:sldId id="259" r:id="rId8"/>
    <p:sldId id="292" r:id="rId9"/>
    <p:sldId id="260" r:id="rId10"/>
    <p:sldId id="279" r:id="rId11"/>
    <p:sldId id="261" r:id="rId12"/>
    <p:sldId id="282" r:id="rId13"/>
    <p:sldId id="293" r:id="rId14"/>
    <p:sldId id="262" r:id="rId15"/>
    <p:sldId id="263" r:id="rId16"/>
    <p:sldId id="280" r:id="rId17"/>
    <p:sldId id="281" r:id="rId18"/>
    <p:sldId id="264" r:id="rId19"/>
    <p:sldId id="265" r:id="rId20"/>
    <p:sldId id="278" r:id="rId21"/>
    <p:sldId id="266" r:id="rId22"/>
    <p:sldId id="267" r:id="rId23"/>
    <p:sldId id="268" r:id="rId24"/>
    <p:sldId id="269" r:id="rId25"/>
    <p:sldId id="270" r:id="rId26"/>
    <p:sldId id="294" r:id="rId27"/>
    <p:sldId id="283" r:id="rId28"/>
    <p:sldId id="284" r:id="rId29"/>
    <p:sldId id="285" r:id="rId30"/>
    <p:sldId id="286" r:id="rId31"/>
    <p:sldId id="287" r:id="rId32"/>
    <p:sldId id="289" r:id="rId33"/>
    <p:sldId id="272" r:id="rId34"/>
    <p:sldId id="273" r:id="rId35"/>
    <p:sldId id="274" r:id="rId36"/>
    <p:sldId id="290" r:id="rId37"/>
    <p:sldId id="291" r:id="rId38"/>
    <p:sldId id="275" r:id="rId39"/>
    <p:sldId id="29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32" autoAdjust="0"/>
    <p:restoredTop sz="94660"/>
  </p:normalViewPr>
  <p:slideViewPr>
    <p:cSldViewPr>
      <p:cViewPr varScale="1">
        <p:scale>
          <a:sx n="74" d="100"/>
          <a:sy n="74" d="100"/>
        </p:scale>
        <p:origin x="109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08D196-D158-4951-BE33-D50D9016C411}" type="datetimeFigureOut">
              <a:rPr lang="en-US" smtClean="0"/>
              <a:t>03-Apr-20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D9162C-FAD1-435B-9B1F-B774F14F901F}" type="slidenum">
              <a:rPr lang="en-US" smtClean="0"/>
              <a:t>‹#›</a:t>
            </a:fld>
            <a:endParaRPr lang="en-US"/>
          </a:p>
        </p:txBody>
      </p:sp>
    </p:spTree>
    <p:extLst>
      <p:ext uri="{BB962C8B-B14F-4D97-AF65-F5344CB8AC3E}">
        <p14:creationId xmlns:p14="http://schemas.microsoft.com/office/powerpoint/2010/main" val="1692273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D9162C-FAD1-435B-9B1F-B774F14F901F}" type="slidenum">
              <a:rPr lang="en-US" smtClean="0"/>
              <a:t>1</a:t>
            </a:fld>
            <a:endParaRPr lang="en-US"/>
          </a:p>
        </p:txBody>
      </p:sp>
    </p:spTree>
    <p:extLst>
      <p:ext uri="{BB962C8B-B14F-4D97-AF65-F5344CB8AC3E}">
        <p14:creationId xmlns:p14="http://schemas.microsoft.com/office/powerpoint/2010/main" val="2265106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a:lstStyle/>
          <a:p>
            <a:r>
              <a:rPr lang="en-US" b="1" dirty="0" smtClean="0"/>
              <a:t>Note to Instructor</a:t>
            </a:r>
          </a:p>
          <a:p>
            <a:r>
              <a:rPr lang="en-US" dirty="0" smtClean="0"/>
              <a:t>The Web link brings you to Rhode Island Housing. This is an example of an organization that targets the lower income groups with housing solutions. It will be interesting to ask the student the challenges in targeting this group for this company. They might realize that high illiteracy rates, non-English speakers, and lower education levels might make it harder for them to be reached and to understand the messages.</a:t>
            </a:r>
          </a:p>
        </p:txBody>
      </p:sp>
      <p:sp>
        <p:nvSpPr>
          <p:cNvPr id="29699" name="Slide Number Placeholder 3"/>
          <p:cNvSpPr>
            <a:spLocks noGrp="1"/>
          </p:cNvSpPr>
          <p:nvPr>
            <p:ph type="sldNum" sz="quarter" idx="5"/>
          </p:nvPr>
        </p:nvSpPr>
        <p:spPr bwMode="auto">
          <a:noFill/>
          <a:ln>
            <a:miter lim="800000"/>
            <a:headEnd/>
            <a:tailEnd/>
          </a:ln>
        </p:spPr>
        <p:txBody>
          <a:bodyPr/>
          <a:lstStyle/>
          <a:p>
            <a:fld id="{160AF0C7-C403-4E44-964A-235107D6979E}" type="slidenum">
              <a:rPr lang="en-US" smtClean="0">
                <a:latin typeface="Calibri" pitchFamily="34" charset="0"/>
                <a:ea typeface="ヒラギノ角ゴ Pro W3"/>
                <a:cs typeface="ヒラギノ角ゴ Pro W3"/>
              </a:rPr>
              <a:pPr/>
              <a:t>12</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3503857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a:lstStyle/>
          <a:p>
            <a:r>
              <a:rPr lang="en-US" dirty="0" smtClean="0"/>
              <a:t>Buying behavior varies greatly for</a:t>
            </a:r>
          </a:p>
          <a:p>
            <a:r>
              <a:rPr lang="en-US" dirty="0" smtClean="0"/>
              <a:t>different types of products. For example,</a:t>
            </a:r>
          </a:p>
          <a:p>
            <a:r>
              <a:rPr lang="en-US" dirty="0" smtClean="0"/>
              <a:t>someone buying an expensive new PC</a:t>
            </a:r>
          </a:p>
          <a:p>
            <a:r>
              <a:rPr lang="en-US" dirty="0" smtClean="0"/>
              <a:t>might undertake a full information gathering</a:t>
            </a:r>
          </a:p>
          <a:p>
            <a:r>
              <a:rPr lang="en-US" dirty="0" smtClean="0"/>
              <a:t>and brand evaluation process.</a:t>
            </a:r>
          </a:p>
        </p:txBody>
      </p:sp>
      <p:sp>
        <p:nvSpPr>
          <p:cNvPr id="68611" name="Slide Number Placeholder 3"/>
          <p:cNvSpPr>
            <a:spLocks noGrp="1"/>
          </p:cNvSpPr>
          <p:nvPr>
            <p:ph type="sldNum" sz="quarter" idx="5"/>
          </p:nvPr>
        </p:nvSpPr>
        <p:spPr bwMode="auto">
          <a:noFill/>
          <a:ln>
            <a:miter lim="800000"/>
            <a:headEnd/>
            <a:tailEnd/>
          </a:ln>
        </p:spPr>
        <p:txBody>
          <a:bodyPr/>
          <a:lstStyle/>
          <a:p>
            <a:fld id="{7BC2C35B-3C54-48EB-B318-D7F0729E3DF8}" type="slidenum">
              <a:rPr lang="en-US" smtClean="0">
                <a:latin typeface="Calibri" pitchFamily="34" charset="0"/>
                <a:ea typeface="ヒラギノ角ゴ Pro W3"/>
                <a:cs typeface="ヒラギノ角ゴ Pro W3"/>
              </a:rPr>
              <a:pPr/>
              <a:t>27</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488417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D9162C-FAD1-435B-9B1F-B774F14F901F}" type="slidenum">
              <a:rPr lang="en-US" smtClean="0"/>
              <a:t>36</a:t>
            </a:fld>
            <a:endParaRPr lang="en-US"/>
          </a:p>
        </p:txBody>
      </p:sp>
    </p:spTree>
    <p:extLst>
      <p:ext uri="{BB962C8B-B14F-4D97-AF65-F5344CB8AC3E}">
        <p14:creationId xmlns:p14="http://schemas.microsoft.com/office/powerpoint/2010/main" val="1780285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sz="1400"/>
            </a:lvl1pPr>
          </a:lstStyle>
          <a:p>
            <a:fld id="{F6D12600-4DCE-4A2F-AA12-0EDB3BEC4D76}" type="datetime2">
              <a:rPr lang="en-US" smtClean="0"/>
              <a:t>Friday, 3 April, 2020</a:t>
            </a:fld>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A126748D-5858-4638-828D-9371C105C079}" type="slidenum">
              <a:rPr lang="en-US" smtClean="0"/>
              <a:pPr/>
              <a:t>‹#›</a:t>
            </a:fld>
            <a:r>
              <a:rPr lang="en-US" dirty="0" smtClean="0"/>
              <a:t> of 38</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AC286C-78A6-4E86-B018-E4329418DF5D}" type="datetime2">
              <a:rPr lang="en-US" smtClean="0"/>
              <a:t>Friday, 3 April, 2020</a:t>
            </a:fld>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A126748D-5858-4638-828D-9371C105C07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962F8A-F168-4745-9809-7AD9528B58FB}" type="datetime2">
              <a:rPr lang="en-US" smtClean="0"/>
              <a:t>Friday, 3 April, 2020</a:t>
            </a:fld>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A126748D-5858-4638-828D-9371C105C079}"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7526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fld id="{D7011AE0-1A9A-4AA7-8B23-F7D13FDC0637}" type="datetime2">
              <a:rPr lang="en-US" smtClean="0"/>
              <a:t>Friday, 3 April, 2020</a:t>
            </a:fld>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extLst>
      <p:ext uri="{BB962C8B-B14F-4D97-AF65-F5344CB8AC3E}">
        <p14:creationId xmlns:p14="http://schemas.microsoft.com/office/powerpoint/2010/main" val="1864508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7526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2362200" cy="457200"/>
          </a:xfrm>
          <a:prstGeom prst="rect">
            <a:avLst/>
          </a:prstGeom>
        </p:spPr>
        <p:txBody>
          <a:bodyPr vert="horz" wrap="square" lIns="91440" tIns="45720" rIns="91440" bIns="45720" numCol="1" anchor="t" anchorCtr="0" compatLnSpc="1">
            <a:prstTxWarp prst="textNoShape">
              <a:avLst/>
            </a:prstTxWarp>
          </a:bodyPr>
          <a:lstStyle>
            <a:lvl1pPr>
              <a:defRPr dirty="0">
                <a:solidFill>
                  <a:schemeClr val="tx1"/>
                </a:solidFill>
                <a:ea typeface="ヒラギノ角ゴ Pro W3" charset="-128"/>
                <a:cs typeface="+mn-cs"/>
              </a:defRPr>
            </a:lvl1pPr>
          </a:lstStyle>
          <a:p>
            <a:pPr>
              <a:defRPr/>
            </a:pPr>
            <a:fld id="{F1000F1A-616A-4CBE-8C09-D0F2CD1E98CB}" type="datetime2">
              <a:rPr lang="en-US" smtClean="0"/>
              <a:t>Friday, 3 April, 2020</a:t>
            </a:fld>
            <a:endParaRPr lang="en-US" dirty="0"/>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dirty="0"/>
          </a:p>
        </p:txBody>
      </p:sp>
    </p:spTree>
    <p:extLst>
      <p:ext uri="{BB962C8B-B14F-4D97-AF65-F5344CB8AC3E}">
        <p14:creationId xmlns:p14="http://schemas.microsoft.com/office/powerpoint/2010/main" val="319018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32507E-41C9-40F5-A27D-CB5622E3E185}" type="datetime2">
              <a:rPr lang="en-US" smtClean="0"/>
              <a:t>Friday, 3 April, 2020</a:t>
            </a:fld>
            <a:endParaRPr lang="en-US" dirty="0"/>
          </a:p>
        </p:txBody>
      </p:sp>
      <p:sp>
        <p:nvSpPr>
          <p:cNvPr id="5" name="Footer Placeholder 4"/>
          <p:cNvSpPr>
            <a:spLocks noGrp="1"/>
          </p:cNvSpPr>
          <p:nvPr>
            <p:ph type="ftr" sz="quarter" idx="11"/>
          </p:nvPr>
        </p:nvSpPr>
        <p:spPr>
          <a:xfrm>
            <a:off x="3733800" y="18288"/>
            <a:ext cx="4114800" cy="329184"/>
          </a:xfrm>
          <a:prstGeom prst="rect">
            <a:avLst/>
          </a:prstGeom>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31277A-DD73-452F-9DC9-1E917EF7AD8D}" type="datetime2">
              <a:rPr lang="en-US" smtClean="0"/>
              <a:t>Friday, 3 April, 2020</a:t>
            </a:fld>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A126748D-5858-4638-828D-9371C105C079}" type="slidenum">
              <a:rPr lang="en-US" smtClean="0"/>
              <a:pPr/>
              <a:t>‹#›</a:t>
            </a:fld>
            <a:r>
              <a:rPr lang="en-US" dirty="0" smtClean="0"/>
              <a:t> of 38</a:t>
            </a:r>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3F218D-61C5-4B18-B3D7-FCBC1133C7C7}" type="datetime2">
              <a:rPr lang="en-US" smtClean="0"/>
              <a:t>Friday, 3 April, 2020</a:t>
            </a:fld>
            <a:endParaRPr lang="en-US" dirty="0"/>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A126748D-5858-4638-828D-9371C105C07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FCDE81-454F-4B88-A0F0-6E6048432EF5}" type="datetime2">
              <a:rPr lang="en-US" smtClean="0"/>
              <a:t>Friday, 3 April, 2020</a:t>
            </a:fld>
            <a:endParaRPr lang="en-US" dirty="0"/>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9" name="Slide Number Placeholder 8"/>
          <p:cNvSpPr>
            <a:spLocks noGrp="1"/>
          </p:cNvSpPr>
          <p:nvPr>
            <p:ph type="sldNum" sz="quarter" idx="12"/>
          </p:nvPr>
        </p:nvSpPr>
        <p:spPr>
          <a:xfrm>
            <a:off x="7620000" y="18288"/>
            <a:ext cx="1066800" cy="329184"/>
          </a:xfrm>
          <a:prstGeom prst="rect">
            <a:avLst/>
          </a:prstGeom>
        </p:spPr>
        <p:txBody>
          <a:bodyPr/>
          <a:lstStyle/>
          <a:p>
            <a:fld id="{A126748D-5858-4638-828D-9371C105C079}"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755F16-4836-4AED-A3D3-AA1746BE47FF}" type="datetime2">
              <a:rPr lang="en-US" smtClean="0"/>
              <a:t>Friday, 3 April, 2020</a:t>
            </a:fld>
            <a:endParaRPr lang="en-US" dirty="0"/>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A126748D-5858-4638-828D-9371C105C07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3DA6D7-3094-4CC0-A2B0-9274D91A2CA5}" type="datetime2">
              <a:rPr lang="en-US" smtClean="0"/>
              <a:t>Friday, 3 April, 2020</a:t>
            </a:fld>
            <a:endParaRPr lang="en-US" dirty="0"/>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4" name="Slide Number Placeholder 3"/>
          <p:cNvSpPr>
            <a:spLocks noGrp="1"/>
          </p:cNvSpPr>
          <p:nvPr>
            <p:ph type="sldNum" sz="quarter" idx="12"/>
          </p:nvPr>
        </p:nvSpPr>
        <p:spPr>
          <a:xfrm>
            <a:off x="7620000" y="18288"/>
            <a:ext cx="1066800" cy="329184"/>
          </a:xfrm>
          <a:prstGeom prst="rect">
            <a:avLst/>
          </a:prstGeom>
        </p:spPr>
        <p:txBody>
          <a:bodyPr/>
          <a:lstStyle/>
          <a:p>
            <a:fld id="{A126748D-5858-4638-828D-9371C105C07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C5A2DF-918E-4CA2-9D02-9AB2936C2A09}" type="datetime2">
              <a:rPr lang="en-US" smtClean="0"/>
              <a:t>Friday, 3 April, 2020</a:t>
            </a:fld>
            <a:endParaRPr lang="en-US" dirty="0"/>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A126748D-5858-4638-828D-9371C105C079}"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A8316-6BDC-4667-88A4-75EB958D2823}" type="datetime2">
              <a:rPr lang="en-US" smtClean="0"/>
              <a:t>Friday, 3 April, 2020</a:t>
            </a:fld>
            <a:endParaRPr lang="en-US" dirty="0"/>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A126748D-5858-4638-828D-9371C105C07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800">
                <a:solidFill>
                  <a:srgbClr val="FFFFFF"/>
                </a:solidFill>
              </a:defRPr>
            </a:lvl1pPr>
          </a:lstStyle>
          <a:p>
            <a:fld id="{39525767-AF8B-4AD0-993F-F1D8DFC13CC2}" type="datetime2">
              <a:rPr lang="en-US" smtClean="0"/>
              <a:t>Friday, 3 April, 2020</a:t>
            </a:fld>
            <a:endParaRPr lang="en-US" dirty="0"/>
          </a:p>
        </p:txBody>
      </p:sp>
      <p:sp>
        <p:nvSpPr>
          <p:cNvPr id="9" name="Round Same Side Corner Rectangle 8"/>
          <p:cNvSpPr/>
          <p:nvPr userDrawn="1"/>
        </p:nvSpPr>
        <p:spPr>
          <a:xfrm>
            <a:off x="6934200" y="8950"/>
            <a:ext cx="1981200" cy="347472"/>
          </a:xfrm>
          <a:prstGeom prst="round2Same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fld id="{278FB287-D662-4812-9FF4-28ECD80E897F}" type="slidenum">
              <a:rPr lang="en-US" smtClean="0"/>
              <a:t>‹#›</a:t>
            </a:fld>
            <a:r>
              <a:rPr lang="en-US" dirty="0" smtClean="0"/>
              <a:t> of </a:t>
            </a:r>
            <a:r>
              <a:rPr lang="en-US" dirty="0" smtClean="0"/>
              <a:t>39</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rhodeislandhousing.org/"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733800"/>
            <a:ext cx="7848600" cy="1165225"/>
          </a:xfrm>
        </p:spPr>
        <p:txBody>
          <a:bodyPr/>
          <a:lstStyle/>
          <a:p>
            <a:pPr algn="ctr"/>
            <a:r>
              <a:rPr lang="ar-JO" sz="8000" dirty="0" smtClean="0"/>
              <a:t>سلوك المستهلك </a:t>
            </a:r>
            <a:endParaRPr lang="en-US" sz="8000" dirty="0"/>
          </a:p>
        </p:txBody>
      </p:sp>
      <p:sp>
        <p:nvSpPr>
          <p:cNvPr id="4" name="TextBox 3"/>
          <p:cNvSpPr txBox="1"/>
          <p:nvPr/>
        </p:nvSpPr>
        <p:spPr>
          <a:xfrm>
            <a:off x="1752600" y="1752600"/>
            <a:ext cx="6324600" cy="1862048"/>
          </a:xfrm>
          <a:prstGeom prst="rect">
            <a:avLst/>
          </a:prstGeom>
          <a:noFill/>
        </p:spPr>
        <p:txBody>
          <a:bodyPr wrap="square" rtlCol="0">
            <a:spAutoFit/>
          </a:bodyPr>
          <a:lstStyle/>
          <a:p>
            <a:pPr algn="ctr"/>
            <a:r>
              <a:rPr lang="ar-AE" sz="11500" dirty="0" smtClean="0"/>
              <a:t>الفصل الثالث</a:t>
            </a:r>
            <a:endParaRPr lang="en-US" sz="11500" dirty="0"/>
          </a:p>
        </p:txBody>
      </p:sp>
      <p:sp>
        <p:nvSpPr>
          <p:cNvPr id="3" name="Date Placeholder 2"/>
          <p:cNvSpPr>
            <a:spLocks noGrp="1"/>
          </p:cNvSpPr>
          <p:nvPr>
            <p:ph type="dt" sz="half" idx="10"/>
          </p:nvPr>
        </p:nvSpPr>
        <p:spPr/>
        <p:txBody>
          <a:bodyPr/>
          <a:lstStyle/>
          <a:p>
            <a:fld id="{49F98AF1-2A82-4A60-9CBF-557E14C936F9}" type="datetime2">
              <a:rPr lang="en-US" smtClean="0"/>
              <a:t>Friday, 3 April, 2020</a:t>
            </a:fld>
            <a:endParaRPr lang="en-US" dirty="0"/>
          </a:p>
        </p:txBody>
      </p:sp>
    </p:spTree>
    <p:extLst>
      <p:ext uri="{BB962C8B-B14F-4D97-AF65-F5344CB8AC3E}">
        <p14:creationId xmlns:p14="http://schemas.microsoft.com/office/powerpoint/2010/main" val="2149572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smtClean="0"/>
              <a:t>الثقافـة الفرعية </a:t>
            </a:r>
            <a:endParaRPr lang="en-US" dirty="0"/>
          </a:p>
        </p:txBody>
      </p:sp>
      <p:sp>
        <p:nvSpPr>
          <p:cNvPr id="3" name="Content Placeholder 2"/>
          <p:cNvSpPr>
            <a:spLocks noGrp="1"/>
          </p:cNvSpPr>
          <p:nvPr>
            <p:ph idx="1"/>
          </p:nvPr>
        </p:nvSpPr>
        <p:spPr/>
        <p:txBody>
          <a:bodyPr>
            <a:normAutofit/>
          </a:bodyPr>
          <a:lstStyle/>
          <a:p>
            <a:pPr algn="r" rtl="1">
              <a:buFont typeface="Wingdings" pitchFamily="2" charset="2"/>
              <a:buChar char="§"/>
            </a:pPr>
            <a:r>
              <a:rPr lang="ar-SA" sz="3200" dirty="0" smtClean="0"/>
              <a:t>كل ثقافه تتضمن ثقافات جزئية أو فرعية معينه يتمسك</a:t>
            </a:r>
            <a:r>
              <a:rPr lang="ar-AE" sz="3200" dirty="0" smtClean="0"/>
              <a:t> </a:t>
            </a:r>
            <a:r>
              <a:rPr lang="ar-SA" sz="3200" dirty="0" smtClean="0"/>
              <a:t>بها ألافراد بقيم و مع</a:t>
            </a:r>
            <a:r>
              <a:rPr lang="ar-AE" sz="3200" dirty="0" smtClean="0"/>
              <a:t>ت</a:t>
            </a:r>
            <a:r>
              <a:rPr lang="ar-SA" sz="3200" dirty="0" smtClean="0"/>
              <a:t>قدات و طقوس مرتبطة بها</a:t>
            </a:r>
            <a:endParaRPr lang="ar-AE" sz="3200" dirty="0" smtClean="0"/>
          </a:p>
          <a:p>
            <a:pPr algn="r" rtl="1">
              <a:buFont typeface="Wingdings" pitchFamily="2" charset="2"/>
              <a:buChar char="§"/>
            </a:pPr>
            <a:endParaRPr lang="ar-SA" sz="3200" dirty="0" smtClean="0"/>
          </a:p>
          <a:p>
            <a:pPr algn="r" rtl="1">
              <a:buFont typeface="Wingdings" pitchFamily="2" charset="2"/>
              <a:buChar char="§"/>
            </a:pPr>
            <a:r>
              <a:rPr lang="ar-SA" sz="3200" dirty="0" smtClean="0"/>
              <a:t>تعرف الثقافه الفرعية على أنها مجموعه من الأشخاص الذين يؤمن أفرادها بنظام محدد من القيم و الذي يقوم على خبرتهم في الحياه العامة و مكانتهم في المجتمع و تعتمد النماذج السلوك</a:t>
            </a:r>
            <a:r>
              <a:rPr lang="ar-AE" sz="3200" dirty="0" smtClean="0"/>
              <a:t>ي</a:t>
            </a:r>
            <a:r>
              <a:rPr lang="ar-SA" sz="3200" dirty="0" smtClean="0"/>
              <a:t>ة التي تميز الثقافات الفرعية عل</a:t>
            </a:r>
            <a:r>
              <a:rPr lang="ar-AE" sz="3200" dirty="0" smtClean="0"/>
              <a:t>ى</a:t>
            </a:r>
            <a:r>
              <a:rPr lang="ar-SA" sz="3200" dirty="0" smtClean="0"/>
              <a:t> عوامل مثل : الديانة/ العرق/الجنسية/ الخبرات السابقة / المنطقة الجغرافية.</a:t>
            </a:r>
          </a:p>
        </p:txBody>
      </p:sp>
      <p:sp>
        <p:nvSpPr>
          <p:cNvPr id="6" name="Date Placeholder 5"/>
          <p:cNvSpPr>
            <a:spLocks noGrp="1"/>
          </p:cNvSpPr>
          <p:nvPr>
            <p:ph type="dt" sz="half" idx="10"/>
          </p:nvPr>
        </p:nvSpPr>
        <p:spPr/>
        <p:txBody>
          <a:bodyPr/>
          <a:lstStyle/>
          <a:p>
            <a:fld id="{156334A4-C6B0-4FA7-88B8-D0A4DC60C8C0}" type="datetime2">
              <a:rPr lang="en-US" smtClean="0"/>
              <a:t>Friday, 3 April, 2020</a:t>
            </a:fld>
            <a:endParaRPr lang="en-US" dirty="0"/>
          </a:p>
        </p:txBody>
      </p:sp>
    </p:spTree>
    <p:extLst>
      <p:ext uri="{BB962C8B-B14F-4D97-AF65-F5344CB8AC3E}">
        <p14:creationId xmlns:p14="http://schemas.microsoft.com/office/powerpoint/2010/main" val="3072371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smtClean="0"/>
              <a:t>العوامل الثقافية: الطبق</a:t>
            </a:r>
            <a:r>
              <a:rPr lang="ar-AE" dirty="0" smtClean="0"/>
              <a:t>ات</a:t>
            </a:r>
            <a:r>
              <a:rPr lang="ar-SA" dirty="0" smtClean="0"/>
              <a:t> الاجتماعية </a:t>
            </a:r>
            <a:endParaRPr lang="en-US" dirty="0"/>
          </a:p>
        </p:txBody>
      </p:sp>
      <p:sp>
        <p:nvSpPr>
          <p:cNvPr id="3" name="Content Placeholder 2"/>
          <p:cNvSpPr>
            <a:spLocks noGrp="1"/>
          </p:cNvSpPr>
          <p:nvPr>
            <p:ph idx="1"/>
          </p:nvPr>
        </p:nvSpPr>
        <p:spPr/>
        <p:txBody>
          <a:bodyPr/>
          <a:lstStyle/>
          <a:p>
            <a:pPr algn="just" rtl="1"/>
            <a:r>
              <a:rPr lang="ar-SA" dirty="0" smtClean="0"/>
              <a:t>تعرف الطبقة الاجتماعية عل</a:t>
            </a:r>
            <a:r>
              <a:rPr lang="ar-AE" dirty="0" smtClean="0"/>
              <a:t>ى</a:t>
            </a:r>
            <a:r>
              <a:rPr lang="ar-SA" dirty="0" smtClean="0"/>
              <a:t> انها تقسيم منتظم (متسلسل) يكاد يكون ثابت في المجتمع بحيث يتشارك الأفراد ضمن الطبقة الاجتماعية المنظومه القيمية و الاهتمامات و السلوكيات.</a:t>
            </a:r>
          </a:p>
          <a:p>
            <a:pPr algn="just" rtl="1"/>
            <a:r>
              <a:rPr lang="ar-SA" dirty="0" smtClean="0"/>
              <a:t>تعريف أخر: التجانس النسبي للاقسام و الأجزاء في المجتمع و المرتبة بشكل هرمي و يشترك أعضاؤها في القيم و الاهتمامات و السلوكيات المشتركة.</a:t>
            </a:r>
          </a:p>
          <a:p>
            <a:pPr algn="just" rtl="1"/>
            <a:r>
              <a:rPr lang="ar-SA" dirty="0" smtClean="0"/>
              <a:t>محددات الطبقة الاجتماعية لا تقتصر على الدخل فقط بل مجموع</a:t>
            </a:r>
            <a:r>
              <a:rPr lang="ar-AE" dirty="0" smtClean="0"/>
              <a:t>ة</a:t>
            </a:r>
            <a:r>
              <a:rPr lang="ar-SA" dirty="0" smtClean="0"/>
              <a:t> من العوامل مثل: التعل</a:t>
            </a:r>
            <a:r>
              <a:rPr lang="ar-AE" dirty="0" smtClean="0"/>
              <a:t>ي</a:t>
            </a:r>
            <a:r>
              <a:rPr lang="ar-SA" dirty="0" smtClean="0"/>
              <a:t>م، و مصدر الثروات و الوظيفة و غيرها من المواصفات </a:t>
            </a:r>
          </a:p>
          <a:p>
            <a:pPr algn="just" rtl="1"/>
            <a:r>
              <a:rPr lang="ar-SA" dirty="0" smtClean="0"/>
              <a:t>قسم علماء الاجتماع الطبقات الاجتماعية ال</a:t>
            </a:r>
            <a:r>
              <a:rPr lang="ar-AE" dirty="0" smtClean="0"/>
              <a:t>ى</a:t>
            </a:r>
            <a:r>
              <a:rPr lang="ar-SA" dirty="0" smtClean="0"/>
              <a:t> 3 طبقات رئيسية و هي العل</a:t>
            </a:r>
            <a:r>
              <a:rPr lang="ar-AE" dirty="0" smtClean="0"/>
              <a:t>ي</a:t>
            </a:r>
            <a:r>
              <a:rPr lang="ar-SA" dirty="0" smtClean="0"/>
              <a:t>ا و الوسطي و الدنيا </a:t>
            </a:r>
          </a:p>
          <a:p>
            <a:pPr algn="just" rtl="1"/>
            <a:r>
              <a:rPr lang="ar-SA" dirty="0" smtClean="0"/>
              <a:t>انما هذه التقسيم لا يعبر عن كل الطبقات فاضيف له ثلاث مستويات في كل طبقة.</a:t>
            </a:r>
          </a:p>
          <a:p>
            <a:pPr algn="just" rtl="1"/>
            <a:r>
              <a:rPr lang="ar-SA" dirty="0" smtClean="0"/>
              <a:t>فمثلا الطبقة العل</a:t>
            </a:r>
            <a:r>
              <a:rPr lang="ar-AE" dirty="0" smtClean="0"/>
              <a:t>ي</a:t>
            </a:r>
            <a:r>
              <a:rPr lang="ar-SA" dirty="0" smtClean="0"/>
              <a:t>ا تقسم ال</a:t>
            </a:r>
            <a:r>
              <a:rPr lang="ar-AE" dirty="0" smtClean="0"/>
              <a:t>ى</a:t>
            </a:r>
            <a:r>
              <a:rPr lang="ar-SA" dirty="0" smtClean="0"/>
              <a:t> العل</a:t>
            </a:r>
            <a:r>
              <a:rPr lang="ar-AE" dirty="0" smtClean="0"/>
              <a:t>ي</a:t>
            </a:r>
            <a:r>
              <a:rPr lang="ar-SA" dirty="0" smtClean="0"/>
              <a:t>ا العل</a:t>
            </a:r>
            <a:r>
              <a:rPr lang="ar-AE" dirty="0" smtClean="0"/>
              <a:t>ي</a:t>
            </a:r>
            <a:r>
              <a:rPr lang="ar-SA" dirty="0" smtClean="0"/>
              <a:t>ا، العل</a:t>
            </a:r>
            <a:r>
              <a:rPr lang="ar-AE" dirty="0" smtClean="0"/>
              <a:t>ي</a:t>
            </a:r>
            <a:r>
              <a:rPr lang="ar-SA" dirty="0" smtClean="0"/>
              <a:t>ا الوسطى و العل</a:t>
            </a:r>
            <a:r>
              <a:rPr lang="ar-AE" dirty="0" smtClean="0"/>
              <a:t>ي</a:t>
            </a:r>
            <a:r>
              <a:rPr lang="ar-SA" dirty="0" smtClean="0"/>
              <a:t>ا الدنيا. </a:t>
            </a:r>
            <a:endParaRPr lang="en-US" dirty="0"/>
          </a:p>
        </p:txBody>
      </p:sp>
      <p:sp>
        <p:nvSpPr>
          <p:cNvPr id="6" name="Date Placeholder 5"/>
          <p:cNvSpPr>
            <a:spLocks noGrp="1"/>
          </p:cNvSpPr>
          <p:nvPr>
            <p:ph type="dt" sz="half" idx="10"/>
          </p:nvPr>
        </p:nvSpPr>
        <p:spPr/>
        <p:txBody>
          <a:bodyPr/>
          <a:lstStyle/>
          <a:p>
            <a:fld id="{358237F4-CC5B-4B0B-A89C-A711D03A4667}" type="datetime2">
              <a:rPr lang="en-US" smtClean="0"/>
              <a:t>Friday, 3 April, 2020</a:t>
            </a:fld>
            <a:endParaRPr lang="en-US" dirty="0"/>
          </a:p>
        </p:txBody>
      </p:sp>
    </p:spTree>
    <p:extLst>
      <p:ext uri="{BB962C8B-B14F-4D97-AF65-F5344CB8AC3E}">
        <p14:creationId xmlns:p14="http://schemas.microsoft.com/office/powerpoint/2010/main" val="2784260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dirty="0" smtClean="0"/>
              <a:t>Major American Social Classes</a:t>
            </a:r>
          </a:p>
        </p:txBody>
      </p:sp>
      <p:pic>
        <p:nvPicPr>
          <p:cNvPr id="28674" name="Picture 2" descr="http://upload.wikimedia.org/wikipedia/commons/thumb/f/fa/Globe.svg/600px-Globe.svg.png">
            <a:hlinkClick r:id="rId3"/>
          </p:cNvPr>
          <p:cNvPicPr>
            <a:picLocks noChangeAspect="1" noChangeArrowheads="1"/>
          </p:cNvPicPr>
          <p:nvPr/>
        </p:nvPicPr>
        <p:blipFill>
          <a:blip r:embed="rId4"/>
          <a:srcRect/>
          <a:stretch>
            <a:fillRect/>
          </a:stretch>
        </p:blipFill>
        <p:spPr bwMode="auto">
          <a:xfrm>
            <a:off x="7696200" y="5699125"/>
            <a:ext cx="701675" cy="701675"/>
          </a:xfrm>
          <a:prstGeom prst="rect">
            <a:avLst/>
          </a:prstGeom>
          <a:noFill/>
          <a:ln w="9525">
            <a:noFill/>
            <a:miter lim="800000"/>
            <a:headEnd/>
            <a:tailEnd/>
          </a:ln>
        </p:spPr>
      </p:pic>
      <p:pic>
        <p:nvPicPr>
          <p:cNvPr id="28675" name="Picture 7" descr="fig05_03"/>
          <p:cNvPicPr>
            <a:picLocks noChangeAspect="1" noChangeArrowheads="1"/>
          </p:cNvPicPr>
          <p:nvPr/>
        </p:nvPicPr>
        <p:blipFill>
          <a:blip r:embed="rId5"/>
          <a:srcRect/>
          <a:stretch>
            <a:fillRect/>
          </a:stretch>
        </p:blipFill>
        <p:spPr bwMode="auto">
          <a:xfrm>
            <a:off x="1216237" y="1524000"/>
            <a:ext cx="5839279" cy="4876800"/>
          </a:xfrm>
          <a:prstGeom prst="rect">
            <a:avLst/>
          </a:prstGeom>
          <a:noFill/>
          <a:ln w="9525">
            <a:noFill/>
            <a:miter lim="800000"/>
            <a:headEnd/>
            <a:tailEnd/>
          </a:ln>
        </p:spPr>
      </p:pic>
      <p:sp>
        <p:nvSpPr>
          <p:cNvPr id="2" name="Date Placeholder 1"/>
          <p:cNvSpPr>
            <a:spLocks noGrp="1"/>
          </p:cNvSpPr>
          <p:nvPr>
            <p:ph type="dt" sz="half" idx="14"/>
          </p:nvPr>
        </p:nvSpPr>
        <p:spPr/>
        <p:txBody>
          <a:bodyPr/>
          <a:lstStyle/>
          <a:p>
            <a:pPr>
              <a:defRPr/>
            </a:pPr>
            <a:fld id="{76B96014-343B-4CF8-B985-D088A49F3CD6}" type="datetime2">
              <a:rPr lang="en-US" smtClean="0"/>
              <a:t>Friday, 3 April, 2020</a:t>
            </a:fld>
            <a:endParaRPr lang="en-US"/>
          </a:p>
        </p:txBody>
      </p:sp>
    </p:spTree>
    <p:extLst>
      <p:ext uri="{BB962C8B-B14F-4D97-AF65-F5344CB8AC3E}">
        <p14:creationId xmlns:p14="http://schemas.microsoft.com/office/powerpoint/2010/main" val="348585826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normAutofit fontScale="90000"/>
          </a:bodyPr>
          <a:lstStyle/>
          <a:p>
            <a:pPr algn="ctr"/>
            <a:r>
              <a:rPr lang="ar-AE" sz="6600" b="1" dirty="0">
                <a:solidFill>
                  <a:srgbClr val="C00000"/>
                </a:solidFill>
              </a:rPr>
              <a:t>أ</a:t>
            </a:r>
            <a:r>
              <a:rPr lang="ar-AE" sz="6600" b="1" dirty="0" smtClean="0">
                <a:solidFill>
                  <a:srgbClr val="C00000"/>
                </a:solidFill>
              </a:rPr>
              <a:t>سئلة للمناقشة</a:t>
            </a:r>
            <a:endParaRPr lang="en-US" sz="6600" b="1" dirty="0">
              <a:solidFill>
                <a:srgbClr val="C00000"/>
              </a:solidFill>
            </a:endParaRPr>
          </a:p>
        </p:txBody>
      </p:sp>
      <p:sp>
        <p:nvSpPr>
          <p:cNvPr id="3" name="Content Placeholder 2"/>
          <p:cNvSpPr>
            <a:spLocks noGrp="1"/>
          </p:cNvSpPr>
          <p:nvPr>
            <p:ph idx="1"/>
          </p:nvPr>
        </p:nvSpPr>
        <p:spPr>
          <a:xfrm>
            <a:off x="457200" y="1600200"/>
            <a:ext cx="8229600" cy="5029200"/>
          </a:xfrm>
          <a:blipFill>
            <a:blip r:embed="rId3"/>
            <a:tile tx="0" ty="0" sx="100000" sy="100000" flip="none" algn="tl"/>
          </a:blipFill>
        </p:spPr>
        <p:txBody>
          <a:bodyPr>
            <a:noAutofit/>
          </a:bodyPr>
          <a:lstStyle/>
          <a:p>
            <a:pPr marL="0" indent="0" algn="r" rtl="1">
              <a:buNone/>
            </a:pPr>
            <a:r>
              <a:rPr lang="ar-AE" sz="5000" dirty="0" smtClean="0"/>
              <a:t>تتضمن العوامل الاجتماعية المؤثرة على سلوك المستهلك كل من الجماعات المرجعية و العائلة و الادوار و المكانة. حلّل كيف تؤثر العوامل الاجتماعية على سلوك المستهلك، و معززا </a:t>
            </a:r>
            <a:r>
              <a:rPr lang="ar-AE" sz="5000" dirty="0"/>
              <a:t>إ</a:t>
            </a:r>
            <a:r>
              <a:rPr lang="ar-AE" sz="5000" dirty="0" smtClean="0"/>
              <a:t>جابتك بأمثلة تطبيقية.</a:t>
            </a:r>
            <a:endParaRPr lang="en-US" sz="5000" dirty="0"/>
          </a:p>
        </p:txBody>
      </p:sp>
      <p:sp>
        <p:nvSpPr>
          <p:cNvPr id="5" name="Date Placeholder 4"/>
          <p:cNvSpPr>
            <a:spLocks noGrp="1"/>
          </p:cNvSpPr>
          <p:nvPr>
            <p:ph type="dt" sz="half" idx="10"/>
          </p:nvPr>
        </p:nvSpPr>
        <p:spPr/>
        <p:txBody>
          <a:bodyPr/>
          <a:lstStyle/>
          <a:p>
            <a:fld id="{AAA5EDD7-FC22-4FE9-876A-29B795AC8F8E}" type="datetime2">
              <a:rPr lang="en-US" smtClean="0"/>
              <a:t>Friday, 3 April, 2020</a:t>
            </a:fld>
            <a:endParaRPr lang="en-US" dirty="0"/>
          </a:p>
        </p:txBody>
      </p:sp>
    </p:spTree>
    <p:extLst>
      <p:ext uri="{BB962C8B-B14F-4D97-AF65-F5344CB8AC3E}">
        <p14:creationId xmlns:p14="http://schemas.microsoft.com/office/powerpoint/2010/main" val="1648117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smtClean="0"/>
              <a:t>العوامل الاجتماعية: الجماعات المرجعية </a:t>
            </a:r>
            <a:endParaRPr lang="en-US" dirty="0"/>
          </a:p>
        </p:txBody>
      </p:sp>
      <p:sp>
        <p:nvSpPr>
          <p:cNvPr id="5" name="Content Placeholder 4"/>
          <p:cNvSpPr>
            <a:spLocks noGrp="1"/>
          </p:cNvSpPr>
          <p:nvPr>
            <p:ph idx="1"/>
          </p:nvPr>
        </p:nvSpPr>
        <p:spPr/>
        <p:txBody>
          <a:bodyPr>
            <a:normAutofit lnSpcReduction="10000"/>
          </a:bodyPr>
          <a:lstStyle/>
          <a:p>
            <a:pPr algn="r" rtl="1"/>
            <a:r>
              <a:rPr lang="ar-SA" dirty="0" smtClean="0"/>
              <a:t>هي جماعات تعمل عل</a:t>
            </a:r>
            <a:r>
              <a:rPr lang="ar-AE" dirty="0" smtClean="0"/>
              <a:t>ى</a:t>
            </a:r>
            <a:r>
              <a:rPr lang="ar-SA" dirty="0" smtClean="0"/>
              <a:t> تطوير السلوك الخاص </a:t>
            </a:r>
            <a:r>
              <a:rPr lang="ar-AE" dirty="0" smtClean="0"/>
              <a:t>بالعضو </a:t>
            </a:r>
            <a:r>
              <a:rPr lang="ar-SA" dirty="0" smtClean="0"/>
              <a:t>و تكون بمثابة عامل تغيير و بمثابة أداة مرجعية للاعضاء الذين ينتمون ال</a:t>
            </a:r>
            <a:r>
              <a:rPr lang="ar-AE" dirty="0" smtClean="0"/>
              <a:t>ي</a:t>
            </a:r>
            <a:r>
              <a:rPr lang="ar-SA" dirty="0" smtClean="0"/>
              <a:t>ها </a:t>
            </a:r>
          </a:p>
          <a:p>
            <a:pPr algn="r" rtl="1"/>
            <a:r>
              <a:rPr lang="ar-SA" dirty="0" smtClean="0"/>
              <a:t>في حياة الفرد العديد من الجماعات التي تؤثر بشكل مباشر أو غير مباشر عل</a:t>
            </a:r>
            <a:r>
              <a:rPr lang="ar-AE" dirty="0" smtClean="0"/>
              <a:t>ى</a:t>
            </a:r>
            <a:r>
              <a:rPr lang="ar-SA" dirty="0" smtClean="0"/>
              <a:t> الشخص الواحد و عل</a:t>
            </a:r>
            <a:r>
              <a:rPr lang="ar-AE" dirty="0" smtClean="0"/>
              <a:t>ى</a:t>
            </a:r>
            <a:r>
              <a:rPr lang="ar-SA" dirty="0" smtClean="0"/>
              <a:t> قيمه و مواقفه و سلوكه.</a:t>
            </a:r>
          </a:p>
          <a:p>
            <a:pPr algn="r" rtl="1"/>
            <a:r>
              <a:rPr lang="ar-SA" dirty="0" smtClean="0"/>
              <a:t>الجماعات التي يكون لها التأثير المباشر هي تلك الجماعات التي ينتمي لها الفرد و يتفاعل معها بشكل تلقائي و يومي ( جماعات العضوية): و تنقسم الى:</a:t>
            </a:r>
          </a:p>
          <a:p>
            <a:pPr algn="r" rtl="1"/>
            <a:r>
              <a:rPr lang="ar-SA" dirty="0" smtClean="0"/>
              <a:t>جماعات أولية: مثل العائلة و الأصدقاء و الجيران ( جماعات الاتصال المباشر)</a:t>
            </a:r>
          </a:p>
          <a:p>
            <a:pPr algn="r" rtl="1"/>
            <a:r>
              <a:rPr lang="ar-SA" dirty="0" smtClean="0"/>
              <a:t>جماعات ثانوية: جماعات يكون التفاعل معها غير مستمر و انما قد يأخد الشكل الرسمي مثل عضوية </a:t>
            </a:r>
            <a:r>
              <a:rPr lang="ar-AE" dirty="0" smtClean="0"/>
              <a:t>الاندية</a:t>
            </a:r>
            <a:endParaRPr lang="ar-SA" dirty="0" smtClean="0"/>
          </a:p>
          <a:p>
            <a:pPr algn="r" rtl="1"/>
            <a:r>
              <a:rPr lang="ar-SA" dirty="0" smtClean="0"/>
              <a:t>هناك </a:t>
            </a:r>
            <a:r>
              <a:rPr lang="ar-AE" dirty="0" smtClean="0"/>
              <a:t>ال</a:t>
            </a:r>
            <a:r>
              <a:rPr lang="ar-SA" dirty="0" smtClean="0"/>
              <a:t>جماعات غير العضوية : يمكن تسميتها بجماعات</a:t>
            </a:r>
            <a:r>
              <a:rPr lang="en-US" dirty="0" smtClean="0"/>
              <a:t>aspirational </a:t>
            </a:r>
            <a:r>
              <a:rPr lang="ar-AE" dirty="0" smtClean="0"/>
              <a:t> الالهام</a:t>
            </a:r>
            <a:r>
              <a:rPr lang="ar-SA" dirty="0" smtClean="0"/>
              <a:t> يطمح الفرد أن ينتمي لها و بالتالى تؤثر على سلوكه. مثال</a:t>
            </a:r>
            <a:r>
              <a:rPr lang="en-US" dirty="0" smtClean="0"/>
              <a:t>: </a:t>
            </a:r>
            <a:r>
              <a:rPr lang="ar-SA" dirty="0" smtClean="0"/>
              <a:t>لاعب كرة قدم في</a:t>
            </a:r>
            <a:r>
              <a:rPr lang="en-US" dirty="0"/>
              <a:t> </a:t>
            </a:r>
            <a:r>
              <a:rPr lang="ar-SA" dirty="0" smtClean="0"/>
              <a:t>نادي الأهلي الاماراتي يرغب باللعب في برشلونه أو ريال مدريد فيتبع خطا  المحترفين (ميسي او رونالدو) في الاحتراف.   </a:t>
            </a:r>
            <a:endParaRPr lang="en-US" dirty="0"/>
          </a:p>
        </p:txBody>
      </p:sp>
      <p:sp>
        <p:nvSpPr>
          <p:cNvPr id="6" name="Date Placeholder 5"/>
          <p:cNvSpPr>
            <a:spLocks noGrp="1"/>
          </p:cNvSpPr>
          <p:nvPr>
            <p:ph type="dt" sz="half" idx="10"/>
          </p:nvPr>
        </p:nvSpPr>
        <p:spPr/>
        <p:txBody>
          <a:bodyPr/>
          <a:lstStyle/>
          <a:p>
            <a:fld id="{F4871CF1-C17A-422B-995A-C860C8D4E6E8}" type="datetime2">
              <a:rPr lang="en-US" smtClean="0"/>
              <a:t>Friday, 3 April, 2020</a:t>
            </a:fld>
            <a:endParaRPr lang="en-US" dirty="0"/>
          </a:p>
        </p:txBody>
      </p:sp>
    </p:spTree>
    <p:extLst>
      <p:ext uri="{BB962C8B-B14F-4D97-AF65-F5344CB8AC3E}">
        <p14:creationId xmlns:p14="http://schemas.microsoft.com/office/powerpoint/2010/main" val="660767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smtClean="0"/>
              <a:t>العوامل الاجتماعية: العائلة</a:t>
            </a:r>
            <a:endParaRPr lang="en-US" dirty="0"/>
          </a:p>
        </p:txBody>
      </p:sp>
      <p:sp>
        <p:nvSpPr>
          <p:cNvPr id="3" name="Content Placeholder 2"/>
          <p:cNvSpPr>
            <a:spLocks noGrp="1"/>
          </p:cNvSpPr>
          <p:nvPr>
            <p:ph idx="1"/>
          </p:nvPr>
        </p:nvSpPr>
        <p:spPr>
          <a:xfrm>
            <a:off x="457200" y="1524000"/>
            <a:ext cx="8229600" cy="4800600"/>
          </a:xfrm>
        </p:spPr>
        <p:txBody>
          <a:bodyPr>
            <a:noAutofit/>
          </a:bodyPr>
          <a:lstStyle/>
          <a:p>
            <a:pPr algn="r" rtl="1">
              <a:buFont typeface="Wingdings" pitchFamily="2" charset="2"/>
              <a:buChar char="§"/>
            </a:pPr>
            <a:r>
              <a:rPr lang="ar-SA" sz="3200" dirty="0"/>
              <a:t>تعتبر العائلة </a:t>
            </a:r>
            <a:r>
              <a:rPr lang="ar-SA" sz="3200" dirty="0" smtClean="0"/>
              <a:t>أهم مجموعة شرائية في المجتمع و يلعب أفراد الأسرة تأثيرا كبيرا عل</a:t>
            </a:r>
            <a:r>
              <a:rPr lang="ar-AE" sz="3200" dirty="0" smtClean="0"/>
              <a:t>ى</a:t>
            </a:r>
            <a:r>
              <a:rPr lang="ar-SA" sz="3200" dirty="0" smtClean="0"/>
              <a:t> القرار الشرائي داخل الأسرة</a:t>
            </a:r>
          </a:p>
          <a:p>
            <a:pPr algn="r" rtl="1">
              <a:buFont typeface="Wingdings" pitchFamily="2" charset="2"/>
              <a:buChar char="§"/>
            </a:pPr>
            <a:r>
              <a:rPr lang="ar-SA" sz="3200" dirty="0" smtClean="0"/>
              <a:t>تختلف الادوار التي يشارك بها الزوجان تبعا لنوع المنتج و المرحلة ضمن القرار الشرائي</a:t>
            </a:r>
          </a:p>
          <a:p>
            <a:pPr algn="r" rtl="1">
              <a:buFont typeface="Wingdings" pitchFamily="2" charset="2"/>
              <a:buChar char="§"/>
            </a:pPr>
            <a:r>
              <a:rPr lang="ar-SA" sz="3200" dirty="0" smtClean="0"/>
              <a:t>مؤخرا مع دخول المرأة سلك العمل هناك قوية شرائية لا يستهان بها عند المراة </a:t>
            </a:r>
          </a:p>
          <a:p>
            <a:pPr algn="r" rtl="1">
              <a:buFont typeface="Wingdings" pitchFamily="2" charset="2"/>
              <a:buChar char="§"/>
            </a:pPr>
            <a:r>
              <a:rPr lang="ar-SA" sz="3200" dirty="0" smtClean="0"/>
              <a:t>ايضا الاطفال يشاركون في القرار الشرائي مما جعل المسوقون يستهدفون الاطفال في الاعلانات.</a:t>
            </a:r>
          </a:p>
        </p:txBody>
      </p:sp>
      <p:sp>
        <p:nvSpPr>
          <p:cNvPr id="5" name="Content Placeholder 2"/>
          <p:cNvSpPr txBox="1">
            <a:spLocks/>
          </p:cNvSpPr>
          <p:nvPr/>
        </p:nvSpPr>
        <p:spPr>
          <a:xfrm>
            <a:off x="457200" y="1600200"/>
            <a:ext cx="8229600" cy="4876800"/>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r" rtl="1"/>
            <a:endParaRPr lang="en-US" dirty="0" smtClean="0"/>
          </a:p>
        </p:txBody>
      </p:sp>
      <p:sp>
        <p:nvSpPr>
          <p:cNvPr id="7" name="Date Placeholder 6"/>
          <p:cNvSpPr>
            <a:spLocks noGrp="1"/>
          </p:cNvSpPr>
          <p:nvPr>
            <p:ph type="dt" sz="half" idx="10"/>
          </p:nvPr>
        </p:nvSpPr>
        <p:spPr/>
        <p:txBody>
          <a:bodyPr/>
          <a:lstStyle/>
          <a:p>
            <a:fld id="{EAD30F35-D56E-4B13-896C-83E34EA96B93}" type="datetime2">
              <a:rPr lang="en-US" smtClean="0"/>
              <a:t>Friday, 3 April, 2020</a:t>
            </a:fld>
            <a:endParaRPr lang="en-US" dirty="0"/>
          </a:p>
        </p:txBody>
      </p:sp>
    </p:spTree>
    <p:extLst>
      <p:ext uri="{BB962C8B-B14F-4D97-AF65-F5344CB8AC3E}">
        <p14:creationId xmlns:p14="http://schemas.microsoft.com/office/powerpoint/2010/main" val="3059574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smtClean="0"/>
              <a:t>العوامل الاجتماعية: الادوار و المكانة </a:t>
            </a:r>
            <a:endParaRPr lang="en-US" dirty="0"/>
          </a:p>
        </p:txBody>
      </p:sp>
      <p:sp>
        <p:nvSpPr>
          <p:cNvPr id="3" name="Content Placeholder 2"/>
          <p:cNvSpPr>
            <a:spLocks noGrp="1"/>
          </p:cNvSpPr>
          <p:nvPr>
            <p:ph idx="1"/>
          </p:nvPr>
        </p:nvSpPr>
        <p:spPr>
          <a:xfrm>
            <a:off x="457200" y="1524000"/>
            <a:ext cx="8229600" cy="4800600"/>
          </a:xfrm>
        </p:spPr>
        <p:txBody>
          <a:bodyPr>
            <a:noAutofit/>
          </a:bodyPr>
          <a:lstStyle/>
          <a:p>
            <a:pPr algn="r" rtl="1">
              <a:buFont typeface="Wingdings" pitchFamily="2" charset="2"/>
              <a:buChar char="§"/>
            </a:pPr>
            <a:r>
              <a:rPr lang="ar-SA" sz="2800" dirty="0" smtClean="0"/>
              <a:t>القرار الشرائي الفردي يخضع لاعتبارات الدور و المكانة الاجتماعية للفرد. </a:t>
            </a:r>
            <a:endParaRPr lang="ar-AE" sz="2800" dirty="0" smtClean="0"/>
          </a:p>
          <a:p>
            <a:pPr algn="r" rtl="1">
              <a:buFont typeface="Wingdings" pitchFamily="2" charset="2"/>
              <a:buChar char="§"/>
            </a:pPr>
            <a:endParaRPr lang="ar-AE" sz="2800" dirty="0"/>
          </a:p>
          <a:p>
            <a:pPr algn="r" rtl="1">
              <a:buFont typeface="Wingdings" pitchFamily="2" charset="2"/>
              <a:buChar char="§"/>
            </a:pPr>
            <a:r>
              <a:rPr lang="ar-AE" sz="2800" dirty="0" smtClean="0"/>
              <a:t>الدور هو مجموعة من النشاطات التي يتوقع اعضاء المجموعة من الشخص ان يقوم بها و باتالى فان موقع هذا الشخص يتحدد بالدور و المكانة التي يمتكها في هذه المجموعة</a:t>
            </a:r>
            <a:endParaRPr lang="ar-AE" sz="2800" dirty="0"/>
          </a:p>
          <a:p>
            <a:pPr algn="r" rtl="1">
              <a:buFont typeface="Wingdings" pitchFamily="2" charset="2"/>
              <a:buChar char="§"/>
            </a:pPr>
            <a:r>
              <a:rPr lang="ar-AE" sz="2800" dirty="0" smtClean="0"/>
              <a:t>ان التقييم العام الذي يعطية المجتمع لهذا الدور يسمى بالمكانة التي تعكس مدى الاحترام و التقدير الذي يتمتع به الشخص من قبل المجتمع</a:t>
            </a:r>
          </a:p>
          <a:p>
            <a:pPr algn="r" rtl="1">
              <a:buFont typeface="Wingdings" pitchFamily="2" charset="2"/>
              <a:buChar char="§"/>
            </a:pPr>
            <a:r>
              <a:rPr lang="ar-AE" sz="2800" dirty="0" smtClean="0"/>
              <a:t>يقوم الافراد بتفضيل المنتجات التي تعبر عن الادوار و المكانة التي يحتلوها في المجتمع</a:t>
            </a:r>
            <a:endParaRPr lang="ar-SA" sz="2800" dirty="0" smtClean="0"/>
          </a:p>
        </p:txBody>
      </p:sp>
      <p:sp>
        <p:nvSpPr>
          <p:cNvPr id="5" name="Content Placeholder 2"/>
          <p:cNvSpPr txBox="1">
            <a:spLocks/>
          </p:cNvSpPr>
          <p:nvPr/>
        </p:nvSpPr>
        <p:spPr>
          <a:xfrm>
            <a:off x="457200" y="1600200"/>
            <a:ext cx="8229600" cy="4876800"/>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r" rtl="1"/>
            <a:endParaRPr lang="en-US" dirty="0" smtClean="0"/>
          </a:p>
        </p:txBody>
      </p:sp>
      <p:sp>
        <p:nvSpPr>
          <p:cNvPr id="7" name="Date Placeholder 6"/>
          <p:cNvSpPr>
            <a:spLocks noGrp="1"/>
          </p:cNvSpPr>
          <p:nvPr>
            <p:ph type="dt" sz="half" idx="10"/>
          </p:nvPr>
        </p:nvSpPr>
        <p:spPr/>
        <p:txBody>
          <a:bodyPr/>
          <a:lstStyle/>
          <a:p>
            <a:fld id="{33A553BD-D838-4243-913C-115474633452}" type="datetime2">
              <a:rPr lang="en-US" smtClean="0"/>
              <a:t>Friday, 3 April, 2020</a:t>
            </a:fld>
            <a:endParaRPr lang="en-US" dirty="0"/>
          </a:p>
        </p:txBody>
      </p:sp>
    </p:spTree>
    <p:extLst>
      <p:ext uri="{BB962C8B-B14F-4D97-AF65-F5344CB8AC3E}">
        <p14:creationId xmlns:p14="http://schemas.microsoft.com/office/powerpoint/2010/main" val="6314946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00" y="533400"/>
            <a:ext cx="8128000" cy="6096000"/>
          </a:xfrm>
          <a:prstGeom prst="rect">
            <a:avLst/>
          </a:prstGeom>
        </p:spPr>
      </p:pic>
      <p:sp>
        <p:nvSpPr>
          <p:cNvPr id="5" name="Date Placeholder 4"/>
          <p:cNvSpPr>
            <a:spLocks noGrp="1"/>
          </p:cNvSpPr>
          <p:nvPr>
            <p:ph type="dt" sz="half" idx="10"/>
          </p:nvPr>
        </p:nvSpPr>
        <p:spPr/>
        <p:txBody>
          <a:bodyPr/>
          <a:lstStyle/>
          <a:p>
            <a:fld id="{A01ACB8B-24A4-436A-98F6-22674D0487BB}" type="datetime2">
              <a:rPr lang="en-US" smtClean="0"/>
              <a:t>Friday, 3 April, 2020</a:t>
            </a:fld>
            <a:endParaRPr lang="en-US" dirty="0"/>
          </a:p>
        </p:txBody>
      </p:sp>
    </p:spTree>
    <p:extLst>
      <p:ext uri="{BB962C8B-B14F-4D97-AF65-F5344CB8AC3E}">
        <p14:creationId xmlns:p14="http://schemas.microsoft.com/office/powerpoint/2010/main" val="3054497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pPr algn="just" rtl="1"/>
            <a:r>
              <a:rPr lang="ar-SA" dirty="0" smtClean="0"/>
              <a:t>العوامل الشخصية: دورة الحياة و مراحل العمر  </a:t>
            </a:r>
            <a:endParaRPr lang="en-US" dirty="0"/>
          </a:p>
        </p:txBody>
      </p:sp>
      <p:sp>
        <p:nvSpPr>
          <p:cNvPr id="2" name="Content Placeholder 1"/>
          <p:cNvSpPr>
            <a:spLocks noGrp="1"/>
          </p:cNvSpPr>
          <p:nvPr>
            <p:ph idx="1"/>
          </p:nvPr>
        </p:nvSpPr>
        <p:spPr/>
        <p:txBody>
          <a:bodyPr/>
          <a:lstStyle/>
          <a:p>
            <a:pPr algn="r" rtl="1"/>
            <a:r>
              <a:rPr lang="ar-SA" dirty="0" smtClean="0"/>
              <a:t>ترتبط عملية اختيار السلع و الخدمات بالفئات العمرية المختلفة أثناء حياه الفرد ( الطفولة، المراهقة، الشباب و الشيخوخة) اذ يختلف ذوق الأفراد و تفضيلاتهم مع التقدم في العمر.</a:t>
            </a:r>
          </a:p>
          <a:p>
            <a:pPr marL="0" indent="0" algn="r" rtl="1">
              <a:buNone/>
            </a:pPr>
            <a:endParaRPr lang="ar-SA" sz="1400" dirty="0" smtClean="0"/>
          </a:p>
          <a:p>
            <a:pPr algn="r" rtl="1"/>
            <a:r>
              <a:rPr lang="ar-SA" dirty="0" smtClean="0"/>
              <a:t>و دورة حياه الافراد تندرج تحت : اعزب ، متزوج ، بدون اولاد، مع اولاد، مرحلة خروج الاولاد من المنزل، عودة الاولاد للمنزل، الطلاق، الترمل</a:t>
            </a:r>
            <a:endParaRPr lang="ar-AE" dirty="0" smtClean="0"/>
          </a:p>
          <a:p>
            <a:pPr algn="r" rtl="1"/>
            <a:endParaRPr lang="ar-SA" sz="1600" dirty="0" smtClean="0"/>
          </a:p>
          <a:p>
            <a:pPr algn="r" rtl="1"/>
            <a:r>
              <a:rPr lang="ar-SA" dirty="0" smtClean="0"/>
              <a:t>في كل مرحلة يختلف الطلب عل</a:t>
            </a:r>
            <a:r>
              <a:rPr lang="ar-AE" dirty="0" smtClean="0"/>
              <a:t>ى</a:t>
            </a:r>
            <a:r>
              <a:rPr lang="ar-SA" dirty="0" smtClean="0"/>
              <a:t> السلع و الخدمات من حيث الكمية و النوع .</a:t>
            </a:r>
          </a:p>
          <a:p>
            <a:pPr marL="0" indent="0" algn="r" rtl="1">
              <a:buNone/>
            </a:pPr>
            <a:endParaRPr lang="ar-SA" sz="1800" dirty="0" smtClean="0"/>
          </a:p>
          <a:p>
            <a:pPr algn="r" rtl="1"/>
            <a:r>
              <a:rPr lang="ar-SA" dirty="0" smtClean="0"/>
              <a:t>عل</a:t>
            </a:r>
            <a:r>
              <a:rPr lang="ar-AE" dirty="0" smtClean="0"/>
              <a:t>ى</a:t>
            </a:r>
            <a:r>
              <a:rPr lang="ar-SA" dirty="0" smtClean="0"/>
              <a:t> المسوقين تفهم الاحتياجات الخاصة بكل مرحلة اذ انها تشكل فرصة أو تحدي.  </a:t>
            </a:r>
            <a:endParaRPr lang="en-US" dirty="0"/>
          </a:p>
        </p:txBody>
      </p:sp>
      <p:sp>
        <p:nvSpPr>
          <p:cNvPr id="4" name="Content Placeholder 2"/>
          <p:cNvSpPr txBox="1">
            <a:spLocks/>
          </p:cNvSpPr>
          <p:nvPr/>
        </p:nvSpPr>
        <p:spPr>
          <a:xfrm>
            <a:off x="457200" y="1600200"/>
            <a:ext cx="8229600" cy="4876800"/>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968375" indent="-231775" algn="r" rtl="1"/>
            <a:endParaRPr lang="ar-SA" sz="2800" dirty="0" smtClean="0"/>
          </a:p>
        </p:txBody>
      </p:sp>
      <p:sp>
        <p:nvSpPr>
          <p:cNvPr id="7" name="Date Placeholder 6"/>
          <p:cNvSpPr>
            <a:spLocks noGrp="1"/>
          </p:cNvSpPr>
          <p:nvPr>
            <p:ph type="dt" sz="half" idx="10"/>
          </p:nvPr>
        </p:nvSpPr>
        <p:spPr/>
        <p:txBody>
          <a:bodyPr/>
          <a:lstStyle/>
          <a:p>
            <a:fld id="{AE1D3133-3045-43AA-957E-958E18798F76}" type="datetime2">
              <a:rPr lang="en-US" smtClean="0"/>
              <a:t>Friday, 3 April, 2020</a:t>
            </a:fld>
            <a:endParaRPr lang="en-US" dirty="0"/>
          </a:p>
        </p:txBody>
      </p:sp>
    </p:spTree>
    <p:extLst>
      <p:ext uri="{BB962C8B-B14F-4D97-AF65-F5344CB8AC3E}">
        <p14:creationId xmlns:p14="http://schemas.microsoft.com/office/powerpoint/2010/main" val="431298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19200"/>
          </a:xfrm>
        </p:spPr>
        <p:txBody>
          <a:bodyPr>
            <a:normAutofit fontScale="90000"/>
          </a:bodyPr>
          <a:lstStyle/>
          <a:p>
            <a:pPr algn="r"/>
            <a:r>
              <a:rPr lang="ar-SA" dirty="0" smtClean="0"/>
              <a:t>العوامل الشخصية : الوظيفة والنمط المعيشي والحالة الاقتصادية  والشخصية و مفهموم الذات </a:t>
            </a:r>
            <a:endParaRPr lang="en-US" dirty="0"/>
          </a:p>
        </p:txBody>
      </p:sp>
      <p:sp>
        <p:nvSpPr>
          <p:cNvPr id="4" name="Content Placeholder 3"/>
          <p:cNvSpPr>
            <a:spLocks noGrp="1"/>
          </p:cNvSpPr>
          <p:nvPr>
            <p:ph idx="1"/>
          </p:nvPr>
        </p:nvSpPr>
        <p:spPr>
          <a:xfrm>
            <a:off x="457200" y="1752600"/>
            <a:ext cx="8229600" cy="4724400"/>
          </a:xfrm>
        </p:spPr>
        <p:txBody>
          <a:bodyPr>
            <a:normAutofit fontScale="92500" lnSpcReduction="10000"/>
          </a:bodyPr>
          <a:lstStyle/>
          <a:p>
            <a:pPr algn="r" rtl="1"/>
            <a:r>
              <a:rPr lang="ar-SA" dirty="0" smtClean="0"/>
              <a:t>يؤثر نوع العمل</a:t>
            </a:r>
            <a:r>
              <a:rPr lang="ar-AE" dirty="0" smtClean="0"/>
              <a:t> (</a:t>
            </a:r>
            <a:r>
              <a:rPr lang="ar-AE" dirty="0" smtClean="0">
                <a:solidFill>
                  <a:srgbClr val="C00000"/>
                </a:solidFill>
              </a:rPr>
              <a:t>الوظيفة</a:t>
            </a:r>
            <a:r>
              <a:rPr lang="ar-AE" dirty="0" smtClean="0"/>
              <a:t>)</a:t>
            </a:r>
            <a:r>
              <a:rPr lang="ar-SA" dirty="0" smtClean="0"/>
              <a:t> عل</a:t>
            </a:r>
            <a:r>
              <a:rPr lang="ar-AE" dirty="0" smtClean="0"/>
              <a:t>ى</a:t>
            </a:r>
            <a:r>
              <a:rPr lang="ar-SA" dirty="0" smtClean="0"/>
              <a:t> السلوك الشرائي للافراد و يحاول المسوقون تحديد الاحتياجات الخاصة بكل مهنة.</a:t>
            </a:r>
          </a:p>
          <a:p>
            <a:pPr algn="r" rtl="1"/>
            <a:r>
              <a:rPr lang="ar-SA" dirty="0" smtClean="0"/>
              <a:t>النمط المعيشي</a:t>
            </a:r>
            <a:r>
              <a:rPr lang="ar-AE" dirty="0" smtClean="0"/>
              <a:t> (</a:t>
            </a:r>
            <a:r>
              <a:rPr lang="ar-AE" dirty="0" smtClean="0">
                <a:solidFill>
                  <a:srgbClr val="C00000"/>
                </a:solidFill>
              </a:rPr>
              <a:t>نمط الحياة</a:t>
            </a:r>
            <a:r>
              <a:rPr lang="ar-AE" dirty="0" smtClean="0"/>
              <a:t>)</a:t>
            </a:r>
            <a:r>
              <a:rPr lang="ar-SA" dirty="0" smtClean="0"/>
              <a:t> الذي </a:t>
            </a:r>
            <a:r>
              <a:rPr lang="ar-AE" dirty="0" smtClean="0"/>
              <a:t>يمارسه </a:t>
            </a:r>
            <a:r>
              <a:rPr lang="ar-SA" dirty="0" smtClean="0"/>
              <a:t>الفرد ينعكس عل</a:t>
            </a:r>
            <a:r>
              <a:rPr lang="ar-AE" dirty="0" smtClean="0"/>
              <a:t>ى</a:t>
            </a:r>
            <a:r>
              <a:rPr lang="ar-SA" dirty="0" smtClean="0"/>
              <a:t> سلوكه الشرائي من السلع و الخدمات </a:t>
            </a:r>
          </a:p>
          <a:p>
            <a:pPr algn="r" rtl="1"/>
            <a:r>
              <a:rPr lang="ar-SA" dirty="0" smtClean="0">
                <a:solidFill>
                  <a:srgbClr val="C00000"/>
                </a:solidFill>
              </a:rPr>
              <a:t>الحالة الاقتصادية </a:t>
            </a:r>
            <a:r>
              <a:rPr lang="ar-SA" dirty="0" smtClean="0"/>
              <a:t>للافراد تؤثر في سلوكهم الاستهلاكي تبعا للدورة الاقتصادية من رواج/ ركود/ كساد/ انتعاش.</a:t>
            </a:r>
          </a:p>
          <a:p>
            <a:pPr algn="r" rtl="1"/>
            <a:r>
              <a:rPr lang="ar-SA" dirty="0" smtClean="0"/>
              <a:t>الصفات الشخصية للافراد ايضا تؤثر على الانماط الاستهلاكية لديهم. </a:t>
            </a:r>
          </a:p>
          <a:p>
            <a:pPr algn="r" rtl="1"/>
            <a:r>
              <a:rPr lang="ar-SA" dirty="0" smtClean="0"/>
              <a:t>تعرف </a:t>
            </a:r>
            <a:r>
              <a:rPr lang="ar-SA" dirty="0" smtClean="0">
                <a:solidFill>
                  <a:srgbClr val="C00000"/>
                </a:solidFill>
              </a:rPr>
              <a:t>الشخصية</a:t>
            </a:r>
            <a:r>
              <a:rPr lang="ar-SA" dirty="0" smtClean="0"/>
              <a:t> عل</a:t>
            </a:r>
            <a:r>
              <a:rPr lang="ar-AE" dirty="0" smtClean="0"/>
              <a:t>ى</a:t>
            </a:r>
            <a:r>
              <a:rPr lang="ar-SA" dirty="0" smtClean="0"/>
              <a:t> أنها مجموع</a:t>
            </a:r>
            <a:r>
              <a:rPr lang="ar-AE" dirty="0" smtClean="0"/>
              <a:t>ة</a:t>
            </a:r>
            <a:r>
              <a:rPr lang="ar-SA" dirty="0" smtClean="0"/>
              <a:t> من الخصائص النفسية المميزة لكل فرد و التي تقود أو تحدد بشكل ثابت و دائم ردود الفعل للمنبهات في البيئية الخارجية.</a:t>
            </a:r>
          </a:p>
          <a:p>
            <a:pPr algn="r" rtl="1"/>
            <a:r>
              <a:rPr lang="ar-SA" dirty="0" smtClean="0"/>
              <a:t>يعبر عن الشخصية من خلال سمات الاستقلال</a:t>
            </a:r>
            <a:r>
              <a:rPr lang="ar-AE" dirty="0" smtClean="0"/>
              <a:t>ي</a:t>
            </a:r>
            <a:r>
              <a:rPr lang="ar-SA" dirty="0" smtClean="0"/>
              <a:t>ة و الاعتمادية، الطموح، المثابرة، اللطف، الهدوء، </a:t>
            </a:r>
            <a:r>
              <a:rPr lang="ar-AE" dirty="0" smtClean="0"/>
              <a:t>و </a:t>
            </a:r>
            <a:r>
              <a:rPr lang="ar-SA" dirty="0" smtClean="0"/>
              <a:t>العصبية </a:t>
            </a:r>
            <a:endParaRPr lang="ar-AE" dirty="0" smtClean="0"/>
          </a:p>
          <a:p>
            <a:pPr algn="r" rtl="1"/>
            <a:r>
              <a:rPr lang="ar-SA" dirty="0" smtClean="0">
                <a:solidFill>
                  <a:srgbClr val="C00000"/>
                </a:solidFill>
              </a:rPr>
              <a:t>مفهوم الذات </a:t>
            </a:r>
            <a:r>
              <a:rPr lang="ar-SA" dirty="0" smtClean="0"/>
              <a:t>هي الطريقة التي يرى فيها الفرد نفسه اي تصور المرء عن ذاته. </a:t>
            </a:r>
            <a:r>
              <a:rPr lang="ar-AE" dirty="0" smtClean="0"/>
              <a:t>او </a:t>
            </a:r>
            <a:r>
              <a:rPr lang="ar-SA" dirty="0" smtClean="0"/>
              <a:t>الطريقة التي تعتقد الاخرين يرونك بها. و عادة السلوك الشرائي للافراد في ظل توفر الامكانيات المادية يعكس مفهو</a:t>
            </a:r>
            <a:r>
              <a:rPr lang="ar-AE" dirty="0" smtClean="0"/>
              <a:t>م</a:t>
            </a:r>
            <a:r>
              <a:rPr lang="ar-SA" dirty="0" smtClean="0"/>
              <a:t> الذات عند الفرد.  </a:t>
            </a:r>
            <a:endParaRPr lang="en-US" dirty="0"/>
          </a:p>
        </p:txBody>
      </p:sp>
      <p:sp>
        <p:nvSpPr>
          <p:cNvPr id="8" name="Content Placeholder 2"/>
          <p:cNvSpPr txBox="1">
            <a:spLocks/>
          </p:cNvSpPr>
          <p:nvPr/>
        </p:nvSpPr>
        <p:spPr>
          <a:xfrm>
            <a:off x="457200" y="1371600"/>
            <a:ext cx="8229600" cy="4876800"/>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just" rtl="1"/>
            <a:endParaRPr lang="ar-JO" dirty="0" smtClean="0"/>
          </a:p>
          <a:p>
            <a:pPr algn="just" rtl="1"/>
            <a:endParaRPr lang="ar-JO" b="1" dirty="0" smtClean="0"/>
          </a:p>
        </p:txBody>
      </p:sp>
      <p:sp>
        <p:nvSpPr>
          <p:cNvPr id="6" name="Date Placeholder 5"/>
          <p:cNvSpPr>
            <a:spLocks noGrp="1"/>
          </p:cNvSpPr>
          <p:nvPr>
            <p:ph type="dt" sz="half" idx="10"/>
          </p:nvPr>
        </p:nvSpPr>
        <p:spPr/>
        <p:txBody>
          <a:bodyPr/>
          <a:lstStyle/>
          <a:p>
            <a:fld id="{DB9E3455-E021-4017-9625-2C3A84884C22}" type="datetime2">
              <a:rPr lang="en-US" smtClean="0"/>
              <a:t>Friday, 3 April, 2020</a:t>
            </a:fld>
            <a:endParaRPr lang="en-US" dirty="0"/>
          </a:p>
        </p:txBody>
      </p:sp>
    </p:spTree>
    <p:extLst>
      <p:ext uri="{BB962C8B-B14F-4D97-AF65-F5344CB8AC3E}">
        <p14:creationId xmlns:p14="http://schemas.microsoft.com/office/powerpoint/2010/main" val="3715473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914"/>
            <a:ext cx="9144000" cy="5140171"/>
          </a:xfrm>
          <a:prstGeom prst="rect">
            <a:avLst/>
          </a:prstGeom>
        </p:spPr>
      </p:pic>
      <p:sp>
        <p:nvSpPr>
          <p:cNvPr id="5" name="Date Placeholder 4"/>
          <p:cNvSpPr>
            <a:spLocks noGrp="1"/>
          </p:cNvSpPr>
          <p:nvPr>
            <p:ph type="dt" sz="half" idx="10"/>
          </p:nvPr>
        </p:nvSpPr>
        <p:spPr/>
        <p:txBody>
          <a:bodyPr/>
          <a:lstStyle/>
          <a:p>
            <a:fld id="{12EFEF32-835D-4290-B14C-30DA91903C93}" type="datetime2">
              <a:rPr lang="en-US" smtClean="0"/>
              <a:t>Friday, 3 April, 2020</a:t>
            </a:fld>
            <a:endParaRPr lang="en-US" dirty="0"/>
          </a:p>
        </p:txBody>
      </p:sp>
    </p:spTree>
    <p:extLst>
      <p:ext uri="{BB962C8B-B14F-4D97-AF65-F5344CB8AC3E}">
        <p14:creationId xmlns:p14="http://schemas.microsoft.com/office/powerpoint/2010/main" val="3718388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57200"/>
            <a:ext cx="8305800" cy="6229350"/>
          </a:xfrm>
          <a:prstGeom prst="rect">
            <a:avLst/>
          </a:prstGeom>
        </p:spPr>
      </p:pic>
      <p:sp>
        <p:nvSpPr>
          <p:cNvPr id="5" name="Date Placeholder 4"/>
          <p:cNvSpPr>
            <a:spLocks noGrp="1"/>
          </p:cNvSpPr>
          <p:nvPr>
            <p:ph type="dt" sz="half" idx="10"/>
          </p:nvPr>
        </p:nvSpPr>
        <p:spPr/>
        <p:txBody>
          <a:bodyPr/>
          <a:lstStyle/>
          <a:p>
            <a:fld id="{97F6342F-E4A3-47AD-9DF1-8D9F5F28A53F}" type="datetime2">
              <a:rPr lang="en-US" smtClean="0"/>
              <a:t>Friday, 3 April, 2020</a:t>
            </a:fld>
            <a:endParaRPr lang="en-US" dirty="0"/>
          </a:p>
        </p:txBody>
      </p:sp>
    </p:spTree>
    <p:extLst>
      <p:ext uri="{BB962C8B-B14F-4D97-AF65-F5344CB8AC3E}">
        <p14:creationId xmlns:p14="http://schemas.microsoft.com/office/powerpoint/2010/main" val="2547404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rtl="1"/>
            <a:r>
              <a:rPr lang="ar-JO" dirty="0" smtClean="0"/>
              <a:t> </a:t>
            </a:r>
            <a:r>
              <a:rPr lang="ar-SA" dirty="0" smtClean="0"/>
              <a:t>العوامل النفسية: الدوافع</a:t>
            </a:r>
            <a:endParaRPr lang="en-US" dirty="0"/>
          </a:p>
        </p:txBody>
      </p:sp>
      <p:sp>
        <p:nvSpPr>
          <p:cNvPr id="4" name="Content Placeholder 3"/>
          <p:cNvSpPr>
            <a:spLocks noGrp="1"/>
          </p:cNvSpPr>
          <p:nvPr>
            <p:ph idx="1"/>
          </p:nvPr>
        </p:nvSpPr>
        <p:spPr>
          <a:xfrm>
            <a:off x="457200" y="1447800"/>
            <a:ext cx="8229600" cy="5029200"/>
          </a:xfrm>
        </p:spPr>
        <p:txBody>
          <a:bodyPr/>
          <a:lstStyle/>
          <a:p>
            <a:pPr algn="r" rtl="1">
              <a:buFont typeface="Wingdings" pitchFamily="2" charset="2"/>
              <a:buChar char="ü"/>
            </a:pPr>
            <a:r>
              <a:rPr lang="ar-JO" sz="2000" dirty="0" smtClean="0"/>
              <a:t>يعرف الدافع عل</a:t>
            </a:r>
            <a:r>
              <a:rPr lang="ar-AE" sz="2000" dirty="0" smtClean="0"/>
              <a:t>ى</a:t>
            </a:r>
            <a:r>
              <a:rPr lang="ar-JO" sz="2000" dirty="0" smtClean="0"/>
              <a:t> انه القوة </a:t>
            </a:r>
            <a:r>
              <a:rPr lang="ar-AE" sz="2000" dirty="0" smtClean="0"/>
              <a:t>ال</a:t>
            </a:r>
            <a:r>
              <a:rPr lang="ar-JO" sz="2000" dirty="0" smtClean="0"/>
              <a:t>داخلية أو المحرك الداخلي الذي يقود الانسان ال</a:t>
            </a:r>
            <a:r>
              <a:rPr lang="ar-AE" sz="2000" dirty="0" smtClean="0"/>
              <a:t>ى</a:t>
            </a:r>
            <a:r>
              <a:rPr lang="ar-JO" sz="2000" dirty="0" smtClean="0"/>
              <a:t> سلوك معين لتحقيق حاجة معينة غير مشبع</a:t>
            </a:r>
            <a:r>
              <a:rPr lang="ar-AE" sz="2000" dirty="0" smtClean="0"/>
              <a:t>ة</a:t>
            </a:r>
            <a:endParaRPr lang="en-US" sz="2000" dirty="0" smtClean="0"/>
          </a:p>
          <a:p>
            <a:pPr algn="r" rtl="1">
              <a:buFont typeface="Wingdings" pitchFamily="2" charset="2"/>
              <a:buChar char="ü"/>
            </a:pPr>
            <a:r>
              <a:rPr lang="ar-JO" sz="2000" dirty="0" smtClean="0"/>
              <a:t>  تعريف أخر: الحافز او الدافع هي حاجة ملحة تدفع سلوك الفرد نحو اشباع هذه الحاجة.</a:t>
            </a:r>
          </a:p>
          <a:p>
            <a:pPr algn="r" rtl="1">
              <a:buFont typeface="Wingdings" pitchFamily="2" charset="2"/>
              <a:buChar char="ü"/>
            </a:pPr>
            <a:r>
              <a:rPr lang="ar-JO" sz="2000" dirty="0" smtClean="0"/>
              <a:t>تقسم الدوافع الى دوافع عقلانية ( خاضع</a:t>
            </a:r>
            <a:r>
              <a:rPr lang="ar-AE" sz="2000" dirty="0" smtClean="0"/>
              <a:t>ة</a:t>
            </a:r>
            <a:r>
              <a:rPr lang="ar-JO" sz="2000" dirty="0" smtClean="0"/>
              <a:t> للتحليل العقلاني مثل الجدوى الاقتصادية و المتانه و سهولة الاستخدام) و دوافع عاطفية ( لا تخضع للتفكير المنطقي ).</a:t>
            </a:r>
          </a:p>
          <a:p>
            <a:pPr algn="r" rtl="1">
              <a:buFont typeface="Wingdings" pitchFamily="2" charset="2"/>
              <a:buChar char="ü"/>
            </a:pPr>
            <a:r>
              <a:rPr lang="ar-JO" sz="2000" dirty="0" smtClean="0"/>
              <a:t>من أهم النظريات  حول الدوافع و التي نالت شهرة نظرية ابراهام ماسلو للحاجات، و الذي قسم الحاجات الانسانية عل</a:t>
            </a:r>
            <a:r>
              <a:rPr lang="ar-AE" sz="2000" dirty="0" smtClean="0"/>
              <a:t>ى</a:t>
            </a:r>
            <a:r>
              <a:rPr lang="ar-JO" sz="2000" dirty="0" smtClean="0"/>
              <a:t> شكل هرم حيث يقع في القاعدة الحاجات الاكثر الحاحا أو الحاجات الضرورية للبقاء عل</a:t>
            </a:r>
            <a:r>
              <a:rPr lang="ar-AE" sz="2000" dirty="0" smtClean="0"/>
              <a:t>ى</a:t>
            </a:r>
            <a:r>
              <a:rPr lang="ar-JO" sz="2000" dirty="0" smtClean="0"/>
              <a:t> قيد الحياة ( الحاجات الفسيولوجية ) و تتدرج بعدها الحاجة للامان و يليها الحاجة الاجتماعية  ثم الحاجة ال</a:t>
            </a:r>
            <a:r>
              <a:rPr lang="ar-AE" sz="2000" dirty="0" smtClean="0"/>
              <a:t>ى</a:t>
            </a:r>
            <a:r>
              <a:rPr lang="ar-JO" sz="2000" dirty="0" smtClean="0"/>
              <a:t> الحب و الاحترام و من ثم في قمة الهرم الحاجة ال</a:t>
            </a:r>
            <a:r>
              <a:rPr lang="ar-AE" sz="2000" dirty="0" smtClean="0"/>
              <a:t>ى</a:t>
            </a:r>
            <a:r>
              <a:rPr lang="ar-JO" sz="2000" dirty="0" smtClean="0"/>
              <a:t> تحقيق الذات.</a:t>
            </a:r>
          </a:p>
          <a:p>
            <a:pPr algn="r" rtl="1">
              <a:buFont typeface="Wingdings" pitchFamily="2" charset="2"/>
              <a:buChar char="ü"/>
            </a:pPr>
            <a:r>
              <a:rPr lang="ar-JO" sz="2000" dirty="0" smtClean="0"/>
              <a:t>و الجدير بالذكر أن هناك افتراضات خلف النظرية:</a:t>
            </a:r>
          </a:p>
          <a:p>
            <a:pPr marL="457200" indent="-457200" algn="r" rtl="1">
              <a:buFont typeface="+mj-lt"/>
              <a:buAutoNum type="arabicPeriod"/>
            </a:pPr>
            <a:r>
              <a:rPr lang="ar-JO" sz="2000" dirty="0" smtClean="0"/>
              <a:t>الحاجه غير المشبعة هي التي تحرك السلوك</a:t>
            </a:r>
          </a:p>
          <a:p>
            <a:pPr marL="457200" indent="-457200" algn="r" rtl="1">
              <a:buFont typeface="+mj-lt"/>
              <a:buAutoNum type="arabicPeriod"/>
            </a:pPr>
            <a:r>
              <a:rPr lang="ar-JO" sz="2000" dirty="0" smtClean="0"/>
              <a:t>اشباع الحاجات يكون تصاعديا من اسفل الهرم ال</a:t>
            </a:r>
            <a:r>
              <a:rPr lang="ar-AE" sz="2000" dirty="0" smtClean="0"/>
              <a:t>ى</a:t>
            </a:r>
            <a:r>
              <a:rPr lang="ar-JO" sz="2000" dirty="0" smtClean="0"/>
              <a:t> القمة</a:t>
            </a:r>
          </a:p>
          <a:p>
            <a:pPr algn="r" rtl="1">
              <a:buFont typeface="Wingdings" pitchFamily="2" charset="2"/>
              <a:buChar char="ü"/>
            </a:pPr>
            <a:r>
              <a:rPr lang="ar-JO" sz="2000" dirty="0" smtClean="0"/>
              <a:t>عل</a:t>
            </a:r>
            <a:r>
              <a:rPr lang="ar-AE" sz="2000" dirty="0" smtClean="0"/>
              <a:t>ى</a:t>
            </a:r>
            <a:r>
              <a:rPr lang="ar-JO" sz="2000" dirty="0" smtClean="0"/>
              <a:t> المسوقين ايجاد السلع و الخدمات التي تشبع تلك الحاجات ضمن الهرم.</a:t>
            </a:r>
            <a:endParaRPr lang="en-US" sz="2000" dirty="0"/>
          </a:p>
        </p:txBody>
      </p:sp>
      <p:sp>
        <p:nvSpPr>
          <p:cNvPr id="6" name="Date Placeholder 5"/>
          <p:cNvSpPr>
            <a:spLocks noGrp="1"/>
          </p:cNvSpPr>
          <p:nvPr>
            <p:ph type="dt" sz="half" idx="10"/>
          </p:nvPr>
        </p:nvSpPr>
        <p:spPr/>
        <p:txBody>
          <a:bodyPr/>
          <a:lstStyle/>
          <a:p>
            <a:fld id="{2AEF3420-763B-4ED8-86FC-EBB697D9AA82}" type="datetime2">
              <a:rPr lang="en-US" smtClean="0"/>
              <a:t>Friday, 3 April, 2020</a:t>
            </a:fld>
            <a:endParaRPr lang="en-US" dirty="0"/>
          </a:p>
        </p:txBody>
      </p:sp>
    </p:spTree>
    <p:extLst>
      <p:ext uri="{BB962C8B-B14F-4D97-AF65-F5344CB8AC3E}">
        <p14:creationId xmlns:p14="http://schemas.microsoft.com/office/powerpoint/2010/main" val="5262359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496" y="12954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9D6DD27F-F96D-4EBA-B80C-74B73DB4C515}" type="datetime2">
              <a:rPr lang="en-US" smtClean="0"/>
              <a:t>Friday, 3 April, 2020</a:t>
            </a:fld>
            <a:endParaRPr lang="en-US" dirty="0"/>
          </a:p>
        </p:txBody>
      </p:sp>
    </p:spTree>
    <p:extLst>
      <p:ext uri="{BB962C8B-B14F-4D97-AF65-F5344CB8AC3E}">
        <p14:creationId xmlns:p14="http://schemas.microsoft.com/office/powerpoint/2010/main" val="26460153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JO" dirty="0" smtClean="0"/>
              <a:t>العوامل النفسية: الادراك</a:t>
            </a:r>
            <a:endParaRPr lang="en-US" dirty="0"/>
          </a:p>
        </p:txBody>
      </p:sp>
      <p:sp>
        <p:nvSpPr>
          <p:cNvPr id="3" name="Content Placeholder 2"/>
          <p:cNvSpPr>
            <a:spLocks noGrp="1"/>
          </p:cNvSpPr>
          <p:nvPr>
            <p:ph idx="1"/>
          </p:nvPr>
        </p:nvSpPr>
        <p:spPr/>
        <p:txBody>
          <a:bodyPr/>
          <a:lstStyle/>
          <a:p>
            <a:pPr algn="r" rtl="1"/>
            <a:r>
              <a:rPr lang="ar-JO" dirty="0" smtClean="0"/>
              <a:t>هو العملية التي يقوم من خلالها الفرد باختيار و تنظيم و تفسير المعلومات التي يتعرض لها لتكوين صورة ذات معنى للعالم المحيط.</a:t>
            </a:r>
          </a:p>
          <a:p>
            <a:pPr algn="r" rtl="1"/>
            <a:r>
              <a:rPr lang="ar-JO" dirty="0" smtClean="0"/>
              <a:t>تؤثر</a:t>
            </a:r>
            <a:r>
              <a:rPr lang="ar-AE" dirty="0" smtClean="0"/>
              <a:t>عملية </a:t>
            </a:r>
            <a:r>
              <a:rPr lang="ar-JO" dirty="0" smtClean="0"/>
              <a:t>الادراك بشكل رئيسي عل</a:t>
            </a:r>
            <a:r>
              <a:rPr lang="ar-AE" dirty="0" smtClean="0"/>
              <a:t>ى</a:t>
            </a:r>
            <a:r>
              <a:rPr lang="ar-JO" dirty="0" smtClean="0"/>
              <a:t> عملية اتخاذ القرارات الشرائية و خاص</a:t>
            </a:r>
            <a:r>
              <a:rPr lang="ar-SA" dirty="0" smtClean="0"/>
              <a:t>ة</a:t>
            </a:r>
            <a:r>
              <a:rPr lang="ar-JO" dirty="0" smtClean="0"/>
              <a:t> في تقي</a:t>
            </a:r>
            <a:r>
              <a:rPr lang="ar-AE" dirty="0" smtClean="0"/>
              <a:t>ي</a:t>
            </a:r>
            <a:r>
              <a:rPr lang="ar-JO" dirty="0" smtClean="0"/>
              <a:t>م البدائل المتاحة .</a:t>
            </a:r>
          </a:p>
          <a:p>
            <a:pPr algn="r" rtl="1"/>
            <a:r>
              <a:rPr lang="ar-JO" dirty="0" smtClean="0"/>
              <a:t>يختلف الادراك </a:t>
            </a:r>
            <a:r>
              <a:rPr lang="ar-SA" dirty="0" smtClean="0"/>
              <a:t>ل</a:t>
            </a:r>
            <a:r>
              <a:rPr lang="ar-JO" dirty="0" smtClean="0"/>
              <a:t>نفس المنبه بين الافراد تبعا لمجموع</a:t>
            </a:r>
            <a:r>
              <a:rPr lang="ar-AE" dirty="0" smtClean="0"/>
              <a:t>ة</a:t>
            </a:r>
            <a:r>
              <a:rPr lang="ar-JO" dirty="0" smtClean="0"/>
              <a:t> من العوامل الفردية المرتبطة بالعمر/ الخبرات/ التجارب / الثقافة.</a:t>
            </a:r>
          </a:p>
          <a:p>
            <a:pPr marL="0" indent="0" algn="r" rtl="1">
              <a:buNone/>
            </a:pPr>
            <a:r>
              <a:rPr lang="ar-JO" dirty="0" smtClean="0"/>
              <a:t>يمكن توضيح عملية الادراك من خلال :</a:t>
            </a:r>
          </a:p>
          <a:p>
            <a:pPr marL="457200" indent="-457200" algn="r" rtl="1">
              <a:buFont typeface="+mj-lt"/>
              <a:buAutoNum type="arabicPeriod"/>
            </a:pPr>
            <a:r>
              <a:rPr lang="ar-JO" dirty="0" smtClean="0"/>
              <a:t>الادراك الاختياري: </a:t>
            </a:r>
            <a:r>
              <a:rPr lang="ar-JO" sz="2000" dirty="0" smtClean="0">
                <a:solidFill>
                  <a:srgbClr val="FF0000"/>
                </a:solidFill>
              </a:rPr>
              <a:t> الميل ال</a:t>
            </a:r>
            <a:r>
              <a:rPr lang="ar-AE" sz="2000" dirty="0" smtClean="0">
                <a:solidFill>
                  <a:srgbClr val="FF0000"/>
                </a:solidFill>
              </a:rPr>
              <a:t>ى</a:t>
            </a:r>
            <a:r>
              <a:rPr lang="ar-JO" sz="2000" dirty="0" smtClean="0">
                <a:solidFill>
                  <a:srgbClr val="FF0000"/>
                </a:solidFill>
              </a:rPr>
              <a:t> الانتباه لعدد محدود من المنبهات فقط ذات الاهمية</a:t>
            </a:r>
            <a:r>
              <a:rPr lang="ar-AE" sz="2000" dirty="0" smtClean="0">
                <a:solidFill>
                  <a:srgbClr val="FF0000"/>
                </a:solidFill>
              </a:rPr>
              <a:t> للمستهلك</a:t>
            </a:r>
            <a:r>
              <a:rPr lang="ar-JO" sz="2000" dirty="0" smtClean="0">
                <a:solidFill>
                  <a:srgbClr val="FF0000"/>
                </a:solidFill>
              </a:rPr>
              <a:t>  </a:t>
            </a:r>
          </a:p>
          <a:p>
            <a:pPr marL="457200" indent="-457200" algn="r" rtl="1">
              <a:buFont typeface="+mj-lt"/>
              <a:buAutoNum type="arabicPeriod"/>
            </a:pPr>
            <a:r>
              <a:rPr lang="ar-JO" dirty="0" smtClean="0"/>
              <a:t>التشويه الاختياري:</a:t>
            </a:r>
            <a:r>
              <a:rPr lang="ar-JO" dirty="0">
                <a:solidFill>
                  <a:srgbClr val="FF0000"/>
                </a:solidFill>
              </a:rPr>
              <a:t> </a:t>
            </a:r>
            <a:r>
              <a:rPr lang="ar-JO" sz="2000" dirty="0">
                <a:solidFill>
                  <a:srgbClr val="FF0000"/>
                </a:solidFill>
              </a:rPr>
              <a:t>الميل </a:t>
            </a:r>
            <a:r>
              <a:rPr lang="ar-JO" sz="2000" dirty="0" smtClean="0">
                <a:solidFill>
                  <a:srgbClr val="FF0000"/>
                </a:solidFill>
              </a:rPr>
              <a:t>ال</a:t>
            </a:r>
            <a:r>
              <a:rPr lang="ar-AE" sz="2000" dirty="0" smtClean="0">
                <a:solidFill>
                  <a:srgbClr val="FF0000"/>
                </a:solidFill>
              </a:rPr>
              <a:t>ى</a:t>
            </a:r>
            <a:r>
              <a:rPr lang="ar-JO" sz="2000" dirty="0" smtClean="0">
                <a:solidFill>
                  <a:srgbClr val="FF0000"/>
                </a:solidFill>
              </a:rPr>
              <a:t> </a:t>
            </a:r>
            <a:r>
              <a:rPr lang="ar-JO" sz="2000" dirty="0">
                <a:solidFill>
                  <a:srgbClr val="FF0000"/>
                </a:solidFill>
              </a:rPr>
              <a:t>تفسير المنبهات </a:t>
            </a:r>
            <a:r>
              <a:rPr lang="ar-AE" sz="2000" dirty="0" smtClean="0">
                <a:solidFill>
                  <a:srgbClr val="FF0000"/>
                </a:solidFill>
              </a:rPr>
              <a:t>بما يتفق مع رأي </a:t>
            </a:r>
            <a:r>
              <a:rPr lang="ar-AE" sz="2000" dirty="0">
                <a:solidFill>
                  <a:srgbClr val="FF0000"/>
                </a:solidFill>
              </a:rPr>
              <a:t>ا</a:t>
            </a:r>
            <a:r>
              <a:rPr lang="ar-JO" sz="2000" dirty="0" smtClean="0">
                <a:solidFill>
                  <a:srgbClr val="FF0000"/>
                </a:solidFill>
              </a:rPr>
              <a:t>لفرد</a:t>
            </a:r>
            <a:endParaRPr lang="ar-JO" sz="2000" dirty="0">
              <a:solidFill>
                <a:srgbClr val="FF0000"/>
              </a:solidFill>
            </a:endParaRPr>
          </a:p>
          <a:p>
            <a:pPr marL="457200" indent="-457200" algn="r" rtl="1">
              <a:buFont typeface="+mj-lt"/>
              <a:buAutoNum type="arabicPeriod"/>
            </a:pPr>
            <a:r>
              <a:rPr lang="ar-JO" dirty="0" smtClean="0"/>
              <a:t>التذكر الاختياري: </a:t>
            </a:r>
            <a:r>
              <a:rPr lang="ar-JO" sz="2000" dirty="0" smtClean="0">
                <a:solidFill>
                  <a:srgbClr val="FF0000"/>
                </a:solidFill>
              </a:rPr>
              <a:t>الميل لتذكر الايجابيات فقط حول اختياراتنا و نسيان الايجابيات حول البدائل الاخرى التي لم يقع عل</a:t>
            </a:r>
            <a:r>
              <a:rPr lang="ar-AE" sz="2000" dirty="0" smtClean="0">
                <a:solidFill>
                  <a:srgbClr val="FF0000"/>
                </a:solidFill>
              </a:rPr>
              <a:t>ي</a:t>
            </a:r>
            <a:r>
              <a:rPr lang="ar-JO" sz="2000" dirty="0" smtClean="0">
                <a:solidFill>
                  <a:srgbClr val="FF0000"/>
                </a:solidFill>
              </a:rPr>
              <a:t>ها اختيارنا</a:t>
            </a:r>
            <a:r>
              <a:rPr lang="ar-JO" sz="2000" dirty="0">
                <a:solidFill>
                  <a:srgbClr val="FF0000"/>
                </a:solidFill>
              </a:rPr>
              <a:t>.</a:t>
            </a:r>
            <a:endParaRPr lang="en-US" sz="2000" dirty="0">
              <a:solidFill>
                <a:srgbClr val="FF0000"/>
              </a:solidFill>
            </a:endParaRPr>
          </a:p>
        </p:txBody>
      </p:sp>
      <p:sp>
        <p:nvSpPr>
          <p:cNvPr id="6" name="Date Placeholder 5"/>
          <p:cNvSpPr>
            <a:spLocks noGrp="1"/>
          </p:cNvSpPr>
          <p:nvPr>
            <p:ph type="dt" sz="half" idx="10"/>
          </p:nvPr>
        </p:nvSpPr>
        <p:spPr/>
        <p:txBody>
          <a:bodyPr/>
          <a:lstStyle/>
          <a:p>
            <a:fld id="{F895EE4A-1032-493F-A535-7447224238DA}" type="datetime2">
              <a:rPr lang="en-US" smtClean="0"/>
              <a:t>Friday, 3 April, 2020</a:t>
            </a:fld>
            <a:endParaRPr lang="en-US" dirty="0"/>
          </a:p>
        </p:txBody>
      </p:sp>
    </p:spTree>
    <p:extLst>
      <p:ext uri="{BB962C8B-B14F-4D97-AF65-F5344CB8AC3E}">
        <p14:creationId xmlns:p14="http://schemas.microsoft.com/office/powerpoint/2010/main" val="39799525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JO" dirty="0" smtClean="0"/>
              <a:t>العوامل النفسية : التعلم </a:t>
            </a:r>
            <a:endParaRPr lang="en-US" dirty="0"/>
          </a:p>
        </p:txBody>
      </p:sp>
      <p:sp>
        <p:nvSpPr>
          <p:cNvPr id="3" name="Content Placeholder 2"/>
          <p:cNvSpPr>
            <a:spLocks noGrp="1"/>
          </p:cNvSpPr>
          <p:nvPr>
            <p:ph idx="1"/>
          </p:nvPr>
        </p:nvSpPr>
        <p:spPr/>
        <p:txBody>
          <a:bodyPr/>
          <a:lstStyle/>
          <a:p>
            <a:pPr algn="r" rtl="1"/>
            <a:r>
              <a:rPr lang="ar-JO" dirty="0" smtClean="0"/>
              <a:t>يمكن تعريف التعلم عل</a:t>
            </a:r>
            <a:r>
              <a:rPr lang="ar-AE" dirty="0" smtClean="0"/>
              <a:t>ى</a:t>
            </a:r>
            <a:r>
              <a:rPr lang="ar-JO" dirty="0" smtClean="0"/>
              <a:t> انه التغيرات التي تحدث في سلوك الفرد نتيجة للخبرة و التجارب المتراكمة  او المعارف و العلوم المكتسبة.</a:t>
            </a:r>
          </a:p>
          <a:p>
            <a:pPr algn="r" rtl="1"/>
            <a:r>
              <a:rPr lang="ar-JO" dirty="0"/>
              <a:t>تلعب نظريات </a:t>
            </a:r>
            <a:r>
              <a:rPr lang="ar-JO" dirty="0" smtClean="0"/>
              <a:t>التعلم دورا في تفسير سلوك المستهلك الشرائي و لعل من أهم تلك النظريات : نظرية المؤثر – الاستجابة كما يوضح الشكل التالى:</a:t>
            </a:r>
          </a:p>
          <a:p>
            <a:pPr algn="l"/>
            <a:r>
              <a:rPr lang="en-US" dirty="0" smtClean="0"/>
              <a:t>    </a:t>
            </a:r>
            <a:r>
              <a:rPr lang="en-US" sz="1800" dirty="0" smtClean="0">
                <a:solidFill>
                  <a:srgbClr val="FF0000"/>
                </a:solidFill>
              </a:rPr>
              <a:t>Response                     Cue                       Stimuli                    </a:t>
            </a:r>
            <a:r>
              <a:rPr lang="en-US" dirty="0" smtClean="0"/>
              <a:t> </a:t>
            </a:r>
            <a:r>
              <a:rPr lang="en-US" sz="1800" dirty="0" smtClean="0">
                <a:solidFill>
                  <a:srgbClr val="FF0000"/>
                </a:solidFill>
              </a:rPr>
              <a:t>Drive </a:t>
            </a:r>
            <a:endParaRPr lang="ar-JO" sz="1800" dirty="0" smtClean="0">
              <a:solidFill>
                <a:srgbClr val="FF0000"/>
              </a:solidFill>
            </a:endParaRPr>
          </a:p>
          <a:p>
            <a:pPr algn="l"/>
            <a:endParaRPr lang="ar-JO" sz="1800" dirty="0">
              <a:solidFill>
                <a:srgbClr val="FF0000"/>
              </a:solidFill>
            </a:endParaRPr>
          </a:p>
          <a:p>
            <a:pPr algn="l"/>
            <a:endParaRPr lang="ar-JO" sz="1800" dirty="0" smtClean="0">
              <a:solidFill>
                <a:srgbClr val="FF0000"/>
              </a:solidFill>
            </a:endParaRPr>
          </a:p>
          <a:p>
            <a:pPr marL="0" indent="0" algn="l">
              <a:buNone/>
            </a:pPr>
            <a:r>
              <a:rPr lang="ar-JO" sz="1800" dirty="0">
                <a:solidFill>
                  <a:srgbClr val="FF0000"/>
                </a:solidFill>
              </a:rPr>
              <a:t> </a:t>
            </a:r>
            <a:r>
              <a:rPr lang="ar-JO" sz="1800" dirty="0" smtClean="0">
                <a:solidFill>
                  <a:srgbClr val="FF0000"/>
                </a:solidFill>
              </a:rPr>
              <a:t>                </a:t>
            </a:r>
            <a:r>
              <a:rPr lang="en-US" sz="1800" dirty="0" smtClean="0">
                <a:solidFill>
                  <a:srgbClr val="FF0000"/>
                </a:solidFill>
              </a:rPr>
              <a:t>                  Reinforcement</a:t>
            </a:r>
            <a:r>
              <a:rPr lang="en-US" dirty="0" smtClean="0"/>
              <a:t>                       </a:t>
            </a:r>
            <a:r>
              <a:rPr lang="en-US" sz="1800" dirty="0" smtClean="0">
                <a:solidFill>
                  <a:srgbClr val="FF0000"/>
                </a:solidFill>
              </a:rPr>
              <a:t> Learning</a:t>
            </a:r>
            <a:endParaRPr lang="ar-JO" sz="1800" dirty="0" smtClean="0">
              <a:solidFill>
                <a:srgbClr val="FF0000"/>
              </a:solidFill>
            </a:endParaRPr>
          </a:p>
          <a:p>
            <a:pPr marL="0" indent="0" algn="r" rtl="1">
              <a:buNone/>
            </a:pPr>
            <a:endParaRPr lang="en-US" dirty="0"/>
          </a:p>
        </p:txBody>
      </p:sp>
      <p:sp>
        <p:nvSpPr>
          <p:cNvPr id="4" name="Rounded Rectangle 3"/>
          <p:cNvSpPr/>
          <p:nvPr/>
        </p:nvSpPr>
        <p:spPr>
          <a:xfrm>
            <a:off x="7086600" y="3581400"/>
            <a:ext cx="1295400" cy="762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JO" sz="1600" b="1" dirty="0" smtClean="0"/>
              <a:t>الدافع الداخلي</a:t>
            </a:r>
            <a:endParaRPr lang="en-US" sz="1600" b="1" dirty="0"/>
          </a:p>
        </p:txBody>
      </p:sp>
      <p:cxnSp>
        <p:nvCxnSpPr>
          <p:cNvPr id="6" name="Straight Arrow Connector 5"/>
          <p:cNvCxnSpPr>
            <a:stCxn id="4" idx="1"/>
          </p:cNvCxnSpPr>
          <p:nvPr/>
        </p:nvCxnSpPr>
        <p:spPr>
          <a:xfrm flipH="1">
            <a:off x="6380328" y="3962400"/>
            <a:ext cx="70627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 name="Rounded Rectangle 6"/>
          <p:cNvSpPr/>
          <p:nvPr/>
        </p:nvSpPr>
        <p:spPr>
          <a:xfrm>
            <a:off x="5105400" y="3581400"/>
            <a:ext cx="1295400" cy="762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JO" sz="1600" b="1" dirty="0" smtClean="0"/>
              <a:t>المنبهات في البيئة الخارجية</a:t>
            </a:r>
            <a:endParaRPr lang="en-US" sz="1600" b="1" dirty="0"/>
          </a:p>
        </p:txBody>
      </p:sp>
      <p:sp>
        <p:nvSpPr>
          <p:cNvPr id="8" name="Rounded Rectangle 7"/>
          <p:cNvSpPr/>
          <p:nvPr/>
        </p:nvSpPr>
        <p:spPr>
          <a:xfrm>
            <a:off x="3048000" y="3581400"/>
            <a:ext cx="1295400" cy="762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JO" sz="1600" b="1" dirty="0" smtClean="0"/>
              <a:t>منبه مرتبط بالمنتج</a:t>
            </a:r>
            <a:endParaRPr lang="en-US" sz="1600" b="1" dirty="0"/>
          </a:p>
        </p:txBody>
      </p:sp>
      <p:cxnSp>
        <p:nvCxnSpPr>
          <p:cNvPr id="12" name="Straight Arrow Connector 11"/>
          <p:cNvCxnSpPr>
            <a:stCxn id="7" idx="1"/>
          </p:cNvCxnSpPr>
          <p:nvPr/>
        </p:nvCxnSpPr>
        <p:spPr>
          <a:xfrm flipH="1">
            <a:off x="4343400" y="3962400"/>
            <a:ext cx="762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 name="Rounded Rectangle 12"/>
          <p:cNvSpPr/>
          <p:nvPr/>
        </p:nvSpPr>
        <p:spPr>
          <a:xfrm>
            <a:off x="990600" y="3581400"/>
            <a:ext cx="1295400" cy="762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JO" sz="1600" b="1" dirty="0" smtClean="0"/>
              <a:t>الاستجابة</a:t>
            </a:r>
            <a:endParaRPr lang="en-US" sz="1600" b="1" dirty="0"/>
          </a:p>
        </p:txBody>
      </p:sp>
      <p:cxnSp>
        <p:nvCxnSpPr>
          <p:cNvPr id="14" name="Straight Arrow Connector 13"/>
          <p:cNvCxnSpPr/>
          <p:nvPr/>
        </p:nvCxnSpPr>
        <p:spPr>
          <a:xfrm flipH="1">
            <a:off x="2286000" y="3969224"/>
            <a:ext cx="762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Connector 15"/>
          <p:cNvCxnSpPr>
            <a:stCxn id="13" idx="2"/>
          </p:cNvCxnSpPr>
          <p:nvPr/>
        </p:nvCxnSpPr>
        <p:spPr>
          <a:xfrm>
            <a:off x="1638300" y="4343400"/>
            <a:ext cx="0" cy="68580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Arrow Connector 18"/>
          <p:cNvCxnSpPr>
            <a:endCxn id="20" idx="1"/>
          </p:cNvCxnSpPr>
          <p:nvPr/>
        </p:nvCxnSpPr>
        <p:spPr>
          <a:xfrm>
            <a:off x="1638300" y="5029200"/>
            <a:ext cx="1028700" cy="190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Rounded Rectangle 19"/>
          <p:cNvSpPr/>
          <p:nvPr/>
        </p:nvSpPr>
        <p:spPr>
          <a:xfrm>
            <a:off x="2667000" y="4686300"/>
            <a:ext cx="2057400" cy="7239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JO" b="1" dirty="0" smtClean="0"/>
              <a:t>التعزيز الايجابي للسلوك </a:t>
            </a:r>
            <a:endParaRPr lang="en-US" b="1" dirty="0"/>
          </a:p>
        </p:txBody>
      </p:sp>
      <p:cxnSp>
        <p:nvCxnSpPr>
          <p:cNvPr id="22" name="Straight Arrow Connector 21"/>
          <p:cNvCxnSpPr>
            <a:stCxn id="20" idx="3"/>
          </p:cNvCxnSpPr>
          <p:nvPr/>
        </p:nvCxnSpPr>
        <p:spPr>
          <a:xfrm>
            <a:off x="4724400" y="5048250"/>
            <a:ext cx="1050309" cy="3411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3" name="Rounded Rectangle 22"/>
          <p:cNvSpPr/>
          <p:nvPr/>
        </p:nvSpPr>
        <p:spPr>
          <a:xfrm>
            <a:off x="5753100" y="4686300"/>
            <a:ext cx="1790700" cy="7239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JO" b="1" dirty="0" smtClean="0"/>
              <a:t>التعلم</a:t>
            </a:r>
            <a:r>
              <a:rPr lang="en-US" b="1" dirty="0" smtClean="0"/>
              <a:t>/</a:t>
            </a:r>
            <a:r>
              <a:rPr lang="ar-JO" b="1" dirty="0" smtClean="0"/>
              <a:t>اعادة السلوك </a:t>
            </a:r>
            <a:endParaRPr lang="en-US" b="1" dirty="0"/>
          </a:p>
        </p:txBody>
      </p:sp>
      <p:sp>
        <p:nvSpPr>
          <p:cNvPr id="9" name="Date Placeholder 8"/>
          <p:cNvSpPr>
            <a:spLocks noGrp="1"/>
          </p:cNvSpPr>
          <p:nvPr>
            <p:ph type="dt" sz="half" idx="10"/>
          </p:nvPr>
        </p:nvSpPr>
        <p:spPr/>
        <p:txBody>
          <a:bodyPr/>
          <a:lstStyle/>
          <a:p>
            <a:fld id="{356C0589-1E72-4832-A081-0238CDB8213B}" type="datetime2">
              <a:rPr lang="en-US" smtClean="0"/>
              <a:t>Friday, 3 April, 2020</a:t>
            </a:fld>
            <a:endParaRPr lang="en-US" dirty="0"/>
          </a:p>
        </p:txBody>
      </p:sp>
    </p:spTree>
    <p:extLst>
      <p:ext uri="{BB962C8B-B14F-4D97-AF65-F5344CB8AC3E}">
        <p14:creationId xmlns:p14="http://schemas.microsoft.com/office/powerpoint/2010/main" val="38647844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JO" dirty="0" smtClean="0"/>
              <a:t>العوامل النفسية: المواقف و المعتقدات </a:t>
            </a:r>
            <a:endParaRPr lang="en-US" dirty="0"/>
          </a:p>
        </p:txBody>
      </p:sp>
      <p:sp>
        <p:nvSpPr>
          <p:cNvPr id="3" name="Content Placeholder 2"/>
          <p:cNvSpPr>
            <a:spLocks noGrp="1"/>
          </p:cNvSpPr>
          <p:nvPr>
            <p:ph idx="1"/>
          </p:nvPr>
        </p:nvSpPr>
        <p:spPr/>
        <p:txBody>
          <a:bodyPr/>
          <a:lstStyle/>
          <a:p>
            <a:pPr algn="r" rtl="1"/>
            <a:r>
              <a:rPr lang="ar-JO" dirty="0" smtClean="0"/>
              <a:t>تؤثر المعتقدات و الاراء عل</a:t>
            </a:r>
            <a:r>
              <a:rPr lang="ar-AE" dirty="0"/>
              <a:t>ى</a:t>
            </a:r>
            <a:r>
              <a:rPr lang="ar-JO" dirty="0" smtClean="0"/>
              <a:t> السلوك الشرائي للافراد و يمكن تعريف المعتقدات عل</a:t>
            </a:r>
            <a:r>
              <a:rPr lang="ar-AE" dirty="0" smtClean="0"/>
              <a:t>ى</a:t>
            </a:r>
            <a:r>
              <a:rPr lang="ar-JO" dirty="0" smtClean="0"/>
              <a:t> أنها : تصور أو فكرة يحملها الفرد حول شي ما.</a:t>
            </a:r>
          </a:p>
          <a:p>
            <a:pPr algn="r" rtl="1"/>
            <a:r>
              <a:rPr lang="ar-JO" dirty="0" smtClean="0"/>
              <a:t>و مع تعزيز المعتقدات مرة بعد مرة تتحول ال</a:t>
            </a:r>
            <a:r>
              <a:rPr lang="ar-AE" dirty="0" smtClean="0"/>
              <a:t>ى</a:t>
            </a:r>
            <a:r>
              <a:rPr lang="ar-JO" dirty="0" smtClean="0"/>
              <a:t> اتجاهات أو مواقف.</a:t>
            </a:r>
          </a:p>
          <a:p>
            <a:pPr algn="r" rtl="1"/>
            <a:r>
              <a:rPr lang="ar-JO" dirty="0" smtClean="0"/>
              <a:t>يمكن تعريف الاتجاهات</a:t>
            </a:r>
            <a:r>
              <a:rPr lang="ar-AE" dirty="0" smtClean="0"/>
              <a:t> أو المواقف</a:t>
            </a:r>
            <a:r>
              <a:rPr lang="ar-JO" dirty="0" smtClean="0"/>
              <a:t> عل</a:t>
            </a:r>
            <a:r>
              <a:rPr lang="ar-AE" dirty="0" smtClean="0"/>
              <a:t>ى</a:t>
            </a:r>
            <a:r>
              <a:rPr lang="ar-JO" dirty="0" smtClean="0"/>
              <a:t> أنها ميل أو نزع</a:t>
            </a:r>
            <a:r>
              <a:rPr lang="ar-AE" dirty="0" smtClean="0"/>
              <a:t>ة</a:t>
            </a:r>
            <a:r>
              <a:rPr lang="ar-JO" dirty="0" smtClean="0"/>
              <a:t> أو شعور ( سلبي او ايجابي )</a:t>
            </a:r>
            <a:r>
              <a:rPr lang="ar-AE" dirty="0" smtClean="0"/>
              <a:t> او وجهة نظر</a:t>
            </a:r>
            <a:r>
              <a:rPr lang="ar-JO" dirty="0" smtClean="0"/>
              <a:t> نحو شيء ما او فكرة معينة. و هذا الشعور يتصف بالثبات و الاستمرارية بشكل نسبي.</a:t>
            </a:r>
          </a:p>
          <a:p>
            <a:pPr algn="r" rtl="1"/>
            <a:r>
              <a:rPr lang="ar-JO" dirty="0" smtClean="0"/>
              <a:t>يستغرق بناء الاتجاهات وقتا طويلا و لذلك تغيير الاتجاهات يستغرق وقتا ليس بالقصير </a:t>
            </a:r>
          </a:p>
          <a:p>
            <a:pPr algn="r" rtl="1"/>
            <a:r>
              <a:rPr lang="ar-JO" dirty="0" smtClean="0"/>
              <a:t>يحاول المسوقون ان يخلقون صورة ذهنية للمنتجات تتفق مع الاتجاهات الحال</a:t>
            </a:r>
            <a:r>
              <a:rPr lang="ar-AE" dirty="0" smtClean="0"/>
              <a:t>ي</a:t>
            </a:r>
            <a:r>
              <a:rPr lang="ar-JO" dirty="0" smtClean="0"/>
              <a:t>ة للمستهلكين.   </a:t>
            </a:r>
            <a:endParaRPr lang="en-US" dirty="0"/>
          </a:p>
        </p:txBody>
      </p:sp>
      <p:sp>
        <p:nvSpPr>
          <p:cNvPr id="6" name="Date Placeholder 5"/>
          <p:cNvSpPr>
            <a:spLocks noGrp="1"/>
          </p:cNvSpPr>
          <p:nvPr>
            <p:ph type="dt" sz="half" idx="10"/>
          </p:nvPr>
        </p:nvSpPr>
        <p:spPr/>
        <p:txBody>
          <a:bodyPr/>
          <a:lstStyle/>
          <a:p>
            <a:fld id="{F5F4CC1D-8566-410F-96E7-048535E20359}" type="datetime2">
              <a:rPr lang="en-US" smtClean="0"/>
              <a:t>Friday, 3 April, 2020</a:t>
            </a:fld>
            <a:endParaRPr lang="en-US" dirty="0"/>
          </a:p>
        </p:txBody>
      </p:sp>
    </p:spTree>
    <p:extLst>
      <p:ext uri="{BB962C8B-B14F-4D97-AF65-F5344CB8AC3E}">
        <p14:creationId xmlns:p14="http://schemas.microsoft.com/office/powerpoint/2010/main" val="11849941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normAutofit fontScale="90000"/>
          </a:bodyPr>
          <a:lstStyle/>
          <a:p>
            <a:pPr algn="ctr"/>
            <a:r>
              <a:rPr lang="ar-AE" sz="6600" b="1" dirty="0">
                <a:solidFill>
                  <a:srgbClr val="C00000"/>
                </a:solidFill>
              </a:rPr>
              <a:t>أ</a:t>
            </a:r>
            <a:r>
              <a:rPr lang="ar-AE" sz="6600" b="1" dirty="0" smtClean="0">
                <a:solidFill>
                  <a:srgbClr val="C00000"/>
                </a:solidFill>
              </a:rPr>
              <a:t>سئلة للمناقشة</a:t>
            </a:r>
            <a:endParaRPr lang="en-US" sz="6600" b="1" dirty="0">
              <a:solidFill>
                <a:srgbClr val="C00000"/>
              </a:solidFill>
            </a:endParaRPr>
          </a:p>
        </p:txBody>
      </p:sp>
      <p:sp>
        <p:nvSpPr>
          <p:cNvPr id="3" name="Content Placeholder 2"/>
          <p:cNvSpPr>
            <a:spLocks noGrp="1"/>
          </p:cNvSpPr>
          <p:nvPr>
            <p:ph idx="1"/>
          </p:nvPr>
        </p:nvSpPr>
        <p:spPr>
          <a:xfrm>
            <a:off x="457200" y="1600200"/>
            <a:ext cx="8229600" cy="5029200"/>
          </a:xfrm>
          <a:blipFill>
            <a:blip r:embed="rId3"/>
            <a:tile tx="0" ty="0" sx="100000" sy="100000" flip="none" algn="tl"/>
          </a:blipFill>
        </p:spPr>
        <p:txBody>
          <a:bodyPr>
            <a:noAutofit/>
          </a:bodyPr>
          <a:lstStyle/>
          <a:p>
            <a:pPr marL="0" indent="0" algn="r" rtl="1">
              <a:buNone/>
            </a:pPr>
            <a:r>
              <a:rPr lang="ar-JO" sz="4500" dirty="0"/>
              <a:t>يمكن </a:t>
            </a:r>
            <a:r>
              <a:rPr lang="ar-JO" sz="4500" dirty="0" smtClean="0"/>
              <a:t>التمي</a:t>
            </a:r>
            <a:r>
              <a:rPr lang="ar-AE" sz="4500" dirty="0" smtClean="0"/>
              <a:t>ي</a:t>
            </a:r>
            <a:r>
              <a:rPr lang="ar-JO" sz="4500" dirty="0" smtClean="0"/>
              <a:t>ز </a:t>
            </a:r>
            <a:r>
              <a:rPr lang="ar-JO" sz="4500" dirty="0"/>
              <a:t>بين </a:t>
            </a:r>
            <a:r>
              <a:rPr lang="ar-AE" sz="4500" dirty="0" smtClean="0"/>
              <a:t>أربعة </a:t>
            </a:r>
            <a:r>
              <a:rPr lang="ar-JO" sz="4500" dirty="0" smtClean="0"/>
              <a:t>أنواع </a:t>
            </a:r>
            <a:r>
              <a:rPr lang="ar-JO" sz="4500" dirty="0"/>
              <a:t>من القرارات الشرائية للمستهلك النهائي و ذلك تبعا لدرجة الأهمية / الارتباط بالسلع</a:t>
            </a:r>
            <a:r>
              <a:rPr lang="ar-AE" sz="4500" dirty="0"/>
              <a:t>ة</a:t>
            </a:r>
            <a:r>
              <a:rPr lang="ar-JO" sz="4500" dirty="0"/>
              <a:t>، و الفروقات بين العلامات </a:t>
            </a:r>
            <a:r>
              <a:rPr lang="ar-JO" sz="4500" dirty="0" smtClean="0"/>
              <a:t>التجارية</a:t>
            </a:r>
            <a:r>
              <a:rPr lang="ar-AE" sz="4500" dirty="0" smtClean="0"/>
              <a:t>. قارن بين </a:t>
            </a:r>
            <a:r>
              <a:rPr lang="ar-AE" sz="4500" dirty="0"/>
              <a:t>سلوك الشراء </a:t>
            </a:r>
            <a:r>
              <a:rPr lang="ar-AE" sz="4500" dirty="0" smtClean="0"/>
              <a:t>المعقد و </a:t>
            </a:r>
            <a:r>
              <a:rPr lang="ar-AE" sz="4500" dirty="0"/>
              <a:t>سلوك تقليل </a:t>
            </a:r>
            <a:r>
              <a:rPr lang="ar-AE" sz="4500" dirty="0" smtClean="0"/>
              <a:t>التنافر و</a:t>
            </a:r>
            <a:r>
              <a:rPr lang="ar-AE" sz="4500" dirty="0"/>
              <a:t>سلوك الشراء </a:t>
            </a:r>
            <a:r>
              <a:rPr lang="ar-AE" sz="4500" dirty="0" smtClean="0"/>
              <a:t>العفوي و </a:t>
            </a:r>
            <a:r>
              <a:rPr lang="ar-AE" sz="4500" dirty="0"/>
              <a:t>سلوك البحث عن التنوع في </a:t>
            </a:r>
            <a:r>
              <a:rPr lang="ar-AE" sz="4500" dirty="0" smtClean="0"/>
              <a:t>الشراء.</a:t>
            </a:r>
            <a:endParaRPr lang="ar-AE" sz="4500" dirty="0"/>
          </a:p>
        </p:txBody>
      </p:sp>
      <p:sp>
        <p:nvSpPr>
          <p:cNvPr id="5" name="Date Placeholder 4"/>
          <p:cNvSpPr>
            <a:spLocks noGrp="1"/>
          </p:cNvSpPr>
          <p:nvPr>
            <p:ph type="dt" sz="half" idx="10"/>
          </p:nvPr>
        </p:nvSpPr>
        <p:spPr/>
        <p:txBody>
          <a:bodyPr/>
          <a:lstStyle/>
          <a:p>
            <a:fld id="{36C8B9D3-527D-4CA2-BD8C-52BEA68B90B7}" type="datetime2">
              <a:rPr lang="en-US" smtClean="0"/>
              <a:t>Friday, 3 April, 2020</a:t>
            </a:fld>
            <a:endParaRPr lang="en-US" dirty="0"/>
          </a:p>
        </p:txBody>
      </p:sp>
    </p:spTree>
    <p:extLst>
      <p:ext uri="{BB962C8B-B14F-4D97-AF65-F5344CB8AC3E}">
        <p14:creationId xmlns:p14="http://schemas.microsoft.com/office/powerpoint/2010/main" val="2006010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09600" y="381000"/>
            <a:ext cx="7772400" cy="1143000"/>
          </a:xfrm>
        </p:spPr>
        <p:txBody>
          <a:bodyPr/>
          <a:lstStyle/>
          <a:p>
            <a:r>
              <a:rPr lang="en-US" dirty="0" smtClean="0"/>
              <a:t>Types of Buying Decision Behavior</a:t>
            </a:r>
          </a:p>
        </p:txBody>
      </p:sp>
      <p:sp>
        <p:nvSpPr>
          <p:cNvPr id="67586" name="Content Placeholder 4"/>
          <p:cNvSpPr>
            <a:spLocks noGrp="1"/>
          </p:cNvSpPr>
          <p:nvPr>
            <p:ph type="body" sz="quarter" idx="13"/>
          </p:nvPr>
        </p:nvSpPr>
        <p:spPr>
          <a:xfrm>
            <a:off x="914400" y="1600200"/>
            <a:ext cx="7162800" cy="381000"/>
          </a:xfrm>
        </p:spPr>
        <p:txBody>
          <a:bodyPr>
            <a:normAutofit fontScale="77500" lnSpcReduction="20000"/>
          </a:bodyPr>
          <a:lstStyle/>
          <a:p>
            <a:r>
              <a:rPr lang="en-US" dirty="0" smtClean="0"/>
              <a:t>Four Types of Buying Behavior</a:t>
            </a:r>
          </a:p>
        </p:txBody>
      </p:sp>
      <p:pic>
        <p:nvPicPr>
          <p:cNvPr id="67587" name="Picture 4" descr="fig05_05wo.jpg"/>
          <p:cNvPicPr>
            <a:picLocks noChangeAspect="1"/>
          </p:cNvPicPr>
          <p:nvPr/>
        </p:nvPicPr>
        <p:blipFill>
          <a:blip r:embed="rId3"/>
          <a:srcRect/>
          <a:stretch>
            <a:fillRect/>
          </a:stretch>
        </p:blipFill>
        <p:spPr bwMode="auto">
          <a:xfrm>
            <a:off x="533400" y="2438400"/>
            <a:ext cx="7696200" cy="3230563"/>
          </a:xfrm>
          <a:prstGeom prst="rect">
            <a:avLst/>
          </a:prstGeom>
          <a:noFill/>
          <a:ln w="9525">
            <a:noFill/>
            <a:miter lim="800000"/>
            <a:headEnd/>
            <a:tailEnd/>
          </a:ln>
        </p:spPr>
      </p:pic>
      <p:sp>
        <p:nvSpPr>
          <p:cNvPr id="2" name="Date Placeholder 1"/>
          <p:cNvSpPr>
            <a:spLocks noGrp="1"/>
          </p:cNvSpPr>
          <p:nvPr>
            <p:ph type="dt" sz="half" idx="14"/>
          </p:nvPr>
        </p:nvSpPr>
        <p:spPr/>
        <p:txBody>
          <a:bodyPr/>
          <a:lstStyle/>
          <a:p>
            <a:pPr>
              <a:defRPr/>
            </a:pPr>
            <a:fld id="{9B143FC6-EE34-426E-890C-E330BFF0E326}" type="datetime2">
              <a:rPr lang="en-US" smtClean="0"/>
              <a:t>Friday, 3 April, 2020</a:t>
            </a:fld>
            <a:endParaRPr lang="en-US" dirty="0"/>
          </a:p>
        </p:txBody>
      </p:sp>
    </p:spTree>
    <p:extLst>
      <p:ext uri="{BB962C8B-B14F-4D97-AF65-F5344CB8AC3E}">
        <p14:creationId xmlns:p14="http://schemas.microsoft.com/office/powerpoint/2010/main" val="42233012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JO" dirty="0" smtClean="0"/>
              <a:t>أنواع القرارات الشرائية </a:t>
            </a:r>
            <a:endParaRPr lang="en-US" dirty="0"/>
          </a:p>
        </p:txBody>
      </p:sp>
      <p:sp>
        <p:nvSpPr>
          <p:cNvPr id="3" name="Content Placeholder 2"/>
          <p:cNvSpPr>
            <a:spLocks noGrp="1"/>
          </p:cNvSpPr>
          <p:nvPr>
            <p:ph idx="1"/>
          </p:nvPr>
        </p:nvSpPr>
        <p:spPr/>
        <p:txBody>
          <a:bodyPr>
            <a:normAutofit/>
          </a:bodyPr>
          <a:lstStyle/>
          <a:p>
            <a:pPr algn="r" rtl="1"/>
            <a:r>
              <a:rPr lang="ar-JO" sz="2800" dirty="0" smtClean="0"/>
              <a:t>يمكن التم</a:t>
            </a:r>
            <a:r>
              <a:rPr lang="ar-AE" sz="2800" dirty="0" smtClean="0"/>
              <a:t>ي</a:t>
            </a:r>
            <a:r>
              <a:rPr lang="ar-JO" sz="2800" dirty="0" smtClean="0"/>
              <a:t>يز بين </a:t>
            </a:r>
            <a:r>
              <a:rPr lang="ar-AE" sz="2800" dirty="0" smtClean="0"/>
              <a:t>أربعة </a:t>
            </a:r>
            <a:r>
              <a:rPr lang="ar-JO" sz="2800" dirty="0" smtClean="0"/>
              <a:t>أنواع من القرارات الشرائية للمستهلك النهائي و ذلك تبعا لدرجة الأهمية / الارتباط بالسلع</a:t>
            </a:r>
            <a:r>
              <a:rPr lang="ar-AE" sz="2800" dirty="0" smtClean="0"/>
              <a:t>ة</a:t>
            </a:r>
            <a:r>
              <a:rPr lang="ar-JO" sz="2800" dirty="0" smtClean="0"/>
              <a:t>، و الفروقات بين العلامات التجارية</a:t>
            </a:r>
            <a:endParaRPr lang="ar-AE" sz="2800" dirty="0" smtClean="0"/>
          </a:p>
          <a:p>
            <a:pPr marL="0" indent="0" algn="r" rtl="1">
              <a:buNone/>
            </a:pPr>
            <a:r>
              <a:rPr lang="ar-AE" sz="4000" dirty="0" smtClean="0">
                <a:solidFill>
                  <a:srgbClr val="C00000"/>
                </a:solidFill>
              </a:rPr>
              <a:t>سلوك الشراء المعقد</a:t>
            </a:r>
          </a:p>
          <a:p>
            <a:pPr algn="r" rtl="1"/>
            <a:r>
              <a:rPr lang="ar-AE" sz="2800" dirty="0" smtClean="0"/>
              <a:t>عندما يكون المستهلك منشغلا في عملية الشراء و يدرك اختلاف العلامات التجارية</a:t>
            </a:r>
          </a:p>
          <a:p>
            <a:pPr algn="r" rtl="1"/>
            <a:r>
              <a:rPr lang="ar-AE" sz="2800" dirty="0" smtClean="0"/>
              <a:t>عندما يكون المنتج غال الثمن و يتضمن مخاطرة عالىة و لا نشتري السلعة بشكل متكرر و السلعة تعبر عن الذات</a:t>
            </a:r>
          </a:p>
          <a:p>
            <a:pPr algn="r" rtl="1"/>
            <a:r>
              <a:rPr lang="ar-AE" sz="2800" dirty="0" smtClean="0"/>
              <a:t>مثل شراء سيارة</a:t>
            </a:r>
            <a:endParaRPr lang="ar-JO" sz="2800" dirty="0" smtClean="0"/>
          </a:p>
        </p:txBody>
      </p:sp>
      <p:sp>
        <p:nvSpPr>
          <p:cNvPr id="6" name="Date Placeholder 5"/>
          <p:cNvSpPr>
            <a:spLocks noGrp="1"/>
          </p:cNvSpPr>
          <p:nvPr>
            <p:ph type="dt" sz="half" idx="10"/>
          </p:nvPr>
        </p:nvSpPr>
        <p:spPr/>
        <p:txBody>
          <a:bodyPr/>
          <a:lstStyle/>
          <a:p>
            <a:fld id="{208ABBAE-C339-47D5-99C8-42EE49525670}" type="datetime2">
              <a:rPr lang="en-US" smtClean="0"/>
              <a:t>Friday, 3 April, 2020</a:t>
            </a:fld>
            <a:endParaRPr lang="en-US" dirty="0"/>
          </a:p>
        </p:txBody>
      </p:sp>
    </p:spTree>
    <p:extLst>
      <p:ext uri="{BB962C8B-B14F-4D97-AF65-F5344CB8AC3E}">
        <p14:creationId xmlns:p14="http://schemas.microsoft.com/office/powerpoint/2010/main" val="7113609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AE" dirty="0" smtClean="0"/>
              <a:t>سلوك تقليل التنافر عند الشراء</a:t>
            </a:r>
            <a:endParaRPr lang="en-US" dirty="0"/>
          </a:p>
        </p:txBody>
      </p:sp>
      <p:sp>
        <p:nvSpPr>
          <p:cNvPr id="3" name="Content Placeholder 2"/>
          <p:cNvSpPr>
            <a:spLocks noGrp="1"/>
          </p:cNvSpPr>
          <p:nvPr>
            <p:ph idx="1"/>
          </p:nvPr>
        </p:nvSpPr>
        <p:spPr/>
        <p:txBody>
          <a:bodyPr>
            <a:normAutofit/>
          </a:bodyPr>
          <a:lstStyle/>
          <a:p>
            <a:pPr algn="r" rtl="1"/>
            <a:r>
              <a:rPr lang="ar-AE" sz="3600" dirty="0" smtClean="0"/>
              <a:t>عندما يكون المستهلك منشغلا او منهمكا في الشراء مع منتج غال الثمن و الشراء غير متكرر و يتضمن مخاطرة و لكن لا يوجد اختلاف جوهري في العلامات التجارية</a:t>
            </a:r>
          </a:p>
          <a:p>
            <a:pPr algn="r" rtl="1"/>
            <a:r>
              <a:rPr lang="ar-AE" sz="3600" dirty="0" smtClean="0"/>
              <a:t>بعد الشراء نعاني من تنافر عندما نلاحظ بعض الخصائص السلبية للشراء و نسمع بمزايا لمنتجات اخرى</a:t>
            </a:r>
          </a:p>
          <a:p>
            <a:pPr algn="r" rtl="1"/>
            <a:r>
              <a:rPr lang="ar-AE" sz="3600" dirty="0" smtClean="0"/>
              <a:t>مثل شراء تلفزيون</a:t>
            </a:r>
            <a:endParaRPr lang="en-US" sz="3600" dirty="0"/>
          </a:p>
        </p:txBody>
      </p:sp>
      <p:sp>
        <p:nvSpPr>
          <p:cNvPr id="6" name="Date Placeholder 5"/>
          <p:cNvSpPr>
            <a:spLocks noGrp="1"/>
          </p:cNvSpPr>
          <p:nvPr>
            <p:ph type="dt" sz="half" idx="10"/>
          </p:nvPr>
        </p:nvSpPr>
        <p:spPr/>
        <p:txBody>
          <a:bodyPr/>
          <a:lstStyle/>
          <a:p>
            <a:fld id="{860EE868-4B67-4B90-AA43-E8A6A19A5987}" type="datetime2">
              <a:rPr lang="en-US" smtClean="0"/>
              <a:t>Friday, 3 April, 2020</a:t>
            </a:fld>
            <a:endParaRPr lang="en-US" dirty="0"/>
          </a:p>
        </p:txBody>
      </p:sp>
    </p:spTree>
    <p:extLst>
      <p:ext uri="{BB962C8B-B14F-4D97-AF65-F5344CB8AC3E}">
        <p14:creationId xmlns:p14="http://schemas.microsoft.com/office/powerpoint/2010/main" val="2929396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t>تعريف سلوك المستهلك</a:t>
            </a:r>
            <a:endParaRPr lang="en-US" dirty="0"/>
          </a:p>
        </p:txBody>
      </p:sp>
      <p:sp>
        <p:nvSpPr>
          <p:cNvPr id="3" name="Content Placeholder 2"/>
          <p:cNvSpPr>
            <a:spLocks noGrp="1"/>
          </p:cNvSpPr>
          <p:nvPr>
            <p:ph idx="1"/>
          </p:nvPr>
        </p:nvSpPr>
        <p:spPr/>
        <p:txBody>
          <a:bodyPr/>
          <a:lstStyle/>
          <a:p>
            <a:pPr algn="just" rtl="1"/>
            <a:r>
              <a:rPr lang="ar-JO" dirty="0" smtClean="0"/>
              <a:t>هو ذلك السلوك الناجم عن المستهلك في سبيل الحصول عل</a:t>
            </a:r>
            <a:r>
              <a:rPr lang="ar-AE" dirty="0" smtClean="0"/>
              <a:t>ى</a:t>
            </a:r>
            <a:r>
              <a:rPr lang="ar-JO" dirty="0" smtClean="0"/>
              <a:t> المنتجات بانواعها، متأثرا بمجموع</a:t>
            </a:r>
            <a:r>
              <a:rPr lang="ar-AE" dirty="0" smtClean="0"/>
              <a:t>ة</a:t>
            </a:r>
            <a:r>
              <a:rPr lang="ar-JO" dirty="0" smtClean="0"/>
              <a:t> من العوامل الداخلية و الخارجية </a:t>
            </a:r>
          </a:p>
          <a:p>
            <a:pPr algn="just" rtl="1"/>
            <a:r>
              <a:rPr lang="ar-SA" dirty="0" smtClean="0"/>
              <a:t>هو السلوك الشرائي للمستهلك النهائي – أفراد وأسر – و الذين يقومون بشراء السلع و الخدمات لاغراض الاستهلاك الشخصي  </a:t>
            </a:r>
          </a:p>
          <a:p>
            <a:pPr algn="just" rtl="1"/>
            <a:r>
              <a:rPr lang="ar-SA" dirty="0" smtClean="0"/>
              <a:t>يمكن تحديد نموذج للسلوك الشرائي للمستهلك النهائي و يتكون من </a:t>
            </a:r>
          </a:p>
          <a:p>
            <a:pPr algn="just" rtl="1"/>
            <a:endParaRPr lang="ar-JO" dirty="0"/>
          </a:p>
          <a:p>
            <a:pPr algn="just" rtl="1"/>
            <a:endParaRPr lang="ar-JO" b="1" dirty="0" smtClean="0"/>
          </a:p>
        </p:txBody>
      </p:sp>
      <p:sp>
        <p:nvSpPr>
          <p:cNvPr id="4" name="Rectangle 3"/>
          <p:cNvSpPr/>
          <p:nvPr/>
        </p:nvSpPr>
        <p:spPr>
          <a:xfrm>
            <a:off x="6629400" y="4267200"/>
            <a:ext cx="1600200" cy="1295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dirty="0" smtClean="0"/>
              <a:t>عوامل البيئة </a:t>
            </a:r>
            <a:endParaRPr lang="en-US" dirty="0"/>
          </a:p>
        </p:txBody>
      </p:sp>
      <p:sp>
        <p:nvSpPr>
          <p:cNvPr id="5" name="Rectangle 4"/>
          <p:cNvSpPr/>
          <p:nvPr/>
        </p:nvSpPr>
        <p:spPr>
          <a:xfrm>
            <a:off x="3505200" y="4267200"/>
            <a:ext cx="1828800" cy="1295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dirty="0" smtClean="0"/>
              <a:t>خصائص المستهلك</a:t>
            </a:r>
          </a:p>
          <a:p>
            <a:pPr algn="ctr"/>
            <a:r>
              <a:rPr lang="ar-SA" dirty="0" smtClean="0"/>
              <a:t>و عملية اتخاذ القرار الشرائي</a:t>
            </a:r>
            <a:endParaRPr lang="en-US" dirty="0"/>
          </a:p>
        </p:txBody>
      </p:sp>
      <p:sp>
        <p:nvSpPr>
          <p:cNvPr id="6" name="Rectangle 5"/>
          <p:cNvSpPr/>
          <p:nvPr/>
        </p:nvSpPr>
        <p:spPr>
          <a:xfrm>
            <a:off x="838200" y="4343400"/>
            <a:ext cx="1752600" cy="1219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dirty="0" smtClean="0"/>
              <a:t>الاستجابة </a:t>
            </a:r>
            <a:endParaRPr lang="en-US" dirty="0"/>
          </a:p>
        </p:txBody>
      </p:sp>
      <p:cxnSp>
        <p:nvCxnSpPr>
          <p:cNvPr id="8" name="Straight Arrow Connector 7"/>
          <p:cNvCxnSpPr>
            <a:stCxn id="4" idx="1"/>
            <a:endCxn id="5" idx="3"/>
          </p:cNvCxnSpPr>
          <p:nvPr/>
        </p:nvCxnSpPr>
        <p:spPr>
          <a:xfrm flipH="1">
            <a:off x="5334000" y="4914900"/>
            <a:ext cx="12954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a:stCxn id="5" idx="1"/>
            <a:endCxn id="6" idx="3"/>
          </p:cNvCxnSpPr>
          <p:nvPr/>
        </p:nvCxnSpPr>
        <p:spPr>
          <a:xfrm flipH="1">
            <a:off x="2590800" y="4914900"/>
            <a:ext cx="914400" cy="381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Date Placeholder 10"/>
          <p:cNvSpPr>
            <a:spLocks noGrp="1"/>
          </p:cNvSpPr>
          <p:nvPr>
            <p:ph type="dt" sz="half" idx="10"/>
          </p:nvPr>
        </p:nvSpPr>
        <p:spPr/>
        <p:txBody>
          <a:bodyPr/>
          <a:lstStyle/>
          <a:p>
            <a:fld id="{57313FFA-1544-4D9E-A091-D0C01CE6049A}" type="datetime2">
              <a:rPr lang="en-US" smtClean="0"/>
              <a:t>Friday, 3 April, 2020</a:t>
            </a:fld>
            <a:endParaRPr lang="en-US" dirty="0"/>
          </a:p>
        </p:txBody>
      </p:sp>
    </p:spTree>
    <p:extLst>
      <p:ext uri="{BB962C8B-B14F-4D97-AF65-F5344CB8AC3E}">
        <p14:creationId xmlns:p14="http://schemas.microsoft.com/office/powerpoint/2010/main" val="12114766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AE" dirty="0" smtClean="0"/>
              <a:t>سلوك الشراء العفوي</a:t>
            </a:r>
            <a:endParaRPr lang="en-US" dirty="0"/>
          </a:p>
        </p:txBody>
      </p:sp>
      <p:sp>
        <p:nvSpPr>
          <p:cNvPr id="3" name="Content Placeholder 2"/>
          <p:cNvSpPr>
            <a:spLocks noGrp="1"/>
          </p:cNvSpPr>
          <p:nvPr>
            <p:ph idx="1"/>
          </p:nvPr>
        </p:nvSpPr>
        <p:spPr/>
        <p:txBody>
          <a:bodyPr>
            <a:normAutofit/>
          </a:bodyPr>
          <a:lstStyle/>
          <a:p>
            <a:pPr algn="r" rtl="1"/>
            <a:r>
              <a:rPr lang="ar-AE" sz="3600" dirty="0" smtClean="0"/>
              <a:t>عندما لا يكون المستهلك منهمكا او منشغلا في الشراء و لا توجد اختلافات مهمة بين العلامات التجارية</a:t>
            </a:r>
          </a:p>
          <a:p>
            <a:pPr algn="r" rtl="1"/>
            <a:r>
              <a:rPr lang="ar-AE" sz="3600" dirty="0" smtClean="0"/>
              <a:t>يخلق تكرار الشراء نوع من الاعتياد على علامة تجارية معينة اكثر من الاقتناع بالعلامة</a:t>
            </a:r>
          </a:p>
          <a:p>
            <a:pPr algn="r" rtl="1"/>
            <a:r>
              <a:rPr lang="ar-AE" sz="3600" dirty="0" smtClean="0"/>
              <a:t>يستخدم المسوقون التخفيضات و الترويج لتشجيع المستهلك من تجربة علامة اخرى</a:t>
            </a:r>
          </a:p>
          <a:p>
            <a:pPr algn="r" rtl="1"/>
            <a:r>
              <a:rPr lang="ar-AE" sz="3600" dirty="0" smtClean="0"/>
              <a:t>مثل شراء الشامبو</a:t>
            </a:r>
            <a:endParaRPr lang="en-US" sz="3600" dirty="0"/>
          </a:p>
        </p:txBody>
      </p:sp>
      <p:sp>
        <p:nvSpPr>
          <p:cNvPr id="6" name="Date Placeholder 5"/>
          <p:cNvSpPr>
            <a:spLocks noGrp="1"/>
          </p:cNvSpPr>
          <p:nvPr>
            <p:ph type="dt" sz="half" idx="10"/>
          </p:nvPr>
        </p:nvSpPr>
        <p:spPr/>
        <p:txBody>
          <a:bodyPr/>
          <a:lstStyle/>
          <a:p>
            <a:fld id="{09F5C7DD-A3A6-4273-A461-55386D6DF76B}" type="datetime2">
              <a:rPr lang="en-US" smtClean="0"/>
              <a:t>Friday, 3 April, 2020</a:t>
            </a:fld>
            <a:endParaRPr lang="en-US" dirty="0"/>
          </a:p>
        </p:txBody>
      </p:sp>
    </p:spTree>
    <p:extLst>
      <p:ext uri="{BB962C8B-B14F-4D97-AF65-F5344CB8AC3E}">
        <p14:creationId xmlns:p14="http://schemas.microsoft.com/office/powerpoint/2010/main" val="3076004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AE" dirty="0" smtClean="0"/>
              <a:t>سلوك البحث عن التنوع في الشراء</a:t>
            </a:r>
            <a:endParaRPr lang="en-US" dirty="0"/>
          </a:p>
        </p:txBody>
      </p:sp>
      <p:sp>
        <p:nvSpPr>
          <p:cNvPr id="3" name="Content Placeholder 2"/>
          <p:cNvSpPr>
            <a:spLocks noGrp="1"/>
          </p:cNvSpPr>
          <p:nvPr>
            <p:ph idx="1"/>
          </p:nvPr>
        </p:nvSpPr>
        <p:spPr/>
        <p:txBody>
          <a:bodyPr>
            <a:normAutofit/>
          </a:bodyPr>
          <a:lstStyle/>
          <a:p>
            <a:pPr algn="r" rtl="1"/>
            <a:r>
              <a:rPr lang="ar-AE" sz="4000" dirty="0" smtClean="0"/>
              <a:t>عندما لا يكون المستهلك منهمكا او منشغلا في الشراء و لكن توجد اختلافات مهمة بين العلامات التجارية</a:t>
            </a:r>
          </a:p>
          <a:p>
            <a:pPr algn="r" rtl="1"/>
            <a:r>
              <a:rPr lang="ar-AE" sz="4000" dirty="0" smtClean="0"/>
              <a:t>ينتقل المستهلك من علامة الى اخرى بغرض تجربة التنوع اكثر من الشعور بعدم الرضا بالعلامة الحالىة</a:t>
            </a:r>
          </a:p>
          <a:p>
            <a:pPr algn="r" rtl="1"/>
            <a:r>
              <a:rPr lang="ar-AE" sz="4000" dirty="0" smtClean="0"/>
              <a:t>مثل شراء الكمبيوتر المحمول</a:t>
            </a:r>
            <a:endParaRPr lang="en-US" sz="4000" dirty="0"/>
          </a:p>
        </p:txBody>
      </p:sp>
      <p:sp>
        <p:nvSpPr>
          <p:cNvPr id="6" name="Date Placeholder 5"/>
          <p:cNvSpPr>
            <a:spLocks noGrp="1"/>
          </p:cNvSpPr>
          <p:nvPr>
            <p:ph type="dt" sz="half" idx="10"/>
          </p:nvPr>
        </p:nvSpPr>
        <p:spPr/>
        <p:txBody>
          <a:bodyPr/>
          <a:lstStyle/>
          <a:p>
            <a:fld id="{7B6CFD76-C8A6-4300-B418-57B96F2DBAFB}" type="datetime2">
              <a:rPr lang="en-US" smtClean="0"/>
              <a:t>Friday, 3 April, 2020</a:t>
            </a:fld>
            <a:endParaRPr lang="en-US" dirty="0"/>
          </a:p>
        </p:txBody>
      </p:sp>
    </p:spTree>
    <p:extLst>
      <p:ext uri="{BB962C8B-B14F-4D97-AF65-F5344CB8AC3E}">
        <p14:creationId xmlns:p14="http://schemas.microsoft.com/office/powerpoint/2010/main" val="1159042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242" y="457200"/>
            <a:ext cx="8018021" cy="6019800"/>
          </a:xfrm>
          <a:prstGeom prst="rect">
            <a:avLst/>
          </a:prstGeom>
        </p:spPr>
      </p:pic>
      <p:sp>
        <p:nvSpPr>
          <p:cNvPr id="5" name="Date Placeholder 4"/>
          <p:cNvSpPr>
            <a:spLocks noGrp="1"/>
          </p:cNvSpPr>
          <p:nvPr>
            <p:ph type="dt" sz="half" idx="10"/>
          </p:nvPr>
        </p:nvSpPr>
        <p:spPr/>
        <p:txBody>
          <a:bodyPr/>
          <a:lstStyle/>
          <a:p>
            <a:fld id="{846CEE83-CDD6-4899-8587-CB9A1170CA00}" type="datetime2">
              <a:rPr lang="en-US" smtClean="0"/>
              <a:t>Friday, 3 April, 2020</a:t>
            </a:fld>
            <a:endParaRPr lang="en-US" dirty="0"/>
          </a:p>
        </p:txBody>
      </p:sp>
    </p:spTree>
    <p:extLst>
      <p:ext uri="{BB962C8B-B14F-4D97-AF65-F5344CB8AC3E}">
        <p14:creationId xmlns:p14="http://schemas.microsoft.com/office/powerpoint/2010/main" val="2187858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JO" dirty="0" smtClean="0"/>
              <a:t>السلوك الشرائي الروتيني</a:t>
            </a:r>
            <a:r>
              <a:rPr lang="ar-AE" dirty="0" smtClean="0"/>
              <a:t> او البسيط</a:t>
            </a:r>
            <a:r>
              <a:rPr lang="ar-JO" dirty="0" smtClean="0"/>
              <a:t> </a:t>
            </a:r>
            <a:endParaRPr lang="en-US" dirty="0"/>
          </a:p>
        </p:txBody>
      </p:sp>
      <p:sp>
        <p:nvSpPr>
          <p:cNvPr id="3" name="Content Placeholder 2"/>
          <p:cNvSpPr>
            <a:spLocks noGrp="1"/>
          </p:cNvSpPr>
          <p:nvPr>
            <p:ph idx="1"/>
          </p:nvPr>
        </p:nvSpPr>
        <p:spPr/>
        <p:txBody>
          <a:bodyPr>
            <a:noAutofit/>
          </a:bodyPr>
          <a:lstStyle/>
          <a:p>
            <a:pPr algn="r" rtl="1"/>
            <a:r>
              <a:rPr lang="ar-JO" sz="2800" dirty="0" smtClean="0"/>
              <a:t>يتصف هذا النوع من السلوك الشرائي كالتالى:</a:t>
            </a:r>
          </a:p>
          <a:p>
            <a:pPr algn="r" rtl="1">
              <a:buFont typeface="Wingdings" pitchFamily="2" charset="2"/>
              <a:buChar char="ü"/>
            </a:pPr>
            <a:r>
              <a:rPr lang="ar-JO" sz="2800" dirty="0" smtClean="0"/>
              <a:t>الشراء متكرر</a:t>
            </a:r>
          </a:p>
          <a:p>
            <a:pPr algn="r" rtl="1">
              <a:buFont typeface="Wingdings" pitchFamily="2" charset="2"/>
              <a:buChar char="ü"/>
            </a:pPr>
            <a:r>
              <a:rPr lang="ar-JO" sz="2800" dirty="0" smtClean="0"/>
              <a:t> المنتجات منخفضة الثمن نسبيا </a:t>
            </a:r>
          </a:p>
          <a:p>
            <a:pPr algn="r" rtl="1">
              <a:buFont typeface="Wingdings" pitchFamily="2" charset="2"/>
              <a:buChar char="ü"/>
            </a:pPr>
            <a:r>
              <a:rPr lang="ar-JO" sz="2800" dirty="0" smtClean="0"/>
              <a:t>تحمل مخاطرة قليلة نسبيا </a:t>
            </a:r>
          </a:p>
          <a:p>
            <a:pPr algn="r" rtl="1">
              <a:buFont typeface="Wingdings" pitchFamily="2" charset="2"/>
              <a:buChar char="ü"/>
            </a:pPr>
            <a:r>
              <a:rPr lang="ar-JO" sz="2800" dirty="0" smtClean="0"/>
              <a:t>يحتاج المستهلك ال</a:t>
            </a:r>
            <a:r>
              <a:rPr lang="ar-AE" sz="2800" dirty="0" smtClean="0"/>
              <a:t>ى</a:t>
            </a:r>
            <a:r>
              <a:rPr lang="ar-JO" sz="2800" dirty="0" smtClean="0"/>
              <a:t> معلومات قليلة حولها </a:t>
            </a:r>
          </a:p>
          <a:p>
            <a:pPr algn="r" rtl="1">
              <a:buFont typeface="Wingdings" pitchFamily="2" charset="2"/>
              <a:buChar char="ü"/>
            </a:pPr>
            <a:r>
              <a:rPr lang="ar-JO" sz="2800" dirty="0" smtClean="0"/>
              <a:t>الفروقات قليلة بين العلامات التجارية ضمن الفئة السلعية </a:t>
            </a:r>
          </a:p>
          <a:p>
            <a:pPr algn="r" rtl="1">
              <a:buFont typeface="Wingdings" pitchFamily="2" charset="2"/>
              <a:buChar char="ü"/>
            </a:pPr>
            <a:r>
              <a:rPr lang="ar-JO" sz="2800" dirty="0" smtClean="0"/>
              <a:t>يحتاج المسوق الى استخدام الاعلان المتكرر لتذكير المستهلك بالعلامة او المنتج </a:t>
            </a:r>
          </a:p>
          <a:p>
            <a:pPr algn="r" rtl="1">
              <a:buFont typeface="Wingdings" pitchFamily="2" charset="2"/>
              <a:buChar char="ü"/>
            </a:pPr>
            <a:r>
              <a:rPr lang="ar-JO" sz="2800" dirty="0" smtClean="0"/>
              <a:t>من الأمثلة عل</a:t>
            </a:r>
            <a:r>
              <a:rPr lang="ar-AE" sz="2800" dirty="0" smtClean="0"/>
              <a:t>ى</a:t>
            </a:r>
            <a:r>
              <a:rPr lang="ar-JO" sz="2800" dirty="0" smtClean="0"/>
              <a:t> المنتجات الواقعه ضمن الشراء الروتيني : الملح أو السكر </a:t>
            </a:r>
          </a:p>
        </p:txBody>
      </p:sp>
      <p:sp>
        <p:nvSpPr>
          <p:cNvPr id="6" name="Date Placeholder 5"/>
          <p:cNvSpPr>
            <a:spLocks noGrp="1"/>
          </p:cNvSpPr>
          <p:nvPr>
            <p:ph type="dt" sz="half" idx="10"/>
          </p:nvPr>
        </p:nvSpPr>
        <p:spPr/>
        <p:txBody>
          <a:bodyPr/>
          <a:lstStyle/>
          <a:p>
            <a:fld id="{C0A7102D-802C-4C63-8EA2-CF3F49DB66BA}" type="datetime2">
              <a:rPr lang="en-US" smtClean="0"/>
              <a:t>Friday, 3 April, 2020</a:t>
            </a:fld>
            <a:endParaRPr lang="en-US" dirty="0"/>
          </a:p>
        </p:txBody>
      </p:sp>
    </p:spTree>
    <p:extLst>
      <p:ext uri="{BB962C8B-B14F-4D97-AF65-F5344CB8AC3E}">
        <p14:creationId xmlns:p14="http://schemas.microsoft.com/office/powerpoint/2010/main" val="4944583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JO" dirty="0" smtClean="0"/>
              <a:t>السلوك الشرائي المكثف </a:t>
            </a:r>
            <a:endParaRPr lang="en-US" dirty="0"/>
          </a:p>
        </p:txBody>
      </p:sp>
      <p:sp>
        <p:nvSpPr>
          <p:cNvPr id="3" name="Content Placeholder 2"/>
          <p:cNvSpPr>
            <a:spLocks noGrp="1"/>
          </p:cNvSpPr>
          <p:nvPr>
            <p:ph idx="1"/>
          </p:nvPr>
        </p:nvSpPr>
        <p:spPr/>
        <p:txBody>
          <a:bodyPr/>
          <a:lstStyle/>
          <a:p>
            <a:pPr algn="r" rtl="1"/>
            <a:r>
              <a:rPr lang="ar-JO" dirty="0" smtClean="0"/>
              <a:t>يتصف هذا النوع من السلوك الشرائي كالتالى:</a:t>
            </a:r>
          </a:p>
          <a:p>
            <a:pPr algn="r" rtl="1">
              <a:buFont typeface="Wingdings" pitchFamily="2" charset="2"/>
              <a:buChar char="ü"/>
            </a:pPr>
            <a:r>
              <a:rPr lang="ar-JO" dirty="0"/>
              <a:t>الشراء غير متكرر</a:t>
            </a:r>
          </a:p>
          <a:p>
            <a:pPr algn="r" rtl="1">
              <a:buFont typeface="Wingdings" pitchFamily="2" charset="2"/>
              <a:buChar char="ü"/>
            </a:pPr>
            <a:r>
              <a:rPr lang="ar-JO" dirty="0"/>
              <a:t> المنتجات </a:t>
            </a:r>
            <a:r>
              <a:rPr lang="ar-JO" dirty="0" smtClean="0"/>
              <a:t>مرتفعة الثمن  </a:t>
            </a:r>
            <a:endParaRPr lang="ar-JO" dirty="0"/>
          </a:p>
          <a:p>
            <a:pPr algn="r" rtl="1">
              <a:buFont typeface="Wingdings" pitchFamily="2" charset="2"/>
              <a:buChar char="ü"/>
            </a:pPr>
            <a:r>
              <a:rPr lang="ar-JO" dirty="0"/>
              <a:t>تحمل مخاطرة </a:t>
            </a:r>
            <a:r>
              <a:rPr lang="ar-JO" dirty="0" smtClean="0"/>
              <a:t>عال</a:t>
            </a:r>
            <a:r>
              <a:rPr lang="ar-AE" dirty="0" smtClean="0"/>
              <a:t>ي</a:t>
            </a:r>
            <a:r>
              <a:rPr lang="ar-JO" dirty="0" smtClean="0"/>
              <a:t>ة </a:t>
            </a:r>
            <a:r>
              <a:rPr lang="ar-JO" dirty="0"/>
              <a:t>نسبيا </a:t>
            </a:r>
          </a:p>
          <a:p>
            <a:pPr algn="r" rtl="1">
              <a:buFont typeface="Wingdings" pitchFamily="2" charset="2"/>
              <a:buChar char="ü"/>
            </a:pPr>
            <a:r>
              <a:rPr lang="ar-JO" dirty="0"/>
              <a:t>يحتاج المستهلك </a:t>
            </a:r>
            <a:r>
              <a:rPr lang="ar-JO" dirty="0" smtClean="0"/>
              <a:t>ال</a:t>
            </a:r>
            <a:r>
              <a:rPr lang="ar-AE" dirty="0" smtClean="0"/>
              <a:t>ى</a:t>
            </a:r>
            <a:r>
              <a:rPr lang="ar-JO" dirty="0" smtClean="0"/>
              <a:t> </a:t>
            </a:r>
            <a:r>
              <a:rPr lang="ar-JO" dirty="0"/>
              <a:t>معلومات </a:t>
            </a:r>
            <a:r>
              <a:rPr lang="ar-JO" dirty="0" smtClean="0"/>
              <a:t>و بحث مكثف حولها </a:t>
            </a:r>
            <a:endParaRPr lang="ar-JO" dirty="0"/>
          </a:p>
          <a:p>
            <a:pPr algn="r" rtl="1">
              <a:buFont typeface="Wingdings" pitchFamily="2" charset="2"/>
              <a:buChar char="ü"/>
            </a:pPr>
            <a:r>
              <a:rPr lang="ar-JO" dirty="0"/>
              <a:t>الفروقات </a:t>
            </a:r>
            <a:r>
              <a:rPr lang="ar-JO" dirty="0" smtClean="0"/>
              <a:t>كبيرة </a:t>
            </a:r>
            <a:r>
              <a:rPr lang="ar-JO" dirty="0"/>
              <a:t>بين العلامات التجارية ضمن </a:t>
            </a:r>
            <a:r>
              <a:rPr lang="ar-JO" dirty="0" smtClean="0"/>
              <a:t>الفئة </a:t>
            </a:r>
            <a:r>
              <a:rPr lang="ar-JO" dirty="0"/>
              <a:t>السلعية </a:t>
            </a:r>
          </a:p>
          <a:p>
            <a:pPr algn="r" rtl="1">
              <a:buFont typeface="Wingdings" pitchFamily="2" charset="2"/>
              <a:buChar char="ü"/>
            </a:pPr>
            <a:r>
              <a:rPr lang="ar-JO" dirty="0"/>
              <a:t>يحتاج المسوق </a:t>
            </a:r>
            <a:r>
              <a:rPr lang="ar-JO" dirty="0" smtClean="0"/>
              <a:t>ال</a:t>
            </a:r>
            <a:r>
              <a:rPr lang="ar-AE" dirty="0" smtClean="0"/>
              <a:t>ى</a:t>
            </a:r>
            <a:r>
              <a:rPr lang="ar-JO" dirty="0" smtClean="0"/>
              <a:t> </a:t>
            </a:r>
            <a:r>
              <a:rPr lang="ar-JO" dirty="0"/>
              <a:t>استخدام </a:t>
            </a:r>
            <a:r>
              <a:rPr lang="ar-JO" dirty="0" smtClean="0"/>
              <a:t>جهود البيع الشخصي لاقناع </a:t>
            </a:r>
            <a:r>
              <a:rPr lang="ar-JO" dirty="0"/>
              <a:t>المستهلك بالعلامة او المنتج </a:t>
            </a:r>
            <a:endParaRPr lang="ar-JO" dirty="0" smtClean="0"/>
          </a:p>
          <a:p>
            <a:pPr algn="r" rtl="1">
              <a:buFont typeface="Wingdings" pitchFamily="2" charset="2"/>
              <a:buChar char="ü"/>
            </a:pPr>
            <a:r>
              <a:rPr lang="ar-JO" dirty="0" smtClean="0"/>
              <a:t>يقوم المستهلك بالمقارنة بين البدائل المتاحة من الماركات التجارية</a:t>
            </a:r>
            <a:endParaRPr lang="ar-JO" dirty="0"/>
          </a:p>
          <a:p>
            <a:pPr algn="r" rtl="1">
              <a:buFont typeface="Wingdings" pitchFamily="2" charset="2"/>
              <a:buChar char="ü"/>
            </a:pPr>
            <a:r>
              <a:rPr lang="ar-JO" dirty="0"/>
              <a:t>من الأمثلة </a:t>
            </a:r>
            <a:r>
              <a:rPr lang="ar-JO" dirty="0" smtClean="0"/>
              <a:t>عل</a:t>
            </a:r>
            <a:r>
              <a:rPr lang="ar-AE" dirty="0" smtClean="0"/>
              <a:t>ى</a:t>
            </a:r>
            <a:r>
              <a:rPr lang="ar-JO" dirty="0" smtClean="0"/>
              <a:t> </a:t>
            </a:r>
            <a:r>
              <a:rPr lang="ar-JO" dirty="0"/>
              <a:t>المنتجات الواقعه ضمن الشراء </a:t>
            </a:r>
            <a:r>
              <a:rPr lang="ar-JO" dirty="0" smtClean="0"/>
              <a:t>المكثف: السيارات/ الأثاث/ العقار</a:t>
            </a:r>
            <a:endParaRPr lang="ar-JO" dirty="0"/>
          </a:p>
          <a:p>
            <a:pPr algn="r" rtl="1"/>
            <a:endParaRPr lang="ar-JO" dirty="0"/>
          </a:p>
          <a:p>
            <a:pPr algn="r" rtl="1"/>
            <a:endParaRPr lang="ar-JO" dirty="0" smtClean="0"/>
          </a:p>
          <a:p>
            <a:pPr algn="r" rtl="1"/>
            <a:endParaRPr lang="ar-JO" dirty="0"/>
          </a:p>
          <a:p>
            <a:pPr algn="r" rtl="1"/>
            <a:endParaRPr lang="en-US" dirty="0"/>
          </a:p>
        </p:txBody>
      </p:sp>
      <p:sp>
        <p:nvSpPr>
          <p:cNvPr id="6" name="Date Placeholder 5"/>
          <p:cNvSpPr>
            <a:spLocks noGrp="1"/>
          </p:cNvSpPr>
          <p:nvPr>
            <p:ph type="dt" sz="half" idx="10"/>
          </p:nvPr>
        </p:nvSpPr>
        <p:spPr/>
        <p:txBody>
          <a:bodyPr/>
          <a:lstStyle/>
          <a:p>
            <a:fld id="{A4A01358-F414-412D-9BF9-F21B8F9CFD56}" type="datetime2">
              <a:rPr lang="en-US" smtClean="0"/>
              <a:t>Friday, 3 April, 2020</a:t>
            </a:fld>
            <a:endParaRPr lang="en-US" dirty="0"/>
          </a:p>
        </p:txBody>
      </p:sp>
    </p:spTree>
    <p:extLst>
      <p:ext uri="{BB962C8B-B14F-4D97-AF65-F5344CB8AC3E}">
        <p14:creationId xmlns:p14="http://schemas.microsoft.com/office/powerpoint/2010/main" val="33710479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JO" dirty="0" smtClean="0"/>
              <a:t>السلوك الشرائي المحدود</a:t>
            </a:r>
            <a:endParaRPr lang="en-US" dirty="0"/>
          </a:p>
        </p:txBody>
      </p:sp>
      <p:sp>
        <p:nvSpPr>
          <p:cNvPr id="3" name="Content Placeholder 2"/>
          <p:cNvSpPr>
            <a:spLocks noGrp="1"/>
          </p:cNvSpPr>
          <p:nvPr>
            <p:ph idx="1"/>
          </p:nvPr>
        </p:nvSpPr>
        <p:spPr/>
        <p:txBody>
          <a:bodyPr>
            <a:normAutofit/>
          </a:bodyPr>
          <a:lstStyle/>
          <a:p>
            <a:pPr marL="0" indent="0" algn="just" rtl="1">
              <a:buNone/>
            </a:pPr>
            <a:r>
              <a:rPr lang="ar-JO" sz="4400" dirty="0" smtClean="0"/>
              <a:t>ضمن السلوك الشرائي المحدود لا تتوفر بدائل عديدة امام المستهلك و بالتالى لا تتوفر لدية خيارات ضمن التنصيف السلعي : مثال الطلب عل</a:t>
            </a:r>
            <a:r>
              <a:rPr lang="ar-AE" sz="4400" dirty="0" smtClean="0"/>
              <a:t>ى</a:t>
            </a:r>
            <a:r>
              <a:rPr lang="ar-JO" sz="4400" dirty="0" smtClean="0"/>
              <a:t> خدمات البنية التحتية مثل المياه و الكه</a:t>
            </a:r>
            <a:r>
              <a:rPr lang="ar-AE" sz="4400" dirty="0" smtClean="0"/>
              <a:t>رب</a:t>
            </a:r>
            <a:r>
              <a:rPr lang="ar-JO" sz="4400" dirty="0" smtClean="0"/>
              <a:t>اء و الوقود. </a:t>
            </a:r>
            <a:endParaRPr lang="ar-SA" sz="4400" dirty="0" smtClean="0"/>
          </a:p>
          <a:p>
            <a:pPr algn="just" rtl="1"/>
            <a:endParaRPr lang="ar-JO" sz="4400" dirty="0" smtClean="0"/>
          </a:p>
        </p:txBody>
      </p:sp>
      <p:sp>
        <p:nvSpPr>
          <p:cNvPr id="6" name="Date Placeholder 5"/>
          <p:cNvSpPr>
            <a:spLocks noGrp="1"/>
          </p:cNvSpPr>
          <p:nvPr>
            <p:ph type="dt" sz="half" idx="10"/>
          </p:nvPr>
        </p:nvSpPr>
        <p:spPr/>
        <p:txBody>
          <a:bodyPr/>
          <a:lstStyle/>
          <a:p>
            <a:fld id="{AEF8570E-D520-49E6-AEA2-9EC18897862A}" type="datetime2">
              <a:rPr lang="en-US" smtClean="0"/>
              <a:t>Friday, 3 April, 2020</a:t>
            </a:fld>
            <a:endParaRPr lang="en-US" dirty="0"/>
          </a:p>
        </p:txBody>
      </p:sp>
    </p:spTree>
    <p:extLst>
      <p:ext uri="{BB962C8B-B14F-4D97-AF65-F5344CB8AC3E}">
        <p14:creationId xmlns:p14="http://schemas.microsoft.com/office/powerpoint/2010/main" val="22572324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JO" b="1" dirty="0">
                <a:solidFill>
                  <a:srgbClr val="FF0000"/>
                </a:solidFill>
              </a:rPr>
              <a:t>الأدوار المرتبطة با</a:t>
            </a:r>
            <a:r>
              <a:rPr lang="ar-SA" b="1" dirty="0">
                <a:solidFill>
                  <a:srgbClr val="FF0000"/>
                </a:solidFill>
              </a:rPr>
              <a:t>ل</a:t>
            </a:r>
            <a:r>
              <a:rPr lang="ar-JO" b="1" dirty="0">
                <a:solidFill>
                  <a:srgbClr val="FF0000"/>
                </a:solidFill>
              </a:rPr>
              <a:t>سلوك الشرائي</a:t>
            </a:r>
            <a:endParaRPr lang="en-US" dirty="0"/>
          </a:p>
        </p:txBody>
      </p:sp>
      <p:sp>
        <p:nvSpPr>
          <p:cNvPr id="3" name="Content Placeholder 2"/>
          <p:cNvSpPr>
            <a:spLocks noGrp="1"/>
          </p:cNvSpPr>
          <p:nvPr>
            <p:ph idx="1"/>
          </p:nvPr>
        </p:nvSpPr>
        <p:spPr/>
        <p:txBody>
          <a:bodyPr>
            <a:normAutofit/>
          </a:bodyPr>
          <a:lstStyle/>
          <a:p>
            <a:pPr marL="457200" indent="-457200" algn="just" rtl="1">
              <a:buFont typeface="+mj-lt"/>
              <a:buAutoNum type="arabicPeriod"/>
            </a:pPr>
            <a:r>
              <a:rPr lang="ar-JO" sz="3200" b="1" dirty="0" smtClean="0"/>
              <a:t>المبادر: </a:t>
            </a:r>
            <a:r>
              <a:rPr lang="ar-AE" sz="3200" b="1" dirty="0" smtClean="0"/>
              <a:t>هو الشخص الذي يبادر قبل غيره بشراء منتج جديد</a:t>
            </a:r>
            <a:endParaRPr lang="ar-JO" sz="3200" b="1" dirty="0" smtClean="0"/>
          </a:p>
          <a:p>
            <a:pPr marL="457200" indent="-457200" algn="just" rtl="1">
              <a:buFont typeface="+mj-lt"/>
              <a:buAutoNum type="arabicPeriod"/>
            </a:pPr>
            <a:r>
              <a:rPr lang="ar-JO" sz="3200" b="1" dirty="0" smtClean="0"/>
              <a:t>المؤثر</a:t>
            </a:r>
            <a:r>
              <a:rPr lang="ar-AE" sz="3200" b="1" dirty="0" smtClean="0"/>
              <a:t>: هو الشخص الذي يؤثر على و يشجع الاخرين على شراء سلعة جديدة</a:t>
            </a:r>
            <a:endParaRPr lang="ar-JO" sz="3200" b="1" dirty="0" smtClean="0"/>
          </a:p>
          <a:p>
            <a:pPr marL="457200" indent="-457200" algn="just" rtl="1">
              <a:buFont typeface="+mj-lt"/>
              <a:buAutoNum type="arabicPeriod"/>
            </a:pPr>
            <a:r>
              <a:rPr lang="ar-JO" sz="3200" b="1" dirty="0" smtClean="0"/>
              <a:t>متخذ القرار</a:t>
            </a:r>
            <a:r>
              <a:rPr lang="ar-AE" sz="3200" b="1" dirty="0" smtClean="0"/>
              <a:t>: هو الشخص الذي يتخذ القرار بالشراء</a:t>
            </a:r>
            <a:endParaRPr lang="ar-JO" sz="3200" b="1" dirty="0" smtClean="0"/>
          </a:p>
          <a:p>
            <a:pPr marL="457200" indent="-457200" algn="just" rtl="1">
              <a:buFont typeface="+mj-lt"/>
              <a:buAutoNum type="arabicPeriod"/>
            </a:pPr>
            <a:r>
              <a:rPr lang="ar-JO" sz="3200" b="1" dirty="0" smtClean="0"/>
              <a:t>المشتري</a:t>
            </a:r>
            <a:r>
              <a:rPr lang="ar-AE" sz="3200" b="1" dirty="0" smtClean="0"/>
              <a:t>: هو الذي يشتري فعلا</a:t>
            </a:r>
            <a:endParaRPr lang="ar-JO" sz="3200" b="1" dirty="0" smtClean="0"/>
          </a:p>
          <a:p>
            <a:pPr marL="457200" indent="-457200" algn="just" rtl="1">
              <a:buFont typeface="+mj-lt"/>
              <a:buAutoNum type="arabicPeriod"/>
            </a:pPr>
            <a:r>
              <a:rPr lang="ar-JO" sz="3200" b="1" dirty="0" smtClean="0"/>
              <a:t>المستخدم</a:t>
            </a:r>
            <a:r>
              <a:rPr lang="ar-AE" sz="3200" b="1" dirty="0" smtClean="0"/>
              <a:t> : هو الذي يعتاد على استخدام المنتج</a:t>
            </a:r>
            <a:endParaRPr lang="en-US" sz="3200" b="1" dirty="0"/>
          </a:p>
        </p:txBody>
      </p:sp>
      <p:sp>
        <p:nvSpPr>
          <p:cNvPr id="6" name="Date Placeholder 5"/>
          <p:cNvSpPr>
            <a:spLocks noGrp="1"/>
          </p:cNvSpPr>
          <p:nvPr>
            <p:ph type="dt" sz="half" idx="10"/>
          </p:nvPr>
        </p:nvSpPr>
        <p:spPr/>
        <p:txBody>
          <a:bodyPr/>
          <a:lstStyle/>
          <a:p>
            <a:fld id="{5528C05D-DEA6-43B5-8D23-5175E8CC7D0D}" type="datetime2">
              <a:rPr lang="en-US" smtClean="0"/>
              <a:t>Friday, 3 April, 2020</a:t>
            </a:fld>
            <a:endParaRPr lang="en-US" dirty="0"/>
          </a:p>
        </p:txBody>
      </p:sp>
    </p:spTree>
    <p:extLst>
      <p:ext uri="{BB962C8B-B14F-4D97-AF65-F5344CB8AC3E}">
        <p14:creationId xmlns:p14="http://schemas.microsoft.com/office/powerpoint/2010/main" val="4892588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159" y="363322"/>
            <a:ext cx="7587241" cy="6494678"/>
          </a:xfrm>
          <a:prstGeom prst="rect">
            <a:avLst/>
          </a:prstGeom>
        </p:spPr>
      </p:pic>
      <p:sp>
        <p:nvSpPr>
          <p:cNvPr id="5" name="Date Placeholder 4"/>
          <p:cNvSpPr>
            <a:spLocks noGrp="1"/>
          </p:cNvSpPr>
          <p:nvPr>
            <p:ph type="dt" sz="half" idx="10"/>
          </p:nvPr>
        </p:nvSpPr>
        <p:spPr/>
        <p:txBody>
          <a:bodyPr/>
          <a:lstStyle/>
          <a:p>
            <a:fld id="{A034D868-43F6-45E1-833D-E8786B37ABFD}" type="datetime2">
              <a:rPr lang="en-US" smtClean="0"/>
              <a:t>Friday, 3 April, 2020</a:t>
            </a:fld>
            <a:endParaRPr lang="en-US" dirty="0"/>
          </a:p>
        </p:txBody>
      </p:sp>
    </p:spTree>
    <p:extLst>
      <p:ext uri="{BB962C8B-B14F-4D97-AF65-F5344CB8AC3E}">
        <p14:creationId xmlns:p14="http://schemas.microsoft.com/office/powerpoint/2010/main" val="940163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JO" dirty="0" smtClean="0"/>
              <a:t>مراحل عملية اتخاذ القرار الشرائي </a:t>
            </a:r>
            <a:endParaRPr lang="en-US" dirty="0"/>
          </a:p>
        </p:txBody>
      </p:sp>
      <p:sp>
        <p:nvSpPr>
          <p:cNvPr id="3" name="Content Placeholder 2"/>
          <p:cNvSpPr>
            <a:spLocks noGrp="1"/>
          </p:cNvSpPr>
          <p:nvPr>
            <p:ph idx="1"/>
          </p:nvPr>
        </p:nvSpPr>
        <p:spPr/>
        <p:txBody>
          <a:bodyPr>
            <a:normAutofit/>
          </a:bodyPr>
          <a:lstStyle/>
          <a:p>
            <a:pPr algn="r" rtl="1"/>
            <a:r>
              <a:rPr lang="ar-JO" dirty="0" smtClean="0"/>
              <a:t>المرحلة الأولى</a:t>
            </a:r>
            <a:r>
              <a:rPr lang="ar-JO" sz="2800" dirty="0" smtClean="0"/>
              <a:t>: </a:t>
            </a:r>
            <a:r>
              <a:rPr lang="ar-JO" dirty="0" smtClean="0">
                <a:solidFill>
                  <a:srgbClr val="FF0000"/>
                </a:solidFill>
              </a:rPr>
              <a:t>الشعور بالحاجة </a:t>
            </a:r>
            <a:r>
              <a:rPr lang="ar-JO" dirty="0" smtClean="0"/>
              <a:t>: قد يكون منبعها منبه داخلي أو خارجي</a:t>
            </a:r>
          </a:p>
          <a:p>
            <a:pPr algn="r" rtl="1"/>
            <a:r>
              <a:rPr lang="ar-JO" dirty="0" smtClean="0"/>
              <a:t>المرحلة الثانية: </a:t>
            </a:r>
            <a:r>
              <a:rPr lang="ar-JO" dirty="0" smtClean="0">
                <a:solidFill>
                  <a:srgbClr val="FF0000"/>
                </a:solidFill>
              </a:rPr>
              <a:t>البحث عن المعلومات  </a:t>
            </a:r>
            <a:r>
              <a:rPr lang="ar-JO" dirty="0" smtClean="0"/>
              <a:t>و هناك عده مصادر :	</a:t>
            </a:r>
          </a:p>
          <a:p>
            <a:pPr marL="1651000" indent="-217488" algn="r" rtl="1">
              <a:buFont typeface="+mj-lt"/>
              <a:buAutoNum type="arabicPeriod"/>
            </a:pPr>
            <a:r>
              <a:rPr lang="ar-JO" dirty="0" smtClean="0"/>
              <a:t>مصادر شخصية: الاصدقاء و العائلة و الجيران (الاكثر مصداقية) </a:t>
            </a:r>
          </a:p>
          <a:p>
            <a:pPr marL="1651000" indent="-217488" algn="r" rtl="1">
              <a:buFont typeface="+mj-lt"/>
              <a:buAutoNum type="arabicPeriod"/>
            </a:pPr>
            <a:r>
              <a:rPr lang="ar-JO" dirty="0" smtClean="0"/>
              <a:t>مصادر تجارية: ممثلي البيع و الوسطاء و الاعلانات </a:t>
            </a:r>
          </a:p>
          <a:p>
            <a:pPr marL="1651000" indent="-217488" algn="r" rtl="1">
              <a:buFont typeface="+mj-lt"/>
              <a:buAutoNum type="arabicPeriod"/>
            </a:pPr>
            <a:r>
              <a:rPr lang="ar-JO" dirty="0" smtClean="0"/>
              <a:t>مصادر عامة : وسائل الاعلام – و الانترنت.</a:t>
            </a:r>
          </a:p>
          <a:p>
            <a:pPr marL="1433512" indent="0" algn="r" rtl="1">
              <a:buNone/>
            </a:pPr>
            <a:endParaRPr lang="ar-JO" sz="2000" dirty="0" smtClean="0"/>
          </a:p>
          <a:p>
            <a:pPr algn="r" rtl="1"/>
            <a:r>
              <a:rPr lang="ar-JO" dirty="0" smtClean="0"/>
              <a:t>المرحلة الثالثة: </a:t>
            </a:r>
            <a:r>
              <a:rPr lang="ar-JO" dirty="0" smtClean="0">
                <a:solidFill>
                  <a:srgbClr val="FF0000"/>
                </a:solidFill>
              </a:rPr>
              <a:t>تقييم البدائل  </a:t>
            </a:r>
            <a:r>
              <a:rPr lang="ar-JO" dirty="0" smtClean="0"/>
              <a:t>باستخدام معاييرالتقييم  </a:t>
            </a:r>
            <a:endParaRPr lang="ar-AE" dirty="0" smtClean="0"/>
          </a:p>
          <a:p>
            <a:pPr algn="r" rtl="1"/>
            <a:r>
              <a:rPr lang="ar-JO" dirty="0" smtClean="0"/>
              <a:t>المرحلة الرابعة: </a:t>
            </a:r>
            <a:r>
              <a:rPr lang="ar-JO" dirty="0" smtClean="0">
                <a:solidFill>
                  <a:srgbClr val="FF0000"/>
                </a:solidFill>
              </a:rPr>
              <a:t>اتخاذ القرار الشرائي  </a:t>
            </a:r>
            <a:r>
              <a:rPr lang="ar-JO" dirty="0" smtClean="0"/>
              <a:t>، و قد يحدث ما يحول دون تنفيذ القرار ( اتجاهات الاخرين و العوامل الظرفية غير المتوقعة)</a:t>
            </a:r>
          </a:p>
          <a:p>
            <a:pPr algn="r" rtl="1"/>
            <a:r>
              <a:rPr lang="ar-JO" dirty="0" smtClean="0"/>
              <a:t>المرحلة الخامسة: </a:t>
            </a:r>
            <a:r>
              <a:rPr lang="ar-JO" dirty="0" smtClean="0">
                <a:solidFill>
                  <a:srgbClr val="FF0000"/>
                </a:solidFill>
              </a:rPr>
              <a:t>سلوك ما بعد الشراء. </a:t>
            </a:r>
            <a:r>
              <a:rPr lang="ar-JO" dirty="0" smtClean="0"/>
              <a:t>الشعور بالرضى او عدم الرضى</a:t>
            </a:r>
            <a:endParaRPr lang="ar-JO" dirty="0" smtClean="0">
              <a:solidFill>
                <a:srgbClr val="FF0000"/>
              </a:solidFill>
            </a:endParaRPr>
          </a:p>
        </p:txBody>
      </p:sp>
      <p:sp>
        <p:nvSpPr>
          <p:cNvPr id="6" name="Date Placeholder 5"/>
          <p:cNvSpPr>
            <a:spLocks noGrp="1"/>
          </p:cNvSpPr>
          <p:nvPr>
            <p:ph type="dt" sz="half" idx="10"/>
          </p:nvPr>
        </p:nvSpPr>
        <p:spPr/>
        <p:txBody>
          <a:bodyPr/>
          <a:lstStyle/>
          <a:p>
            <a:fld id="{A0620FD6-AED9-4AF1-B527-233CFC49234D}" type="datetime2">
              <a:rPr lang="en-US" smtClean="0"/>
              <a:t>Friday, 3 April, 2020</a:t>
            </a:fld>
            <a:endParaRPr lang="en-US" dirty="0"/>
          </a:p>
        </p:txBody>
      </p:sp>
    </p:spTree>
    <p:extLst>
      <p:ext uri="{BB962C8B-B14F-4D97-AF65-F5344CB8AC3E}">
        <p14:creationId xmlns:p14="http://schemas.microsoft.com/office/powerpoint/2010/main" val="2847720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AE" sz="4800" dirty="0">
                <a:solidFill>
                  <a:srgbClr val="FF0000"/>
                </a:solidFill>
              </a:rPr>
              <a:t>مشكلات تسويقية معاصرة</a:t>
            </a:r>
            <a:endParaRPr lang="en-US" sz="4800" dirty="0"/>
          </a:p>
        </p:txBody>
      </p:sp>
      <p:sp>
        <p:nvSpPr>
          <p:cNvPr id="3" name="Content Placeholder 2"/>
          <p:cNvSpPr>
            <a:spLocks noGrp="1"/>
          </p:cNvSpPr>
          <p:nvPr>
            <p:ph idx="1"/>
          </p:nvPr>
        </p:nvSpPr>
        <p:spPr/>
        <p:txBody>
          <a:bodyPr>
            <a:noAutofit/>
          </a:bodyPr>
          <a:lstStyle/>
          <a:p>
            <a:pPr marL="0" indent="0" algn="r" rtl="1">
              <a:buNone/>
            </a:pPr>
            <a:r>
              <a:rPr lang="ar-JO" sz="2600" dirty="0"/>
              <a:t>يعني سلوك المستهلك النهائي ذلك السلوك الناجم عن المستهلك في سبيل الحصول عل</a:t>
            </a:r>
            <a:r>
              <a:rPr lang="ar-AE" sz="2600" dirty="0"/>
              <a:t>ى</a:t>
            </a:r>
            <a:r>
              <a:rPr lang="ar-JO" sz="2600" dirty="0"/>
              <a:t> المنتجات بانواعها، متأثرا بمجموع</a:t>
            </a:r>
            <a:r>
              <a:rPr lang="ar-AE" sz="2600" dirty="0"/>
              <a:t>ة</a:t>
            </a:r>
            <a:r>
              <a:rPr lang="ar-JO" sz="2600" dirty="0"/>
              <a:t> من العوامل البيئية الداخلية و الخارجية، و </a:t>
            </a:r>
            <a:r>
              <a:rPr lang="ar-SA" sz="2600" dirty="0"/>
              <a:t>هو السلوك الشرائي للمستهلك النهائي – أفراد وأسر – و الذين يقومون بشراء السلع و الخدمات لاغراض الاستهلاك الشخصي. يندرج تحت عوامل البيئة  مجموعتين من العوامل : عناصر المزيج التسويقي ( منتج ، سعر، توزيع و ترويج) و كذلك العوامل المرتبطة بالبيئة الكلية ( العوامل الاقتصادية، التقنية، الثقافية ، الاجتماعية). تؤثر العوامل البيئية عل</a:t>
            </a:r>
            <a:r>
              <a:rPr lang="ar-AE" sz="2600" dirty="0"/>
              <a:t>ى</a:t>
            </a:r>
            <a:r>
              <a:rPr lang="ar-SA" sz="2600" dirty="0"/>
              <a:t> العقل الباطن للمستهلك  او ما يسمى بالصندوق الأسود كناية عما يحدث داخل  عقل و وجدان  المستهلك عند التعرض للعوامل السابقة. ناقش تأثير فيروس كورونا المستجد (كوفيد 19) على سلوك المستهلك النهائي في أسواق إمارة أبو ظبي في دولة الامارات العربية المتحدة.</a:t>
            </a:r>
            <a:endParaRPr lang="en-US" sz="2600" dirty="0"/>
          </a:p>
        </p:txBody>
      </p:sp>
      <p:sp>
        <p:nvSpPr>
          <p:cNvPr id="4" name="Date Placeholder 3"/>
          <p:cNvSpPr>
            <a:spLocks noGrp="1"/>
          </p:cNvSpPr>
          <p:nvPr>
            <p:ph type="dt" sz="half" idx="10"/>
          </p:nvPr>
        </p:nvSpPr>
        <p:spPr/>
        <p:txBody>
          <a:bodyPr/>
          <a:lstStyle/>
          <a:p>
            <a:fld id="{5532507E-41C9-40F5-A27D-CB5622E3E185}" type="datetime2">
              <a:rPr lang="en-US" smtClean="0"/>
              <a:t>Friday, 3 April, 2020</a:t>
            </a:fld>
            <a:endParaRPr lang="en-US" dirty="0"/>
          </a:p>
        </p:txBody>
      </p:sp>
    </p:spTree>
    <p:extLst>
      <p:ext uri="{BB962C8B-B14F-4D97-AF65-F5344CB8AC3E}">
        <p14:creationId xmlns:p14="http://schemas.microsoft.com/office/powerpoint/2010/main" val="3357808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AE" dirty="0"/>
              <a:t>نموذج السلوك الشرائي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7800"/>
            <a:ext cx="8383249" cy="5113782"/>
          </a:xfrm>
          <a:prstGeom prst="rect">
            <a:avLst/>
          </a:prstGeom>
        </p:spPr>
      </p:pic>
      <p:sp>
        <p:nvSpPr>
          <p:cNvPr id="6" name="Date Placeholder 5"/>
          <p:cNvSpPr>
            <a:spLocks noGrp="1"/>
          </p:cNvSpPr>
          <p:nvPr>
            <p:ph type="dt" sz="half" idx="10"/>
          </p:nvPr>
        </p:nvSpPr>
        <p:spPr/>
        <p:txBody>
          <a:bodyPr/>
          <a:lstStyle/>
          <a:p>
            <a:fld id="{14555579-28F0-457B-8664-D0D8A90FE517}" type="datetime2">
              <a:rPr lang="en-US" smtClean="0"/>
              <a:t>Friday, 3 April, 2020</a:t>
            </a:fld>
            <a:endParaRPr lang="en-US" dirty="0"/>
          </a:p>
        </p:txBody>
      </p:sp>
    </p:spTree>
    <p:extLst>
      <p:ext uri="{BB962C8B-B14F-4D97-AF65-F5344CB8AC3E}">
        <p14:creationId xmlns:p14="http://schemas.microsoft.com/office/powerpoint/2010/main" val="3986374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smtClean="0"/>
              <a:t>نموذج السلوك الشرائي </a:t>
            </a:r>
            <a:endParaRPr lang="en-US" dirty="0"/>
          </a:p>
        </p:txBody>
      </p:sp>
      <p:sp>
        <p:nvSpPr>
          <p:cNvPr id="3" name="Content Placeholder 2"/>
          <p:cNvSpPr>
            <a:spLocks noGrp="1"/>
          </p:cNvSpPr>
          <p:nvPr>
            <p:ph idx="1"/>
          </p:nvPr>
        </p:nvSpPr>
        <p:spPr/>
        <p:txBody>
          <a:bodyPr>
            <a:noAutofit/>
          </a:bodyPr>
          <a:lstStyle/>
          <a:p>
            <a:pPr algn="r" rtl="1"/>
            <a:r>
              <a:rPr lang="ar-SA" sz="2200" dirty="0" smtClean="0"/>
              <a:t>يندرج تحت عوامل البيئة  مجموعتين من العوامل : عناصر المزيج التسويقي ( منتج ، سعر، توزيع و ترويج) و كذلك العوامل المرتبطة بالبيئة الكلية ( العوامل الاقتصادية، التقنية، الثقافية ، الاجتماعية).</a:t>
            </a:r>
          </a:p>
          <a:p>
            <a:pPr algn="r" rtl="1"/>
            <a:r>
              <a:rPr lang="ar-SA" sz="2200" dirty="0" smtClean="0">
                <a:solidFill>
                  <a:srgbClr val="0070C0"/>
                </a:solidFill>
              </a:rPr>
              <a:t>ت</a:t>
            </a:r>
            <a:r>
              <a:rPr lang="ar-AE" sz="2200" dirty="0" smtClean="0">
                <a:solidFill>
                  <a:srgbClr val="0070C0"/>
                </a:solidFill>
              </a:rPr>
              <a:t>ؤ</a:t>
            </a:r>
            <a:r>
              <a:rPr lang="ar-SA" sz="2200" dirty="0" smtClean="0">
                <a:solidFill>
                  <a:srgbClr val="0070C0"/>
                </a:solidFill>
              </a:rPr>
              <a:t>ثر العوامل البيئية عل</a:t>
            </a:r>
            <a:r>
              <a:rPr lang="ar-AE" sz="2200" dirty="0" smtClean="0">
                <a:solidFill>
                  <a:srgbClr val="0070C0"/>
                </a:solidFill>
              </a:rPr>
              <a:t>ى</a:t>
            </a:r>
            <a:r>
              <a:rPr lang="ar-SA" sz="2200" dirty="0" smtClean="0">
                <a:solidFill>
                  <a:srgbClr val="0070C0"/>
                </a:solidFill>
              </a:rPr>
              <a:t> العقل الباطن للمستهلك  او ما يسمى بالصندوق الأسود كناية عما يحدث داخل  عقل و وجدان  المستهلك عند التعرض للعوامل السابقة</a:t>
            </a:r>
          </a:p>
          <a:p>
            <a:pPr algn="r" rtl="1"/>
            <a:r>
              <a:rPr lang="ar-SA" sz="2200" dirty="0" smtClean="0">
                <a:solidFill>
                  <a:srgbClr val="0070C0"/>
                </a:solidFill>
              </a:rPr>
              <a:t>الصندوق الأسود يشمل خصائص المستهلك و كذلك الطريقة التي يتخذ بها قراراته الشرائية </a:t>
            </a:r>
          </a:p>
          <a:p>
            <a:pPr algn="r" rtl="1"/>
            <a:r>
              <a:rPr lang="ar-SA" sz="2200" dirty="0" smtClean="0"/>
              <a:t>ينتج عن التفاعل (الحاصل بين العوامل السابقة و العوامل الخاصة بالافراد كمستهلكين) الاستجابة و هذه يمكن أن تبرز على شكل ردود فعل تجاه المؤثرات البيئية و التسويقية  و تشمل :</a:t>
            </a:r>
          </a:p>
          <a:p>
            <a:pPr algn="r" rtl="1">
              <a:buFont typeface="Wingdings" pitchFamily="2" charset="2"/>
              <a:buChar char="Ø"/>
            </a:pPr>
            <a:r>
              <a:rPr lang="ar-SA" sz="2200" dirty="0" smtClean="0"/>
              <a:t>اختيار السلعة / العلامة التجارية </a:t>
            </a:r>
          </a:p>
          <a:p>
            <a:pPr algn="r" rtl="1">
              <a:buFont typeface="Wingdings" pitchFamily="2" charset="2"/>
              <a:buChar char="Ø"/>
            </a:pPr>
            <a:r>
              <a:rPr lang="ar-SA" sz="2200" dirty="0" smtClean="0"/>
              <a:t>اختيار الوسيط</a:t>
            </a:r>
          </a:p>
          <a:p>
            <a:pPr algn="r" rtl="1">
              <a:buFont typeface="Wingdings" pitchFamily="2" charset="2"/>
              <a:buChar char="Ø"/>
            </a:pPr>
            <a:r>
              <a:rPr lang="ar-SA" sz="2200" dirty="0" smtClean="0"/>
              <a:t>اختيار وقت و زمان و كمية الشراء </a:t>
            </a:r>
            <a:r>
              <a:rPr lang="en-US" sz="2200" dirty="0" smtClean="0"/>
              <a:t>(when where and how much)</a:t>
            </a:r>
            <a:endParaRPr lang="ar-SA" sz="2200" dirty="0" smtClean="0"/>
          </a:p>
          <a:p>
            <a:pPr algn="r" rtl="1"/>
            <a:endParaRPr lang="ar-JO" sz="2200" dirty="0"/>
          </a:p>
        </p:txBody>
      </p:sp>
      <p:sp>
        <p:nvSpPr>
          <p:cNvPr id="6" name="Date Placeholder 5"/>
          <p:cNvSpPr>
            <a:spLocks noGrp="1"/>
          </p:cNvSpPr>
          <p:nvPr>
            <p:ph type="dt" sz="half" idx="10"/>
          </p:nvPr>
        </p:nvSpPr>
        <p:spPr/>
        <p:txBody>
          <a:bodyPr/>
          <a:lstStyle/>
          <a:p>
            <a:fld id="{F2BD1EA7-50A2-4250-9053-130D6FA4A895}" type="datetime2">
              <a:rPr lang="en-US" smtClean="0"/>
              <a:t>Friday, 3 April, 2020</a:t>
            </a:fld>
            <a:endParaRPr lang="en-US" dirty="0"/>
          </a:p>
        </p:txBody>
      </p:sp>
    </p:spTree>
    <p:extLst>
      <p:ext uri="{BB962C8B-B14F-4D97-AF65-F5344CB8AC3E}">
        <p14:creationId xmlns:p14="http://schemas.microsoft.com/office/powerpoint/2010/main" val="902480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256" y="533400"/>
            <a:ext cx="8077200" cy="6057900"/>
          </a:xfrm>
          <a:prstGeom prst="rect">
            <a:avLst/>
          </a:prstGeom>
        </p:spPr>
      </p:pic>
      <p:sp>
        <p:nvSpPr>
          <p:cNvPr id="2" name="Date Placeholder 1"/>
          <p:cNvSpPr>
            <a:spLocks noGrp="1"/>
          </p:cNvSpPr>
          <p:nvPr>
            <p:ph type="dt" sz="half" idx="10"/>
          </p:nvPr>
        </p:nvSpPr>
        <p:spPr/>
        <p:txBody>
          <a:bodyPr/>
          <a:lstStyle/>
          <a:p>
            <a:fld id="{7A16129C-D79A-458F-8F9A-51E05F57C206}" type="datetime2">
              <a:rPr lang="en-US" smtClean="0"/>
              <a:t>Friday, 3 April, 2020</a:t>
            </a:fld>
            <a:endParaRPr lang="en-US" dirty="0"/>
          </a:p>
        </p:txBody>
      </p:sp>
    </p:spTree>
    <p:extLst>
      <p:ext uri="{BB962C8B-B14F-4D97-AF65-F5344CB8AC3E}">
        <p14:creationId xmlns:p14="http://schemas.microsoft.com/office/powerpoint/2010/main" val="1218583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AE" dirty="0" smtClean="0"/>
              <a:t>ال</a:t>
            </a:r>
            <a:r>
              <a:rPr lang="ar-SA" dirty="0" smtClean="0"/>
              <a:t>عوامل المؤثرة في سلوك </a:t>
            </a:r>
            <a:r>
              <a:rPr lang="ar-AE" dirty="0" smtClean="0"/>
              <a:t>المستهلك</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76" y="1828800"/>
            <a:ext cx="8778447" cy="3810000"/>
          </a:xfrm>
          <a:prstGeom prst="rect">
            <a:avLst/>
          </a:prstGeom>
        </p:spPr>
      </p:pic>
      <p:sp>
        <p:nvSpPr>
          <p:cNvPr id="3" name="Date Placeholder 2"/>
          <p:cNvSpPr>
            <a:spLocks noGrp="1"/>
          </p:cNvSpPr>
          <p:nvPr>
            <p:ph type="dt" sz="half" idx="10"/>
          </p:nvPr>
        </p:nvSpPr>
        <p:spPr/>
        <p:txBody>
          <a:bodyPr/>
          <a:lstStyle/>
          <a:p>
            <a:fld id="{0B06291F-A295-416C-A874-83E961D376A6}" type="datetime2">
              <a:rPr lang="en-US" smtClean="0"/>
              <a:t>Friday, 3 April, 2020</a:t>
            </a:fld>
            <a:endParaRPr lang="en-US" dirty="0"/>
          </a:p>
        </p:txBody>
      </p:sp>
    </p:spTree>
    <p:extLst>
      <p:ext uri="{BB962C8B-B14F-4D97-AF65-F5344CB8AC3E}">
        <p14:creationId xmlns:p14="http://schemas.microsoft.com/office/powerpoint/2010/main" val="415335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normAutofit fontScale="90000"/>
          </a:bodyPr>
          <a:lstStyle/>
          <a:p>
            <a:pPr algn="ctr"/>
            <a:r>
              <a:rPr lang="ar-AE" sz="6600" b="1" dirty="0">
                <a:solidFill>
                  <a:srgbClr val="C00000"/>
                </a:solidFill>
              </a:rPr>
              <a:t>أ</a:t>
            </a:r>
            <a:r>
              <a:rPr lang="ar-AE" sz="6600" b="1" dirty="0" smtClean="0">
                <a:solidFill>
                  <a:srgbClr val="C00000"/>
                </a:solidFill>
              </a:rPr>
              <a:t>سئلة للمناقشة</a:t>
            </a:r>
            <a:endParaRPr lang="en-US" sz="6600" b="1" dirty="0">
              <a:solidFill>
                <a:srgbClr val="C00000"/>
              </a:solidFill>
            </a:endParaRPr>
          </a:p>
        </p:txBody>
      </p:sp>
      <p:sp>
        <p:nvSpPr>
          <p:cNvPr id="3" name="Content Placeholder 2"/>
          <p:cNvSpPr>
            <a:spLocks noGrp="1"/>
          </p:cNvSpPr>
          <p:nvPr>
            <p:ph idx="1"/>
          </p:nvPr>
        </p:nvSpPr>
        <p:spPr>
          <a:xfrm>
            <a:off x="457200" y="1600200"/>
            <a:ext cx="8229600" cy="5029200"/>
          </a:xfrm>
          <a:blipFill>
            <a:blip r:embed="rId3"/>
            <a:tile tx="0" ty="0" sx="100000" sy="100000" flip="none" algn="tl"/>
          </a:blipFill>
        </p:spPr>
        <p:txBody>
          <a:bodyPr>
            <a:noAutofit/>
          </a:bodyPr>
          <a:lstStyle/>
          <a:p>
            <a:pPr marL="0" indent="0" algn="r" rtl="1">
              <a:buNone/>
            </a:pPr>
            <a:r>
              <a:rPr lang="ar-AE" sz="5400" dirty="0" smtClean="0"/>
              <a:t>تتضمن العوامل الثقافية المؤثرة على سلوك المستهلك كل من الثقافة و الثقافة الفرعية و الطبقات الاجتماعية. حلّل كيف تؤثر العوامل الثقافية على سلوك المستهلك، و معززا اجابتك بأمثلة تطبيقية.</a:t>
            </a:r>
            <a:endParaRPr lang="en-US" sz="5400" dirty="0"/>
          </a:p>
        </p:txBody>
      </p:sp>
      <p:sp>
        <p:nvSpPr>
          <p:cNvPr id="5" name="Date Placeholder 4"/>
          <p:cNvSpPr>
            <a:spLocks noGrp="1"/>
          </p:cNvSpPr>
          <p:nvPr>
            <p:ph type="dt" sz="half" idx="10"/>
          </p:nvPr>
        </p:nvSpPr>
        <p:spPr/>
        <p:txBody>
          <a:bodyPr/>
          <a:lstStyle/>
          <a:p>
            <a:fld id="{85F22FFE-ADF2-4D1E-9373-70E1A838A693}" type="datetime2">
              <a:rPr lang="en-US" smtClean="0"/>
              <a:t>Friday, 3 April, 2020</a:t>
            </a:fld>
            <a:endParaRPr lang="en-US" dirty="0"/>
          </a:p>
        </p:txBody>
      </p:sp>
    </p:spTree>
    <p:extLst>
      <p:ext uri="{BB962C8B-B14F-4D97-AF65-F5344CB8AC3E}">
        <p14:creationId xmlns:p14="http://schemas.microsoft.com/office/powerpoint/2010/main" val="1184520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smtClean="0"/>
              <a:t>الثقـافــة</a:t>
            </a:r>
            <a:endParaRPr lang="en-US" dirty="0"/>
          </a:p>
        </p:txBody>
      </p:sp>
      <p:sp>
        <p:nvSpPr>
          <p:cNvPr id="3" name="Content Placeholder 2"/>
          <p:cNvSpPr>
            <a:spLocks noGrp="1"/>
          </p:cNvSpPr>
          <p:nvPr>
            <p:ph idx="1"/>
          </p:nvPr>
        </p:nvSpPr>
        <p:spPr/>
        <p:txBody>
          <a:bodyPr>
            <a:noAutofit/>
          </a:bodyPr>
          <a:lstStyle/>
          <a:p>
            <a:pPr algn="r" rtl="1">
              <a:buFont typeface="Wingdings" pitchFamily="2" charset="2"/>
              <a:buChar char="§"/>
            </a:pPr>
            <a:r>
              <a:rPr lang="ar-SA" sz="2600" dirty="0" smtClean="0"/>
              <a:t>تعرف الثقافة على أنها مجموع</a:t>
            </a:r>
            <a:r>
              <a:rPr lang="ar-AE" sz="2600" dirty="0" smtClean="0"/>
              <a:t>ة</a:t>
            </a:r>
            <a:r>
              <a:rPr lang="ar-SA" sz="2600" dirty="0" smtClean="0"/>
              <a:t> من المفاهيم الانسانية و القيم الأساسية و ن</a:t>
            </a:r>
            <a:r>
              <a:rPr lang="ar-SA" sz="2600" dirty="0"/>
              <a:t>م</a:t>
            </a:r>
            <a:r>
              <a:rPr lang="ar-SA" sz="2600" dirty="0" smtClean="0"/>
              <a:t>اذج الادراك والاحتياجات و الأنماط السلوكية التي يتكون منها المجتمع بحيث تنتقل من جيل الى جيل بصفتها محددات و ضوابط للسلوك الانساني </a:t>
            </a:r>
          </a:p>
          <a:p>
            <a:pPr algn="r" rtl="1">
              <a:buFont typeface="Wingdings" pitchFamily="2" charset="2"/>
              <a:buChar char="§"/>
            </a:pPr>
            <a:r>
              <a:rPr lang="ar-SA" sz="2600" dirty="0" smtClean="0"/>
              <a:t>لكل مجتمع او طبقة اجتماعية ثقافة خاصة و التي تؤثر في  سلوك الفرد </a:t>
            </a:r>
          </a:p>
          <a:p>
            <a:pPr algn="r" rtl="1">
              <a:buFont typeface="Wingdings" pitchFamily="2" charset="2"/>
              <a:buChar char="§"/>
            </a:pPr>
            <a:r>
              <a:rPr lang="ar-SA" sz="2600" dirty="0" smtClean="0"/>
              <a:t>الطفل الذي ينمو في مجتمع معين يتعلم مجموع</a:t>
            </a:r>
            <a:r>
              <a:rPr lang="ar-AE" sz="2600" dirty="0" smtClean="0"/>
              <a:t>ة</a:t>
            </a:r>
            <a:r>
              <a:rPr lang="ar-SA" sz="2600" dirty="0" smtClean="0"/>
              <a:t> من القيم و هناك مؤسسات تدعم هذه القيم مثل المدرسة ، الاندية الرياضية ، الجماعات الدينية ، الجامعة ، مكان العمل</a:t>
            </a:r>
            <a:endParaRPr lang="ar-AE" sz="2600" dirty="0" smtClean="0"/>
          </a:p>
          <a:p>
            <a:pPr algn="r" rtl="1">
              <a:buFont typeface="Wingdings" pitchFamily="2" charset="2"/>
              <a:buChar char="§"/>
            </a:pPr>
            <a:endParaRPr lang="ar-SA" sz="2600" dirty="0" smtClean="0"/>
          </a:p>
          <a:p>
            <a:pPr algn="r" rtl="1">
              <a:buFont typeface="Wingdings" pitchFamily="2" charset="2"/>
              <a:buChar char="§"/>
            </a:pPr>
            <a:r>
              <a:rPr lang="ar-SA" sz="2600" dirty="0" smtClean="0"/>
              <a:t> هناك تغيرات تطرأ على الممارسات في المجتمع و تغير في سلوك الأفراد مثل: الاجهزة الذكية على سبيل المثال أو الاهتمام باللياقه البدنية.</a:t>
            </a:r>
          </a:p>
        </p:txBody>
      </p:sp>
      <p:sp>
        <p:nvSpPr>
          <p:cNvPr id="6" name="Date Placeholder 5"/>
          <p:cNvSpPr>
            <a:spLocks noGrp="1"/>
          </p:cNvSpPr>
          <p:nvPr>
            <p:ph type="dt" sz="half" idx="10"/>
          </p:nvPr>
        </p:nvSpPr>
        <p:spPr/>
        <p:txBody>
          <a:bodyPr/>
          <a:lstStyle/>
          <a:p>
            <a:fld id="{80594F72-AFCC-4817-956B-6B49752BCF3F}" type="datetime2">
              <a:rPr lang="en-US" smtClean="0"/>
              <a:t>Friday, 3 April, 2020</a:t>
            </a:fld>
            <a:endParaRPr lang="en-US" dirty="0"/>
          </a:p>
        </p:txBody>
      </p:sp>
    </p:spTree>
    <p:extLst>
      <p:ext uri="{BB962C8B-B14F-4D97-AF65-F5344CB8AC3E}">
        <p14:creationId xmlns:p14="http://schemas.microsoft.com/office/powerpoint/2010/main" val="14259796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3841</TotalTime>
  <Words>2517</Words>
  <Application>Microsoft Office PowerPoint</Application>
  <PresentationFormat>On-screen Show (4:3)</PresentationFormat>
  <Paragraphs>226</Paragraphs>
  <Slides>39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Wingdings</vt:lpstr>
      <vt:lpstr>ヒラギノ角ゴ Pro W3</vt:lpstr>
      <vt:lpstr>Clarity</vt:lpstr>
      <vt:lpstr>سلوك المستهلك </vt:lpstr>
      <vt:lpstr>PowerPoint Presentation</vt:lpstr>
      <vt:lpstr>تعريف سلوك المستهلك</vt:lpstr>
      <vt:lpstr>نموذج السلوك الشرائي </vt:lpstr>
      <vt:lpstr>نموذج السلوك الشرائي </vt:lpstr>
      <vt:lpstr>PowerPoint Presentation</vt:lpstr>
      <vt:lpstr>العوامل المؤثرة في سلوك المستهلك</vt:lpstr>
      <vt:lpstr>أسئلة للمناقشة</vt:lpstr>
      <vt:lpstr>الثقـافــة</vt:lpstr>
      <vt:lpstr>الثقافـة الفرعية </vt:lpstr>
      <vt:lpstr>العوامل الثقافية: الطبقات الاجتماعية </vt:lpstr>
      <vt:lpstr>Major American Social Classes</vt:lpstr>
      <vt:lpstr>أسئلة للمناقشة</vt:lpstr>
      <vt:lpstr>العوامل الاجتماعية: الجماعات المرجعية </vt:lpstr>
      <vt:lpstr>العوامل الاجتماعية: العائلة</vt:lpstr>
      <vt:lpstr>العوامل الاجتماعية: الادوار و المكانة </vt:lpstr>
      <vt:lpstr>PowerPoint Presentation</vt:lpstr>
      <vt:lpstr>العوامل الشخصية: دورة الحياة و مراحل العمر  </vt:lpstr>
      <vt:lpstr>العوامل الشخصية : الوظيفة والنمط المعيشي والحالة الاقتصادية  والشخصية و مفهموم الذات </vt:lpstr>
      <vt:lpstr>PowerPoint Presentation</vt:lpstr>
      <vt:lpstr> العوامل النفسية: الدوافع</vt:lpstr>
      <vt:lpstr>PowerPoint Presentation</vt:lpstr>
      <vt:lpstr>العوامل النفسية: الادراك</vt:lpstr>
      <vt:lpstr>العوامل النفسية : التعلم </vt:lpstr>
      <vt:lpstr>العوامل النفسية: المواقف و المعتقدات </vt:lpstr>
      <vt:lpstr>أسئلة للمناقشة</vt:lpstr>
      <vt:lpstr>Types of Buying Decision Behavior</vt:lpstr>
      <vt:lpstr>أنواع القرارات الشرائية </vt:lpstr>
      <vt:lpstr>سلوك تقليل التنافر عند الشراء</vt:lpstr>
      <vt:lpstr>سلوك الشراء العفوي</vt:lpstr>
      <vt:lpstr>سلوك البحث عن التنوع في الشراء</vt:lpstr>
      <vt:lpstr>PowerPoint Presentation</vt:lpstr>
      <vt:lpstr>السلوك الشرائي الروتيني او البسيط </vt:lpstr>
      <vt:lpstr>السلوك الشرائي المكثف </vt:lpstr>
      <vt:lpstr>السلوك الشرائي المحدود</vt:lpstr>
      <vt:lpstr>الأدوار المرتبطة بالسلوك الشرائي</vt:lpstr>
      <vt:lpstr>PowerPoint Presentation</vt:lpstr>
      <vt:lpstr>مراحل عملية اتخاذ القرار الشرائي </vt:lpstr>
      <vt:lpstr>مشكلات تسويقية معاصرة</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مقدمة في التسويق</dc:title>
  <dc:creator>user</dc:creator>
  <cp:lastModifiedBy>Salim Al Jundi </cp:lastModifiedBy>
  <cp:revision>147</cp:revision>
  <dcterms:created xsi:type="dcterms:W3CDTF">2016-01-16T13:12:51Z</dcterms:created>
  <dcterms:modified xsi:type="dcterms:W3CDTF">2020-04-03T17:09:32Z</dcterms:modified>
</cp:coreProperties>
</file>