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9" r:id="rId1"/>
  </p:sldMasterIdLst>
  <p:notesMasterIdLst>
    <p:notesMasterId r:id="rId27"/>
  </p:notesMasterIdLst>
  <p:sldIdLst>
    <p:sldId id="303" r:id="rId2"/>
    <p:sldId id="304" r:id="rId3"/>
    <p:sldId id="317" r:id="rId4"/>
    <p:sldId id="306" r:id="rId5"/>
    <p:sldId id="311" r:id="rId6"/>
    <p:sldId id="307" r:id="rId7"/>
    <p:sldId id="315" r:id="rId8"/>
    <p:sldId id="308" r:id="rId9"/>
    <p:sldId id="313" r:id="rId10"/>
    <p:sldId id="309" r:id="rId11"/>
    <p:sldId id="314" r:id="rId12"/>
    <p:sldId id="300" r:id="rId13"/>
    <p:sldId id="301" r:id="rId14"/>
    <p:sldId id="322" r:id="rId15"/>
    <p:sldId id="318" r:id="rId16"/>
    <p:sldId id="323" r:id="rId17"/>
    <p:sldId id="324" r:id="rId18"/>
    <p:sldId id="319" r:id="rId19"/>
    <p:sldId id="320" r:id="rId20"/>
    <p:sldId id="321" r:id="rId21"/>
    <p:sldId id="325" r:id="rId22"/>
    <p:sldId id="316" r:id="rId23"/>
    <p:sldId id="310" r:id="rId24"/>
    <p:sldId id="312" r:id="rId25"/>
    <p:sldId id="326" r:id="rId26"/>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000000"/>
    <a:srgbClr val="000066"/>
    <a:srgbClr val="F0E4C6"/>
    <a:srgbClr val="EDDEB7"/>
    <a:srgbClr val="F4EBD4"/>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66" autoAdjust="0"/>
    <p:restoredTop sz="94699" autoAdjust="0"/>
  </p:normalViewPr>
  <p:slideViewPr>
    <p:cSldViewPr>
      <p:cViewPr varScale="1">
        <p:scale>
          <a:sx n="74" d="100"/>
          <a:sy n="74" d="100"/>
        </p:scale>
        <p:origin x="112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7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AE50F-14D3-4350-BCB9-5DD338A0E800}" type="datetimeFigureOut">
              <a:rPr lang="en-US" smtClean="0"/>
              <a:t>14-Jun-20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8F0C0-20CD-421F-A2BB-064BA0E4D552}" type="slidenum">
              <a:rPr lang="en-US" smtClean="0"/>
              <a:t>‹#›</a:t>
            </a:fld>
            <a:endParaRPr lang="en-US"/>
          </a:p>
        </p:txBody>
      </p:sp>
    </p:spTree>
    <p:extLst>
      <p:ext uri="{BB962C8B-B14F-4D97-AF65-F5344CB8AC3E}">
        <p14:creationId xmlns:p14="http://schemas.microsoft.com/office/powerpoint/2010/main" val="116101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Reem</a:t>
            </a:r>
            <a:r>
              <a:rPr lang="en-US" dirty="0" smtClean="0"/>
              <a:t> Al </a:t>
            </a:r>
            <a:r>
              <a:rPr lang="en-US" smtClean="0"/>
              <a:t>Shamsi</a:t>
            </a:r>
            <a:endParaRPr lang="en-US" dirty="0"/>
          </a:p>
        </p:txBody>
      </p:sp>
      <p:sp>
        <p:nvSpPr>
          <p:cNvPr id="4" name="Slide Number Placeholder 3"/>
          <p:cNvSpPr>
            <a:spLocks noGrp="1"/>
          </p:cNvSpPr>
          <p:nvPr>
            <p:ph type="sldNum" sz="quarter" idx="10"/>
          </p:nvPr>
        </p:nvSpPr>
        <p:spPr/>
        <p:txBody>
          <a:bodyPr/>
          <a:lstStyle/>
          <a:p>
            <a:fld id="{AECD4EBA-F139-4A77-A3AA-3437EBEA0FF1}" type="slidenum">
              <a:rPr lang="en-US" smtClean="0"/>
              <a:t>1</a:t>
            </a:fld>
            <a:endParaRPr lang="en-US"/>
          </a:p>
        </p:txBody>
      </p:sp>
    </p:spTree>
    <p:extLst>
      <p:ext uri="{BB962C8B-B14F-4D97-AF65-F5344CB8AC3E}">
        <p14:creationId xmlns:p14="http://schemas.microsoft.com/office/powerpoint/2010/main" val="140819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C8F0C0-20CD-421F-A2BB-064BA0E4D552}" type="slidenum">
              <a:rPr lang="en-US" smtClean="0"/>
              <a:t>14</a:t>
            </a:fld>
            <a:endParaRPr lang="en-US"/>
          </a:p>
        </p:txBody>
      </p:sp>
    </p:spTree>
    <p:extLst>
      <p:ext uri="{BB962C8B-B14F-4D97-AF65-F5344CB8AC3E}">
        <p14:creationId xmlns:p14="http://schemas.microsoft.com/office/powerpoint/2010/main" val="26482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rtl="1" eaLnBrk="1" hangingPunct="1">
                <a:defRPr/>
              </a:pPr>
              <a:endParaRPr lang="ar-SA"/>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rtl="1" eaLnBrk="1" hangingPunct="1">
                <a:defRPr/>
              </a:pPr>
              <a:endParaRPr lang="ar-SA"/>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rtl="1" eaLnBrk="1" hangingPunct="1">
                <a:defRPr/>
              </a:pPr>
              <a:endParaRPr lang="ar-SA"/>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rtl="1" eaLnBrk="1" hangingPunct="1">
                <a:defRPr/>
              </a:pPr>
              <a:endParaRPr lang="ar-SA"/>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rtl="1" eaLnBrk="1" hangingPunct="1">
                <a:defRPr/>
              </a:pPr>
              <a:endParaRPr lang="ar-SA"/>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grpSp>
      <p:sp>
        <p:nvSpPr>
          <p:cNvPr id="2871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871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fld id="{7B4FD820-933E-42E1-A79D-EB45EF1516E3}" type="datetime2">
              <a:rPr lang="en-US" smtClean="0"/>
              <a:t>Sunday, 14 June, 2020</a:t>
            </a:fld>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2" name="Rectangle 41"/>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426004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39"/>
          <p:cNvSpPr>
            <a:spLocks noGrp="1" noChangeArrowheads="1"/>
          </p:cNvSpPr>
          <p:nvPr>
            <p:ph type="dt" sz="half" idx="10"/>
          </p:nvPr>
        </p:nvSpPr>
        <p:spPr/>
        <p:txBody>
          <a:bodyPr/>
          <a:lstStyle>
            <a:lvl1pPr>
              <a:defRPr/>
            </a:lvl1pPr>
          </a:lstStyle>
          <a:p>
            <a:pPr>
              <a:defRPr/>
            </a:pPr>
            <a:fld id="{796A19E6-FFAC-4B53-B165-176AD821F7D9}" type="datetime2">
              <a:rPr lang="en-US" smtClean="0"/>
              <a:t>Sunday, 14 June, 2020</a:t>
            </a:fld>
            <a:endParaRPr lang="en-US"/>
          </a:p>
        </p:txBody>
      </p:sp>
      <p:sp>
        <p:nvSpPr>
          <p:cNvPr id="5" name="Rectangle 40"/>
          <p:cNvSpPr>
            <a:spLocks noGrp="1" noChangeArrowheads="1"/>
          </p:cNvSpPr>
          <p:nvPr>
            <p:ph type="ftr" sz="quarter" idx="11"/>
          </p:nvPr>
        </p:nvSpPr>
        <p:spPr/>
        <p:txBody>
          <a:bodyPr/>
          <a:lstStyle>
            <a:lvl1pPr>
              <a:defRPr/>
            </a:lvl1pPr>
          </a:lstStyle>
          <a:p>
            <a:pPr>
              <a:defRPr/>
            </a:pPr>
            <a:endParaRPr lang="en-US"/>
          </a:p>
        </p:txBody>
      </p:sp>
      <p:sp>
        <p:nvSpPr>
          <p:cNvPr id="6"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785742A6-F979-4F1E-A66E-A07195813F2C}" type="slidenum">
              <a:rPr lang="ar-SA" altLang="en-US"/>
              <a:pPr>
                <a:defRPr/>
              </a:pPr>
              <a:t>‹#›</a:t>
            </a:fld>
            <a:endParaRPr lang="en-US" altLang="en-US"/>
          </a:p>
        </p:txBody>
      </p:sp>
    </p:spTree>
    <p:extLst>
      <p:ext uri="{BB962C8B-B14F-4D97-AF65-F5344CB8AC3E}">
        <p14:creationId xmlns:p14="http://schemas.microsoft.com/office/powerpoint/2010/main" val="51487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39"/>
          <p:cNvSpPr>
            <a:spLocks noGrp="1" noChangeArrowheads="1"/>
          </p:cNvSpPr>
          <p:nvPr>
            <p:ph type="dt" sz="half" idx="10"/>
          </p:nvPr>
        </p:nvSpPr>
        <p:spPr/>
        <p:txBody>
          <a:bodyPr/>
          <a:lstStyle>
            <a:lvl1pPr>
              <a:defRPr/>
            </a:lvl1pPr>
          </a:lstStyle>
          <a:p>
            <a:pPr>
              <a:defRPr/>
            </a:pPr>
            <a:fld id="{5656FA36-D607-4083-BF11-FC1549E1B8BB}" type="datetime2">
              <a:rPr lang="en-US" smtClean="0"/>
              <a:t>Sunday, 14 June, 2020</a:t>
            </a:fld>
            <a:endParaRPr lang="en-US"/>
          </a:p>
        </p:txBody>
      </p:sp>
      <p:sp>
        <p:nvSpPr>
          <p:cNvPr id="5" name="Rectangle 40"/>
          <p:cNvSpPr>
            <a:spLocks noGrp="1" noChangeArrowheads="1"/>
          </p:cNvSpPr>
          <p:nvPr>
            <p:ph type="ftr" sz="quarter" idx="11"/>
          </p:nvPr>
        </p:nvSpPr>
        <p:spPr/>
        <p:txBody>
          <a:bodyPr/>
          <a:lstStyle>
            <a:lvl1pPr>
              <a:defRPr/>
            </a:lvl1pPr>
          </a:lstStyle>
          <a:p>
            <a:pPr>
              <a:defRPr/>
            </a:pPr>
            <a:endParaRPr lang="en-US"/>
          </a:p>
        </p:txBody>
      </p:sp>
      <p:sp>
        <p:nvSpPr>
          <p:cNvPr id="6"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FF5818A5-D885-4B72-B0B9-261ABE8ABB36}" type="slidenum">
              <a:rPr lang="ar-SA" altLang="en-US"/>
              <a:pPr>
                <a:defRPr/>
              </a:pPr>
              <a:t>‹#›</a:t>
            </a:fld>
            <a:endParaRPr lang="en-US" altLang="en-US"/>
          </a:p>
        </p:txBody>
      </p:sp>
    </p:spTree>
    <p:extLst>
      <p:ext uri="{BB962C8B-B14F-4D97-AF65-F5344CB8AC3E}">
        <p14:creationId xmlns:p14="http://schemas.microsoft.com/office/powerpoint/2010/main" val="3941936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ClipArt Placeholder 2"/>
          <p:cNvSpPr>
            <a:spLocks noGrp="1"/>
          </p:cNvSpPr>
          <p:nvPr>
            <p:ph type="clipArt" sz="half" idx="1"/>
          </p:nvPr>
        </p:nvSpPr>
        <p:spPr>
          <a:xfrm>
            <a:off x="457200" y="1600200"/>
            <a:ext cx="4038600" cy="4530725"/>
          </a:xfrm>
        </p:spPr>
        <p:txBody>
          <a:bodyPr/>
          <a:lstStyle/>
          <a:p>
            <a:pPr lvl="0"/>
            <a:endParaRPr lang="ar-SA"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p:txBody>
          <a:bodyPr/>
          <a:lstStyle>
            <a:lvl1pPr>
              <a:defRPr/>
            </a:lvl1pPr>
          </a:lstStyle>
          <a:p>
            <a:pPr>
              <a:defRPr/>
            </a:pPr>
            <a:fld id="{76B197AE-8402-483B-A8F3-F5EDD4AC4833}" type="datetime2">
              <a:rPr lang="en-US" smtClean="0"/>
              <a:t>Sunday, 14 June, 2020</a:t>
            </a:fld>
            <a:endParaRPr lang="en-US"/>
          </a:p>
        </p:txBody>
      </p:sp>
      <p:sp>
        <p:nvSpPr>
          <p:cNvPr id="6" name="Rectangle 40"/>
          <p:cNvSpPr>
            <a:spLocks noGrp="1" noChangeArrowheads="1"/>
          </p:cNvSpPr>
          <p:nvPr>
            <p:ph type="ftr" sz="quarter" idx="11"/>
          </p:nvPr>
        </p:nvSpPr>
        <p:spPr/>
        <p:txBody>
          <a:bodyPr/>
          <a:lstStyle>
            <a:lvl1pPr>
              <a:defRPr/>
            </a:lvl1pPr>
          </a:lstStyle>
          <a:p>
            <a:pPr>
              <a:defRPr/>
            </a:pPr>
            <a:endParaRPr lang="en-US"/>
          </a:p>
        </p:txBody>
      </p:sp>
      <p:sp>
        <p:nvSpPr>
          <p:cNvPr id="8" name="Rectangle 7"/>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1725826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Rectangle 39"/>
          <p:cNvSpPr>
            <a:spLocks noGrp="1" noChangeArrowheads="1"/>
          </p:cNvSpPr>
          <p:nvPr>
            <p:ph type="dt" sz="half" idx="10"/>
          </p:nvPr>
        </p:nvSpPr>
        <p:spPr/>
        <p:txBody>
          <a:bodyPr/>
          <a:lstStyle>
            <a:lvl1pPr>
              <a:defRPr/>
            </a:lvl1pPr>
          </a:lstStyle>
          <a:p>
            <a:pPr>
              <a:defRPr/>
            </a:pPr>
            <a:fld id="{03558149-845C-4C45-84A8-DB31A7E7B3BC}" type="datetime2">
              <a:rPr lang="en-US" smtClean="0"/>
              <a:t>Sunday, 14 June, 2020</a:t>
            </a:fld>
            <a:endParaRPr lang="en-US"/>
          </a:p>
        </p:txBody>
      </p:sp>
      <p:sp>
        <p:nvSpPr>
          <p:cNvPr id="7" name="Rectangle 40"/>
          <p:cNvSpPr>
            <a:spLocks noGrp="1" noChangeArrowheads="1"/>
          </p:cNvSpPr>
          <p:nvPr>
            <p:ph type="ftr" sz="quarter" idx="11"/>
          </p:nvPr>
        </p:nvSpPr>
        <p:spPr/>
        <p:txBody>
          <a:bodyPr/>
          <a:lstStyle>
            <a:lvl1pPr>
              <a:defRPr/>
            </a:lvl1pPr>
          </a:lstStyle>
          <a:p>
            <a:pPr>
              <a:defRPr/>
            </a:pPr>
            <a:endParaRPr lang="en-US"/>
          </a:p>
        </p:txBody>
      </p:sp>
      <p:sp>
        <p:nvSpPr>
          <p:cNvPr id="8"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3CB1F235-F1F8-4E8B-8E81-7E8FBE4B26CA}" type="slidenum">
              <a:rPr lang="ar-SA" altLang="en-US"/>
              <a:pPr>
                <a:defRPr/>
              </a:pPr>
              <a:t>‹#›</a:t>
            </a:fld>
            <a:endParaRPr lang="en-US" altLang="en-US"/>
          </a:p>
        </p:txBody>
      </p:sp>
    </p:spTree>
    <p:extLst>
      <p:ext uri="{BB962C8B-B14F-4D97-AF65-F5344CB8AC3E}">
        <p14:creationId xmlns:p14="http://schemas.microsoft.com/office/powerpoint/2010/main" val="3071377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p:txBody>
          <a:bodyPr/>
          <a:lstStyle>
            <a:lvl1pPr>
              <a:defRPr/>
            </a:lvl1pPr>
          </a:lstStyle>
          <a:p>
            <a:pPr>
              <a:defRPr/>
            </a:pPr>
            <a:fld id="{29B5986F-B1A7-40A0-B7A6-F180C26E8871}" type="datetime2">
              <a:rPr lang="en-US" smtClean="0"/>
              <a:t>Sunday, 14 June, 2020</a:t>
            </a:fld>
            <a:endParaRPr lang="en-US"/>
          </a:p>
        </p:txBody>
      </p:sp>
      <p:sp>
        <p:nvSpPr>
          <p:cNvPr id="6" name="Rectangle 40"/>
          <p:cNvSpPr>
            <a:spLocks noGrp="1" noChangeArrowheads="1"/>
          </p:cNvSpPr>
          <p:nvPr>
            <p:ph type="ftr" sz="quarter" idx="11"/>
          </p:nvPr>
        </p:nvSpPr>
        <p:spPr/>
        <p:txBody>
          <a:bodyPr/>
          <a:lstStyle>
            <a:lvl1pPr>
              <a:defRPr/>
            </a:lvl1pPr>
          </a:lstStyle>
          <a:p>
            <a:pPr>
              <a:defRPr/>
            </a:pPr>
            <a:endParaRPr lang="en-US"/>
          </a:p>
        </p:txBody>
      </p:sp>
      <p:sp>
        <p:nvSpPr>
          <p:cNvPr id="7"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72DA6034-C194-4063-AA2E-0E45BBB3B65B}" type="slidenum">
              <a:rPr lang="ar-SA" altLang="en-US"/>
              <a:pPr>
                <a:defRPr/>
              </a:pPr>
              <a:t>‹#›</a:t>
            </a:fld>
            <a:endParaRPr lang="en-US" altLang="en-US"/>
          </a:p>
        </p:txBody>
      </p:sp>
    </p:spTree>
    <p:extLst>
      <p:ext uri="{BB962C8B-B14F-4D97-AF65-F5344CB8AC3E}">
        <p14:creationId xmlns:p14="http://schemas.microsoft.com/office/powerpoint/2010/main" val="2208553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p:txBody>
          <a:bodyPr/>
          <a:lstStyle>
            <a:lvl1pPr>
              <a:defRPr/>
            </a:lvl1pPr>
          </a:lstStyle>
          <a:p>
            <a:pPr>
              <a:defRPr/>
            </a:pPr>
            <a:fld id="{C17A041B-5602-4294-B3E7-0214B4F05C5F}" type="datetime2">
              <a:rPr lang="en-US" smtClean="0"/>
              <a:t>Sunday, 14 June, 2020</a:t>
            </a:fld>
            <a:endParaRPr lang="en-US"/>
          </a:p>
        </p:txBody>
      </p:sp>
      <p:sp>
        <p:nvSpPr>
          <p:cNvPr id="6" name="Rectangle 40"/>
          <p:cNvSpPr>
            <a:spLocks noGrp="1" noChangeArrowheads="1"/>
          </p:cNvSpPr>
          <p:nvPr>
            <p:ph type="ftr" sz="quarter" idx="11"/>
          </p:nvPr>
        </p:nvSpPr>
        <p:spPr/>
        <p:txBody>
          <a:bodyPr/>
          <a:lstStyle>
            <a:lvl1pPr>
              <a:defRPr/>
            </a:lvl1pPr>
          </a:lstStyle>
          <a:p>
            <a:pPr>
              <a:defRPr/>
            </a:pPr>
            <a:endParaRPr lang="en-US"/>
          </a:p>
        </p:txBody>
      </p:sp>
      <p:sp>
        <p:nvSpPr>
          <p:cNvPr id="8" name="Rectangle 7"/>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1026845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Rectangle 39"/>
          <p:cNvSpPr>
            <a:spLocks noGrp="1" noChangeArrowheads="1"/>
          </p:cNvSpPr>
          <p:nvPr>
            <p:ph type="dt" sz="half" idx="10"/>
          </p:nvPr>
        </p:nvSpPr>
        <p:spPr/>
        <p:txBody>
          <a:bodyPr/>
          <a:lstStyle>
            <a:lvl1pPr>
              <a:defRPr/>
            </a:lvl1pPr>
          </a:lstStyle>
          <a:p>
            <a:pPr>
              <a:defRPr/>
            </a:pPr>
            <a:fld id="{02025DE0-1CD5-42B7-AF77-8ED5B53B6150}" type="datetime2">
              <a:rPr lang="en-US" smtClean="0"/>
              <a:t>Sunday, 14 June, 2020</a:t>
            </a:fld>
            <a:endParaRPr lang="en-US"/>
          </a:p>
        </p:txBody>
      </p:sp>
      <p:sp>
        <p:nvSpPr>
          <p:cNvPr id="7" name="Rectangle 40"/>
          <p:cNvSpPr>
            <a:spLocks noGrp="1" noChangeArrowheads="1"/>
          </p:cNvSpPr>
          <p:nvPr>
            <p:ph type="ftr" sz="quarter" idx="11"/>
          </p:nvPr>
        </p:nvSpPr>
        <p:spPr/>
        <p:txBody>
          <a:bodyPr/>
          <a:lstStyle>
            <a:lvl1pPr>
              <a:defRPr/>
            </a:lvl1pPr>
          </a:lstStyle>
          <a:p>
            <a:pPr>
              <a:defRPr/>
            </a:pPr>
            <a:endParaRPr lang="en-US"/>
          </a:p>
        </p:txBody>
      </p:sp>
      <p:sp>
        <p:nvSpPr>
          <p:cNvPr id="8"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2BD98FC2-FBC4-427D-BFED-40683E61C7D5}" type="slidenum">
              <a:rPr lang="ar-SA" altLang="en-US"/>
              <a:pPr>
                <a:defRPr/>
              </a:pPr>
              <a:t>‹#›</a:t>
            </a:fld>
            <a:endParaRPr lang="en-US" altLang="en-US"/>
          </a:p>
        </p:txBody>
      </p:sp>
    </p:spTree>
    <p:extLst>
      <p:ext uri="{BB962C8B-B14F-4D97-AF65-F5344CB8AC3E}">
        <p14:creationId xmlns:p14="http://schemas.microsoft.com/office/powerpoint/2010/main" val="2601922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half" idx="3"/>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Rectangle 39"/>
          <p:cNvSpPr>
            <a:spLocks noGrp="1" noChangeArrowheads="1"/>
          </p:cNvSpPr>
          <p:nvPr>
            <p:ph type="dt" sz="half" idx="10"/>
          </p:nvPr>
        </p:nvSpPr>
        <p:spPr/>
        <p:txBody>
          <a:bodyPr/>
          <a:lstStyle>
            <a:lvl1pPr>
              <a:defRPr/>
            </a:lvl1pPr>
          </a:lstStyle>
          <a:p>
            <a:pPr>
              <a:defRPr/>
            </a:pPr>
            <a:fld id="{5CD00428-4046-44FF-B2EA-8529FA35E26D}" type="datetime2">
              <a:rPr lang="en-US" smtClean="0"/>
              <a:t>Sunday, 14 June, 2020</a:t>
            </a:fld>
            <a:endParaRPr lang="en-US"/>
          </a:p>
        </p:txBody>
      </p:sp>
      <p:sp>
        <p:nvSpPr>
          <p:cNvPr id="7" name="Rectangle 40"/>
          <p:cNvSpPr>
            <a:spLocks noGrp="1" noChangeArrowheads="1"/>
          </p:cNvSpPr>
          <p:nvPr>
            <p:ph type="ftr" sz="quarter" idx="11"/>
          </p:nvPr>
        </p:nvSpPr>
        <p:spPr/>
        <p:txBody>
          <a:bodyPr/>
          <a:lstStyle>
            <a:lvl1pPr>
              <a:defRPr/>
            </a:lvl1pPr>
          </a:lstStyle>
          <a:p>
            <a:pPr>
              <a:defRPr/>
            </a:pPr>
            <a:endParaRPr lang="en-US"/>
          </a:p>
        </p:txBody>
      </p:sp>
      <p:sp>
        <p:nvSpPr>
          <p:cNvPr id="8"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E47AA7FA-A0DA-48DB-BD9B-A43CA84B58FC}" type="slidenum">
              <a:rPr lang="ar-SA" altLang="en-US"/>
              <a:pPr>
                <a:defRPr/>
              </a:pPr>
              <a:t>‹#›</a:t>
            </a:fld>
            <a:endParaRPr lang="en-US" altLang="en-US"/>
          </a:p>
        </p:txBody>
      </p:sp>
    </p:spTree>
    <p:extLst>
      <p:ext uri="{BB962C8B-B14F-4D97-AF65-F5344CB8AC3E}">
        <p14:creationId xmlns:p14="http://schemas.microsoft.com/office/powerpoint/2010/main" val="3116547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p:txBody>
          <a:bodyPr/>
          <a:lstStyle>
            <a:lvl1pPr>
              <a:defRPr/>
            </a:lvl1pPr>
          </a:lstStyle>
          <a:p>
            <a:pPr>
              <a:defRPr/>
            </a:pPr>
            <a:fld id="{FFE318D0-8264-4E13-9593-C7FAC1A9A262}" type="datetime2">
              <a:rPr lang="en-US" smtClean="0"/>
              <a:t>Sunday, 14 June, 2020</a:t>
            </a:fld>
            <a:endParaRPr lang="en-US"/>
          </a:p>
        </p:txBody>
      </p:sp>
      <p:sp>
        <p:nvSpPr>
          <p:cNvPr id="6" name="Rectangle 40"/>
          <p:cNvSpPr>
            <a:spLocks noGrp="1" noChangeArrowheads="1"/>
          </p:cNvSpPr>
          <p:nvPr>
            <p:ph type="ftr" sz="quarter" idx="11"/>
          </p:nvPr>
        </p:nvSpPr>
        <p:spPr/>
        <p:txBody>
          <a:bodyPr/>
          <a:lstStyle>
            <a:lvl1pPr>
              <a:defRPr/>
            </a:lvl1pPr>
          </a:lstStyle>
          <a:p>
            <a:pPr>
              <a:defRPr/>
            </a:pPr>
            <a:endParaRPr lang="en-US"/>
          </a:p>
        </p:txBody>
      </p:sp>
      <p:sp>
        <p:nvSpPr>
          <p:cNvPr id="8" name="Rectangle 7"/>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4060227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3" name="Rectangle 39"/>
          <p:cNvSpPr>
            <a:spLocks noGrp="1" noChangeArrowheads="1"/>
          </p:cNvSpPr>
          <p:nvPr>
            <p:ph type="dt" sz="half" idx="10"/>
          </p:nvPr>
        </p:nvSpPr>
        <p:spPr/>
        <p:txBody>
          <a:bodyPr/>
          <a:lstStyle>
            <a:lvl1pPr>
              <a:defRPr/>
            </a:lvl1pPr>
          </a:lstStyle>
          <a:p>
            <a:pPr>
              <a:defRPr/>
            </a:pPr>
            <a:fld id="{418BFCC4-1334-4121-8086-A25316818989}" type="datetime2">
              <a:rPr lang="en-US" smtClean="0"/>
              <a:t>Sunday, 14 June, 2020</a:t>
            </a:fld>
            <a:endParaRPr lang="en-US"/>
          </a:p>
        </p:txBody>
      </p:sp>
      <p:sp>
        <p:nvSpPr>
          <p:cNvPr id="4" name="Rectangle 40"/>
          <p:cNvSpPr>
            <a:spLocks noGrp="1" noChangeArrowheads="1"/>
          </p:cNvSpPr>
          <p:nvPr>
            <p:ph type="ftr" sz="quarter" idx="11"/>
          </p:nvPr>
        </p:nvSpPr>
        <p:spPr/>
        <p:txBody>
          <a:bodyPr/>
          <a:lstStyle>
            <a:lvl1pPr>
              <a:defRPr/>
            </a:lvl1pPr>
          </a:lstStyle>
          <a:p>
            <a:pPr>
              <a:defRPr/>
            </a:pPr>
            <a:endParaRPr lang="en-US"/>
          </a:p>
        </p:txBody>
      </p:sp>
      <p:sp>
        <p:nvSpPr>
          <p:cNvPr id="6" name="Rectangle 5"/>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3796860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800">
                <a:solidFill>
                  <a:srgbClr val="FF0000"/>
                </a:solidFill>
                <a:effectLst/>
              </a:defRPr>
            </a:lvl1pPr>
          </a:lstStyle>
          <a:p>
            <a:r>
              <a:rPr lang="en-US" dirty="0" smtClean="0"/>
              <a:t>Click to edit Master title style</a:t>
            </a:r>
            <a:endParaRPr lang="ar-SA" dirty="0"/>
          </a:p>
        </p:txBody>
      </p:sp>
      <p:sp>
        <p:nvSpPr>
          <p:cNvPr id="3" name="Content Placeholder 2"/>
          <p:cNvSpPr>
            <a:spLocks noGrp="1"/>
          </p:cNvSpPr>
          <p:nvPr>
            <p:ph idx="1"/>
          </p:nvPr>
        </p:nvSpPr>
        <p:spPr/>
        <p:txBody>
          <a:bodyPr/>
          <a:lstStyle>
            <a:lvl1pPr>
              <a:defRPr sz="3200">
                <a:solidFill>
                  <a:srgbClr val="000000"/>
                </a:solidFill>
                <a:effectLst/>
                <a:latin typeface="Simplified Arabic" panose="02020603050405020304" pitchFamily="18" charset="-78"/>
                <a:cs typeface="Simplified Arabic" panose="02020603050405020304" pitchFamily="18" charset="-78"/>
              </a:defRPr>
            </a:lvl1pPr>
            <a:lvl2pPr>
              <a:defRPr sz="3200">
                <a:solidFill>
                  <a:srgbClr val="000000"/>
                </a:solidFill>
                <a:effectLst/>
                <a:latin typeface="Simplified Arabic" panose="02020603050405020304" pitchFamily="18" charset="-78"/>
                <a:cs typeface="Simplified Arabic" panose="02020603050405020304" pitchFamily="18" charset="-78"/>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ar-SA" dirty="0"/>
          </a:p>
        </p:txBody>
      </p:sp>
      <p:sp>
        <p:nvSpPr>
          <p:cNvPr id="4" name="Rectangle 39"/>
          <p:cNvSpPr>
            <a:spLocks noGrp="1" noChangeArrowheads="1"/>
          </p:cNvSpPr>
          <p:nvPr>
            <p:ph type="dt" sz="half" idx="10"/>
          </p:nvPr>
        </p:nvSpPr>
        <p:spPr>
          <a:xfrm>
            <a:off x="457200" y="6278563"/>
            <a:ext cx="2674640" cy="457200"/>
          </a:xfrm>
        </p:spPr>
        <p:txBody>
          <a:bodyPr/>
          <a:lstStyle>
            <a:lvl1pPr>
              <a:defRPr/>
            </a:lvl1pPr>
          </a:lstStyle>
          <a:p>
            <a:pPr>
              <a:defRPr/>
            </a:pPr>
            <a:fld id="{1E923CED-577B-4B38-9AB6-257FC70129C4}" type="datetime2">
              <a:rPr lang="en-US" smtClean="0"/>
              <a:t>Sunday, 14 June, 2020</a:t>
            </a:fld>
            <a:endParaRPr lang="en-US" dirty="0"/>
          </a:p>
        </p:txBody>
      </p:sp>
      <p:sp>
        <p:nvSpPr>
          <p:cNvPr id="5" name="Rectangle 40"/>
          <p:cNvSpPr>
            <a:spLocks noGrp="1" noChangeArrowheads="1"/>
          </p:cNvSpPr>
          <p:nvPr>
            <p:ph type="ftr" sz="quarter" idx="11"/>
          </p:nvPr>
        </p:nvSpPr>
        <p:spPr>
          <a:xfrm>
            <a:off x="3491880" y="6278563"/>
            <a:ext cx="2527920" cy="457200"/>
          </a:xfrm>
        </p:spPr>
        <p:txBody>
          <a:bodyPr/>
          <a:lstStyle>
            <a:lvl1pPr>
              <a:defRPr/>
            </a:lvl1pPr>
          </a:lstStyle>
          <a:p>
            <a:pPr>
              <a:defRPr/>
            </a:pPr>
            <a:endParaRPr lang="en-US" dirty="0"/>
          </a:p>
        </p:txBody>
      </p:sp>
      <p:sp>
        <p:nvSpPr>
          <p:cNvPr id="7" name="Rectangle 6"/>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1252888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p:txBody>
          <a:bodyPr/>
          <a:lstStyle>
            <a:lvl1pPr>
              <a:defRPr/>
            </a:lvl1pPr>
          </a:lstStyle>
          <a:p>
            <a:pPr>
              <a:defRPr/>
            </a:pPr>
            <a:fld id="{7C709CE3-2814-4CEC-B1BB-7DE74E55D960}" type="datetime2">
              <a:rPr lang="en-US" smtClean="0"/>
              <a:t>Sunday, 14 June, 2020</a:t>
            </a:fld>
            <a:endParaRPr lang="en-US"/>
          </a:p>
        </p:txBody>
      </p:sp>
      <p:sp>
        <p:nvSpPr>
          <p:cNvPr id="5" name="Rectangle 40"/>
          <p:cNvSpPr>
            <a:spLocks noGrp="1" noChangeArrowheads="1"/>
          </p:cNvSpPr>
          <p:nvPr>
            <p:ph type="ftr" sz="quarter" idx="11"/>
          </p:nvPr>
        </p:nvSpPr>
        <p:spPr/>
        <p:txBody>
          <a:bodyPr/>
          <a:lstStyle>
            <a:lvl1pPr>
              <a:defRPr/>
            </a:lvl1pPr>
          </a:lstStyle>
          <a:p>
            <a:pPr>
              <a:defRPr/>
            </a:pPr>
            <a:endParaRPr lang="en-US"/>
          </a:p>
        </p:txBody>
      </p:sp>
      <p:sp>
        <p:nvSpPr>
          <p:cNvPr id="7" name="Rectangle 6"/>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360623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p:txBody>
          <a:bodyPr/>
          <a:lstStyle>
            <a:lvl1pPr>
              <a:defRPr/>
            </a:lvl1pPr>
          </a:lstStyle>
          <a:p>
            <a:pPr>
              <a:defRPr/>
            </a:pPr>
            <a:fld id="{847B9747-E559-42B7-972E-7C4F8381202E}" type="datetime2">
              <a:rPr lang="en-US" smtClean="0"/>
              <a:t>Sunday, 14 June, 2020</a:t>
            </a:fld>
            <a:endParaRPr lang="en-US"/>
          </a:p>
        </p:txBody>
      </p:sp>
      <p:sp>
        <p:nvSpPr>
          <p:cNvPr id="6" name="Rectangle 40"/>
          <p:cNvSpPr>
            <a:spLocks noGrp="1" noChangeArrowheads="1"/>
          </p:cNvSpPr>
          <p:nvPr>
            <p:ph type="ftr" sz="quarter" idx="11"/>
          </p:nvPr>
        </p:nvSpPr>
        <p:spPr/>
        <p:txBody>
          <a:bodyPr/>
          <a:lstStyle>
            <a:lvl1pPr>
              <a:defRPr/>
            </a:lvl1pPr>
          </a:lstStyle>
          <a:p>
            <a:pPr>
              <a:defRPr/>
            </a:pPr>
            <a:endParaRPr lang="en-US"/>
          </a:p>
        </p:txBody>
      </p:sp>
      <p:sp>
        <p:nvSpPr>
          <p:cNvPr id="8" name="Rectangle 7"/>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347444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39"/>
          <p:cNvSpPr>
            <a:spLocks noGrp="1" noChangeArrowheads="1"/>
          </p:cNvSpPr>
          <p:nvPr>
            <p:ph type="dt" sz="half" idx="10"/>
          </p:nvPr>
        </p:nvSpPr>
        <p:spPr/>
        <p:txBody>
          <a:bodyPr/>
          <a:lstStyle>
            <a:lvl1pPr>
              <a:defRPr/>
            </a:lvl1pPr>
          </a:lstStyle>
          <a:p>
            <a:pPr>
              <a:defRPr/>
            </a:pPr>
            <a:fld id="{351FD8EF-2E59-4A80-B843-ED90973B57B0}" type="datetime2">
              <a:rPr lang="en-US" smtClean="0"/>
              <a:t>Sunday, 14 June, 2020</a:t>
            </a:fld>
            <a:endParaRPr lang="en-US"/>
          </a:p>
        </p:txBody>
      </p:sp>
      <p:sp>
        <p:nvSpPr>
          <p:cNvPr id="8" name="Rectangle 40"/>
          <p:cNvSpPr>
            <a:spLocks noGrp="1" noChangeArrowheads="1"/>
          </p:cNvSpPr>
          <p:nvPr>
            <p:ph type="ftr" sz="quarter" idx="11"/>
          </p:nvPr>
        </p:nvSpPr>
        <p:spPr/>
        <p:txBody>
          <a:bodyPr/>
          <a:lstStyle>
            <a:lvl1pPr>
              <a:defRPr/>
            </a:lvl1pPr>
          </a:lstStyle>
          <a:p>
            <a:pPr>
              <a:defRPr/>
            </a:pPr>
            <a:endParaRPr lang="en-US"/>
          </a:p>
        </p:txBody>
      </p:sp>
      <p:sp>
        <p:nvSpPr>
          <p:cNvPr id="9"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148CA515-F9E2-477B-97EA-3FF1A47A1EE8}" type="slidenum">
              <a:rPr lang="ar-SA" altLang="en-US"/>
              <a:pPr>
                <a:defRPr/>
              </a:pPr>
              <a:t>‹#›</a:t>
            </a:fld>
            <a:endParaRPr lang="en-US" altLang="en-US"/>
          </a:p>
        </p:txBody>
      </p:sp>
    </p:spTree>
    <p:extLst>
      <p:ext uri="{BB962C8B-B14F-4D97-AF65-F5344CB8AC3E}">
        <p14:creationId xmlns:p14="http://schemas.microsoft.com/office/powerpoint/2010/main" val="694128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39"/>
          <p:cNvSpPr>
            <a:spLocks noGrp="1" noChangeArrowheads="1"/>
          </p:cNvSpPr>
          <p:nvPr>
            <p:ph type="dt" sz="half" idx="10"/>
          </p:nvPr>
        </p:nvSpPr>
        <p:spPr/>
        <p:txBody>
          <a:bodyPr/>
          <a:lstStyle>
            <a:lvl1pPr>
              <a:defRPr/>
            </a:lvl1pPr>
          </a:lstStyle>
          <a:p>
            <a:pPr>
              <a:defRPr/>
            </a:pPr>
            <a:fld id="{7C916DE1-6653-49C5-9D22-AC7251AB3F2B}" type="datetime2">
              <a:rPr lang="en-US" smtClean="0"/>
              <a:t>Sunday, 14 June, 2020</a:t>
            </a:fld>
            <a:endParaRPr lang="en-US"/>
          </a:p>
        </p:txBody>
      </p:sp>
      <p:sp>
        <p:nvSpPr>
          <p:cNvPr id="4" name="Rectangle 40"/>
          <p:cNvSpPr>
            <a:spLocks noGrp="1" noChangeArrowheads="1"/>
          </p:cNvSpPr>
          <p:nvPr>
            <p:ph type="ftr" sz="quarter" idx="11"/>
          </p:nvPr>
        </p:nvSpPr>
        <p:spPr/>
        <p:txBody>
          <a:bodyPr/>
          <a:lstStyle>
            <a:lvl1pPr>
              <a:defRPr/>
            </a:lvl1pPr>
          </a:lstStyle>
          <a:p>
            <a:pPr>
              <a:defRPr/>
            </a:pPr>
            <a:endParaRPr lang="en-US"/>
          </a:p>
        </p:txBody>
      </p:sp>
      <p:sp>
        <p:nvSpPr>
          <p:cNvPr id="6" name="Rectangle 5"/>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178319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p:txBody>
          <a:bodyPr/>
          <a:lstStyle>
            <a:lvl1pPr>
              <a:defRPr/>
            </a:lvl1pPr>
          </a:lstStyle>
          <a:p>
            <a:pPr>
              <a:defRPr/>
            </a:pPr>
            <a:fld id="{3C727E52-9E9C-491D-9651-C1D57F9A27DF}" type="datetime2">
              <a:rPr lang="en-US" smtClean="0"/>
              <a:t>Sunday, 14 June, 2020</a:t>
            </a:fld>
            <a:endParaRPr lang="en-US"/>
          </a:p>
        </p:txBody>
      </p:sp>
      <p:sp>
        <p:nvSpPr>
          <p:cNvPr id="3" name="Rectangle 40"/>
          <p:cNvSpPr>
            <a:spLocks noGrp="1" noChangeArrowheads="1"/>
          </p:cNvSpPr>
          <p:nvPr>
            <p:ph type="ftr" sz="quarter" idx="11"/>
          </p:nvPr>
        </p:nvSpPr>
        <p:spPr/>
        <p:txBody>
          <a:bodyPr/>
          <a:lstStyle>
            <a:lvl1pPr>
              <a:defRPr/>
            </a:lvl1pPr>
          </a:lstStyle>
          <a:p>
            <a:pPr>
              <a:defRPr/>
            </a:pPr>
            <a:endParaRPr lang="en-US"/>
          </a:p>
        </p:txBody>
      </p:sp>
      <p:sp>
        <p:nvSpPr>
          <p:cNvPr id="5" name="Rectangle 4"/>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extLst>
      <p:ext uri="{BB962C8B-B14F-4D97-AF65-F5344CB8AC3E}">
        <p14:creationId xmlns:p14="http://schemas.microsoft.com/office/powerpoint/2010/main" val="3546237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p:txBody>
          <a:bodyPr/>
          <a:lstStyle>
            <a:lvl1pPr>
              <a:defRPr/>
            </a:lvl1pPr>
          </a:lstStyle>
          <a:p>
            <a:pPr>
              <a:defRPr/>
            </a:pPr>
            <a:fld id="{25CAC642-95D7-456B-8764-D8ECE01F889F}" type="datetime2">
              <a:rPr lang="en-US" smtClean="0"/>
              <a:t>Sunday, 14 June, 2020</a:t>
            </a:fld>
            <a:endParaRPr lang="en-US"/>
          </a:p>
        </p:txBody>
      </p:sp>
      <p:sp>
        <p:nvSpPr>
          <p:cNvPr id="6" name="Rectangle 40"/>
          <p:cNvSpPr>
            <a:spLocks noGrp="1" noChangeArrowheads="1"/>
          </p:cNvSpPr>
          <p:nvPr>
            <p:ph type="ftr" sz="quarter" idx="11"/>
          </p:nvPr>
        </p:nvSpPr>
        <p:spPr/>
        <p:txBody>
          <a:bodyPr/>
          <a:lstStyle>
            <a:lvl1pPr>
              <a:defRPr/>
            </a:lvl1pPr>
          </a:lstStyle>
          <a:p>
            <a:pPr>
              <a:defRPr/>
            </a:pPr>
            <a:endParaRPr lang="en-US"/>
          </a:p>
        </p:txBody>
      </p:sp>
      <p:sp>
        <p:nvSpPr>
          <p:cNvPr id="7"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614DFFD5-6E89-4C88-B988-39A23E4C2C15}" type="slidenum">
              <a:rPr lang="ar-SA" altLang="en-US"/>
              <a:pPr>
                <a:defRPr/>
              </a:pPr>
              <a:t>‹#›</a:t>
            </a:fld>
            <a:endParaRPr lang="en-US" altLang="en-US"/>
          </a:p>
        </p:txBody>
      </p:sp>
    </p:spTree>
    <p:extLst>
      <p:ext uri="{BB962C8B-B14F-4D97-AF65-F5344CB8AC3E}">
        <p14:creationId xmlns:p14="http://schemas.microsoft.com/office/powerpoint/2010/main" val="1079491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p:txBody>
          <a:bodyPr/>
          <a:lstStyle>
            <a:lvl1pPr>
              <a:defRPr/>
            </a:lvl1pPr>
          </a:lstStyle>
          <a:p>
            <a:pPr>
              <a:defRPr/>
            </a:pPr>
            <a:fld id="{30E9681F-7574-4B22-864E-905339D50195}" type="datetime2">
              <a:rPr lang="en-US" smtClean="0"/>
              <a:t>Sunday, 14 June, 2020</a:t>
            </a:fld>
            <a:endParaRPr lang="en-US"/>
          </a:p>
        </p:txBody>
      </p:sp>
      <p:sp>
        <p:nvSpPr>
          <p:cNvPr id="6" name="Rectangle 40"/>
          <p:cNvSpPr>
            <a:spLocks noGrp="1" noChangeArrowheads="1"/>
          </p:cNvSpPr>
          <p:nvPr>
            <p:ph type="ftr" sz="quarter" idx="11"/>
          </p:nvPr>
        </p:nvSpPr>
        <p:spPr/>
        <p:txBody>
          <a:bodyPr/>
          <a:lstStyle>
            <a:lvl1pPr>
              <a:defRPr/>
            </a:lvl1pPr>
          </a:lstStyle>
          <a:p>
            <a:pPr>
              <a:defRPr/>
            </a:pPr>
            <a:endParaRPr lang="en-US"/>
          </a:p>
        </p:txBody>
      </p:sp>
      <p:sp>
        <p:nvSpPr>
          <p:cNvPr id="7"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725A67C8-4CFF-48B7-BA83-86BA2917BFFA}" type="slidenum">
              <a:rPr lang="ar-SA" altLang="en-US"/>
              <a:pPr>
                <a:defRPr/>
              </a:pPr>
              <a:t>‹#›</a:t>
            </a:fld>
            <a:endParaRPr lang="en-US" altLang="en-US"/>
          </a:p>
        </p:txBody>
      </p:sp>
    </p:spTree>
    <p:extLst>
      <p:ext uri="{BB962C8B-B14F-4D97-AF65-F5344CB8AC3E}">
        <p14:creationId xmlns:p14="http://schemas.microsoft.com/office/powerpoint/2010/main" val="224995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92D050"/>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2765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2765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5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6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rtl="1" eaLnBrk="1" hangingPunct="1">
                <a:defRPr/>
              </a:pPr>
              <a:endParaRPr lang="ar-SA"/>
            </a:p>
          </p:txBody>
        </p:sp>
        <p:sp>
          <p:nvSpPr>
            <p:cNvPr id="2766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sp>
          <p:nvSpPr>
            <p:cNvPr id="2766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sp>
          <p:nvSpPr>
            <p:cNvPr id="2767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rtl="1" eaLnBrk="1" hangingPunct="1">
                <a:defRPr/>
              </a:pPr>
              <a:endParaRPr lang="ar-SA"/>
            </a:p>
          </p:txBody>
        </p:sp>
        <p:sp>
          <p:nvSpPr>
            <p:cNvPr id="2767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2767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rtl="1" eaLnBrk="1" hangingPunct="1">
                <a:defRPr/>
              </a:pPr>
              <a:endParaRPr lang="ar-SA"/>
            </a:p>
          </p:txBody>
        </p:sp>
        <p:sp>
          <p:nvSpPr>
            <p:cNvPr id="2767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8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rtl="1" eaLnBrk="1" hangingPunct="1">
                <a:defRPr/>
              </a:pPr>
              <a:endParaRPr lang="ar-SA"/>
            </a:p>
          </p:txBody>
        </p:sp>
        <p:sp>
          <p:nvSpPr>
            <p:cNvPr id="2768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8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2768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rtl="1" eaLnBrk="1" hangingPunct="1">
                <a:defRPr/>
              </a:pPr>
              <a:endParaRPr lang="ar-SA"/>
            </a:p>
          </p:txBody>
        </p:sp>
        <p:sp>
          <p:nvSpPr>
            <p:cNvPr id="2768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grpSp>
      <p:sp>
        <p:nvSpPr>
          <p:cNvPr id="2768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768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687" name="Rectangle 39"/>
          <p:cNvSpPr>
            <a:spLocks noGrp="1" noChangeArrowheads="1"/>
          </p:cNvSpPr>
          <p:nvPr>
            <p:ph type="dt" sz="half" idx="2"/>
          </p:nvPr>
        </p:nvSpPr>
        <p:spPr bwMode="auto">
          <a:xfrm>
            <a:off x="457200" y="6278563"/>
            <a:ext cx="243363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1" hangingPunct="1">
              <a:defRPr sz="1400">
                <a:solidFill>
                  <a:srgbClr val="000000"/>
                </a:solidFill>
                <a:cs typeface="Arial" pitchFamily="34" charset="0"/>
              </a:defRPr>
            </a:lvl1pPr>
          </a:lstStyle>
          <a:p>
            <a:pPr>
              <a:defRPr/>
            </a:pPr>
            <a:fld id="{C26EC18B-FE94-4ADF-A3C9-3667906A9C0E}" type="datetime2">
              <a:rPr lang="en-US" smtClean="0"/>
              <a:t>Sunday, 14 June, 2020</a:t>
            </a:fld>
            <a:endParaRPr lang="en-US" dirty="0"/>
          </a:p>
        </p:txBody>
      </p:sp>
      <p:sp>
        <p:nvSpPr>
          <p:cNvPr id="27688" name="Rectangle 40"/>
          <p:cNvSpPr>
            <a:spLocks noGrp="1" noChangeArrowheads="1"/>
          </p:cNvSpPr>
          <p:nvPr>
            <p:ph type="ftr" sz="quarter" idx="3"/>
          </p:nvPr>
        </p:nvSpPr>
        <p:spPr bwMode="auto">
          <a:xfrm>
            <a:off x="3373438" y="6278563"/>
            <a:ext cx="264636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1" hangingPunct="1">
              <a:defRPr sz="1200">
                <a:cs typeface="Arial" pitchFamily="34" charset="0"/>
              </a:defRPr>
            </a:lvl1pPr>
          </a:lstStyle>
          <a:p>
            <a:pPr>
              <a:defRPr/>
            </a:pPr>
            <a:endParaRPr lang="en-US" dirty="0"/>
          </a:p>
        </p:txBody>
      </p:sp>
      <p:sp>
        <p:nvSpPr>
          <p:cNvPr id="2" name="Rectangle 1"/>
          <p:cNvSpPr/>
          <p:nvPr userDrawn="1"/>
        </p:nvSpPr>
        <p:spPr bwMode="auto">
          <a:xfrm>
            <a:off x="7350126" y="6380163"/>
            <a:ext cx="1790699"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69001E60-014B-4089-8D93-BD233F921CE7}" type="slidenum">
              <a:rPr kumimoji="0" lang="en-US" sz="24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400" b="0" i="0" u="none" strike="noStrike" cap="none" normalizeH="0" baseline="0" dirty="0" smtClean="0">
                <a:ln>
                  <a:noFill/>
                </a:ln>
                <a:solidFill>
                  <a:srgbClr val="003399"/>
                </a:solidFill>
                <a:effectLst/>
                <a:latin typeface="Tahoma" pitchFamily="34" charset="0"/>
                <a:cs typeface="Arial" pitchFamily="34" charset="0"/>
              </a:rPr>
              <a:t> of 25</a:t>
            </a:r>
          </a:p>
        </p:txBody>
      </p:sp>
    </p:spTree>
  </p:cSld>
  <p:clrMap bg1="dk2" tx1="lt1" bg2="dk1" tx2="lt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 id="2147483981" r:id="rId14"/>
    <p:sldLayoutId id="2147483982" r:id="rId15"/>
    <p:sldLayoutId id="2147483983" r:id="rId16"/>
    <p:sldLayoutId id="2147483984" r:id="rId17"/>
    <p:sldLayoutId id="2147483985" r:id="rId18"/>
    <p:sldLayoutId id="2147483986" r:id="rId19"/>
  </p:sldLayoutIdLst>
  <p:hf sldNum="0" hdr="0" ftr="0"/>
  <p:txStyles>
    <p:titleStyle>
      <a:lvl1pPr algn="ctr" rtl="1" eaLnBrk="0" fontAlgn="base" hangingPunct="0">
        <a:spcBef>
          <a:spcPct val="0"/>
        </a:spcBef>
        <a:spcAft>
          <a:spcPct val="0"/>
        </a:spcAft>
        <a:defRPr sz="4800">
          <a:solidFill>
            <a:srgbClr val="FF0000"/>
          </a:solidFill>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latin typeface="Simplified Arabic" panose="02020603050405020304" pitchFamily="18" charset="-78"/>
          <a:ea typeface="+mn-ea"/>
          <a:cs typeface="Simplified Arabic" panose="02020603050405020304" pitchFamily="18" charset="-78"/>
        </a:defRPr>
      </a:lvl1pPr>
      <a:lvl2pPr marL="742950" indent="-285750" algn="r" rtl="1"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3612" y="4077072"/>
            <a:ext cx="7274283" cy="1792243"/>
          </a:xfrm>
        </p:spPr>
        <p:txBody>
          <a:bodyPr>
            <a:noAutofit/>
          </a:bodyPr>
          <a:lstStyle/>
          <a:p>
            <a:pPr algn="ctr"/>
            <a:r>
              <a:rPr lang="ar-AE" sz="13800" dirty="0" smtClean="0">
                <a:solidFill>
                  <a:srgbClr val="002060"/>
                </a:solidFill>
                <a:effectLst/>
              </a:rPr>
              <a:t>الرقابة</a:t>
            </a:r>
            <a:endParaRPr lang="en-US" sz="9600" dirty="0">
              <a:solidFill>
                <a:srgbClr val="CC0000"/>
              </a:solidFill>
              <a:effectLst/>
            </a:endParaRPr>
          </a:p>
        </p:txBody>
      </p:sp>
      <p:sp>
        <p:nvSpPr>
          <p:cNvPr id="6" name="Date Placeholder 5"/>
          <p:cNvSpPr>
            <a:spLocks noGrp="1"/>
          </p:cNvSpPr>
          <p:nvPr>
            <p:ph type="dt" sz="half" idx="10"/>
          </p:nvPr>
        </p:nvSpPr>
        <p:spPr>
          <a:xfrm>
            <a:off x="457200" y="6278563"/>
            <a:ext cx="2962672" cy="457200"/>
          </a:xfrm>
        </p:spPr>
        <p:txBody>
          <a:bodyPr/>
          <a:lstStyle/>
          <a:p>
            <a:fld id="{1B560601-D095-4E1E-B960-D50DF9E52B02}" type="datetime2">
              <a:rPr lang="en-US" smtClean="0">
                <a:solidFill>
                  <a:srgbClr val="000000"/>
                </a:solidFill>
              </a:rPr>
              <a:t>Sunday, 14 June, 2020</a:t>
            </a:fld>
            <a:endParaRPr lang="en-US" dirty="0">
              <a:solidFill>
                <a:srgbClr val="000000"/>
              </a:solidFill>
            </a:endParaRPr>
          </a:p>
        </p:txBody>
      </p:sp>
      <p:sp>
        <p:nvSpPr>
          <p:cNvPr id="3" name="TextBox 2"/>
          <p:cNvSpPr txBox="1"/>
          <p:nvPr/>
        </p:nvSpPr>
        <p:spPr>
          <a:xfrm>
            <a:off x="2123728" y="2252446"/>
            <a:ext cx="4896544" cy="1107996"/>
          </a:xfrm>
          <a:prstGeom prst="rect">
            <a:avLst/>
          </a:prstGeom>
          <a:noFill/>
        </p:spPr>
        <p:txBody>
          <a:bodyPr wrap="square" rtlCol="0">
            <a:spAutoFit/>
          </a:bodyPr>
          <a:lstStyle/>
          <a:p>
            <a:pPr algn="ctr"/>
            <a:r>
              <a:rPr lang="ar-AE" sz="6600" dirty="0">
                <a:solidFill>
                  <a:srgbClr val="C00000"/>
                </a:solidFill>
              </a:rPr>
              <a:t>الفصل </a:t>
            </a:r>
            <a:r>
              <a:rPr lang="ar-AE" sz="6600" dirty="0" smtClean="0">
                <a:solidFill>
                  <a:srgbClr val="C00000"/>
                </a:solidFill>
              </a:rPr>
              <a:t>السادس</a:t>
            </a:r>
            <a:endParaRPr lang="en-US" sz="6600" dirty="0">
              <a:solidFill>
                <a:srgbClr val="C00000"/>
              </a:solidFill>
            </a:endParaRPr>
          </a:p>
        </p:txBody>
      </p:sp>
      <p:sp>
        <p:nvSpPr>
          <p:cNvPr id="5" name="TextBox 4"/>
          <p:cNvSpPr txBox="1"/>
          <p:nvPr/>
        </p:nvSpPr>
        <p:spPr>
          <a:xfrm>
            <a:off x="575280" y="764704"/>
            <a:ext cx="7688687" cy="715581"/>
          </a:xfrm>
          <a:prstGeom prst="rect">
            <a:avLst/>
          </a:prstGeom>
          <a:noFill/>
        </p:spPr>
        <p:txBody>
          <a:bodyPr wrap="square" rtlCol="0">
            <a:spAutoFit/>
          </a:bodyPr>
          <a:lstStyle/>
          <a:p>
            <a:pPr algn="ctr" rtl="1"/>
            <a:r>
              <a:rPr lang="ar-AE" sz="4050" dirty="0">
                <a:solidFill>
                  <a:srgbClr val="000000"/>
                </a:solidFill>
              </a:rPr>
              <a:t>د.سالم الجندي: مبادئ الإدارة </a:t>
            </a:r>
            <a:r>
              <a:rPr lang="en-US" sz="4050" dirty="0">
                <a:solidFill>
                  <a:srgbClr val="000000"/>
                </a:solidFill>
              </a:rPr>
              <a:t>0501200A</a:t>
            </a:r>
          </a:p>
        </p:txBody>
      </p:sp>
    </p:spTree>
    <p:extLst>
      <p:ext uri="{BB962C8B-B14F-4D97-AF65-F5344CB8AC3E}">
        <p14:creationId xmlns:p14="http://schemas.microsoft.com/office/powerpoint/2010/main" val="1194327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z="3200" b="1" dirty="0"/>
              <a:t>مراحل الرقابة الإدارية </a:t>
            </a:r>
            <a:r>
              <a:rPr lang="en-US" altLang="zh-CN" sz="3200" b="1" dirty="0">
                <a:ea typeface="SimSun" pitchFamily="2" charset="-122"/>
              </a:rPr>
              <a:t>The Controlling</a:t>
            </a:r>
            <a:r>
              <a:rPr lang="ar-SA" altLang="zh-CN" sz="3200" b="1" dirty="0"/>
              <a:t> </a:t>
            </a:r>
            <a:r>
              <a:rPr lang="en-US" altLang="zh-CN" sz="3200" b="1" dirty="0" smtClean="0">
                <a:ea typeface="SimSun" pitchFamily="2" charset="-122"/>
              </a:rPr>
              <a:t>Process</a:t>
            </a:r>
            <a:endParaRPr lang="en-US" sz="3200" dirty="0"/>
          </a:p>
        </p:txBody>
      </p:sp>
      <p:sp>
        <p:nvSpPr>
          <p:cNvPr id="3" name="Content Placeholder 2"/>
          <p:cNvSpPr>
            <a:spLocks noGrp="1"/>
          </p:cNvSpPr>
          <p:nvPr>
            <p:ph idx="1"/>
          </p:nvPr>
        </p:nvSpPr>
        <p:spPr/>
        <p:txBody>
          <a:bodyPr/>
          <a:lstStyle/>
          <a:p>
            <a:pPr eaLnBrk="1" hangingPunct="1">
              <a:lnSpc>
                <a:spcPct val="150000"/>
              </a:lnSpc>
              <a:buNone/>
              <a:defRPr/>
            </a:pPr>
            <a:r>
              <a:rPr lang="ar-SA" altLang="zh-CN" sz="2800" b="1" dirty="0"/>
              <a:t>(ج) مقارنة الأداء الفعلي </a:t>
            </a:r>
            <a:r>
              <a:rPr lang="ar-SA" altLang="zh-CN" sz="2800" b="1" dirty="0" smtClean="0"/>
              <a:t>بالمخطط </a:t>
            </a:r>
            <a:r>
              <a:rPr lang="en-US" altLang="zh-CN" sz="2800" b="1" dirty="0">
                <a:ea typeface="SimSun" pitchFamily="2" charset="-122"/>
              </a:rPr>
              <a:t>Comparing performance against standards     </a:t>
            </a:r>
            <a:r>
              <a:rPr lang="ar-SA" altLang="zh-CN" sz="2800" b="1" dirty="0"/>
              <a:t> </a:t>
            </a:r>
            <a:endParaRPr lang="ar-AE" altLang="zh-CN" sz="2800" dirty="0" smtClean="0"/>
          </a:p>
          <a:p>
            <a:pPr eaLnBrk="1" hangingPunct="1">
              <a:lnSpc>
                <a:spcPct val="150000"/>
              </a:lnSpc>
              <a:buNone/>
              <a:defRPr/>
            </a:pPr>
            <a:r>
              <a:rPr lang="en-US" altLang="zh-CN" sz="2800" dirty="0" smtClean="0">
                <a:ea typeface="SimSun" pitchFamily="2" charset="-122"/>
              </a:rPr>
              <a:t>     </a:t>
            </a:r>
            <a:r>
              <a:rPr lang="ar-SA" altLang="zh-CN" sz="2800" dirty="0"/>
              <a:t>تتضمن هذه المرحلة مقارنة الأداء الفعلي بالمخطط وهنا نصل إما إلى</a:t>
            </a:r>
            <a:r>
              <a:rPr lang="en-US" altLang="zh-CN" sz="2800" dirty="0">
                <a:ea typeface="SimSun" pitchFamily="2" charset="-122"/>
              </a:rPr>
              <a:t> </a:t>
            </a:r>
            <a:r>
              <a:rPr lang="ar-SA" altLang="zh-CN" sz="2800" dirty="0"/>
              <a:t>:</a:t>
            </a:r>
            <a:br>
              <a:rPr lang="ar-SA" altLang="zh-CN" sz="2800" dirty="0"/>
            </a:br>
            <a:r>
              <a:rPr lang="en-US" altLang="zh-CN" sz="2800" dirty="0">
                <a:ea typeface="SimSun" pitchFamily="2" charset="-122"/>
              </a:rPr>
              <a:t>     </a:t>
            </a:r>
            <a:r>
              <a:rPr lang="ar-SA" altLang="zh-CN" sz="2800" dirty="0"/>
              <a:t>-</a:t>
            </a:r>
            <a:r>
              <a:rPr lang="ar-SA" altLang="zh-CN" sz="2800" b="1" dirty="0"/>
              <a:t> </a:t>
            </a:r>
            <a:r>
              <a:rPr lang="en-US" altLang="zh-CN" sz="2800" b="1" dirty="0">
                <a:ea typeface="SimSun" pitchFamily="2" charset="-122"/>
              </a:rPr>
              <a:t> </a:t>
            </a:r>
            <a:r>
              <a:rPr lang="ar-SA" altLang="zh-CN" sz="2800" b="1" dirty="0"/>
              <a:t>توافق الأداء الفعلي مع المعياري ( لا توجد انحرافات )</a:t>
            </a:r>
            <a:r>
              <a:rPr lang="en-US" altLang="zh-CN" sz="2800" b="1" dirty="0">
                <a:ea typeface="SimSun" pitchFamily="2" charset="-122"/>
              </a:rPr>
              <a:t>. </a:t>
            </a:r>
            <a:r>
              <a:rPr lang="ar-SA" altLang="zh-CN" sz="2800" dirty="0"/>
              <a:t/>
            </a:r>
            <a:br>
              <a:rPr lang="ar-SA" altLang="zh-CN" sz="2800" dirty="0"/>
            </a:br>
            <a:r>
              <a:rPr lang="en-US" altLang="zh-CN" sz="2800" dirty="0">
                <a:ea typeface="SimSun" pitchFamily="2" charset="-122"/>
              </a:rPr>
              <a:t>     </a:t>
            </a:r>
            <a:r>
              <a:rPr lang="ar-SA" altLang="zh-CN" sz="2800" dirty="0"/>
              <a:t>-</a:t>
            </a:r>
            <a:r>
              <a:rPr lang="ar-SA" altLang="zh-CN" sz="2800" b="1" dirty="0"/>
              <a:t> </a:t>
            </a:r>
            <a:r>
              <a:rPr lang="en-US" altLang="zh-CN" sz="2800" b="1" dirty="0">
                <a:ea typeface="SimSun" pitchFamily="2" charset="-122"/>
              </a:rPr>
              <a:t> </a:t>
            </a:r>
            <a:r>
              <a:rPr lang="ar-SA" altLang="zh-CN" sz="2800" b="1" dirty="0"/>
              <a:t>أن يكون الأداء جيداً ويفوق المعيار ( الانحراف موجب )</a:t>
            </a:r>
            <a:r>
              <a:rPr lang="en-US" altLang="zh-CN" sz="2800" b="1" dirty="0">
                <a:ea typeface="SimSun" pitchFamily="2" charset="-122"/>
              </a:rPr>
              <a:t>. </a:t>
            </a:r>
            <a:r>
              <a:rPr lang="ar-SA" altLang="zh-CN" sz="2800" dirty="0"/>
              <a:t/>
            </a:r>
            <a:br>
              <a:rPr lang="ar-SA" altLang="zh-CN" sz="2800" dirty="0"/>
            </a:br>
            <a:r>
              <a:rPr lang="en-US" altLang="zh-CN" sz="2800" dirty="0">
                <a:ea typeface="SimSun" pitchFamily="2" charset="-122"/>
              </a:rPr>
              <a:t>     </a:t>
            </a:r>
            <a:r>
              <a:rPr lang="ar-SA" altLang="zh-CN" sz="2800" dirty="0"/>
              <a:t>-</a:t>
            </a:r>
            <a:r>
              <a:rPr lang="ar-SA" altLang="zh-CN" sz="2800" b="1" dirty="0"/>
              <a:t> </a:t>
            </a:r>
            <a:r>
              <a:rPr lang="en-US" altLang="zh-CN" sz="2800" b="1" dirty="0">
                <a:ea typeface="SimSun" pitchFamily="2" charset="-122"/>
              </a:rPr>
              <a:t> </a:t>
            </a:r>
            <a:r>
              <a:rPr lang="ar-SA" altLang="zh-CN" sz="2800" b="1" dirty="0"/>
              <a:t>أن يكون الأداء سلبي ( الانحراف سلبي )</a:t>
            </a:r>
            <a:r>
              <a:rPr lang="en-US" altLang="zh-CN" sz="2800" b="1" dirty="0">
                <a:ea typeface="SimSun" pitchFamily="2" charset="-122"/>
              </a:rPr>
              <a:t>. </a:t>
            </a:r>
          </a:p>
        </p:txBody>
      </p:sp>
      <p:sp>
        <p:nvSpPr>
          <p:cNvPr id="4" name="Date Placeholder 3"/>
          <p:cNvSpPr>
            <a:spLocks noGrp="1"/>
          </p:cNvSpPr>
          <p:nvPr>
            <p:ph type="dt" sz="half" idx="10"/>
          </p:nvPr>
        </p:nvSpPr>
        <p:spPr/>
        <p:txBody>
          <a:bodyPr/>
          <a:lstStyle/>
          <a:p>
            <a:pPr>
              <a:defRPr/>
            </a:pPr>
            <a:fld id="{9673E442-FBA0-42F2-B07A-31E2357F5831}" type="datetime2">
              <a:rPr lang="en-US" smtClean="0"/>
              <a:t>Sunday, 14 June, 2020</a:t>
            </a:fld>
            <a:endParaRPr lang="en-US" dirty="0"/>
          </a:p>
        </p:txBody>
      </p:sp>
    </p:spTree>
    <p:extLst>
      <p:ext uri="{BB962C8B-B14F-4D97-AF65-F5344CB8AC3E}">
        <p14:creationId xmlns:p14="http://schemas.microsoft.com/office/powerpoint/2010/main" val="3430861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z="3200" b="1" dirty="0"/>
              <a:t>مراحل الرقابة الإدارية </a:t>
            </a:r>
            <a:r>
              <a:rPr lang="en-US" altLang="zh-CN" sz="3200" b="1" dirty="0">
                <a:ea typeface="SimSun" pitchFamily="2" charset="-122"/>
              </a:rPr>
              <a:t>The Controlling</a:t>
            </a:r>
            <a:r>
              <a:rPr lang="ar-SA" altLang="zh-CN" sz="3200" b="1" dirty="0"/>
              <a:t> </a:t>
            </a:r>
            <a:r>
              <a:rPr lang="en-US" altLang="zh-CN" sz="3200" b="1" dirty="0" smtClean="0">
                <a:ea typeface="SimSun" pitchFamily="2" charset="-122"/>
              </a:rPr>
              <a:t>Process</a:t>
            </a:r>
            <a:endParaRPr lang="en-US" sz="3200" dirty="0"/>
          </a:p>
        </p:txBody>
      </p:sp>
      <p:sp>
        <p:nvSpPr>
          <p:cNvPr id="3" name="Content Placeholder 2"/>
          <p:cNvSpPr>
            <a:spLocks noGrp="1"/>
          </p:cNvSpPr>
          <p:nvPr>
            <p:ph idx="1"/>
          </p:nvPr>
        </p:nvSpPr>
        <p:spPr/>
        <p:txBody>
          <a:bodyPr/>
          <a:lstStyle/>
          <a:p>
            <a:pPr eaLnBrk="1" hangingPunct="1">
              <a:spcBef>
                <a:spcPct val="0"/>
              </a:spcBef>
              <a:buClrTx/>
              <a:buSzTx/>
              <a:buFontTx/>
              <a:buNone/>
              <a:defRPr/>
            </a:pPr>
            <a:r>
              <a:rPr lang="ar-SA" altLang="zh-CN" sz="2400" b="1" dirty="0" smtClean="0"/>
              <a:t>(</a:t>
            </a:r>
            <a:r>
              <a:rPr lang="ar-SA" altLang="zh-CN" sz="2400" b="1" dirty="0"/>
              <a:t>د) تحليل </a:t>
            </a:r>
            <a:r>
              <a:rPr lang="ar-SA" altLang="zh-CN" sz="2400" b="1" dirty="0" smtClean="0"/>
              <a:t>أسباب الانحرافات واتخاذ </a:t>
            </a:r>
            <a:r>
              <a:rPr lang="ar-SA" altLang="zh-CN" sz="2400" b="1" dirty="0"/>
              <a:t>اللازم </a:t>
            </a:r>
            <a:r>
              <a:rPr lang="en-US" altLang="zh-CN" sz="2400" b="1" dirty="0"/>
              <a:t>Evaluation</a:t>
            </a:r>
            <a:r>
              <a:rPr lang="ar-SA" altLang="zh-CN" sz="2400" b="1" dirty="0"/>
              <a:t> &amp; </a:t>
            </a:r>
            <a:r>
              <a:rPr lang="en-US" altLang="zh-CN" sz="2400" b="1" dirty="0" smtClean="0"/>
              <a:t>actions</a:t>
            </a:r>
            <a:endParaRPr lang="ar-AE" altLang="zh-CN" sz="2400" b="1" dirty="0" smtClean="0"/>
          </a:p>
          <a:p>
            <a:pPr eaLnBrk="1" hangingPunct="1">
              <a:spcBef>
                <a:spcPct val="0"/>
              </a:spcBef>
              <a:buClrTx/>
              <a:buSzTx/>
              <a:buFontTx/>
              <a:buNone/>
              <a:defRPr/>
            </a:pPr>
            <a:endParaRPr lang="ar-AE" sz="2400" b="1" dirty="0"/>
          </a:p>
          <a:p>
            <a:pPr marL="0" indent="0">
              <a:buNone/>
            </a:pPr>
            <a:r>
              <a:rPr lang="ar-SA" sz="2400" dirty="0"/>
              <a:t>ويمكن التمييز بين نوعين من الإجراءات التصحيحية</a:t>
            </a:r>
            <a:r>
              <a:rPr lang="en-US" sz="2400" dirty="0"/>
              <a:t>:</a:t>
            </a:r>
          </a:p>
          <a:p>
            <a:r>
              <a:rPr lang="en-US" sz="2400" dirty="0"/>
              <a:t>-1 </a:t>
            </a:r>
            <a:r>
              <a:rPr lang="ar-SA" sz="2400" dirty="0"/>
              <a:t>الإجراءات قصيرة الأجل: يتم التصرف السريع والعلاج الفوري للانحراف التي تكون قد ظهرت في إحدى المستويات فيلجأ القائد إلى القيام بالأعمال واتخاذ القرارات التي تتماشى مع الوضع الراهن</a:t>
            </a:r>
            <a:r>
              <a:rPr lang="en-US" sz="2400" dirty="0" smtClean="0"/>
              <a:t>.</a:t>
            </a:r>
            <a:endParaRPr lang="ar-AE" sz="2400" dirty="0" smtClean="0"/>
          </a:p>
          <a:p>
            <a:pPr marL="0" indent="0">
              <a:buNone/>
            </a:pPr>
            <a:endParaRPr lang="en-US" sz="2400" dirty="0"/>
          </a:p>
          <a:p>
            <a:r>
              <a:rPr lang="en-US" sz="2400" dirty="0"/>
              <a:t>-2 </a:t>
            </a:r>
            <a:r>
              <a:rPr lang="ar-SA" sz="2400" dirty="0"/>
              <a:t>الإجراءات الوقائية طويلة الأجل : بعد علاج الأخطاء بصورة سريعة وإرجاع الأمور إلى ما هو مخطط يلزم الأمر اهتمام أكبر وأعمق بالأسباب والتعرف على الإجراءات التصحيحية طويلة الأجل لتفادي حدوثها في المستقبل</a:t>
            </a:r>
            <a:r>
              <a:rPr lang="en-US" sz="2400" dirty="0"/>
              <a:t>.</a:t>
            </a:r>
          </a:p>
          <a:p>
            <a:pPr eaLnBrk="1" hangingPunct="1">
              <a:spcBef>
                <a:spcPct val="0"/>
              </a:spcBef>
              <a:buClrTx/>
              <a:buSzTx/>
              <a:buFontTx/>
              <a:buNone/>
              <a:defRPr/>
            </a:pPr>
            <a:endParaRPr lang="en-US" sz="2400" dirty="0"/>
          </a:p>
        </p:txBody>
      </p:sp>
      <p:sp>
        <p:nvSpPr>
          <p:cNvPr id="4" name="Date Placeholder 3"/>
          <p:cNvSpPr>
            <a:spLocks noGrp="1"/>
          </p:cNvSpPr>
          <p:nvPr>
            <p:ph type="dt" sz="half" idx="10"/>
          </p:nvPr>
        </p:nvSpPr>
        <p:spPr/>
        <p:txBody>
          <a:bodyPr/>
          <a:lstStyle/>
          <a:p>
            <a:pPr>
              <a:defRPr/>
            </a:pPr>
            <a:fld id="{EAAEF534-472A-40F4-9FB9-FF4B6AB623CA}" type="datetime2">
              <a:rPr lang="en-US" smtClean="0"/>
              <a:t>Sunday, 14 June, 2020</a:t>
            </a:fld>
            <a:endParaRPr lang="en-US" dirty="0"/>
          </a:p>
        </p:txBody>
      </p:sp>
    </p:spTree>
    <p:extLst>
      <p:ext uri="{BB962C8B-B14F-4D97-AF65-F5344CB8AC3E}">
        <p14:creationId xmlns:p14="http://schemas.microsoft.com/office/powerpoint/2010/main" val="871460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2" name="Rectangle 4"/>
          <p:cNvSpPr>
            <a:spLocks noChangeArrowheads="1"/>
          </p:cNvSpPr>
          <p:nvPr/>
        </p:nvSpPr>
        <p:spPr bwMode="auto">
          <a:xfrm>
            <a:off x="571426" y="157862"/>
            <a:ext cx="811537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ar-SA" altLang="zh-CN" sz="3600" b="1" dirty="0" smtClean="0">
                <a:solidFill>
                  <a:srgbClr val="FF0000"/>
                </a:solidFill>
              </a:rPr>
              <a:t>تصنيف </a:t>
            </a:r>
            <a:r>
              <a:rPr lang="ar-SA" altLang="zh-CN" sz="3600" b="1" dirty="0">
                <a:solidFill>
                  <a:srgbClr val="FF0000"/>
                </a:solidFill>
              </a:rPr>
              <a:t>( أنواع ) الرقابة</a:t>
            </a:r>
            <a:r>
              <a:rPr lang="ar-SA" altLang="zh-CN" sz="3600" dirty="0">
                <a:solidFill>
                  <a:srgbClr val="FF0000"/>
                </a:solidFill>
              </a:rPr>
              <a:t/>
            </a:r>
            <a:br>
              <a:rPr lang="ar-SA" altLang="zh-CN" sz="3600" dirty="0">
                <a:solidFill>
                  <a:srgbClr val="FF0000"/>
                </a:solidFill>
              </a:rPr>
            </a:br>
            <a:r>
              <a:rPr lang="ar-SA" altLang="zh-CN" sz="2400" dirty="0">
                <a:solidFill>
                  <a:srgbClr val="000000"/>
                </a:solidFill>
              </a:rPr>
              <a:t>يمكن تصنيف الرقابة حسب أسس عدة أهمها كما هو مبين فـي الجدول أدناه</a:t>
            </a:r>
            <a:endParaRPr lang="ar-SA" altLang="zh-CN" sz="2000" dirty="0">
              <a:solidFill>
                <a:srgbClr val="000000"/>
              </a:solidFill>
            </a:endParaRPr>
          </a:p>
        </p:txBody>
      </p:sp>
      <p:sp>
        <p:nvSpPr>
          <p:cNvPr id="24579" name="Rectangle 5"/>
          <p:cNvSpPr>
            <a:spLocks noChangeArrowheads="1"/>
          </p:cNvSpPr>
          <p:nvPr/>
        </p:nvSpPr>
        <p:spPr bwMode="auto">
          <a:xfrm>
            <a:off x="65088" y="1827213"/>
            <a:ext cx="6765925" cy="0"/>
          </a:xfrm>
          <a:prstGeom prst="rect">
            <a:avLst/>
          </a:prstGeom>
          <a:solidFill>
            <a:srgbClr val="E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l" eaLnBrk="1" hangingPunct="1">
              <a:spcBef>
                <a:spcPct val="0"/>
              </a:spcBef>
              <a:buClrTx/>
              <a:buSzTx/>
              <a:buFontTx/>
              <a:buNone/>
            </a:pPr>
            <a:endParaRPr lang="ar-JO" altLang="en-US" sz="1800"/>
          </a:p>
        </p:txBody>
      </p:sp>
      <p:graphicFrame>
        <p:nvGraphicFramePr>
          <p:cNvPr id="125012" name="Group 84"/>
          <p:cNvGraphicFramePr>
            <a:graphicFrameLocks noGrp="1"/>
          </p:cNvGraphicFramePr>
          <p:nvPr>
            <p:extLst>
              <p:ext uri="{D42A27DB-BD31-4B8C-83A1-F6EECF244321}">
                <p14:modId xmlns:p14="http://schemas.microsoft.com/office/powerpoint/2010/main" val="1986648069"/>
              </p:ext>
            </p:extLst>
          </p:nvPr>
        </p:nvGraphicFramePr>
        <p:xfrm>
          <a:off x="457200" y="1268760"/>
          <a:ext cx="8229600" cy="5211880"/>
        </p:xfrm>
        <a:graphic>
          <a:graphicData uri="http://schemas.openxmlformats.org/drawingml/2006/table">
            <a:tbl>
              <a:tblPr rtl="1"/>
              <a:tblGrid>
                <a:gridCol w="2364274">
                  <a:extLst>
                    <a:ext uri="{9D8B030D-6E8A-4147-A177-3AD203B41FA5}"/>
                  </a:extLst>
                </a:gridCol>
                <a:gridCol w="5865326">
                  <a:extLst>
                    <a:ext uri="{9D8B030D-6E8A-4147-A177-3AD203B41FA5}"/>
                  </a:extLst>
                </a:gridCol>
              </a:tblGrid>
              <a:tr h="451501">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ar-AE" altLang="zh-CN" sz="2000" b="1" i="0" u="none" strike="noStrike" cap="none" normalizeH="0" baseline="0" dirty="0" smtClean="0">
                          <a:ln>
                            <a:noFill/>
                          </a:ln>
                          <a:solidFill>
                            <a:srgbClr val="003399"/>
                          </a:solidFill>
                          <a:effectLst/>
                          <a:latin typeface="Tahoma" pitchFamily="34" charset="0"/>
                          <a:ea typeface="SimSun" pitchFamily="2" charset="-122"/>
                          <a:cs typeface="Arial" pitchFamily="34" charset="0"/>
                        </a:rPr>
                        <a:t>المعيار</a:t>
                      </a:r>
                      <a:endParaRPr kumimoji="0" lang="ar-SA" altLang="zh-CN" sz="2000" b="0" i="0" u="none" strike="noStrike" cap="none" normalizeH="0" baseline="0" dirty="0" smtClean="0">
                        <a:ln>
                          <a:noFill/>
                        </a:ln>
                        <a:solidFill>
                          <a:srgbClr val="003399"/>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ar-SA" altLang="zh-CN" sz="2000" b="1" i="0" u="none" strike="noStrike" cap="none" normalizeH="0" baseline="0" dirty="0" smtClean="0">
                          <a:ln>
                            <a:noFill/>
                          </a:ln>
                          <a:solidFill>
                            <a:srgbClr val="003399"/>
                          </a:solidFill>
                          <a:effectLst/>
                          <a:latin typeface="Tahoma" pitchFamily="34" charset="0"/>
                          <a:ea typeface="SimSun" pitchFamily="2" charset="-122"/>
                          <a:cs typeface="Arial" pitchFamily="34" charset="0"/>
                        </a:rPr>
                        <a:t>التقسيم</a:t>
                      </a:r>
                      <a:endParaRPr kumimoji="0" lang="ar-SA" altLang="zh-CN" sz="2000" b="0" i="0" u="none" strike="noStrike" cap="none" normalizeH="0" baseline="0" dirty="0" smtClean="0">
                        <a:ln>
                          <a:noFill/>
                        </a:ln>
                        <a:solidFill>
                          <a:srgbClr val="003399"/>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extLst>
                  <a:ext uri="{0D108BD9-81ED-4DB2-BD59-A6C34878D82A}"/>
                </a:extLst>
              </a:tr>
              <a:tr h="1483613">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ar-SA" altLang="zh-CN" sz="2000" b="1" i="0" u="none" strike="noStrike" cap="none" normalizeH="0" baseline="0" smtClean="0">
                          <a:ln>
                            <a:noFill/>
                          </a:ln>
                          <a:solidFill>
                            <a:srgbClr val="003399"/>
                          </a:solidFill>
                          <a:effectLst/>
                          <a:latin typeface="Tahoma" pitchFamily="34" charset="0"/>
                          <a:ea typeface="SimSun" pitchFamily="2" charset="-122"/>
                          <a:cs typeface="Arial" pitchFamily="34" charset="0"/>
                        </a:rPr>
                        <a:t>الزمـــن</a:t>
                      </a:r>
                      <a:endParaRPr kumimoji="0" lang="ar-SA" altLang="zh-CN" sz="2000" b="0" i="0" u="none" strike="noStrike" cap="none" normalizeH="0" baseline="0" smtClean="0">
                        <a:ln>
                          <a:noFill/>
                        </a:ln>
                        <a:solidFill>
                          <a:srgbClr val="003399"/>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1- الرقابة السابقة ( وقا</a:t>
                      </a:r>
                      <a:r>
                        <a:rPr kumimoji="0" lang="ar-AE"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ئ</a:t>
                      </a: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ية/ إيجابية )</a:t>
                      </a:r>
                      <a:b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b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2- الرقابة الجارية ( أثناء التنفيذ )</a:t>
                      </a:r>
                      <a:b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b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3- الرقابة اللاحقة ( بعد التنفيذ )</a:t>
                      </a:r>
                      <a:b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b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4- نظام الرقابة المتعددة</a:t>
                      </a:r>
                      <a:endParaRPr kumimoji="0" lang="ar-SA" altLang="zh-CN" sz="2000" b="0" i="0" u="none" strike="noStrike" cap="none" normalizeH="0" baseline="0" dirty="0" smtClean="0">
                        <a:ln>
                          <a:noFill/>
                        </a:ln>
                        <a:solidFill>
                          <a:srgbClr val="000000"/>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extLst>
                  <a:ext uri="{0D108BD9-81ED-4DB2-BD59-A6C34878D82A}"/>
                </a:extLst>
              </a:tr>
              <a:tr h="795538">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ar-SA" altLang="zh-CN" sz="2000" b="1" i="0" u="none" strike="noStrike" cap="none" normalizeH="0" baseline="0" dirty="0" smtClean="0">
                          <a:ln>
                            <a:noFill/>
                          </a:ln>
                          <a:solidFill>
                            <a:srgbClr val="003399"/>
                          </a:solidFill>
                          <a:effectLst/>
                          <a:latin typeface="Tahoma" pitchFamily="34" charset="0"/>
                          <a:ea typeface="SimSun" pitchFamily="2" charset="-122"/>
                          <a:cs typeface="Arial" pitchFamily="34" charset="0"/>
                        </a:rPr>
                        <a:t>الجهة التي تقوم بها</a:t>
                      </a:r>
                      <a:endParaRPr kumimoji="0" lang="ar-SA" altLang="zh-CN" sz="2000" b="0" i="0" u="none" strike="noStrike" cap="none" normalizeH="0" baseline="0" dirty="0" smtClean="0">
                        <a:ln>
                          <a:noFill/>
                        </a:ln>
                        <a:solidFill>
                          <a:srgbClr val="003399"/>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1- الرقابة الداخلية ( قسم ضمن الهيكل التنظيمي للمنظمة )</a:t>
                      </a:r>
                      <a:b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b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2- الرقابة الخارجية ( رقابة من جهة خارجية)</a:t>
                      </a:r>
                      <a:endParaRPr kumimoji="0" lang="ar-SA" altLang="zh-CN" sz="2000" b="0" i="0" u="none" strike="noStrike" cap="none" normalizeH="0" baseline="0" dirty="0" smtClean="0">
                        <a:ln>
                          <a:noFill/>
                        </a:ln>
                        <a:solidFill>
                          <a:srgbClr val="000000"/>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extLst>
                  <a:ext uri="{0D108BD9-81ED-4DB2-BD59-A6C34878D82A}"/>
                </a:extLst>
              </a:tr>
              <a:tr h="1139575">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ar-SA" altLang="zh-CN" sz="2000" b="1" i="0" u="none" strike="noStrike" cap="none" normalizeH="0" baseline="0" dirty="0" smtClean="0">
                          <a:ln>
                            <a:noFill/>
                          </a:ln>
                          <a:solidFill>
                            <a:srgbClr val="003399"/>
                          </a:solidFill>
                          <a:effectLst/>
                          <a:latin typeface="Tahoma" pitchFamily="34" charset="0"/>
                          <a:ea typeface="SimSun" pitchFamily="2" charset="-122"/>
                          <a:cs typeface="Arial" pitchFamily="34" charset="0"/>
                        </a:rPr>
                        <a:t>التنظيم الرقابي</a:t>
                      </a:r>
                      <a:endParaRPr kumimoji="0" lang="ar-SA" altLang="zh-CN" sz="2000" b="0" i="0" u="none" strike="noStrike" cap="none" normalizeH="0" baseline="0" dirty="0" smtClean="0">
                        <a:ln>
                          <a:noFill/>
                        </a:ln>
                        <a:solidFill>
                          <a:srgbClr val="003399"/>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1- الرقابة المفاجئة.</a:t>
                      </a:r>
                      <a:b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b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2- الرقابة الدورية</a:t>
                      </a:r>
                      <a:b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b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3- الرقابة المستمرة</a:t>
                      </a:r>
                      <a:endParaRPr kumimoji="0" lang="ar-SA" altLang="zh-CN" sz="2000" b="0" i="0" u="none" strike="noStrike" cap="none" normalizeH="0" baseline="0" dirty="0" smtClean="0">
                        <a:ln>
                          <a:noFill/>
                        </a:ln>
                        <a:solidFill>
                          <a:srgbClr val="000000"/>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extLst>
                  <a:ext uri="{0D108BD9-81ED-4DB2-BD59-A6C34878D82A}"/>
                </a:extLst>
              </a:tr>
              <a:tr h="1139575">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ar-SA" altLang="zh-CN" sz="2000" b="1" i="0" u="none" strike="noStrike" cap="none" normalizeH="0" baseline="0" smtClean="0">
                          <a:ln>
                            <a:noFill/>
                          </a:ln>
                          <a:solidFill>
                            <a:srgbClr val="003399"/>
                          </a:solidFill>
                          <a:effectLst/>
                          <a:latin typeface="Tahoma" pitchFamily="34" charset="0"/>
                          <a:ea typeface="SimSun" pitchFamily="2" charset="-122"/>
                          <a:cs typeface="Arial" pitchFamily="34" charset="0"/>
                        </a:rPr>
                        <a:t>أشكال أخرى من الرقابة</a:t>
                      </a:r>
                      <a:endParaRPr kumimoji="0" lang="ar-SA" altLang="zh-CN" sz="2000" b="0" i="0" u="none" strike="noStrike" cap="none" normalizeH="0" baseline="0" smtClean="0">
                        <a:ln>
                          <a:noFill/>
                        </a:ln>
                        <a:solidFill>
                          <a:srgbClr val="003399"/>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tc>
                  <a:txBody>
                    <a:bodyPr/>
                    <a:lstStyle/>
                    <a:p>
                      <a:pPr marL="0" marR="0" lvl="0" indent="0" algn="r" defTabSz="914400" rtl="1" eaLnBrk="1" fontAlgn="base" latinLnBrk="0" hangingPunct="1">
                        <a:lnSpc>
                          <a:spcPct val="120000"/>
                        </a:lnSpc>
                        <a:spcBef>
                          <a:spcPct val="0"/>
                        </a:spcBef>
                        <a:spcAft>
                          <a:spcPct val="0"/>
                        </a:spcAft>
                        <a:buClrTx/>
                        <a:buSzTx/>
                        <a:buFontTx/>
                        <a:buNone/>
                        <a:tabLst/>
                      </a:pP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1- الرقابة البيروقراطية </a:t>
                      </a:r>
                      <a:endParaRPr kumimoji="0" lang="ar-SA" altLang="zh-CN" sz="2000" b="0" i="0" u="none" strike="noStrike" cap="none" normalizeH="0" baseline="0" dirty="0" smtClean="0">
                        <a:ln>
                          <a:noFill/>
                        </a:ln>
                        <a:solidFill>
                          <a:srgbClr val="000000"/>
                        </a:solidFill>
                        <a:effectLst/>
                        <a:latin typeface="Times New Roman" pitchFamily="18" charset="0"/>
                        <a:cs typeface="Arial" pitchFamily="34" charset="0"/>
                      </a:endParaRPr>
                    </a:p>
                    <a:p>
                      <a:pPr marL="0" marR="0" lvl="0" indent="0" algn="r" defTabSz="914400" rtl="1" eaLnBrk="0" fontAlgn="base" latinLnBrk="0" hangingPunct="0">
                        <a:lnSpc>
                          <a:spcPct val="120000"/>
                        </a:lnSpc>
                        <a:spcBef>
                          <a:spcPct val="0"/>
                        </a:spcBef>
                        <a:spcAft>
                          <a:spcPct val="0"/>
                        </a:spcAft>
                        <a:buClrTx/>
                        <a:buSzTx/>
                        <a:buFontTx/>
                        <a:buNone/>
                        <a:tabLst/>
                      </a:pP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2- الرقابة غير البيروقراطية</a:t>
                      </a:r>
                      <a:endParaRPr kumimoji="0" lang="ar-SA" altLang="zh-CN" sz="2000" b="0" i="0" u="none" strike="noStrike" cap="none" normalizeH="0" baseline="0" dirty="0" smtClean="0">
                        <a:ln>
                          <a:noFill/>
                        </a:ln>
                        <a:solidFill>
                          <a:srgbClr val="000000"/>
                        </a:solidFill>
                        <a:effectLst/>
                        <a:latin typeface="Times New Roman" pitchFamily="18" charset="0"/>
                        <a:cs typeface="Arial" pitchFamily="34" charset="0"/>
                      </a:endParaRPr>
                    </a:p>
                    <a:p>
                      <a:pPr marL="0" marR="0" lvl="0" indent="0" algn="r" defTabSz="914400" rtl="1" eaLnBrk="0" fontAlgn="base" latinLnBrk="0" hangingPunct="0">
                        <a:lnSpc>
                          <a:spcPct val="120000"/>
                        </a:lnSpc>
                        <a:spcBef>
                          <a:spcPct val="0"/>
                        </a:spcBef>
                        <a:spcAft>
                          <a:spcPct val="0"/>
                        </a:spcAft>
                        <a:buClrTx/>
                        <a:buSzTx/>
                        <a:buFontTx/>
                        <a:buNone/>
                        <a:tabLst/>
                      </a:pPr>
                      <a:r>
                        <a:rPr kumimoji="0" lang="ar-SA" altLang="zh-CN" sz="2000" b="1" i="0" u="none" strike="noStrike" cap="none" normalizeH="0" baseline="0" dirty="0" smtClean="0">
                          <a:ln>
                            <a:noFill/>
                          </a:ln>
                          <a:solidFill>
                            <a:srgbClr val="000000"/>
                          </a:solidFill>
                          <a:effectLst/>
                          <a:latin typeface="Tahoma" pitchFamily="34" charset="0"/>
                          <a:ea typeface="SimSun" pitchFamily="2" charset="-122"/>
                          <a:cs typeface="Arial" pitchFamily="34" charset="0"/>
                        </a:rPr>
                        <a:t>3- الرقابة الاستراتيجية</a:t>
                      </a:r>
                      <a:endParaRPr kumimoji="0" lang="ar-SA" altLang="zh-CN" sz="2000" b="0" i="0" u="none" strike="noStrike" cap="none" normalizeH="0" baseline="0" dirty="0" smtClean="0">
                        <a:ln>
                          <a:noFill/>
                        </a:ln>
                        <a:solidFill>
                          <a:srgbClr val="000000"/>
                        </a:solidFill>
                        <a:effectLst/>
                        <a:latin typeface="Arial" pitchFamily="34" charset="0"/>
                        <a:cs typeface="Arial" pitchFamily="34" charset="0"/>
                      </a:endParaRPr>
                    </a:p>
                  </a:txBody>
                  <a:tcPr marT="45700" marB="45700" anchor="ctr" horzOverflow="overflow">
                    <a:lnL w="12700" cap="flat" cmpd="sng" algn="ctr">
                      <a:solidFill>
                        <a:srgbClr val="3333CC"/>
                      </a:solidFill>
                      <a:prstDash val="solid"/>
                      <a:round/>
                      <a:headEnd type="none" w="med" len="med"/>
                      <a:tailEnd type="none" w="med" len="med"/>
                    </a:lnL>
                    <a:lnR w="12700" cap="flat" cmpd="sng" algn="ctr">
                      <a:solidFill>
                        <a:srgbClr val="3333CC"/>
                      </a:solidFill>
                      <a:prstDash val="solid"/>
                      <a:round/>
                      <a:headEnd type="none" w="med" len="med"/>
                      <a:tailEnd type="none" w="med" len="med"/>
                    </a:lnR>
                    <a:lnT w="12700" cap="flat" cmpd="sng" algn="ctr">
                      <a:solidFill>
                        <a:srgbClr val="3333CC"/>
                      </a:solidFill>
                      <a:prstDash val="solid"/>
                      <a:round/>
                      <a:headEnd type="none" w="med" len="med"/>
                      <a:tailEnd type="none" w="med" len="med"/>
                    </a:lnT>
                    <a:lnB w="12700" cap="flat" cmpd="sng" algn="ctr">
                      <a:solidFill>
                        <a:srgbClr val="3333CC"/>
                      </a:solidFill>
                      <a:prstDash val="solid"/>
                      <a:round/>
                      <a:headEnd type="none" w="med" len="med"/>
                      <a:tailEnd type="none" w="med" len="med"/>
                    </a:lnB>
                    <a:lnTlToBr>
                      <a:noFill/>
                    </a:lnTlToBr>
                    <a:lnBlToTr>
                      <a:noFill/>
                    </a:lnBlToTr>
                    <a:solidFill>
                      <a:srgbClr val="F0E4C6"/>
                    </a:solidFill>
                  </a:tcPr>
                </a:tc>
                <a:extLst>
                  <a:ext uri="{0D108BD9-81ED-4DB2-BD59-A6C34878D82A}"/>
                </a:extLst>
              </a:tr>
            </a:tbl>
          </a:graphicData>
        </a:graphic>
      </p:graphicFrame>
      <p:sp>
        <p:nvSpPr>
          <p:cNvPr id="124996" name="Rectangle 68"/>
          <p:cNvSpPr>
            <a:spLocks noChangeArrowheads="1"/>
          </p:cNvSpPr>
          <p:nvPr/>
        </p:nvSpPr>
        <p:spPr bwMode="auto">
          <a:xfrm>
            <a:off x="5429250" y="5756275"/>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0"/>
              </a:spcBef>
              <a:buClrTx/>
              <a:buSzTx/>
              <a:buFontTx/>
              <a:buNone/>
            </a:pPr>
            <a:endParaRPr lang="ar-SA" altLang="zh-CN" sz="1600">
              <a:latin typeface="Arial" panose="020B0604020202020204" pitchFamily="34" charset="0"/>
            </a:endParaRPr>
          </a:p>
        </p:txBody>
      </p:sp>
      <p:sp>
        <p:nvSpPr>
          <p:cNvPr id="2" name="Date Placeholder 1"/>
          <p:cNvSpPr>
            <a:spLocks noGrp="1"/>
          </p:cNvSpPr>
          <p:nvPr>
            <p:ph type="dt" sz="half" idx="10"/>
          </p:nvPr>
        </p:nvSpPr>
        <p:spPr/>
        <p:txBody>
          <a:bodyPr/>
          <a:lstStyle/>
          <a:p>
            <a:pPr>
              <a:defRPr/>
            </a:pPr>
            <a:fld id="{7DD1725A-03D6-4C58-9BE5-5E8ABF47F1F3}" type="datetime2">
              <a:rPr lang="en-US" smtClean="0"/>
              <a:t>Sunday, 14 June, 2020</a:t>
            </a:fld>
            <a:endParaRPr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24932"/>
                                        </p:tgtEl>
                                        <p:attrNameLst>
                                          <p:attrName>style.visibility</p:attrName>
                                        </p:attrNameLst>
                                      </p:cBhvr>
                                      <p:to>
                                        <p:strVal val="visible"/>
                                      </p:to>
                                    </p:set>
                                    <p:anim calcmode="lin" valueType="num">
                                      <p:cBhvr>
                                        <p:cTn id="7" dur="500" fill="hold"/>
                                        <p:tgtEl>
                                          <p:spTgt spid="124932"/>
                                        </p:tgtEl>
                                        <p:attrNameLst>
                                          <p:attrName>ppt_w</p:attrName>
                                        </p:attrNameLst>
                                      </p:cBhvr>
                                      <p:tavLst>
                                        <p:tav tm="0">
                                          <p:val>
                                            <p:fltVal val="0"/>
                                          </p:val>
                                        </p:tav>
                                        <p:tav tm="100000">
                                          <p:val>
                                            <p:strVal val="#ppt_w"/>
                                          </p:val>
                                        </p:tav>
                                      </p:tavLst>
                                    </p:anim>
                                    <p:anim calcmode="lin" valueType="num">
                                      <p:cBhvr>
                                        <p:cTn id="8" dur="500" fill="hold"/>
                                        <p:tgtEl>
                                          <p:spTgt spid="124932"/>
                                        </p:tgtEl>
                                        <p:attrNameLst>
                                          <p:attrName>ppt_h</p:attrName>
                                        </p:attrNameLst>
                                      </p:cBhvr>
                                      <p:tavLst>
                                        <p:tav tm="0">
                                          <p:val>
                                            <p:fltVal val="0"/>
                                          </p:val>
                                        </p:tav>
                                        <p:tav tm="100000">
                                          <p:val>
                                            <p:strVal val="#ppt_h"/>
                                          </p:val>
                                        </p:tav>
                                      </p:tavLst>
                                    </p:anim>
                                    <p:animEffect transition="in" filter="fade">
                                      <p:cBhvr>
                                        <p:cTn id="9" dur="500"/>
                                        <p:tgtEl>
                                          <p:spTgt spid="124932"/>
                                        </p:tgtEl>
                                      </p:cBhvr>
                                    </p:animEffect>
                                  </p:childTnLst>
                                </p:cTn>
                              </p:par>
                            </p:childTnLst>
                          </p:cTn>
                        </p:par>
                        <p:par>
                          <p:cTn id="10" fill="hold" nodeType="afterGroup">
                            <p:stCondLst>
                              <p:cond delay="500"/>
                            </p:stCondLst>
                            <p:childTnLst>
                              <p:par>
                                <p:cTn id="11" presetID="5" presetClass="entr" presetSubtype="10" fill="hold" nodeType="afterEffect">
                                  <p:stCondLst>
                                    <p:cond delay="0"/>
                                  </p:stCondLst>
                                  <p:childTnLst>
                                    <p:set>
                                      <p:cBhvr>
                                        <p:cTn id="12" dur="1" fill="hold">
                                          <p:stCondLst>
                                            <p:cond delay="0"/>
                                          </p:stCondLst>
                                        </p:cTn>
                                        <p:tgtEl>
                                          <p:spTgt spid="125012"/>
                                        </p:tgtEl>
                                        <p:attrNameLst>
                                          <p:attrName>style.visibility</p:attrName>
                                        </p:attrNameLst>
                                      </p:cBhvr>
                                      <p:to>
                                        <p:strVal val="visible"/>
                                      </p:to>
                                    </p:set>
                                    <p:animEffect transition="in" filter="checkerboard(across)">
                                      <p:cBhvr>
                                        <p:cTn id="13" dur="500"/>
                                        <p:tgtEl>
                                          <p:spTgt spid="125012"/>
                                        </p:tgtEl>
                                      </p:cBhvr>
                                    </p:animEffect>
                                  </p:childTnLst>
                                </p:cTn>
                              </p:par>
                            </p:childTnLst>
                          </p:cTn>
                        </p:par>
                        <p:par>
                          <p:cTn id="14" fill="hold" nodeType="afterGroup">
                            <p:stCondLst>
                              <p:cond delay="1000"/>
                            </p:stCondLst>
                            <p:childTnLst>
                              <p:par>
                                <p:cTn id="15" presetID="53" presetClass="entr" presetSubtype="0" fill="hold" grpId="0" nodeType="afterEffect" nodePh="1">
                                  <p:stCondLst>
                                    <p:cond delay="0"/>
                                  </p:stCondLst>
                                  <p:endCondLst>
                                    <p:cond evt="begin" delay="0">
                                      <p:tn val="15"/>
                                    </p:cond>
                                  </p:endCondLst>
                                  <p:childTnLst>
                                    <p:set>
                                      <p:cBhvr>
                                        <p:cTn id="16" dur="1" fill="hold">
                                          <p:stCondLst>
                                            <p:cond delay="0"/>
                                          </p:stCondLst>
                                        </p:cTn>
                                        <p:tgtEl>
                                          <p:spTgt spid="124996"/>
                                        </p:tgtEl>
                                        <p:attrNameLst>
                                          <p:attrName>style.visibility</p:attrName>
                                        </p:attrNameLst>
                                      </p:cBhvr>
                                      <p:to>
                                        <p:strVal val="visible"/>
                                      </p:to>
                                    </p:set>
                                    <p:anim calcmode="lin" valueType="num">
                                      <p:cBhvr>
                                        <p:cTn id="17" dur="500" fill="hold"/>
                                        <p:tgtEl>
                                          <p:spTgt spid="124996"/>
                                        </p:tgtEl>
                                        <p:attrNameLst>
                                          <p:attrName>ppt_w</p:attrName>
                                        </p:attrNameLst>
                                      </p:cBhvr>
                                      <p:tavLst>
                                        <p:tav tm="0">
                                          <p:val>
                                            <p:fltVal val="0"/>
                                          </p:val>
                                        </p:tav>
                                        <p:tav tm="100000">
                                          <p:val>
                                            <p:strVal val="#ppt_w"/>
                                          </p:val>
                                        </p:tav>
                                      </p:tavLst>
                                    </p:anim>
                                    <p:anim calcmode="lin" valueType="num">
                                      <p:cBhvr>
                                        <p:cTn id="18" dur="500" fill="hold"/>
                                        <p:tgtEl>
                                          <p:spTgt spid="124996"/>
                                        </p:tgtEl>
                                        <p:attrNameLst>
                                          <p:attrName>ppt_h</p:attrName>
                                        </p:attrNameLst>
                                      </p:cBhvr>
                                      <p:tavLst>
                                        <p:tav tm="0">
                                          <p:val>
                                            <p:fltVal val="0"/>
                                          </p:val>
                                        </p:tav>
                                        <p:tav tm="100000">
                                          <p:val>
                                            <p:strVal val="#ppt_h"/>
                                          </p:val>
                                        </p:tav>
                                      </p:tavLst>
                                    </p:anim>
                                    <p:animEffect transition="in" filter="fade">
                                      <p:cBhvr>
                                        <p:cTn id="19" dur="500"/>
                                        <p:tgtEl>
                                          <p:spTgt spid="12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p:bldP spid="12499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5956" name="Picture 4"/>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51520" y="1340767"/>
            <a:ext cx="8568952" cy="4937795"/>
          </a:xfrm>
          <a:noFill/>
          <a:extLst>
            <a:ext uri="{909E8E84-426E-40DD-AFC4-6F175D3DCCD1}">
              <a14:hiddenFill xmlns:a14="http://schemas.microsoft.com/office/drawing/2010/main">
                <a:solidFill>
                  <a:srgbClr val="FFFFFF"/>
                </a:solidFill>
              </a14:hiddenFill>
            </a:ext>
          </a:extLst>
        </p:spPr>
      </p:pic>
      <p:sp>
        <p:nvSpPr>
          <p:cNvPr id="125958" name="Rectangle 6"/>
          <p:cNvSpPr>
            <a:spLocks noChangeArrowheads="1"/>
          </p:cNvSpPr>
          <p:nvPr/>
        </p:nvSpPr>
        <p:spPr bwMode="auto">
          <a:xfrm>
            <a:off x="1074967" y="332656"/>
            <a:ext cx="75761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ar-SA" altLang="zh-CN" sz="1600" b="1" dirty="0" smtClean="0">
                <a:solidFill>
                  <a:srgbClr val="000000"/>
                </a:solidFill>
              </a:rPr>
              <a:t> </a:t>
            </a:r>
            <a:r>
              <a:rPr lang="ar-SA" altLang="zh-CN" sz="2400" b="1" dirty="0">
                <a:solidFill>
                  <a:srgbClr val="FF0000"/>
                </a:solidFill>
              </a:rPr>
              <a:t>أساليب الرقابة</a:t>
            </a:r>
            <a:r>
              <a:rPr lang="en-US" altLang="zh-CN" sz="2400" b="1" dirty="0">
                <a:solidFill>
                  <a:srgbClr val="FF0000"/>
                </a:solidFill>
                <a:ea typeface="SimSun" panose="02010600030101010101" pitchFamily="2" charset="-122"/>
              </a:rPr>
              <a:t> </a:t>
            </a:r>
            <a:r>
              <a:rPr lang="ar-SA" altLang="zh-CN" sz="2400" b="1" dirty="0" smtClean="0">
                <a:solidFill>
                  <a:srgbClr val="000000"/>
                </a:solidFill>
              </a:rPr>
              <a:t>:</a:t>
            </a:r>
            <a:endParaRPr lang="ar-AE" altLang="zh-CN" sz="2400" b="1" dirty="0">
              <a:solidFill>
                <a:srgbClr val="000000"/>
              </a:solidFill>
              <a:ea typeface="SimSun" panose="02010600030101010101" pitchFamily="2" charset="-122"/>
            </a:endParaRPr>
          </a:p>
          <a:p>
            <a:pPr eaLnBrk="1" hangingPunct="1">
              <a:spcBef>
                <a:spcPct val="0"/>
              </a:spcBef>
              <a:buClrTx/>
              <a:buSzTx/>
              <a:buFontTx/>
              <a:buNone/>
            </a:pPr>
            <a:r>
              <a:rPr lang="ar-SA" altLang="zh-CN" sz="2400" dirty="0" smtClean="0">
                <a:solidFill>
                  <a:srgbClr val="000000"/>
                </a:solidFill>
              </a:rPr>
              <a:t> </a:t>
            </a:r>
            <a:r>
              <a:rPr lang="ar-SA" altLang="zh-CN" sz="2400" dirty="0">
                <a:solidFill>
                  <a:srgbClr val="000000"/>
                </a:solidFill>
              </a:rPr>
              <a:t>تتعدد أساليب الرقابة من حيث شمولها ودقتها والشكل التالي يبين هذه الأنواع</a:t>
            </a:r>
            <a:endParaRPr lang="ar-SA" altLang="zh-CN" sz="1600" dirty="0">
              <a:solidFill>
                <a:srgbClr val="000000"/>
              </a:solidFill>
            </a:endParaRPr>
          </a:p>
        </p:txBody>
      </p:sp>
      <p:sp>
        <p:nvSpPr>
          <p:cNvPr id="2" name="Date Placeholder 1"/>
          <p:cNvSpPr>
            <a:spLocks noGrp="1"/>
          </p:cNvSpPr>
          <p:nvPr>
            <p:ph type="dt" sz="half" idx="10"/>
          </p:nvPr>
        </p:nvSpPr>
        <p:spPr/>
        <p:txBody>
          <a:bodyPr/>
          <a:lstStyle/>
          <a:p>
            <a:pPr>
              <a:defRPr/>
            </a:pPr>
            <a:fld id="{17305246-6F3E-44EF-B772-641EEAA55947}" type="datetime2">
              <a:rPr lang="en-US" smtClean="0"/>
              <a:t>Sunday, 14 June, 2020</a:t>
            </a:fld>
            <a:endParaRPr lang="en-US"/>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25958"/>
                                        </p:tgtEl>
                                        <p:attrNameLst>
                                          <p:attrName>style.visibility</p:attrName>
                                        </p:attrNameLst>
                                      </p:cBhvr>
                                      <p:to>
                                        <p:strVal val="visible"/>
                                      </p:to>
                                    </p:set>
                                    <p:anim calcmode="lin" valueType="num">
                                      <p:cBhvr>
                                        <p:cTn id="7" dur="500" fill="hold"/>
                                        <p:tgtEl>
                                          <p:spTgt spid="125958"/>
                                        </p:tgtEl>
                                        <p:attrNameLst>
                                          <p:attrName>ppt_w</p:attrName>
                                        </p:attrNameLst>
                                      </p:cBhvr>
                                      <p:tavLst>
                                        <p:tav tm="0">
                                          <p:val>
                                            <p:fltVal val="0"/>
                                          </p:val>
                                        </p:tav>
                                        <p:tav tm="100000">
                                          <p:val>
                                            <p:strVal val="#ppt_w"/>
                                          </p:val>
                                        </p:tav>
                                      </p:tavLst>
                                    </p:anim>
                                    <p:anim calcmode="lin" valueType="num">
                                      <p:cBhvr>
                                        <p:cTn id="8" dur="500" fill="hold"/>
                                        <p:tgtEl>
                                          <p:spTgt spid="125958"/>
                                        </p:tgtEl>
                                        <p:attrNameLst>
                                          <p:attrName>ppt_h</p:attrName>
                                        </p:attrNameLst>
                                      </p:cBhvr>
                                      <p:tavLst>
                                        <p:tav tm="0">
                                          <p:val>
                                            <p:fltVal val="0"/>
                                          </p:val>
                                        </p:tav>
                                        <p:tav tm="100000">
                                          <p:val>
                                            <p:strVal val="#ppt_h"/>
                                          </p:val>
                                        </p:tav>
                                      </p:tavLst>
                                    </p:anim>
                                    <p:animEffect transition="in" filter="fade">
                                      <p:cBhvr>
                                        <p:cTn id="9" dur="500"/>
                                        <p:tgtEl>
                                          <p:spTgt spid="125958"/>
                                        </p:tgtEl>
                                      </p:cBhvr>
                                    </p:animEffect>
                                  </p:childTnLst>
                                </p:cTn>
                              </p:par>
                            </p:childTnLst>
                          </p:cTn>
                        </p:par>
                        <p:par>
                          <p:cTn id="10" fill="hold" nodeType="afterGroup">
                            <p:stCondLst>
                              <p:cond delay="500"/>
                            </p:stCondLst>
                            <p:childTnLst>
                              <p:par>
                                <p:cTn id="11" presetID="30" presetClass="entr" presetSubtype="0" fill="hold" nodeType="afterEffect">
                                  <p:stCondLst>
                                    <p:cond delay="0"/>
                                  </p:stCondLst>
                                  <p:childTnLst>
                                    <p:set>
                                      <p:cBhvr>
                                        <p:cTn id="12" dur="1" fill="hold">
                                          <p:stCondLst>
                                            <p:cond delay="0"/>
                                          </p:stCondLst>
                                        </p:cTn>
                                        <p:tgtEl>
                                          <p:spTgt spid="125956"/>
                                        </p:tgtEl>
                                        <p:attrNameLst>
                                          <p:attrName>style.visibility</p:attrName>
                                        </p:attrNameLst>
                                      </p:cBhvr>
                                      <p:to>
                                        <p:strVal val="visible"/>
                                      </p:to>
                                    </p:set>
                                    <p:animEffect transition="in" filter="fade">
                                      <p:cBhvr>
                                        <p:cTn id="13" dur="800" decel="100000"/>
                                        <p:tgtEl>
                                          <p:spTgt spid="125956"/>
                                        </p:tgtEl>
                                      </p:cBhvr>
                                    </p:animEffect>
                                    <p:anim calcmode="lin" valueType="num">
                                      <p:cBhvr>
                                        <p:cTn id="14" dur="800" decel="100000" fill="hold"/>
                                        <p:tgtEl>
                                          <p:spTgt spid="125956"/>
                                        </p:tgtEl>
                                        <p:attrNameLst>
                                          <p:attrName>style.rotation</p:attrName>
                                        </p:attrNameLst>
                                      </p:cBhvr>
                                      <p:tavLst>
                                        <p:tav tm="0">
                                          <p:val>
                                            <p:fltVal val="-90"/>
                                          </p:val>
                                        </p:tav>
                                        <p:tav tm="100000">
                                          <p:val>
                                            <p:fltVal val="0"/>
                                          </p:val>
                                        </p:tav>
                                      </p:tavLst>
                                    </p:anim>
                                    <p:anim calcmode="lin" valueType="num">
                                      <p:cBhvr>
                                        <p:cTn id="15" dur="800" decel="100000" fill="hold"/>
                                        <p:tgtEl>
                                          <p:spTgt spid="125956"/>
                                        </p:tgtEl>
                                        <p:attrNameLst>
                                          <p:attrName>ppt_x</p:attrName>
                                        </p:attrNameLst>
                                      </p:cBhvr>
                                      <p:tavLst>
                                        <p:tav tm="0">
                                          <p:val>
                                            <p:strVal val="#ppt_x+0.4"/>
                                          </p:val>
                                        </p:tav>
                                        <p:tav tm="100000">
                                          <p:val>
                                            <p:strVal val="#ppt_x-0.05"/>
                                          </p:val>
                                        </p:tav>
                                      </p:tavLst>
                                    </p:anim>
                                    <p:anim calcmode="lin" valueType="num">
                                      <p:cBhvr>
                                        <p:cTn id="16" dur="800" decel="100000" fill="hold"/>
                                        <p:tgtEl>
                                          <p:spTgt spid="125956"/>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25956"/>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2595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ar-AE" b="1" dirty="0" smtClean="0"/>
              <a:t>خريطة جانت (خريطة الجدول الزمني)</a:t>
            </a:r>
            <a:r>
              <a:rPr lang="ar-AE" dirty="0" smtClean="0"/>
              <a:t> </a:t>
            </a:r>
            <a:endParaRPr lang="en-US" dirty="0"/>
          </a:p>
        </p:txBody>
      </p:sp>
      <p:sp>
        <p:nvSpPr>
          <p:cNvPr id="3" name="Content Placeholder 2"/>
          <p:cNvSpPr>
            <a:spLocks noGrp="1"/>
          </p:cNvSpPr>
          <p:nvPr>
            <p:ph sz="quarter" idx="1"/>
          </p:nvPr>
        </p:nvSpPr>
        <p:spPr>
          <a:xfrm>
            <a:off x="755576" y="1844824"/>
            <a:ext cx="7776864" cy="4536504"/>
          </a:xfrm>
        </p:spPr>
        <p:txBody>
          <a:bodyPr>
            <a:normAutofit lnSpcReduction="10000"/>
          </a:bodyPr>
          <a:lstStyle/>
          <a:p>
            <a:pPr marL="0" indent="0" algn="just" rtl="1">
              <a:buNone/>
            </a:pPr>
            <a:r>
              <a:rPr lang="ar-AE" dirty="0" smtClean="0"/>
              <a:t>خَريطة الجدول </a:t>
            </a:r>
            <a:r>
              <a:rPr lang="ar-AE" dirty="0"/>
              <a:t>الزمني </a:t>
            </a:r>
            <a:r>
              <a:rPr lang="ar-AE" u="sng" dirty="0"/>
              <a:t>هي عبارة عن رَسم بياني </a:t>
            </a:r>
            <a:r>
              <a:rPr lang="ar-AE" dirty="0"/>
              <a:t>يوضح الجدول الزمني </a:t>
            </a:r>
            <a:r>
              <a:rPr lang="ar-AE" dirty="0" smtClean="0"/>
              <a:t>لعملٍ </a:t>
            </a:r>
            <a:r>
              <a:rPr lang="ar-AE" dirty="0"/>
              <a:t>ما </a:t>
            </a:r>
            <a:r>
              <a:rPr lang="ar-AE" dirty="0" smtClean="0"/>
              <a:t>مثل مشروع </a:t>
            </a:r>
            <a:r>
              <a:rPr lang="ar-AE" dirty="0"/>
              <a:t>إنشائي </a:t>
            </a:r>
            <a:r>
              <a:rPr lang="ar-AE" dirty="0" smtClean="0"/>
              <a:t>أوعملية </a:t>
            </a:r>
            <a:r>
              <a:rPr lang="ar-AE" dirty="0"/>
              <a:t>صيانة </a:t>
            </a:r>
            <a:r>
              <a:rPr lang="ar-AE" dirty="0" smtClean="0"/>
              <a:t>أو </a:t>
            </a:r>
            <a:r>
              <a:rPr lang="ar-AE" dirty="0"/>
              <a:t>مشروع </a:t>
            </a:r>
            <a:r>
              <a:rPr lang="ar-AE" dirty="0" smtClean="0"/>
              <a:t>تطوير</a:t>
            </a:r>
            <a:r>
              <a:rPr lang="en-US" dirty="0" smtClean="0"/>
              <a:t> </a:t>
            </a:r>
            <a:r>
              <a:rPr lang="ar-AE" dirty="0" smtClean="0"/>
              <a:t>و</a:t>
            </a:r>
            <a:r>
              <a:rPr lang="en-US" dirty="0" smtClean="0"/>
              <a:t> </a:t>
            </a:r>
            <a:r>
              <a:rPr lang="ar-AE" dirty="0" smtClean="0"/>
              <a:t>تصنيع وتسويق مُنتج </a:t>
            </a:r>
            <a:r>
              <a:rPr lang="ar-AE" dirty="0"/>
              <a:t>جديد</a:t>
            </a:r>
            <a:r>
              <a:rPr lang="ar-AE" dirty="0" smtClean="0"/>
              <a:t>.</a:t>
            </a:r>
            <a:endParaRPr lang="ar-JO" dirty="0" smtClean="0"/>
          </a:p>
          <a:p>
            <a:pPr marL="0" indent="0" algn="just" rtl="1">
              <a:buNone/>
            </a:pPr>
            <a:endParaRPr lang="ar-JO" dirty="0"/>
          </a:p>
          <a:p>
            <a:pPr marL="0" indent="0" algn="just" rtl="1">
              <a:buNone/>
            </a:pPr>
            <a:r>
              <a:rPr lang="ar-AE" dirty="0" smtClean="0"/>
              <a:t> </a:t>
            </a:r>
            <a:r>
              <a:rPr lang="ar-AE" dirty="0"/>
              <a:t>هذه الخريطة تَستخدم الخطوط العرضية </a:t>
            </a:r>
            <a:r>
              <a:rPr lang="ar-AE" dirty="0" smtClean="0"/>
              <a:t>لتُوضح</a:t>
            </a:r>
            <a:r>
              <a:rPr lang="ar-AE" b="1" i="1" dirty="0" smtClean="0">
                <a:solidFill>
                  <a:srgbClr val="FF0000"/>
                </a:solidFill>
              </a:rPr>
              <a:t> </a:t>
            </a:r>
            <a:r>
              <a:rPr lang="ar-AE" b="1" i="1" u="sng" dirty="0"/>
              <a:t>الزمن </a:t>
            </a:r>
            <a:r>
              <a:rPr lang="ar-AE" b="1" i="1" u="sng" dirty="0" smtClean="0"/>
              <a:t>الذي تستغرقه </a:t>
            </a:r>
            <a:r>
              <a:rPr lang="ar-AE" b="1" i="1" u="sng" dirty="0"/>
              <a:t>كل خطوة من خطوات المشروع ومتى تبدأ ومتى تنتهي.</a:t>
            </a:r>
            <a:r>
              <a:rPr lang="ar-AE" b="1" i="1" dirty="0">
                <a:solidFill>
                  <a:schemeClr val="accent1"/>
                </a:solidFill>
              </a:rPr>
              <a:t> </a:t>
            </a:r>
            <a:r>
              <a:rPr lang="ar-AE" dirty="0"/>
              <a:t>وبالتالي </a:t>
            </a:r>
            <a:r>
              <a:rPr lang="ar-AE" dirty="0" smtClean="0"/>
              <a:t>فهذه الخريطة </a:t>
            </a:r>
            <a:r>
              <a:rPr lang="ar-AE" dirty="0"/>
              <a:t>تساعدنا على التخطيط للمشروع وعلى نقل هذا التخطيط </a:t>
            </a:r>
            <a:r>
              <a:rPr lang="ar-AE" dirty="0" smtClean="0"/>
              <a:t>لمديرنا وزملائنا </a:t>
            </a:r>
            <a:r>
              <a:rPr lang="ar-AE" dirty="0"/>
              <a:t>وكل من له علاقة بالمشروع. </a:t>
            </a:r>
            <a:endParaRPr lang="en-US" dirty="0" smtClean="0"/>
          </a:p>
          <a:p>
            <a:pPr marL="0" indent="0" algn="just" rtl="1">
              <a:buNone/>
            </a:pPr>
            <a:endParaRPr lang="en-US" dirty="0"/>
          </a:p>
        </p:txBody>
      </p:sp>
      <p:sp>
        <p:nvSpPr>
          <p:cNvPr id="4" name="Date Placeholder 3"/>
          <p:cNvSpPr>
            <a:spLocks noGrp="1"/>
          </p:cNvSpPr>
          <p:nvPr>
            <p:ph type="dt" sz="half" idx="10"/>
          </p:nvPr>
        </p:nvSpPr>
        <p:spPr/>
        <p:txBody>
          <a:bodyPr/>
          <a:lstStyle/>
          <a:p>
            <a:pPr>
              <a:defRPr/>
            </a:pPr>
            <a:fld id="{2BBB6EF5-3BF7-499E-AFF4-1A952BE2BC40}" type="datetime2">
              <a:rPr lang="en-US" smtClean="0"/>
              <a:t>Sunday, 14 June, 2020</a:t>
            </a:fld>
            <a:endParaRPr lang="en-US" dirty="0"/>
          </a:p>
        </p:txBody>
      </p:sp>
    </p:spTree>
    <p:extLst>
      <p:ext uri="{BB962C8B-B14F-4D97-AF65-F5344CB8AC3E}">
        <p14:creationId xmlns:p14="http://schemas.microsoft.com/office/powerpoint/2010/main" val="336230095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32656"/>
            <a:ext cx="8534400" cy="864096"/>
          </a:xfrm>
        </p:spPr>
        <p:style>
          <a:lnRef idx="2">
            <a:schemeClr val="accent1"/>
          </a:lnRef>
          <a:fillRef idx="1">
            <a:schemeClr val="lt1"/>
          </a:fillRef>
          <a:effectRef idx="0">
            <a:schemeClr val="accent1"/>
          </a:effectRef>
          <a:fontRef idx="minor">
            <a:schemeClr val="dk1"/>
          </a:fontRef>
        </p:style>
        <p:txBody>
          <a:bodyPr>
            <a:normAutofit/>
          </a:bodyPr>
          <a:lstStyle/>
          <a:p>
            <a:r>
              <a:rPr lang="ar-AE" sz="3600" dirty="0" smtClean="0"/>
              <a:t>خريطة </a:t>
            </a:r>
            <a:r>
              <a:rPr lang="ar-AE" sz="3600" dirty="0"/>
              <a:t>جانت ليوم عمل </a:t>
            </a:r>
            <a:r>
              <a:rPr lang="ar-AE" sz="3600" dirty="0" smtClean="0"/>
              <a:t>معين (مع بيان المتوقع و الفعلي) </a:t>
            </a:r>
            <a:endParaRPr lang="en-US" sz="36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1753" y="1340768"/>
            <a:ext cx="8500050" cy="5184576"/>
          </a:xfrm>
        </p:spPr>
      </p:pic>
      <p:sp>
        <p:nvSpPr>
          <p:cNvPr id="3" name="Date Placeholder 2"/>
          <p:cNvSpPr>
            <a:spLocks noGrp="1"/>
          </p:cNvSpPr>
          <p:nvPr>
            <p:ph type="dt" sz="half" idx="10"/>
          </p:nvPr>
        </p:nvSpPr>
        <p:spPr/>
        <p:txBody>
          <a:bodyPr/>
          <a:lstStyle/>
          <a:p>
            <a:pPr>
              <a:defRPr/>
            </a:pPr>
            <a:fld id="{C1052F6A-8DB5-42DF-9585-FC7AD621C399}" type="datetime2">
              <a:rPr lang="en-US" smtClean="0"/>
              <a:t>Sunday, 14 June, 2020</a:t>
            </a:fld>
            <a:endParaRPr lang="en-US" dirty="0"/>
          </a:p>
        </p:txBody>
      </p:sp>
    </p:spTree>
    <p:extLst>
      <p:ext uri="{BB962C8B-B14F-4D97-AF65-F5344CB8AC3E}">
        <p14:creationId xmlns:p14="http://schemas.microsoft.com/office/powerpoint/2010/main" val="35657946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ar-AE" b="1" dirty="0" smtClean="0"/>
              <a:t>خريطة جانت (خريطة الجدول الزمني)</a:t>
            </a:r>
            <a:r>
              <a:rPr lang="ar-AE" dirty="0" smtClean="0"/>
              <a:t> </a:t>
            </a:r>
            <a:endParaRPr lang="en-US" dirty="0"/>
          </a:p>
        </p:txBody>
      </p:sp>
      <p:sp>
        <p:nvSpPr>
          <p:cNvPr id="5" name="TextBox 4"/>
          <p:cNvSpPr txBox="1"/>
          <p:nvPr/>
        </p:nvSpPr>
        <p:spPr>
          <a:xfrm>
            <a:off x="899592" y="1844824"/>
            <a:ext cx="7128792" cy="2954655"/>
          </a:xfrm>
          <a:prstGeom prst="rect">
            <a:avLst/>
          </a:prstGeom>
          <a:noFill/>
        </p:spPr>
        <p:txBody>
          <a:bodyPr wrap="square" rtlCol="1">
            <a:spAutoFit/>
          </a:bodyPr>
          <a:lstStyle/>
          <a:p>
            <a:pPr algn="ctr" rtl="1"/>
            <a:r>
              <a:rPr lang="ar-AE" sz="2800" dirty="0">
                <a:solidFill>
                  <a:srgbClr val="000000"/>
                </a:solidFill>
              </a:rPr>
              <a:t>خَريطة الجدول الزمني</a:t>
            </a:r>
            <a:r>
              <a:rPr lang="ar-JO" sz="2800" dirty="0">
                <a:solidFill>
                  <a:srgbClr val="000000"/>
                </a:solidFill>
              </a:rPr>
              <a:t> (جانت) تسعى </a:t>
            </a:r>
            <a:r>
              <a:rPr lang="ar-AE" sz="2800" dirty="0" smtClean="0">
                <a:solidFill>
                  <a:srgbClr val="000000"/>
                </a:solidFill>
              </a:rPr>
              <a:t>ا</a:t>
            </a:r>
            <a:r>
              <a:rPr lang="ar-JO" sz="2800" dirty="0" smtClean="0">
                <a:solidFill>
                  <a:srgbClr val="000000"/>
                </a:solidFill>
              </a:rPr>
              <a:t>ل</a:t>
            </a:r>
            <a:r>
              <a:rPr lang="ar-AE" sz="2800" dirty="0">
                <a:solidFill>
                  <a:srgbClr val="000000"/>
                </a:solidFill>
              </a:rPr>
              <a:t>ى</a:t>
            </a:r>
            <a:r>
              <a:rPr lang="ar-AE" sz="2800" dirty="0" smtClean="0">
                <a:solidFill>
                  <a:srgbClr val="000000"/>
                </a:solidFill>
              </a:rPr>
              <a:t>:-</a:t>
            </a:r>
            <a:endParaRPr lang="ar-JO" sz="2800" dirty="0">
              <a:solidFill>
                <a:srgbClr val="000000"/>
              </a:solidFill>
            </a:endParaRPr>
          </a:p>
          <a:p>
            <a:pPr marL="514350" indent="-514350" algn="ctr" rtl="1">
              <a:buFont typeface="+mj-lt"/>
              <a:buAutoNum type="arabicPeriod"/>
            </a:pPr>
            <a:r>
              <a:rPr lang="ar-JO" sz="2800" dirty="0">
                <a:solidFill>
                  <a:srgbClr val="000000"/>
                </a:solidFill>
              </a:rPr>
              <a:t>توضيح </a:t>
            </a:r>
            <a:r>
              <a:rPr lang="ar-JO" sz="2800" u="sng" dirty="0">
                <a:solidFill>
                  <a:srgbClr val="000000"/>
                </a:solidFill>
              </a:rPr>
              <a:t>الوقت المخطط للقيام </a:t>
            </a:r>
            <a:r>
              <a:rPr lang="ar-JO" sz="2800" dirty="0">
                <a:solidFill>
                  <a:srgbClr val="000000"/>
                </a:solidFill>
              </a:rPr>
              <a:t>بالعمل.</a:t>
            </a:r>
          </a:p>
          <a:p>
            <a:pPr marL="514350" indent="-514350" algn="ctr" rtl="1">
              <a:buFont typeface="+mj-lt"/>
              <a:buAutoNum type="arabicPeriod"/>
            </a:pPr>
            <a:r>
              <a:rPr lang="ar-JO" sz="2800" u="sng" dirty="0">
                <a:solidFill>
                  <a:srgbClr val="000000"/>
                </a:solidFill>
              </a:rPr>
              <a:t>الوقت الفعلي </a:t>
            </a:r>
            <a:r>
              <a:rPr lang="ar-JO" sz="2800" dirty="0">
                <a:solidFill>
                  <a:srgbClr val="000000"/>
                </a:solidFill>
              </a:rPr>
              <a:t>الذي تم </a:t>
            </a:r>
            <a:r>
              <a:rPr lang="ar-SA" sz="2800" dirty="0">
                <a:solidFill>
                  <a:srgbClr val="000000"/>
                </a:solidFill>
              </a:rPr>
              <a:t>إ</a:t>
            </a:r>
            <a:r>
              <a:rPr lang="ar-JO" sz="2800" dirty="0">
                <a:solidFill>
                  <a:srgbClr val="000000"/>
                </a:solidFill>
              </a:rPr>
              <a:t>نجاز </a:t>
            </a:r>
            <a:r>
              <a:rPr lang="ar-JO" sz="2800" dirty="0" smtClean="0">
                <a:solidFill>
                  <a:srgbClr val="000000"/>
                </a:solidFill>
              </a:rPr>
              <a:t>العمل </a:t>
            </a:r>
            <a:r>
              <a:rPr lang="ar-JO" sz="2800" dirty="0">
                <a:solidFill>
                  <a:srgbClr val="000000"/>
                </a:solidFill>
              </a:rPr>
              <a:t>فيه.</a:t>
            </a:r>
          </a:p>
          <a:p>
            <a:pPr algn="ctr" rtl="1"/>
            <a:endParaRPr lang="ar-JO" sz="2800" dirty="0">
              <a:solidFill>
                <a:srgbClr val="000000"/>
              </a:solidFill>
            </a:endParaRPr>
          </a:p>
          <a:p>
            <a:pPr algn="ctr" rtl="1"/>
            <a:r>
              <a:rPr lang="ar-JO" sz="2800" dirty="0">
                <a:solidFill>
                  <a:srgbClr val="000000"/>
                </a:solidFill>
              </a:rPr>
              <a:t>خريط</a:t>
            </a:r>
            <a:r>
              <a:rPr lang="ar-SA" sz="2800" dirty="0">
                <a:solidFill>
                  <a:srgbClr val="000000"/>
                </a:solidFill>
              </a:rPr>
              <a:t>ة</a:t>
            </a:r>
            <a:r>
              <a:rPr lang="ar-JO" sz="2800" dirty="0">
                <a:solidFill>
                  <a:srgbClr val="000000"/>
                </a:solidFill>
              </a:rPr>
              <a:t> جانت  تساعد المدير على </a:t>
            </a:r>
            <a:r>
              <a:rPr lang="ar-JO" sz="2800" u="sng" dirty="0">
                <a:solidFill>
                  <a:srgbClr val="000000"/>
                </a:solidFill>
              </a:rPr>
              <a:t>مقارن</a:t>
            </a:r>
            <a:r>
              <a:rPr lang="ar-SA" sz="2800" u="sng" dirty="0">
                <a:solidFill>
                  <a:srgbClr val="000000"/>
                </a:solidFill>
              </a:rPr>
              <a:t>ة</a:t>
            </a:r>
            <a:r>
              <a:rPr lang="ar-JO" sz="2800" u="sng" dirty="0">
                <a:solidFill>
                  <a:srgbClr val="000000"/>
                </a:solidFill>
              </a:rPr>
              <a:t> الزمن المخطط بالزمن الذي استغرقه التنفيذ الفعلي</a:t>
            </a:r>
            <a:r>
              <a:rPr lang="ar-JO" sz="2800" dirty="0">
                <a:solidFill>
                  <a:srgbClr val="000000"/>
                </a:solidFill>
              </a:rPr>
              <a:t>.</a:t>
            </a:r>
            <a:endParaRPr lang="en-US" sz="2800" dirty="0">
              <a:solidFill>
                <a:srgbClr val="000000"/>
              </a:solidFill>
            </a:endParaRPr>
          </a:p>
          <a:p>
            <a:pPr algn="ctr"/>
            <a:endParaRPr lang="ar-AE" dirty="0">
              <a:solidFill>
                <a:srgbClr val="000000"/>
              </a:solidFill>
            </a:endParaRPr>
          </a:p>
        </p:txBody>
      </p:sp>
      <p:sp>
        <p:nvSpPr>
          <p:cNvPr id="3" name="Date Placeholder 2"/>
          <p:cNvSpPr>
            <a:spLocks noGrp="1"/>
          </p:cNvSpPr>
          <p:nvPr>
            <p:ph type="dt" sz="half" idx="10"/>
          </p:nvPr>
        </p:nvSpPr>
        <p:spPr/>
        <p:txBody>
          <a:bodyPr/>
          <a:lstStyle/>
          <a:p>
            <a:pPr>
              <a:defRPr/>
            </a:pPr>
            <a:fld id="{519AD006-0672-44F6-9149-1BB8329B2E99}" type="datetime2">
              <a:rPr lang="en-US" smtClean="0"/>
              <a:t>Sunday, 14 June, 2020</a:t>
            </a:fld>
            <a:endParaRPr lang="en-US" dirty="0"/>
          </a:p>
        </p:txBody>
      </p:sp>
    </p:spTree>
    <p:extLst>
      <p:ext uri="{BB962C8B-B14F-4D97-AF65-F5344CB8AC3E}">
        <p14:creationId xmlns:p14="http://schemas.microsoft.com/office/powerpoint/2010/main" val="33359489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AE" dirty="0" smtClean="0"/>
              <a:t>خريطة جانت</a:t>
            </a:r>
            <a:endParaRPr lang="en-US" dirty="0"/>
          </a:p>
        </p:txBody>
      </p:sp>
      <p:sp>
        <p:nvSpPr>
          <p:cNvPr id="3" name="Content Placeholder 2"/>
          <p:cNvSpPr>
            <a:spLocks noGrp="1"/>
          </p:cNvSpPr>
          <p:nvPr>
            <p:ph sz="quarter" idx="1"/>
          </p:nvPr>
        </p:nvSpPr>
        <p:spPr/>
        <p:txBody>
          <a:bodyPr/>
          <a:lstStyle/>
          <a:p>
            <a:pPr algn="ctr" rtl="1"/>
            <a:r>
              <a:rPr lang="ar-AE" dirty="0"/>
              <a:t>هذه الخريطة تُعتبر وسيلة جيدة جدا </a:t>
            </a:r>
            <a:r>
              <a:rPr lang="ar-AE" dirty="0" smtClean="0"/>
              <a:t>في متابعة تَطور الأعمال </a:t>
            </a:r>
            <a:r>
              <a:rPr lang="ar-AE" dirty="0"/>
              <a:t>وعرض هذه المتابعة بشكل يسهل </a:t>
            </a:r>
            <a:r>
              <a:rPr lang="ar-AE" dirty="0" smtClean="0"/>
              <a:t>است</a:t>
            </a:r>
            <a:r>
              <a:rPr lang="ar-JO" dirty="0"/>
              <a:t>ي</a:t>
            </a:r>
            <a:r>
              <a:rPr lang="ar-AE" dirty="0" smtClean="0"/>
              <a:t>عابه </a:t>
            </a:r>
            <a:r>
              <a:rPr lang="ar-AE" dirty="0"/>
              <a:t>بسرعة. </a:t>
            </a:r>
            <a:r>
              <a:rPr lang="ar-AE" dirty="0" smtClean="0"/>
              <a:t>فيمكننا </a:t>
            </a:r>
            <a:r>
              <a:rPr lang="ar-SA" dirty="0" smtClean="0"/>
              <a:t>أ</a:t>
            </a:r>
            <a:r>
              <a:rPr lang="ar-AE" dirty="0" smtClean="0"/>
              <a:t>ن </a:t>
            </a:r>
            <a:r>
              <a:rPr lang="ar-AE" dirty="0"/>
              <a:t>نستخدم خطوطا أفقية أخرى لتحديد الوقت الفعلي لتنفيذ الأعمال </a:t>
            </a:r>
            <a:r>
              <a:rPr lang="ar-AE" dirty="0" smtClean="0"/>
              <a:t>بمعنى أن الخريطة </a:t>
            </a:r>
            <a:r>
              <a:rPr lang="ar-AE" dirty="0"/>
              <a:t>يظهر عليها الزمن المخطط </a:t>
            </a:r>
            <a:r>
              <a:rPr lang="ar-AE" dirty="0" smtClean="0"/>
              <a:t>و</a:t>
            </a:r>
            <a:r>
              <a:rPr lang="ar-JO" dirty="0" smtClean="0"/>
              <a:t>الزمن </a:t>
            </a:r>
            <a:r>
              <a:rPr lang="ar-AE" dirty="0" smtClean="0"/>
              <a:t>الفعلي.</a:t>
            </a:r>
            <a:endParaRPr lang="en-US" dirty="0" smtClean="0"/>
          </a:p>
          <a:p>
            <a:pPr marL="0" indent="0" algn="just" rtl="1">
              <a:buNone/>
            </a:pPr>
            <a:r>
              <a:rPr lang="ar-JO" dirty="0" smtClean="0"/>
              <a:t> </a:t>
            </a:r>
          </a:p>
          <a:p>
            <a:pPr algn="ctr" rtl="1"/>
            <a:r>
              <a:rPr lang="ar-AE" dirty="0" smtClean="0"/>
              <a:t>هذه الخريطة منسوبة إلى</a:t>
            </a:r>
            <a:r>
              <a:rPr lang="en-US" dirty="0" err="1" smtClean="0"/>
              <a:t>Henery</a:t>
            </a:r>
            <a:r>
              <a:rPr lang="en-US" dirty="0" smtClean="0"/>
              <a:t> Gantt </a:t>
            </a:r>
            <a:r>
              <a:rPr lang="ar-AE" dirty="0" smtClean="0"/>
              <a:t> والذي ابدعها في عام 1917 ومازالت مستخدمة حتى الآن بل هي</a:t>
            </a:r>
            <a:br>
              <a:rPr lang="ar-AE" dirty="0" smtClean="0"/>
            </a:br>
            <a:r>
              <a:rPr lang="ar-AE" dirty="0" smtClean="0"/>
              <a:t>أشهر وسيلة مستخدمة في عرض الجداول الزمنية.</a:t>
            </a:r>
            <a:endParaRPr lang="en-US" dirty="0" smtClean="0"/>
          </a:p>
          <a:p>
            <a:pPr algn="just" rtl="1"/>
            <a:endParaRPr lang="ar-AE" dirty="0" smtClean="0"/>
          </a:p>
          <a:p>
            <a:pPr algn="just" rtl="1"/>
            <a:endParaRPr lang="en-US" dirty="0"/>
          </a:p>
        </p:txBody>
      </p:sp>
      <p:sp>
        <p:nvSpPr>
          <p:cNvPr id="4" name="Date Placeholder 3"/>
          <p:cNvSpPr>
            <a:spLocks noGrp="1"/>
          </p:cNvSpPr>
          <p:nvPr>
            <p:ph type="dt" sz="half" idx="10"/>
          </p:nvPr>
        </p:nvSpPr>
        <p:spPr/>
        <p:txBody>
          <a:bodyPr/>
          <a:lstStyle/>
          <a:p>
            <a:pPr>
              <a:defRPr/>
            </a:pPr>
            <a:fld id="{693B6227-F737-44C0-9813-1837E242B555}" type="datetime2">
              <a:rPr lang="en-US" smtClean="0"/>
              <a:t>Sunday, 14 June, 2020</a:t>
            </a:fld>
            <a:endParaRPr lang="en-US" dirty="0"/>
          </a:p>
        </p:txBody>
      </p:sp>
    </p:spTree>
    <p:extLst>
      <p:ext uri="{BB962C8B-B14F-4D97-AF65-F5344CB8AC3E}">
        <p14:creationId xmlns:p14="http://schemas.microsoft.com/office/powerpoint/2010/main" val="34930275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80920" cy="1584176"/>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ar-AE" sz="4000" b="1" dirty="0" smtClean="0"/>
              <a:t>شبكة بيرت</a:t>
            </a:r>
            <a:r>
              <a:rPr lang="ar-JO" b="1" dirty="0" smtClean="0"/>
              <a:t/>
            </a:r>
            <a:br>
              <a:rPr lang="ar-JO" b="1" dirty="0" smtClean="0"/>
            </a:br>
            <a:r>
              <a:rPr lang="ar-JO" b="1" dirty="0" smtClean="0">
                <a:solidFill>
                  <a:schemeClr val="bg1"/>
                </a:solidFill>
              </a:rPr>
              <a:t>شبك</a:t>
            </a:r>
            <a:r>
              <a:rPr lang="ar-SA" b="1" dirty="0" smtClean="0">
                <a:solidFill>
                  <a:schemeClr val="bg1"/>
                </a:solidFill>
              </a:rPr>
              <a:t>ة</a:t>
            </a:r>
            <a:r>
              <a:rPr lang="ar-JO" b="1" dirty="0" smtClean="0">
                <a:solidFill>
                  <a:schemeClr val="bg1"/>
                </a:solidFill>
              </a:rPr>
              <a:t> لتخطيط الوقت و مراقب</a:t>
            </a:r>
            <a:r>
              <a:rPr lang="ar-SA" b="1" dirty="0" smtClean="0">
                <a:solidFill>
                  <a:schemeClr val="bg1"/>
                </a:solidFill>
              </a:rPr>
              <a:t>ة</a:t>
            </a:r>
            <a:r>
              <a:rPr lang="ar-JO" b="1" dirty="0" smtClean="0">
                <a:solidFill>
                  <a:schemeClr val="bg1"/>
                </a:solidFill>
              </a:rPr>
              <a:t> عملي</a:t>
            </a:r>
            <a:r>
              <a:rPr lang="ar-SA" b="1" dirty="0" smtClean="0">
                <a:solidFill>
                  <a:schemeClr val="bg1"/>
                </a:solidFill>
              </a:rPr>
              <a:t>ة</a:t>
            </a:r>
            <a:r>
              <a:rPr lang="ar-JO" b="1" dirty="0" smtClean="0">
                <a:solidFill>
                  <a:schemeClr val="bg1"/>
                </a:solidFill>
              </a:rPr>
              <a:t> التنفيذ</a:t>
            </a:r>
            <a:endParaRPr lang="en-US" b="1" dirty="0">
              <a:solidFill>
                <a:schemeClr val="bg1"/>
              </a:solidFill>
            </a:endParaRPr>
          </a:p>
        </p:txBody>
      </p:sp>
      <p:sp>
        <p:nvSpPr>
          <p:cNvPr id="3" name="Content Placeholder 2"/>
          <p:cNvSpPr>
            <a:spLocks noGrp="1"/>
          </p:cNvSpPr>
          <p:nvPr>
            <p:ph sz="quarter" idx="1"/>
          </p:nvPr>
        </p:nvSpPr>
        <p:spPr>
          <a:xfrm>
            <a:off x="395536" y="1844824"/>
            <a:ext cx="8136904" cy="4536504"/>
          </a:xfrm>
        </p:spPr>
        <p:txBody>
          <a:bodyPr>
            <a:normAutofit fontScale="92500"/>
          </a:bodyPr>
          <a:lstStyle/>
          <a:p>
            <a:pPr algn="r" rtl="1"/>
            <a:r>
              <a:rPr lang="ar-AE" dirty="0" smtClean="0"/>
              <a:t>عبارة عن شبك</a:t>
            </a:r>
            <a:r>
              <a:rPr lang="ar-SA" dirty="0" smtClean="0"/>
              <a:t>ة</a:t>
            </a:r>
            <a:r>
              <a:rPr lang="ar-AE" dirty="0" smtClean="0"/>
              <a:t> توضح </a:t>
            </a:r>
            <a:r>
              <a:rPr lang="ar-SA" dirty="0" smtClean="0"/>
              <a:t>أ</a:t>
            </a:r>
            <a:r>
              <a:rPr lang="ar-AE" dirty="0" smtClean="0"/>
              <a:t>نشطة </a:t>
            </a:r>
            <a:r>
              <a:rPr lang="ar-SA" dirty="0"/>
              <a:t>أ</a:t>
            </a:r>
            <a:r>
              <a:rPr lang="ar-AE" dirty="0" smtClean="0"/>
              <a:t>ي مشروع و تحتوي على: </a:t>
            </a:r>
            <a:r>
              <a:rPr lang="ar-AE" b="1" dirty="0" smtClean="0"/>
              <a:t>الزمن التقديري و الضروري </a:t>
            </a:r>
            <a:r>
              <a:rPr lang="ar-AE" dirty="0" smtClean="0"/>
              <a:t>ل</a:t>
            </a:r>
            <a:r>
              <a:rPr lang="ar-SA" dirty="0" smtClean="0"/>
              <a:t>أ</a:t>
            </a:r>
            <a:r>
              <a:rPr lang="ar-AE" dirty="0" smtClean="0"/>
              <a:t>داء كل نشاط، و كذلك </a:t>
            </a:r>
            <a:r>
              <a:rPr lang="ar-AE" b="1" dirty="0" smtClean="0"/>
              <a:t>كيفية</a:t>
            </a:r>
            <a:r>
              <a:rPr lang="ar-AE" dirty="0" smtClean="0"/>
              <a:t> </a:t>
            </a:r>
            <a:r>
              <a:rPr lang="ar-AE" b="1" dirty="0" smtClean="0"/>
              <a:t>تتابع هذه ال</a:t>
            </a:r>
            <a:r>
              <a:rPr lang="ar-SA" b="1" dirty="0" smtClean="0"/>
              <a:t>أ</a:t>
            </a:r>
            <a:r>
              <a:rPr lang="ar-AE" b="1" dirty="0" smtClean="0"/>
              <a:t>نشط</a:t>
            </a:r>
            <a:r>
              <a:rPr lang="ar-SA" b="1" dirty="0" smtClean="0"/>
              <a:t>ة</a:t>
            </a:r>
            <a:r>
              <a:rPr lang="ar-AE" b="1" dirty="0" smtClean="0"/>
              <a:t> </a:t>
            </a:r>
            <a:r>
              <a:rPr lang="ar-AE" dirty="0" smtClean="0"/>
              <a:t>حتى يمكن تحقيق المشروع. </a:t>
            </a:r>
            <a:endParaRPr lang="ar-JO" dirty="0" smtClean="0"/>
          </a:p>
          <a:p>
            <a:pPr algn="ctr" rtl="1"/>
            <a:r>
              <a:rPr lang="ar-JO" u="sng" dirty="0" smtClean="0"/>
              <a:t>شبك</a:t>
            </a:r>
            <a:r>
              <a:rPr lang="ar-SA" u="sng" dirty="0" smtClean="0"/>
              <a:t>ة</a:t>
            </a:r>
            <a:r>
              <a:rPr lang="ar-JO" u="sng" dirty="0" smtClean="0"/>
              <a:t> بيرت تركز </a:t>
            </a:r>
            <a:r>
              <a:rPr lang="ar-JO" dirty="0" smtClean="0"/>
              <a:t>على ترتيب ال</a:t>
            </a:r>
            <a:r>
              <a:rPr lang="ar-SA" dirty="0" smtClean="0"/>
              <a:t>أ</a:t>
            </a:r>
            <a:r>
              <a:rPr lang="ar-JO" dirty="0" smtClean="0"/>
              <a:t>نشط</a:t>
            </a:r>
            <a:r>
              <a:rPr lang="ar-SA" dirty="0" smtClean="0"/>
              <a:t>ة</a:t>
            </a:r>
            <a:r>
              <a:rPr lang="ar-JO" dirty="0" smtClean="0"/>
              <a:t> المختلف</a:t>
            </a:r>
            <a:r>
              <a:rPr lang="ar-SA" dirty="0" smtClean="0"/>
              <a:t>ة</a:t>
            </a:r>
            <a:r>
              <a:rPr lang="ar-JO" dirty="0" smtClean="0"/>
              <a:t> من حيث</a:t>
            </a:r>
            <a:r>
              <a:rPr lang="ar-JO" b="1" dirty="0" smtClean="0"/>
              <a:t> </a:t>
            </a:r>
            <a:r>
              <a:rPr lang="ar-JO" b="1" u="sng" dirty="0" smtClean="0"/>
              <a:t>الزمن</a:t>
            </a:r>
            <a:r>
              <a:rPr lang="ar-JO" b="1" dirty="0" smtClean="0"/>
              <a:t> </a:t>
            </a:r>
            <a:r>
              <a:rPr lang="ar-JO" b="1" u="sng" dirty="0" smtClean="0"/>
              <a:t>اللازم للتنفيذ </a:t>
            </a:r>
            <a:r>
              <a:rPr lang="ar-JO" b="1" dirty="0" smtClean="0"/>
              <a:t>وتحديد </a:t>
            </a:r>
            <a:r>
              <a:rPr lang="ar-JO" b="1" u="sng" dirty="0" smtClean="0"/>
              <a:t>مسار لكل منها</a:t>
            </a:r>
            <a:r>
              <a:rPr lang="ar-JO" dirty="0" smtClean="0"/>
              <a:t>. ومن خلال رسم المسارات المختلف</a:t>
            </a:r>
            <a:r>
              <a:rPr lang="ar-SA" dirty="0" smtClean="0"/>
              <a:t>ة</a:t>
            </a:r>
            <a:r>
              <a:rPr lang="ar-JO" dirty="0" smtClean="0"/>
              <a:t> لتتابع العملي</a:t>
            </a:r>
            <a:r>
              <a:rPr lang="ar-SA" dirty="0" smtClean="0"/>
              <a:t>ة</a:t>
            </a:r>
            <a:r>
              <a:rPr lang="ar-JO" dirty="0" smtClean="0"/>
              <a:t> ال</a:t>
            </a:r>
            <a:r>
              <a:rPr lang="ar-SA" dirty="0"/>
              <a:t>إ</a:t>
            </a:r>
            <a:r>
              <a:rPr lang="ar-JO" dirty="0" smtClean="0"/>
              <a:t>نتاجي</a:t>
            </a:r>
            <a:r>
              <a:rPr lang="ar-SA" dirty="0" smtClean="0"/>
              <a:t>ة</a:t>
            </a:r>
            <a:r>
              <a:rPr lang="ar-JO" dirty="0" smtClean="0"/>
              <a:t> الكامل</a:t>
            </a:r>
            <a:r>
              <a:rPr lang="ar-SA" dirty="0" smtClean="0"/>
              <a:t>ة</a:t>
            </a:r>
            <a:r>
              <a:rPr lang="ar-JO" dirty="0" smtClean="0"/>
              <a:t> يتم تكوين ش</a:t>
            </a:r>
            <a:r>
              <a:rPr lang="ar-AE" dirty="0" smtClean="0"/>
              <a:t>ب</a:t>
            </a:r>
            <a:r>
              <a:rPr lang="ar-JO" dirty="0" smtClean="0"/>
              <a:t>كات مترابط</a:t>
            </a:r>
            <a:r>
              <a:rPr lang="ar-SA" dirty="0" smtClean="0"/>
              <a:t>ة</a:t>
            </a:r>
            <a:r>
              <a:rPr lang="ar-JO" dirty="0" smtClean="0"/>
              <a:t> ت</a:t>
            </a:r>
            <a:r>
              <a:rPr lang="ar-SA" dirty="0"/>
              <a:t>أ</a:t>
            </a:r>
            <a:r>
              <a:rPr lang="ar-JO" dirty="0" smtClean="0"/>
              <a:t>خذ شكل </a:t>
            </a:r>
            <a:r>
              <a:rPr lang="ar-AE" dirty="0" smtClean="0"/>
              <a:t>ال</a:t>
            </a:r>
            <a:r>
              <a:rPr lang="ar-JO" dirty="0" smtClean="0"/>
              <a:t>شبك</a:t>
            </a:r>
            <a:r>
              <a:rPr lang="ar-SA" dirty="0" smtClean="0"/>
              <a:t>ة</a:t>
            </a:r>
            <a:r>
              <a:rPr lang="en-US" dirty="0" smtClean="0"/>
              <a:t> </a:t>
            </a:r>
            <a:r>
              <a:rPr lang="ar-JO" dirty="0" smtClean="0"/>
              <a:t>في ترتيب زمني متتابع </a:t>
            </a:r>
            <a:endParaRPr lang="ar-AE" dirty="0" smtClean="0"/>
          </a:p>
          <a:p>
            <a:pPr marL="0" indent="0" algn="ctr" rtl="1">
              <a:buNone/>
            </a:pPr>
            <a:r>
              <a:rPr lang="ar-AE" dirty="0" smtClean="0"/>
              <a:t>من خلال تتبع المسارات الموضح</a:t>
            </a:r>
            <a:r>
              <a:rPr lang="ar-SA" dirty="0" smtClean="0"/>
              <a:t>ة</a:t>
            </a:r>
            <a:r>
              <a:rPr lang="ar-AE" dirty="0" smtClean="0"/>
              <a:t> بالشبك</a:t>
            </a:r>
            <a:r>
              <a:rPr lang="ar-SA" dirty="0" smtClean="0"/>
              <a:t>ة</a:t>
            </a:r>
            <a:r>
              <a:rPr lang="ar-AE" dirty="0" smtClean="0"/>
              <a:t> </a:t>
            </a:r>
            <a:r>
              <a:rPr lang="ar-AE" u="sng" dirty="0" smtClean="0"/>
              <a:t>يتم تحديد </a:t>
            </a:r>
            <a:r>
              <a:rPr lang="ar-AE" u="sng" dirty="0" smtClean="0">
                <a:effectLst>
                  <a:outerShdw blurRad="38100" dist="38100" dir="2700000" algn="tl">
                    <a:srgbClr val="000000">
                      <a:alpha val="43137"/>
                    </a:srgbClr>
                  </a:outerShdw>
                </a:effectLst>
              </a:rPr>
              <a:t>«المسار الحرج» </a:t>
            </a:r>
            <a:r>
              <a:rPr lang="ar-AE" dirty="0" smtClean="0"/>
              <a:t>و هو يمثل الزمن و الوقت اللازم من تنفيذ البرنامج ككل. </a:t>
            </a:r>
            <a:endParaRPr lang="en-US" dirty="0"/>
          </a:p>
        </p:txBody>
      </p:sp>
      <p:sp>
        <p:nvSpPr>
          <p:cNvPr id="4" name="Date Placeholder 3"/>
          <p:cNvSpPr>
            <a:spLocks noGrp="1"/>
          </p:cNvSpPr>
          <p:nvPr>
            <p:ph type="dt" sz="half" idx="10"/>
          </p:nvPr>
        </p:nvSpPr>
        <p:spPr/>
        <p:txBody>
          <a:bodyPr/>
          <a:lstStyle/>
          <a:p>
            <a:pPr>
              <a:defRPr/>
            </a:pPr>
            <a:fld id="{CC300145-C2ED-47D1-BA88-40BDF35634E2}" type="datetime2">
              <a:rPr lang="en-US" smtClean="0"/>
              <a:t>Sunday, 14 June, 2020</a:t>
            </a:fld>
            <a:endParaRPr lang="en-US" dirty="0"/>
          </a:p>
        </p:txBody>
      </p:sp>
    </p:spTree>
    <p:extLst>
      <p:ext uri="{BB962C8B-B14F-4D97-AF65-F5344CB8AC3E}">
        <p14:creationId xmlns:p14="http://schemas.microsoft.com/office/powerpoint/2010/main" val="29666487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AE" dirty="0" smtClean="0"/>
              <a:t>مثال: برنامج زمني ل</a:t>
            </a:r>
            <a:r>
              <a:rPr lang="ar-SA" dirty="0" smtClean="0"/>
              <a:t>إ</a:t>
            </a:r>
            <a:r>
              <a:rPr lang="ar-AE" dirty="0" smtClean="0"/>
              <a:t>نتاج سيارة</a:t>
            </a:r>
            <a:endParaRPr lang="en-US" dirty="0"/>
          </a:p>
        </p:txBody>
      </p:sp>
      <p:sp>
        <p:nvSpPr>
          <p:cNvPr id="3" name="Content Placeholder 2"/>
          <p:cNvSpPr>
            <a:spLocks noGrp="1"/>
          </p:cNvSpPr>
          <p:nvPr>
            <p:ph sz="quarter" idx="1"/>
          </p:nvPr>
        </p:nvSpPr>
        <p:spPr/>
        <p:txBody>
          <a:bodyPr/>
          <a:lstStyle/>
          <a:p>
            <a:pPr marL="0" indent="0" algn="r" rtl="1">
              <a:buNone/>
            </a:pPr>
            <a:r>
              <a:rPr lang="ar-AE"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01209960"/>
              </p:ext>
            </p:extLst>
          </p:nvPr>
        </p:nvGraphicFramePr>
        <p:xfrm>
          <a:off x="457200" y="1600202"/>
          <a:ext cx="8229600" cy="4853137"/>
        </p:xfrm>
        <a:graphic>
          <a:graphicData uri="http://schemas.openxmlformats.org/drawingml/2006/table">
            <a:tbl>
              <a:tblPr firstRow="1" bandRow="1">
                <a:tableStyleId>{69012ECD-51FC-41F1-AA8D-1B2483CD663E}</a:tableStyleId>
              </a:tblPr>
              <a:tblGrid>
                <a:gridCol w="2237173"/>
                <a:gridCol w="1358284"/>
                <a:gridCol w="3435657"/>
                <a:gridCol w="1198486"/>
              </a:tblGrid>
              <a:tr h="828584">
                <a:tc>
                  <a:txBody>
                    <a:bodyPr/>
                    <a:lstStyle/>
                    <a:p>
                      <a:pPr algn="ctr" rtl="1"/>
                      <a:r>
                        <a:rPr lang="ar-AE" dirty="0" smtClean="0">
                          <a:solidFill>
                            <a:srgbClr val="000000"/>
                          </a:solidFill>
                        </a:rPr>
                        <a:t>الوقت اللازم للانتهاء بال</a:t>
                      </a:r>
                      <a:r>
                        <a:rPr lang="ar-SA" dirty="0" smtClean="0">
                          <a:solidFill>
                            <a:srgbClr val="000000"/>
                          </a:solidFill>
                        </a:rPr>
                        <a:t>أ</a:t>
                      </a:r>
                      <a:r>
                        <a:rPr lang="ar-AE" dirty="0" err="1" smtClean="0">
                          <a:solidFill>
                            <a:srgbClr val="000000"/>
                          </a:solidFill>
                        </a:rPr>
                        <a:t>يام</a:t>
                      </a:r>
                      <a:endParaRPr lang="en-US" dirty="0">
                        <a:solidFill>
                          <a:srgbClr val="000000"/>
                        </a:solidFill>
                      </a:endParaRPr>
                    </a:p>
                  </a:txBody>
                  <a:tcPr/>
                </a:tc>
                <a:tc>
                  <a:txBody>
                    <a:bodyPr/>
                    <a:lstStyle/>
                    <a:p>
                      <a:pPr algn="r" rtl="1"/>
                      <a:r>
                        <a:rPr lang="ar-AE" dirty="0" smtClean="0">
                          <a:solidFill>
                            <a:srgbClr val="000000"/>
                          </a:solidFill>
                        </a:rPr>
                        <a:t>النشاط السابق</a:t>
                      </a:r>
                      <a:endParaRPr lang="en-US" dirty="0">
                        <a:solidFill>
                          <a:srgbClr val="000000"/>
                        </a:solidFill>
                      </a:endParaRPr>
                    </a:p>
                  </a:txBody>
                  <a:tcPr/>
                </a:tc>
                <a:tc>
                  <a:txBody>
                    <a:bodyPr/>
                    <a:lstStyle/>
                    <a:p>
                      <a:pPr algn="r" rtl="1"/>
                      <a:r>
                        <a:rPr lang="ar-AE" dirty="0" smtClean="0">
                          <a:solidFill>
                            <a:srgbClr val="000000"/>
                          </a:solidFill>
                        </a:rPr>
                        <a:t>وصف النشاط </a:t>
                      </a:r>
                      <a:endParaRPr lang="en-US" dirty="0">
                        <a:solidFill>
                          <a:srgbClr val="000000"/>
                        </a:solidFill>
                      </a:endParaRPr>
                    </a:p>
                  </a:txBody>
                  <a:tcPr/>
                </a:tc>
                <a:tc>
                  <a:txBody>
                    <a:bodyPr/>
                    <a:lstStyle/>
                    <a:p>
                      <a:pPr algn="r" rtl="1"/>
                      <a:r>
                        <a:rPr lang="ar-AE" dirty="0" smtClean="0">
                          <a:solidFill>
                            <a:srgbClr val="000000"/>
                          </a:solidFill>
                        </a:rPr>
                        <a:t>رمز النشاط</a:t>
                      </a:r>
                      <a:endParaRPr lang="en-US" dirty="0">
                        <a:solidFill>
                          <a:srgbClr val="000000"/>
                        </a:solidFill>
                      </a:endParaRPr>
                    </a:p>
                  </a:txBody>
                  <a:tcPr/>
                </a:tc>
              </a:tr>
              <a:tr h="473477">
                <a:tc>
                  <a:txBody>
                    <a:bodyPr/>
                    <a:lstStyle/>
                    <a:p>
                      <a:pPr algn="ctr" rtl="1"/>
                      <a:r>
                        <a:rPr lang="ar-AE" dirty="0" smtClean="0">
                          <a:solidFill>
                            <a:srgbClr val="000000"/>
                          </a:solidFill>
                        </a:rPr>
                        <a:t>10</a:t>
                      </a:r>
                      <a:endParaRPr lang="en-US" b="1" dirty="0">
                        <a:solidFill>
                          <a:srgbClr val="000000"/>
                        </a:solidFill>
                      </a:endParaRPr>
                    </a:p>
                  </a:txBody>
                  <a:tcPr/>
                </a:tc>
                <a:tc>
                  <a:txBody>
                    <a:bodyPr/>
                    <a:lstStyle/>
                    <a:p>
                      <a:pPr algn="ctr" rtl="1"/>
                      <a:r>
                        <a:rPr lang="ar-AE" dirty="0" smtClean="0">
                          <a:solidFill>
                            <a:srgbClr val="000000"/>
                          </a:solidFill>
                        </a:rPr>
                        <a:t>-</a:t>
                      </a:r>
                      <a:endParaRPr lang="en-US" b="1" dirty="0">
                        <a:solidFill>
                          <a:srgbClr val="000000"/>
                        </a:solidFill>
                      </a:endParaRPr>
                    </a:p>
                  </a:txBody>
                  <a:tcPr/>
                </a:tc>
                <a:tc>
                  <a:txBody>
                    <a:bodyPr/>
                    <a:lstStyle/>
                    <a:p>
                      <a:pPr algn="r" rtl="1"/>
                      <a:r>
                        <a:rPr lang="ar-AE" dirty="0" smtClean="0">
                          <a:solidFill>
                            <a:srgbClr val="000000"/>
                          </a:solidFill>
                        </a:rPr>
                        <a:t>الحصول على المواد </a:t>
                      </a:r>
                      <a:endParaRPr lang="en-US" b="1" dirty="0">
                        <a:solidFill>
                          <a:srgbClr val="000000"/>
                        </a:solidFill>
                      </a:endParaRPr>
                    </a:p>
                  </a:txBody>
                  <a:tcPr/>
                </a:tc>
                <a:tc>
                  <a:txBody>
                    <a:bodyPr/>
                    <a:lstStyle/>
                    <a:p>
                      <a:pPr algn="ctr" rtl="1"/>
                      <a:r>
                        <a:rPr lang="ar-AE" dirty="0" smtClean="0">
                          <a:solidFill>
                            <a:srgbClr val="000000"/>
                          </a:solidFill>
                        </a:rPr>
                        <a:t>أ</a:t>
                      </a:r>
                      <a:endParaRPr lang="en-US" b="1" dirty="0">
                        <a:solidFill>
                          <a:srgbClr val="000000"/>
                        </a:solidFill>
                      </a:endParaRPr>
                    </a:p>
                  </a:txBody>
                  <a:tcPr/>
                </a:tc>
              </a:tr>
              <a:tr h="828584">
                <a:tc>
                  <a:txBody>
                    <a:bodyPr/>
                    <a:lstStyle/>
                    <a:p>
                      <a:pPr algn="ctr" rtl="1"/>
                      <a:r>
                        <a:rPr lang="ar-AE" dirty="0" smtClean="0">
                          <a:solidFill>
                            <a:srgbClr val="000000"/>
                          </a:solidFill>
                        </a:rPr>
                        <a:t>5</a:t>
                      </a:r>
                      <a:endParaRPr lang="en-US" b="1" dirty="0">
                        <a:solidFill>
                          <a:srgbClr val="000000"/>
                        </a:solidFill>
                      </a:endParaRPr>
                    </a:p>
                  </a:txBody>
                  <a:tcPr/>
                </a:tc>
                <a:tc>
                  <a:txBody>
                    <a:bodyPr/>
                    <a:lstStyle/>
                    <a:p>
                      <a:pPr algn="ctr" rtl="1"/>
                      <a:r>
                        <a:rPr lang="ar-AE" dirty="0" smtClean="0">
                          <a:solidFill>
                            <a:srgbClr val="000000"/>
                          </a:solidFill>
                        </a:rPr>
                        <a:t>أ</a:t>
                      </a:r>
                      <a:endParaRPr lang="en-US" b="1" dirty="0">
                        <a:solidFill>
                          <a:srgbClr val="000000"/>
                        </a:solidFill>
                      </a:endParaRPr>
                    </a:p>
                  </a:txBody>
                  <a:tcPr/>
                </a:tc>
                <a:tc>
                  <a:txBody>
                    <a:bodyPr/>
                    <a:lstStyle/>
                    <a:p>
                      <a:pPr algn="r" rtl="1"/>
                      <a:r>
                        <a:rPr lang="ar-SA" dirty="0" smtClean="0">
                          <a:solidFill>
                            <a:srgbClr val="000000"/>
                          </a:solidFill>
                        </a:rPr>
                        <a:t>إ</a:t>
                      </a:r>
                      <a:r>
                        <a:rPr lang="ar-AE" dirty="0" smtClean="0">
                          <a:solidFill>
                            <a:srgbClr val="000000"/>
                          </a:solidFill>
                        </a:rPr>
                        <a:t>عداد الماكينات و تجهيز المواد للجزء 1</a:t>
                      </a:r>
                      <a:endParaRPr lang="en-US" b="1" dirty="0">
                        <a:solidFill>
                          <a:srgbClr val="000000"/>
                        </a:solidFill>
                      </a:endParaRPr>
                    </a:p>
                  </a:txBody>
                  <a:tcPr/>
                </a:tc>
                <a:tc>
                  <a:txBody>
                    <a:bodyPr/>
                    <a:lstStyle/>
                    <a:p>
                      <a:pPr algn="ctr" rtl="1"/>
                      <a:r>
                        <a:rPr lang="ar-AE" dirty="0" smtClean="0">
                          <a:solidFill>
                            <a:srgbClr val="000000"/>
                          </a:solidFill>
                        </a:rPr>
                        <a:t>ب</a:t>
                      </a:r>
                      <a:endParaRPr lang="en-US" b="1" dirty="0">
                        <a:solidFill>
                          <a:srgbClr val="000000"/>
                        </a:solidFill>
                      </a:endParaRPr>
                    </a:p>
                  </a:txBody>
                  <a:tcPr/>
                </a:tc>
              </a:tr>
              <a:tr h="828584">
                <a:tc>
                  <a:txBody>
                    <a:bodyPr/>
                    <a:lstStyle/>
                    <a:p>
                      <a:pPr algn="ctr" rtl="1"/>
                      <a:r>
                        <a:rPr lang="ar-AE" dirty="0" smtClean="0">
                          <a:solidFill>
                            <a:srgbClr val="000000"/>
                          </a:solidFill>
                        </a:rPr>
                        <a:t>6</a:t>
                      </a:r>
                      <a:endParaRPr lang="en-US" b="1" dirty="0">
                        <a:solidFill>
                          <a:srgbClr val="000000"/>
                        </a:solidFill>
                      </a:endParaRPr>
                    </a:p>
                  </a:txBody>
                  <a:tcPr/>
                </a:tc>
                <a:tc>
                  <a:txBody>
                    <a:bodyPr/>
                    <a:lstStyle/>
                    <a:p>
                      <a:pPr algn="ctr" rtl="1"/>
                      <a:r>
                        <a:rPr lang="ar-AE" dirty="0" smtClean="0">
                          <a:solidFill>
                            <a:srgbClr val="000000"/>
                          </a:solidFill>
                        </a:rPr>
                        <a:t>أ</a:t>
                      </a:r>
                      <a:endParaRPr lang="en-US" b="1" dirty="0">
                        <a:solidFill>
                          <a:srgbClr val="000000"/>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rgbClr val="000000"/>
                          </a:solidFill>
                        </a:rPr>
                        <a:t>إ</a:t>
                      </a:r>
                      <a:r>
                        <a:rPr lang="ar-AE" dirty="0" smtClean="0">
                          <a:solidFill>
                            <a:srgbClr val="000000"/>
                          </a:solidFill>
                        </a:rPr>
                        <a:t>عداد الماكينات و تجهيز المواد للجزء 2</a:t>
                      </a:r>
                      <a:endParaRPr lang="en-US" b="1" dirty="0" smtClean="0">
                        <a:solidFill>
                          <a:srgbClr val="000000"/>
                        </a:solidFill>
                      </a:endParaRPr>
                    </a:p>
                  </a:txBody>
                  <a:tcPr/>
                </a:tc>
                <a:tc>
                  <a:txBody>
                    <a:bodyPr/>
                    <a:lstStyle/>
                    <a:p>
                      <a:pPr algn="ctr" rtl="1"/>
                      <a:r>
                        <a:rPr lang="ar-AE" dirty="0" smtClean="0">
                          <a:solidFill>
                            <a:srgbClr val="000000"/>
                          </a:solidFill>
                        </a:rPr>
                        <a:t>ج</a:t>
                      </a:r>
                      <a:endParaRPr lang="en-US" b="1" dirty="0">
                        <a:solidFill>
                          <a:srgbClr val="000000"/>
                        </a:solidFill>
                      </a:endParaRPr>
                    </a:p>
                  </a:txBody>
                  <a:tcPr/>
                </a:tc>
              </a:tr>
              <a:tr h="473477">
                <a:tc>
                  <a:txBody>
                    <a:bodyPr/>
                    <a:lstStyle/>
                    <a:p>
                      <a:pPr algn="ctr" rtl="1"/>
                      <a:r>
                        <a:rPr lang="ar-AE" dirty="0" smtClean="0">
                          <a:solidFill>
                            <a:srgbClr val="000000"/>
                          </a:solidFill>
                        </a:rPr>
                        <a:t>6</a:t>
                      </a:r>
                      <a:endParaRPr lang="en-US" b="1" dirty="0">
                        <a:solidFill>
                          <a:srgbClr val="000000"/>
                        </a:solidFill>
                      </a:endParaRPr>
                    </a:p>
                  </a:txBody>
                  <a:tcPr/>
                </a:tc>
                <a:tc>
                  <a:txBody>
                    <a:bodyPr/>
                    <a:lstStyle/>
                    <a:p>
                      <a:pPr algn="ctr" rtl="1"/>
                      <a:r>
                        <a:rPr lang="ar-AE" dirty="0" smtClean="0">
                          <a:solidFill>
                            <a:srgbClr val="000000"/>
                          </a:solidFill>
                        </a:rPr>
                        <a:t>ب</a:t>
                      </a:r>
                      <a:endParaRPr lang="en-US" b="1" dirty="0">
                        <a:solidFill>
                          <a:srgbClr val="000000"/>
                        </a:solidFill>
                      </a:endParaRPr>
                    </a:p>
                  </a:txBody>
                  <a:tcPr/>
                </a:tc>
                <a:tc>
                  <a:txBody>
                    <a:bodyPr/>
                    <a:lstStyle/>
                    <a:p>
                      <a:pPr algn="r" rtl="1"/>
                      <a:r>
                        <a:rPr lang="ar-SA" dirty="0" smtClean="0">
                          <a:solidFill>
                            <a:srgbClr val="000000"/>
                          </a:solidFill>
                        </a:rPr>
                        <a:t>إ</a:t>
                      </a:r>
                      <a:r>
                        <a:rPr lang="ar-AE" dirty="0" smtClean="0">
                          <a:solidFill>
                            <a:srgbClr val="000000"/>
                          </a:solidFill>
                        </a:rPr>
                        <a:t>نتاج الجزء 1</a:t>
                      </a:r>
                      <a:endParaRPr lang="en-US" b="1" dirty="0">
                        <a:solidFill>
                          <a:srgbClr val="000000"/>
                        </a:solidFill>
                      </a:endParaRPr>
                    </a:p>
                  </a:txBody>
                  <a:tcPr/>
                </a:tc>
                <a:tc>
                  <a:txBody>
                    <a:bodyPr/>
                    <a:lstStyle/>
                    <a:p>
                      <a:pPr algn="ctr" rtl="1"/>
                      <a:r>
                        <a:rPr lang="ar-AE" dirty="0" smtClean="0">
                          <a:solidFill>
                            <a:srgbClr val="000000"/>
                          </a:solidFill>
                        </a:rPr>
                        <a:t>د</a:t>
                      </a:r>
                      <a:endParaRPr lang="en-US" b="1" dirty="0">
                        <a:solidFill>
                          <a:srgbClr val="000000"/>
                        </a:solidFill>
                      </a:endParaRPr>
                    </a:p>
                  </a:txBody>
                  <a:tcPr/>
                </a:tc>
              </a:tr>
              <a:tr h="473477">
                <a:tc>
                  <a:txBody>
                    <a:bodyPr/>
                    <a:lstStyle/>
                    <a:p>
                      <a:pPr algn="ctr" rtl="1"/>
                      <a:r>
                        <a:rPr lang="ar-AE" dirty="0" smtClean="0">
                          <a:solidFill>
                            <a:srgbClr val="000000"/>
                          </a:solidFill>
                        </a:rPr>
                        <a:t>7</a:t>
                      </a:r>
                      <a:endParaRPr lang="en-US" b="1" dirty="0">
                        <a:solidFill>
                          <a:srgbClr val="000000"/>
                        </a:solidFill>
                      </a:endParaRPr>
                    </a:p>
                  </a:txBody>
                  <a:tcPr/>
                </a:tc>
                <a:tc>
                  <a:txBody>
                    <a:bodyPr/>
                    <a:lstStyle/>
                    <a:p>
                      <a:pPr algn="ctr" rtl="1"/>
                      <a:r>
                        <a:rPr lang="ar-AE" dirty="0" smtClean="0">
                          <a:solidFill>
                            <a:srgbClr val="000000"/>
                          </a:solidFill>
                        </a:rPr>
                        <a:t>ج</a:t>
                      </a:r>
                      <a:endParaRPr lang="en-US" b="1" dirty="0">
                        <a:solidFill>
                          <a:srgbClr val="000000"/>
                        </a:solidFill>
                      </a:endParaRPr>
                    </a:p>
                  </a:txBody>
                  <a:tcPr/>
                </a:tc>
                <a:tc>
                  <a:txBody>
                    <a:bodyPr/>
                    <a:lstStyle/>
                    <a:p>
                      <a:pPr algn="r" rtl="1"/>
                      <a:r>
                        <a:rPr lang="ar-SA" dirty="0" smtClean="0">
                          <a:solidFill>
                            <a:srgbClr val="000000"/>
                          </a:solidFill>
                        </a:rPr>
                        <a:t>إ</a:t>
                      </a:r>
                      <a:r>
                        <a:rPr lang="ar-AE" dirty="0" smtClean="0">
                          <a:solidFill>
                            <a:srgbClr val="000000"/>
                          </a:solidFill>
                        </a:rPr>
                        <a:t>نتاج الجزء 2 </a:t>
                      </a:r>
                      <a:endParaRPr lang="en-US" b="1" dirty="0">
                        <a:solidFill>
                          <a:srgbClr val="000000"/>
                        </a:solidFill>
                      </a:endParaRPr>
                    </a:p>
                  </a:txBody>
                  <a:tcPr/>
                </a:tc>
                <a:tc>
                  <a:txBody>
                    <a:bodyPr/>
                    <a:lstStyle/>
                    <a:p>
                      <a:pPr algn="ctr" rtl="1"/>
                      <a:r>
                        <a:rPr lang="ar-AE" dirty="0" smtClean="0">
                          <a:solidFill>
                            <a:srgbClr val="000000"/>
                          </a:solidFill>
                        </a:rPr>
                        <a:t>هـ</a:t>
                      </a:r>
                      <a:endParaRPr lang="en-US" b="1" dirty="0">
                        <a:solidFill>
                          <a:srgbClr val="000000"/>
                        </a:solidFill>
                      </a:endParaRPr>
                    </a:p>
                  </a:txBody>
                  <a:tcPr/>
                </a:tc>
              </a:tr>
              <a:tr h="473477">
                <a:tc>
                  <a:txBody>
                    <a:bodyPr/>
                    <a:lstStyle/>
                    <a:p>
                      <a:pPr algn="ctr" rtl="1"/>
                      <a:r>
                        <a:rPr lang="ar-AE" dirty="0" smtClean="0">
                          <a:solidFill>
                            <a:srgbClr val="000000"/>
                          </a:solidFill>
                        </a:rPr>
                        <a:t>3</a:t>
                      </a:r>
                      <a:endParaRPr lang="en-US" b="1" dirty="0">
                        <a:solidFill>
                          <a:srgbClr val="000000"/>
                        </a:solidFill>
                      </a:endParaRPr>
                    </a:p>
                  </a:txBody>
                  <a:tcPr/>
                </a:tc>
                <a:tc>
                  <a:txBody>
                    <a:bodyPr/>
                    <a:lstStyle/>
                    <a:p>
                      <a:pPr algn="ctr" rtl="1"/>
                      <a:r>
                        <a:rPr lang="ar-AE" dirty="0" smtClean="0">
                          <a:solidFill>
                            <a:srgbClr val="000000"/>
                          </a:solidFill>
                        </a:rPr>
                        <a:t>د،هـ</a:t>
                      </a:r>
                      <a:endParaRPr lang="en-US" b="1" dirty="0">
                        <a:solidFill>
                          <a:srgbClr val="000000"/>
                        </a:solidFill>
                      </a:endParaRPr>
                    </a:p>
                  </a:txBody>
                  <a:tcPr/>
                </a:tc>
                <a:tc>
                  <a:txBody>
                    <a:bodyPr/>
                    <a:lstStyle/>
                    <a:p>
                      <a:pPr algn="r" rtl="1"/>
                      <a:r>
                        <a:rPr lang="ar-AE" dirty="0" smtClean="0">
                          <a:solidFill>
                            <a:srgbClr val="000000"/>
                          </a:solidFill>
                        </a:rPr>
                        <a:t>تجميع الجزء 1 مع الجزء 2 </a:t>
                      </a:r>
                      <a:endParaRPr lang="en-US" b="1" dirty="0">
                        <a:solidFill>
                          <a:srgbClr val="000000"/>
                        </a:solidFill>
                      </a:endParaRPr>
                    </a:p>
                  </a:txBody>
                  <a:tcPr/>
                </a:tc>
                <a:tc>
                  <a:txBody>
                    <a:bodyPr/>
                    <a:lstStyle/>
                    <a:p>
                      <a:pPr algn="ctr" rtl="1"/>
                      <a:r>
                        <a:rPr lang="ar-AE" dirty="0" smtClean="0">
                          <a:solidFill>
                            <a:srgbClr val="000000"/>
                          </a:solidFill>
                        </a:rPr>
                        <a:t>و</a:t>
                      </a:r>
                      <a:endParaRPr lang="en-US" b="1" dirty="0">
                        <a:solidFill>
                          <a:srgbClr val="000000"/>
                        </a:solidFill>
                      </a:endParaRPr>
                    </a:p>
                  </a:txBody>
                  <a:tcPr/>
                </a:tc>
              </a:tr>
              <a:tr h="473477">
                <a:tc>
                  <a:txBody>
                    <a:bodyPr/>
                    <a:lstStyle/>
                    <a:p>
                      <a:pPr algn="ctr" rtl="1"/>
                      <a:r>
                        <a:rPr lang="ar-AE" dirty="0" smtClean="0">
                          <a:solidFill>
                            <a:srgbClr val="000000"/>
                          </a:solidFill>
                        </a:rPr>
                        <a:t>8</a:t>
                      </a:r>
                      <a:endParaRPr lang="en-US" b="1" dirty="0">
                        <a:solidFill>
                          <a:srgbClr val="000000"/>
                        </a:solidFill>
                      </a:endParaRPr>
                    </a:p>
                  </a:txBody>
                  <a:tcPr/>
                </a:tc>
                <a:tc>
                  <a:txBody>
                    <a:bodyPr/>
                    <a:lstStyle/>
                    <a:p>
                      <a:pPr algn="ctr" rtl="1"/>
                      <a:r>
                        <a:rPr lang="ar-AE" dirty="0" smtClean="0">
                          <a:solidFill>
                            <a:srgbClr val="000000"/>
                          </a:solidFill>
                        </a:rPr>
                        <a:t>و</a:t>
                      </a:r>
                      <a:endParaRPr lang="en-US" b="1" dirty="0">
                        <a:solidFill>
                          <a:srgbClr val="000000"/>
                        </a:solidFill>
                      </a:endParaRPr>
                    </a:p>
                  </a:txBody>
                  <a:tcPr/>
                </a:tc>
                <a:tc>
                  <a:txBody>
                    <a:bodyPr/>
                    <a:lstStyle/>
                    <a:p>
                      <a:pPr algn="r" rtl="1"/>
                      <a:r>
                        <a:rPr lang="ar-AE" dirty="0" smtClean="0">
                          <a:solidFill>
                            <a:srgbClr val="000000"/>
                          </a:solidFill>
                        </a:rPr>
                        <a:t>تسليم المنتج للعملاء </a:t>
                      </a:r>
                      <a:endParaRPr lang="en-US" b="1" dirty="0">
                        <a:solidFill>
                          <a:srgbClr val="000000"/>
                        </a:solidFill>
                      </a:endParaRPr>
                    </a:p>
                  </a:txBody>
                  <a:tcPr/>
                </a:tc>
                <a:tc>
                  <a:txBody>
                    <a:bodyPr/>
                    <a:lstStyle/>
                    <a:p>
                      <a:pPr algn="ctr" rtl="1"/>
                      <a:r>
                        <a:rPr lang="ar-AE" dirty="0" smtClean="0">
                          <a:solidFill>
                            <a:srgbClr val="000000"/>
                          </a:solidFill>
                        </a:rPr>
                        <a:t>ز</a:t>
                      </a:r>
                      <a:endParaRPr lang="en-US" b="1" dirty="0">
                        <a:solidFill>
                          <a:srgbClr val="000000"/>
                        </a:solidFill>
                      </a:endParaRPr>
                    </a:p>
                  </a:txBody>
                  <a:tcPr/>
                </a:tc>
              </a:tr>
            </a:tbl>
          </a:graphicData>
        </a:graphic>
      </p:graphicFrame>
      <p:sp>
        <p:nvSpPr>
          <p:cNvPr id="5" name="Date Placeholder 4"/>
          <p:cNvSpPr>
            <a:spLocks noGrp="1"/>
          </p:cNvSpPr>
          <p:nvPr>
            <p:ph type="dt" sz="half" idx="10"/>
          </p:nvPr>
        </p:nvSpPr>
        <p:spPr/>
        <p:txBody>
          <a:bodyPr/>
          <a:lstStyle/>
          <a:p>
            <a:pPr>
              <a:defRPr/>
            </a:pPr>
            <a:fld id="{765F49FA-AA6F-4AF0-977B-66EF0971A989}" type="datetime2">
              <a:rPr lang="en-US" smtClean="0"/>
              <a:t>Sunday, 14 June, 2020</a:t>
            </a:fld>
            <a:endParaRPr lang="en-US" dirty="0"/>
          </a:p>
        </p:txBody>
      </p:sp>
    </p:spTree>
    <p:extLst>
      <p:ext uri="{BB962C8B-B14F-4D97-AF65-F5344CB8AC3E}">
        <p14:creationId xmlns:p14="http://schemas.microsoft.com/office/powerpoint/2010/main" val="23237191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47C73-5A7C-421E-8E4C-F99B37B53451}" type="datetime2">
              <a:rPr lang="en-US" smtClean="0"/>
              <a:t>Sunday, 14 June, 2020</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303" y="260648"/>
            <a:ext cx="8776714" cy="6048672"/>
          </a:xfrm>
          <a:prstGeom prst="rect">
            <a:avLst/>
          </a:prstGeom>
        </p:spPr>
      </p:pic>
    </p:spTree>
    <p:extLst>
      <p:ext uri="{BB962C8B-B14F-4D97-AF65-F5344CB8AC3E}">
        <p14:creationId xmlns:p14="http://schemas.microsoft.com/office/powerpoint/2010/main" val="1188515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AE" dirty="0" smtClean="0"/>
              <a:t>رسم شبكة بيرت</a:t>
            </a:r>
            <a:endParaRPr lang="en-US" dirty="0"/>
          </a:p>
        </p:txBody>
      </p:sp>
      <p:sp>
        <p:nvSpPr>
          <p:cNvPr id="3" name="Content Placeholder 2"/>
          <p:cNvSpPr>
            <a:spLocks noGrp="1"/>
          </p:cNvSpPr>
          <p:nvPr>
            <p:ph sz="quarter" idx="1"/>
          </p:nvPr>
        </p:nvSpPr>
        <p:spPr>
          <a:xfrm>
            <a:off x="251520" y="1592047"/>
            <a:ext cx="8646302" cy="4525963"/>
          </a:xfrm>
        </p:spPr>
        <p:txBody>
          <a:bodyPr/>
          <a:lstStyle/>
          <a:p>
            <a:pPr marL="0" indent="0" algn="r" rtl="1">
              <a:buNone/>
            </a:pPr>
            <a:endParaRPr lang="ar-AE" dirty="0" smtClean="0"/>
          </a:p>
          <a:p>
            <a:pPr marL="0" indent="0" algn="r" rtl="1">
              <a:buNone/>
            </a:pPr>
            <a:r>
              <a:rPr lang="ar-AE" dirty="0" smtClean="0"/>
              <a:t>                      </a:t>
            </a:r>
            <a:endParaRPr lang="ar-AE" sz="2400" dirty="0"/>
          </a:p>
          <a:p>
            <a:pPr marL="0" indent="0" algn="r" rtl="1">
              <a:buNone/>
            </a:pPr>
            <a:r>
              <a:rPr lang="ar-AE" dirty="0"/>
              <a:t> </a:t>
            </a:r>
            <a:r>
              <a:rPr lang="ar-AE" dirty="0" smtClean="0"/>
              <a:t>                  ب5            </a:t>
            </a:r>
            <a:r>
              <a:rPr lang="ar-AE" sz="2400" dirty="0" smtClean="0"/>
              <a:t>د6       </a:t>
            </a:r>
          </a:p>
          <a:p>
            <a:pPr marL="0" indent="0" algn="r" rtl="1">
              <a:buNone/>
            </a:pPr>
            <a:endParaRPr lang="ar-AE" dirty="0"/>
          </a:p>
          <a:p>
            <a:pPr marL="0" indent="0" algn="r" rtl="1">
              <a:buNone/>
            </a:pPr>
            <a:r>
              <a:rPr lang="ar-AE" sz="2800" dirty="0" smtClean="0"/>
              <a:t>     أ10               ج6       ه7           و3            ز 8</a:t>
            </a:r>
          </a:p>
          <a:p>
            <a:pPr marL="0" indent="0" algn="r" rtl="1">
              <a:buNone/>
            </a:pPr>
            <a:r>
              <a:rPr lang="ar-AE" dirty="0" smtClean="0"/>
              <a:t>         </a:t>
            </a:r>
            <a:endParaRPr lang="ar-AE" sz="2400" dirty="0" smtClean="0"/>
          </a:p>
        </p:txBody>
      </p:sp>
      <p:sp useBgFill="1">
        <p:nvSpPr>
          <p:cNvPr id="4" name="Oval 3"/>
          <p:cNvSpPr/>
          <p:nvPr/>
        </p:nvSpPr>
        <p:spPr>
          <a:xfrm>
            <a:off x="8159284" y="3443968"/>
            <a:ext cx="662284" cy="6448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ar-AE" dirty="0" smtClean="0">
                <a:ln>
                  <a:solidFill>
                    <a:schemeClr val="tx1"/>
                  </a:solidFill>
                </a:ln>
              </a:rPr>
              <a:t>1</a:t>
            </a:r>
            <a:endParaRPr lang="en-US" dirty="0">
              <a:ln>
                <a:solidFill>
                  <a:schemeClr val="tx1"/>
                </a:solidFill>
              </a:ln>
            </a:endParaRPr>
          </a:p>
        </p:txBody>
      </p:sp>
      <p:cxnSp>
        <p:nvCxnSpPr>
          <p:cNvPr id="6" name="Straight Arrow Connector 5"/>
          <p:cNvCxnSpPr/>
          <p:nvPr/>
        </p:nvCxnSpPr>
        <p:spPr>
          <a:xfrm flipH="1">
            <a:off x="7391400" y="3810001"/>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useBgFill="1">
        <p:nvSpPr>
          <p:cNvPr id="7" name="Oval 6"/>
          <p:cNvSpPr/>
          <p:nvPr/>
        </p:nvSpPr>
        <p:spPr>
          <a:xfrm>
            <a:off x="6516216" y="3501008"/>
            <a:ext cx="861329" cy="6761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ln>
                  <a:solidFill>
                    <a:schemeClr val="tx1"/>
                  </a:solidFill>
                </a:ln>
              </a:rPr>
              <a:t>2</a:t>
            </a:r>
            <a:endParaRPr lang="en-US" sz="2400" dirty="0">
              <a:ln>
                <a:solidFill>
                  <a:schemeClr val="tx1"/>
                </a:solidFill>
              </a:ln>
            </a:endParaRPr>
          </a:p>
        </p:txBody>
      </p:sp>
      <p:cxnSp>
        <p:nvCxnSpPr>
          <p:cNvPr id="9" name="Straight Arrow Connector 8"/>
          <p:cNvCxnSpPr/>
          <p:nvPr/>
        </p:nvCxnSpPr>
        <p:spPr>
          <a:xfrm flipH="1" flipV="1">
            <a:off x="5534890" y="3061856"/>
            <a:ext cx="965141"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2"/>
          </p:cNvCxnSpPr>
          <p:nvPr/>
        </p:nvCxnSpPr>
        <p:spPr>
          <a:xfrm flipH="1">
            <a:off x="5534890" y="3839078"/>
            <a:ext cx="981326" cy="771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useBgFill="1">
        <p:nvSpPr>
          <p:cNvPr id="12" name="Oval 11"/>
          <p:cNvSpPr/>
          <p:nvPr/>
        </p:nvSpPr>
        <p:spPr>
          <a:xfrm>
            <a:off x="4501730" y="2448792"/>
            <a:ext cx="1000990" cy="9559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a:ln>
                  <a:solidFill>
                    <a:schemeClr val="tx1"/>
                  </a:solidFill>
                </a:ln>
                <a:effectLst>
                  <a:outerShdw blurRad="38100" dist="38100" dir="2700000" algn="tl">
                    <a:srgbClr val="000000">
                      <a:alpha val="43137"/>
                    </a:srgbClr>
                  </a:outerShdw>
                </a:effectLst>
              </a:rPr>
              <a:t>3</a:t>
            </a:r>
            <a:endParaRPr lang="en-US" dirty="0">
              <a:ln>
                <a:solidFill>
                  <a:schemeClr val="tx1"/>
                </a:solidFill>
              </a:ln>
              <a:effectLst>
                <a:outerShdw blurRad="38100" dist="38100" dir="2700000" algn="tl">
                  <a:srgbClr val="000000">
                    <a:alpha val="43137"/>
                  </a:srgbClr>
                </a:outerShdw>
              </a:effectLst>
            </a:endParaRPr>
          </a:p>
        </p:txBody>
      </p:sp>
      <p:sp useBgFill="1">
        <p:nvSpPr>
          <p:cNvPr id="13" name="Oval 12"/>
          <p:cNvSpPr/>
          <p:nvPr/>
        </p:nvSpPr>
        <p:spPr>
          <a:xfrm>
            <a:off x="4501730" y="4305302"/>
            <a:ext cx="1033160" cy="9421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ln>
                  <a:solidFill>
                    <a:schemeClr val="tx1"/>
                  </a:solidFill>
                </a:ln>
                <a:effectLst>
                  <a:outerShdw blurRad="38100" dist="38100" dir="2700000" algn="tl">
                    <a:srgbClr val="000000">
                      <a:alpha val="43137"/>
                    </a:srgbClr>
                  </a:outerShdw>
                </a:effectLst>
              </a:rPr>
              <a:t>4</a:t>
            </a:r>
            <a:endParaRPr lang="en-US" dirty="0">
              <a:ln>
                <a:solidFill>
                  <a:schemeClr val="tx1"/>
                </a:solidFill>
              </a:ln>
              <a:effectLst>
                <a:outerShdw blurRad="38100" dist="38100" dir="2700000" algn="tl">
                  <a:srgbClr val="000000">
                    <a:alpha val="43137"/>
                  </a:srgbClr>
                </a:outerShdw>
              </a:effectLst>
            </a:endParaRPr>
          </a:p>
        </p:txBody>
      </p:sp>
      <p:cxnSp>
        <p:nvCxnSpPr>
          <p:cNvPr id="15" name="Straight Arrow Connector 14"/>
          <p:cNvCxnSpPr/>
          <p:nvPr/>
        </p:nvCxnSpPr>
        <p:spPr>
          <a:xfrm flipH="1">
            <a:off x="3775364" y="2881746"/>
            <a:ext cx="692726" cy="3983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3995936" y="4088842"/>
            <a:ext cx="531334" cy="348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useBgFill="1">
        <p:nvSpPr>
          <p:cNvPr id="18" name="Oval 17"/>
          <p:cNvSpPr/>
          <p:nvPr/>
        </p:nvSpPr>
        <p:spPr>
          <a:xfrm>
            <a:off x="3131840" y="3290455"/>
            <a:ext cx="864096" cy="7983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800" dirty="0">
                <a:ln>
                  <a:solidFill>
                    <a:schemeClr val="tx1"/>
                  </a:solidFill>
                </a:ln>
                <a:effectLst>
                  <a:outerShdw blurRad="38100" dist="38100" dir="2700000" algn="tl">
                    <a:srgbClr val="000000">
                      <a:alpha val="43137"/>
                    </a:srgbClr>
                  </a:outerShdw>
                </a:effectLst>
              </a:rPr>
              <a:t>5</a:t>
            </a:r>
            <a:endParaRPr lang="en-US" dirty="0">
              <a:ln>
                <a:solidFill>
                  <a:schemeClr val="tx1"/>
                </a:solidFill>
              </a:ln>
              <a:effectLst>
                <a:outerShdw blurRad="38100" dist="38100" dir="2700000" algn="tl">
                  <a:srgbClr val="000000">
                    <a:alpha val="43137"/>
                  </a:srgbClr>
                </a:outerShdw>
              </a:effectLst>
            </a:endParaRPr>
          </a:p>
        </p:txBody>
      </p:sp>
      <p:cxnSp>
        <p:nvCxnSpPr>
          <p:cNvPr id="20" name="Straight Arrow Connector 19"/>
          <p:cNvCxnSpPr/>
          <p:nvPr/>
        </p:nvCxnSpPr>
        <p:spPr>
          <a:xfrm flipH="1">
            <a:off x="2559626" y="3775365"/>
            <a:ext cx="572214" cy="29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useBgFill="1">
        <p:nvSpPr>
          <p:cNvPr id="23" name="Oval 22"/>
          <p:cNvSpPr/>
          <p:nvPr/>
        </p:nvSpPr>
        <p:spPr>
          <a:xfrm>
            <a:off x="1763688" y="3404756"/>
            <a:ext cx="795938" cy="9005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ln>
                  <a:solidFill>
                    <a:schemeClr val="tx1"/>
                  </a:solidFill>
                </a:ln>
              </a:rPr>
              <a:t>6</a:t>
            </a:r>
            <a:endParaRPr lang="en-US" dirty="0">
              <a:ln>
                <a:solidFill>
                  <a:schemeClr val="tx1"/>
                </a:solidFill>
              </a:ln>
            </a:endParaRPr>
          </a:p>
        </p:txBody>
      </p:sp>
      <p:cxnSp>
        <p:nvCxnSpPr>
          <p:cNvPr id="29" name="Straight Arrow Connector 28"/>
          <p:cNvCxnSpPr/>
          <p:nvPr/>
        </p:nvCxnSpPr>
        <p:spPr>
          <a:xfrm flipH="1">
            <a:off x="1195034" y="3868153"/>
            <a:ext cx="5685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useBgFill="1">
        <p:nvSpPr>
          <p:cNvPr id="30" name="Oval 29"/>
          <p:cNvSpPr/>
          <p:nvPr/>
        </p:nvSpPr>
        <p:spPr>
          <a:xfrm>
            <a:off x="251520" y="3404756"/>
            <a:ext cx="943514" cy="741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ln>
                  <a:solidFill>
                    <a:schemeClr val="tx1"/>
                  </a:solidFill>
                </a:ln>
              </a:rPr>
              <a:t>7</a:t>
            </a:r>
            <a:endParaRPr lang="en-US" dirty="0">
              <a:ln>
                <a:solidFill>
                  <a:schemeClr val="tx1"/>
                </a:solidFill>
              </a:ln>
            </a:endParaRPr>
          </a:p>
        </p:txBody>
      </p:sp>
      <p:sp>
        <p:nvSpPr>
          <p:cNvPr id="5" name="Date Placeholder 4"/>
          <p:cNvSpPr>
            <a:spLocks noGrp="1"/>
          </p:cNvSpPr>
          <p:nvPr>
            <p:ph type="dt" sz="half" idx="10"/>
          </p:nvPr>
        </p:nvSpPr>
        <p:spPr/>
        <p:txBody>
          <a:bodyPr/>
          <a:lstStyle/>
          <a:p>
            <a:pPr>
              <a:defRPr/>
            </a:pPr>
            <a:fld id="{ACD9C649-92F9-4850-B026-D99D7C3E0D67}" type="datetime2">
              <a:rPr lang="en-US" smtClean="0"/>
              <a:t>Sunday, 14 June, 2020</a:t>
            </a:fld>
            <a:endParaRPr lang="en-US" dirty="0"/>
          </a:p>
        </p:txBody>
      </p:sp>
    </p:spTree>
    <p:extLst>
      <p:ext uri="{BB962C8B-B14F-4D97-AF65-F5344CB8AC3E}">
        <p14:creationId xmlns:p14="http://schemas.microsoft.com/office/powerpoint/2010/main" val="273143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r" rtl="1">
              <a:buNone/>
            </a:pPr>
            <a:r>
              <a:rPr lang="ar-AE" dirty="0" smtClean="0"/>
              <a:t>المسار الحرج هو ال</a:t>
            </a:r>
            <a:r>
              <a:rPr lang="ar-SA" dirty="0" smtClean="0"/>
              <a:t>أ</a:t>
            </a:r>
            <a:r>
              <a:rPr lang="ar-AE" dirty="0" smtClean="0"/>
              <a:t>نشط</a:t>
            </a:r>
            <a:r>
              <a:rPr lang="ar-SA" dirty="0" smtClean="0"/>
              <a:t>ة</a:t>
            </a:r>
            <a:r>
              <a:rPr lang="ar-AE" dirty="0" smtClean="0"/>
              <a:t> 1 – 2 – 4 – 5 – 6 – 7 </a:t>
            </a:r>
          </a:p>
          <a:p>
            <a:pPr marL="0" indent="0" algn="r" rtl="1">
              <a:buNone/>
            </a:pPr>
            <a:r>
              <a:rPr lang="ar-AE" dirty="0"/>
              <a:t> </a:t>
            </a:r>
            <a:r>
              <a:rPr lang="ar-AE" dirty="0" smtClean="0"/>
              <a:t>و الذي يستغرق 10 + 6 + 7 + 3 +8 = 34 يوم</a:t>
            </a:r>
            <a:r>
              <a:rPr lang="ar-SA" dirty="0" smtClean="0"/>
              <a:t>ا</a:t>
            </a:r>
            <a:r>
              <a:rPr lang="ar-AE" dirty="0" smtClean="0"/>
              <a:t> </a:t>
            </a:r>
          </a:p>
          <a:p>
            <a:pPr marL="0" indent="0" algn="r" rtl="1">
              <a:buNone/>
            </a:pPr>
            <a:endParaRPr lang="ar-JO" dirty="0" smtClean="0"/>
          </a:p>
          <a:p>
            <a:pPr marL="0" indent="0" algn="r" rtl="1">
              <a:buNone/>
            </a:pPr>
            <a:r>
              <a:rPr lang="ar-AE" dirty="0" smtClean="0"/>
              <a:t>و هذا بسبب </a:t>
            </a:r>
            <a:r>
              <a:rPr lang="ar-SA" dirty="0" smtClean="0"/>
              <a:t>أ</a:t>
            </a:r>
            <a:r>
              <a:rPr lang="ar-AE" dirty="0" smtClean="0"/>
              <a:t>ن تجهيز ال</a:t>
            </a:r>
            <a:r>
              <a:rPr lang="ar-SA" dirty="0" smtClean="0"/>
              <a:t>آ</a:t>
            </a:r>
            <a:r>
              <a:rPr lang="ar-AE" dirty="0" smtClean="0"/>
              <a:t>لات و المواد و ال</a:t>
            </a:r>
            <a:r>
              <a:rPr lang="ar-SA" dirty="0" smtClean="0"/>
              <a:t>إ</a:t>
            </a:r>
            <a:r>
              <a:rPr lang="ar-AE" dirty="0" smtClean="0"/>
              <a:t>نتاج للجزء 2 يستغرق وقت</a:t>
            </a:r>
            <a:r>
              <a:rPr lang="ar-SA" dirty="0" smtClean="0"/>
              <a:t>ا</a:t>
            </a:r>
            <a:r>
              <a:rPr lang="ar-AE" dirty="0" smtClean="0"/>
              <a:t> </a:t>
            </a:r>
            <a:r>
              <a:rPr lang="ar-SA" dirty="0"/>
              <a:t>أ</a:t>
            </a:r>
            <a:r>
              <a:rPr lang="ar-AE" dirty="0" smtClean="0"/>
              <a:t>كبر من الجزء 1. </a:t>
            </a:r>
          </a:p>
          <a:p>
            <a:pPr marL="0" indent="0" algn="r" rtl="1">
              <a:buNone/>
            </a:pPr>
            <a:r>
              <a:rPr lang="ar-AE" dirty="0" smtClean="0"/>
              <a:t>بالتالي </a:t>
            </a:r>
            <a:r>
              <a:rPr lang="ar-SA" dirty="0" smtClean="0"/>
              <a:t>أ</a:t>
            </a:r>
            <a:r>
              <a:rPr lang="ar-AE" dirty="0" smtClean="0"/>
              <a:t>ي تأخير في هذا المسار قد يعيق ال</a:t>
            </a:r>
            <a:r>
              <a:rPr lang="ar-SA" dirty="0"/>
              <a:t>إ</a:t>
            </a:r>
            <a:r>
              <a:rPr lang="ar-AE" dirty="0" smtClean="0"/>
              <a:t>نتاج بشكل عام. </a:t>
            </a:r>
          </a:p>
        </p:txBody>
      </p:sp>
      <p:sp>
        <p:nvSpPr>
          <p:cNvPr id="2" name="Date Placeholder 1"/>
          <p:cNvSpPr>
            <a:spLocks noGrp="1"/>
          </p:cNvSpPr>
          <p:nvPr>
            <p:ph type="dt" sz="half" idx="10"/>
          </p:nvPr>
        </p:nvSpPr>
        <p:spPr/>
        <p:txBody>
          <a:bodyPr/>
          <a:lstStyle/>
          <a:p>
            <a:pPr>
              <a:defRPr/>
            </a:pPr>
            <a:fld id="{86A61386-63B2-4A22-B471-474CEFB944CF}" type="datetime2">
              <a:rPr lang="en-US" smtClean="0"/>
              <a:t>Sunday, 14 June, 2020</a:t>
            </a:fld>
            <a:endParaRPr lang="en-US" dirty="0"/>
          </a:p>
        </p:txBody>
      </p:sp>
    </p:spTree>
    <p:extLst>
      <p:ext uri="{BB962C8B-B14F-4D97-AF65-F5344CB8AC3E}">
        <p14:creationId xmlns:p14="http://schemas.microsoft.com/office/powerpoint/2010/main" val="1668099457"/>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226848"/>
          </a:xfrm>
          <a:blipFill>
            <a:blip r:embed="rId2"/>
            <a:tile tx="0" ty="0" sx="100000" sy="100000" flip="none" algn="tl"/>
          </a:blipFill>
        </p:spPr>
        <p:txBody>
          <a:bodyPr>
            <a:normAutofit/>
          </a:bodyPr>
          <a:lstStyle/>
          <a:p>
            <a:pPr algn="ctr"/>
            <a:r>
              <a:rPr lang="ar-AE" sz="6000" b="1" dirty="0">
                <a:solidFill>
                  <a:srgbClr val="C00000"/>
                </a:solidFill>
                <a:effectLst/>
              </a:rPr>
              <a:t>أسئلة للمناقشة</a:t>
            </a:r>
            <a:endParaRPr lang="en-US" sz="6000" b="1" dirty="0">
              <a:solidFill>
                <a:srgbClr val="C00000"/>
              </a:solidFill>
              <a:effectLst/>
            </a:endParaRPr>
          </a:p>
        </p:txBody>
      </p:sp>
      <p:sp>
        <p:nvSpPr>
          <p:cNvPr id="3" name="Content Placeholder 2"/>
          <p:cNvSpPr>
            <a:spLocks noGrp="1"/>
          </p:cNvSpPr>
          <p:nvPr>
            <p:ph idx="1"/>
          </p:nvPr>
        </p:nvSpPr>
        <p:spPr>
          <a:xfrm>
            <a:off x="643234" y="1772816"/>
            <a:ext cx="7886700" cy="4505747"/>
          </a:xfrm>
          <a:blipFill>
            <a:blip r:embed="rId3"/>
            <a:tile tx="0" ty="0" sx="100000" sy="100000" flip="none" algn="tl"/>
          </a:blipFill>
        </p:spPr>
        <p:txBody>
          <a:bodyPr>
            <a:noAutofit/>
          </a:bodyPr>
          <a:lstStyle/>
          <a:p>
            <a:pPr eaLnBrk="1" hangingPunct="1">
              <a:lnSpc>
                <a:spcPct val="150000"/>
              </a:lnSpc>
              <a:spcBef>
                <a:spcPct val="0"/>
              </a:spcBef>
              <a:buClrTx/>
              <a:buSzTx/>
              <a:buFontTx/>
              <a:buNone/>
            </a:pPr>
            <a:r>
              <a:rPr lang="ar-AE" altLang="zh-CN" dirty="0" smtClean="0"/>
              <a:t>	</a:t>
            </a:r>
            <a:r>
              <a:rPr lang="ar-SA" altLang="zh-CN" dirty="0" smtClean="0"/>
              <a:t>تمثل</a:t>
            </a:r>
            <a:r>
              <a:rPr lang="ar-AE" altLang="zh-CN" dirty="0" smtClean="0"/>
              <a:t> </a:t>
            </a:r>
            <a:r>
              <a:rPr lang="ar-AE" altLang="zh-CN" dirty="0"/>
              <a:t>الرقابة</a:t>
            </a:r>
            <a:r>
              <a:rPr lang="ar-SA" altLang="zh-CN" dirty="0"/>
              <a:t> إحدى الوظائف الإدارية وهي عبارة عن عملية تقييم النشاط الإداري الفعلي للتنظيم</a:t>
            </a:r>
            <a:r>
              <a:rPr lang="en-US" altLang="zh-CN" dirty="0"/>
              <a:t> </a:t>
            </a:r>
            <a:r>
              <a:rPr lang="ar-SA" altLang="zh-CN" dirty="0"/>
              <a:t>ومقارنته بالنشاط الإداري المخطط، ومن ثم تحديد الانحرافات بطريقة وصفية أو كمية بغية اتخاذ ما يلزم لمعالجة الانحرافات</a:t>
            </a:r>
            <a:r>
              <a:rPr lang="ar-SA" altLang="zh-CN" dirty="0" smtClean="0"/>
              <a:t>.</a:t>
            </a:r>
            <a:r>
              <a:rPr lang="ar-AE" altLang="zh-CN" dirty="0" smtClean="0"/>
              <a:t> قيّم </a:t>
            </a:r>
            <a:r>
              <a:rPr lang="ar-AE" altLang="zh-CN" dirty="0" smtClean="0">
                <a:solidFill>
                  <a:srgbClr val="FF0000"/>
                </a:solidFill>
              </a:rPr>
              <a:t>أهمية الرقابة </a:t>
            </a:r>
            <a:r>
              <a:rPr lang="ar-AE" altLang="zh-CN" dirty="0" smtClean="0"/>
              <a:t>لمنظمة معاصرة و معززا إجابتك بأمثلة تطبيقية لمؤسسة تعمل في مدينة العين.</a:t>
            </a:r>
            <a:r>
              <a:rPr lang="ar-SA" altLang="zh-CN" dirty="0" smtClean="0"/>
              <a:t> </a:t>
            </a:r>
            <a:endParaRPr lang="ar-SA" altLang="zh-CN" dirty="0"/>
          </a:p>
          <a:p>
            <a:pPr marL="0" indent="0">
              <a:buNone/>
            </a:pPr>
            <a:endParaRPr lang="en-US" sz="3600" dirty="0"/>
          </a:p>
        </p:txBody>
      </p:sp>
      <p:sp>
        <p:nvSpPr>
          <p:cNvPr id="5" name="Date Placeholder 4"/>
          <p:cNvSpPr>
            <a:spLocks noGrp="1"/>
          </p:cNvSpPr>
          <p:nvPr>
            <p:ph type="dt" sz="half" idx="10"/>
          </p:nvPr>
        </p:nvSpPr>
        <p:spPr>
          <a:xfrm>
            <a:off x="457200" y="6278563"/>
            <a:ext cx="2674640" cy="457200"/>
          </a:xfrm>
        </p:spPr>
        <p:txBody>
          <a:bodyPr/>
          <a:lstStyle/>
          <a:p>
            <a:fld id="{59600C33-A46D-4C36-8613-FA03FBB7BD25}" type="datetime2">
              <a:rPr lang="en-US" smtClean="0"/>
              <a:t>Sunday, 14 June, 2020</a:t>
            </a:fld>
            <a:endParaRPr lang="en-US" dirty="0"/>
          </a:p>
        </p:txBody>
      </p:sp>
    </p:spTree>
    <p:extLst>
      <p:ext uri="{BB962C8B-B14F-4D97-AF65-F5344CB8AC3E}">
        <p14:creationId xmlns:p14="http://schemas.microsoft.com/office/powerpoint/2010/main" val="2075194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b="1" dirty="0"/>
              <a:t>أهمية الرقابة</a:t>
            </a:r>
            <a:endParaRPr lang="en-US" dirty="0"/>
          </a:p>
        </p:txBody>
      </p:sp>
      <p:sp>
        <p:nvSpPr>
          <p:cNvPr id="3" name="Content Placeholder 2"/>
          <p:cNvSpPr>
            <a:spLocks noGrp="1"/>
          </p:cNvSpPr>
          <p:nvPr>
            <p:ph idx="1"/>
          </p:nvPr>
        </p:nvSpPr>
        <p:spPr>
          <a:xfrm>
            <a:off x="457200" y="1340768"/>
            <a:ext cx="8229600" cy="4790157"/>
          </a:xfrm>
        </p:spPr>
        <p:txBody>
          <a:bodyPr/>
          <a:lstStyle/>
          <a:p>
            <a:pPr marL="0" indent="0">
              <a:buNone/>
            </a:pPr>
            <a:r>
              <a:rPr lang="ar-SA" sz="2000" b="1" dirty="0" smtClean="0"/>
              <a:t>تتمثل أهمية الرقابة في تحقيق ما يلي</a:t>
            </a:r>
            <a:r>
              <a:rPr lang="en-US" sz="2000" b="1" dirty="0" smtClean="0"/>
              <a:t>:</a:t>
            </a:r>
            <a:endParaRPr lang="ar-AE" sz="2000" b="1" dirty="0" smtClean="0"/>
          </a:p>
          <a:p>
            <a:pPr marL="0" indent="0">
              <a:buNone/>
            </a:pPr>
            <a:endParaRPr lang="en-US" sz="2000" b="1" dirty="0" smtClean="0"/>
          </a:p>
          <a:p>
            <a:pPr marL="0" indent="0">
              <a:buNone/>
            </a:pPr>
            <a:r>
              <a:rPr lang="en-US" sz="2000" b="1" dirty="0" smtClean="0"/>
              <a:t>-1  </a:t>
            </a:r>
            <a:r>
              <a:rPr lang="ar-SA" sz="2000" b="1" dirty="0" smtClean="0"/>
              <a:t>التكيف مع التغيرات البيئية حيث يساعد نظام الرقابة المدراء على استباق التغيرات</a:t>
            </a:r>
            <a:r>
              <a:rPr lang="ar-AE" sz="2000" b="1" dirty="0" smtClean="0"/>
              <a:t> </a:t>
            </a:r>
            <a:r>
              <a:rPr lang="ar-SA" sz="2000" b="1" dirty="0" smtClean="0"/>
              <a:t>والتعامل معها والتكيف مع الحالة الجديدة</a:t>
            </a:r>
            <a:r>
              <a:rPr lang="en-US" sz="2000" b="1" dirty="0" smtClean="0"/>
              <a:t>.</a:t>
            </a:r>
          </a:p>
          <a:p>
            <a:pPr marL="0" indent="0">
              <a:buNone/>
            </a:pPr>
            <a:r>
              <a:rPr lang="en-US" sz="2000" b="1" dirty="0" smtClean="0"/>
              <a:t> </a:t>
            </a:r>
          </a:p>
          <a:p>
            <a:pPr marL="0" indent="0">
              <a:buNone/>
            </a:pPr>
            <a:r>
              <a:rPr lang="en-US" sz="2000" b="1" dirty="0" smtClean="0"/>
              <a:t>-2  </a:t>
            </a:r>
            <a:r>
              <a:rPr lang="ar-SA" sz="2000" b="1" dirty="0" smtClean="0"/>
              <a:t>تقوم الرقابة بكشف الأشياء غير المنتظمة أو التي تتصف بالشذوذ والغير مرغوب فيها</a:t>
            </a:r>
            <a:r>
              <a:rPr lang="ar-AE" sz="2000" b="1" dirty="0" smtClean="0"/>
              <a:t> </a:t>
            </a:r>
            <a:r>
              <a:rPr lang="ar-SA" sz="2000" b="1" dirty="0" smtClean="0"/>
              <a:t>في المنشأة مثل عيوب المنتجات، ارتفاع التكاليف، ارتفاع معدل دوران العمل، وبذلك</a:t>
            </a:r>
            <a:r>
              <a:rPr lang="ar-AE" sz="2000" b="1" dirty="0" smtClean="0"/>
              <a:t> </a:t>
            </a:r>
            <a:r>
              <a:rPr lang="ar-SA" sz="2000" b="1" dirty="0" smtClean="0"/>
              <a:t>فإن الكشف المبكر للأشياء الغير عادية في الغالب قد يوفر للمنشأة الوقت والمال</a:t>
            </a:r>
            <a:r>
              <a:rPr lang="ar-AE" sz="2000" b="1" dirty="0" smtClean="0"/>
              <a:t> </a:t>
            </a:r>
            <a:r>
              <a:rPr lang="ar-SA" sz="2000" b="1" dirty="0" smtClean="0"/>
              <a:t>والجهد ويحد من المشكلات أو المصاعب الصغيرة والتي قد تصبح أكثر تعقيدا لاحقا.</a:t>
            </a:r>
            <a:endParaRPr lang="en-US" sz="2000" b="1" dirty="0" smtClean="0"/>
          </a:p>
          <a:p>
            <a:pPr marL="0" indent="0">
              <a:buNone/>
            </a:pPr>
            <a:r>
              <a:rPr lang="ar-SA" sz="2000" b="1" dirty="0" smtClean="0"/>
              <a:t> </a:t>
            </a:r>
            <a:endParaRPr lang="en-US" sz="2000" b="1" dirty="0" smtClean="0"/>
          </a:p>
          <a:p>
            <a:pPr marL="0" indent="0">
              <a:buNone/>
            </a:pPr>
            <a:r>
              <a:rPr lang="ar-SA" sz="2000" b="1" dirty="0" smtClean="0"/>
              <a:t>3.  تحدد الرقابة المواقف أو العمليات التي تؤدى بصورة جيدة وغير متوقعة والتي من</a:t>
            </a:r>
            <a:r>
              <a:rPr lang="ar-AE" sz="2000" b="1" dirty="0" smtClean="0"/>
              <a:t> </a:t>
            </a:r>
            <a:r>
              <a:rPr lang="ar-SA" sz="2000" b="1" dirty="0" smtClean="0"/>
              <a:t>شأنها أن تنبه وتوجه الإدارة إلى فرص مستقبلية محتملة</a:t>
            </a:r>
            <a:r>
              <a:rPr lang="en-US" sz="2000" b="1" dirty="0" smtClean="0"/>
              <a:t>.</a:t>
            </a:r>
            <a:endParaRPr lang="en-US" sz="2000" b="1" dirty="0"/>
          </a:p>
        </p:txBody>
      </p:sp>
      <p:sp>
        <p:nvSpPr>
          <p:cNvPr id="4" name="Date Placeholder 3"/>
          <p:cNvSpPr>
            <a:spLocks noGrp="1"/>
          </p:cNvSpPr>
          <p:nvPr>
            <p:ph type="dt" sz="half" idx="10"/>
          </p:nvPr>
        </p:nvSpPr>
        <p:spPr/>
        <p:txBody>
          <a:bodyPr/>
          <a:lstStyle/>
          <a:p>
            <a:pPr>
              <a:defRPr/>
            </a:pPr>
            <a:fld id="{0CA0D6C3-8926-40D3-8E5F-7929BEA0546A}" type="datetime2">
              <a:rPr lang="en-US" smtClean="0"/>
              <a:t>Sunday, 14 June, 2020</a:t>
            </a:fld>
            <a:endParaRPr lang="en-US" dirty="0"/>
          </a:p>
        </p:txBody>
      </p:sp>
    </p:spTree>
    <p:extLst>
      <p:ext uri="{BB962C8B-B14F-4D97-AF65-F5344CB8AC3E}">
        <p14:creationId xmlns:p14="http://schemas.microsoft.com/office/powerpoint/2010/main" val="4228161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b="1" dirty="0"/>
              <a:t>أهمية الرقابة</a:t>
            </a:r>
            <a:endParaRPr lang="en-US" dirty="0"/>
          </a:p>
        </p:txBody>
      </p:sp>
      <p:sp>
        <p:nvSpPr>
          <p:cNvPr id="3" name="Content Placeholder 2"/>
          <p:cNvSpPr>
            <a:spLocks noGrp="1"/>
          </p:cNvSpPr>
          <p:nvPr>
            <p:ph idx="1"/>
          </p:nvPr>
        </p:nvSpPr>
        <p:spPr/>
        <p:txBody>
          <a:bodyPr/>
          <a:lstStyle/>
          <a:p>
            <a:pPr marL="0" indent="0">
              <a:buNone/>
            </a:pPr>
            <a:r>
              <a:rPr lang="ar-AE" dirty="0" smtClean="0"/>
              <a:t>4. </a:t>
            </a:r>
            <a:r>
              <a:rPr lang="en-US" dirty="0" smtClean="0"/>
              <a:t> </a:t>
            </a:r>
            <a:r>
              <a:rPr lang="ar-SA" dirty="0"/>
              <a:t>تقلل الرقابة تراكم الأخطاء وتساعد في التغلب عليها فورا ومن غير إعطاء </a:t>
            </a:r>
            <a:r>
              <a:rPr lang="ar-SA" dirty="0" smtClean="0"/>
              <a:t>الفرصة</a:t>
            </a:r>
            <a:r>
              <a:rPr lang="ar-AE" dirty="0"/>
              <a:t> </a:t>
            </a:r>
            <a:r>
              <a:rPr lang="ar-SA" dirty="0" smtClean="0"/>
              <a:t>لتراكمها </a:t>
            </a:r>
            <a:r>
              <a:rPr lang="ar-SA" dirty="0"/>
              <a:t>أو خروجها عن السيطرة</a:t>
            </a:r>
            <a:r>
              <a:rPr lang="en-US" dirty="0"/>
              <a:t>.</a:t>
            </a:r>
          </a:p>
          <a:p>
            <a:pPr marL="0" indent="0">
              <a:buNone/>
            </a:pPr>
            <a:r>
              <a:rPr lang="en-US" dirty="0"/>
              <a:t> </a:t>
            </a:r>
          </a:p>
          <a:p>
            <a:pPr marL="0" indent="0">
              <a:buNone/>
            </a:pPr>
            <a:r>
              <a:rPr lang="ar-AE" dirty="0" smtClean="0"/>
              <a:t> 5.</a:t>
            </a:r>
            <a:r>
              <a:rPr lang="en-US" dirty="0" smtClean="0"/>
              <a:t> </a:t>
            </a:r>
            <a:r>
              <a:rPr lang="ar-SA" dirty="0"/>
              <a:t>تواكب وتنسجم الرقابة مع التعقيد والتوسع التنظيمي الذي تشهده كثير من المنظمات</a:t>
            </a:r>
            <a:r>
              <a:rPr lang="en-US" dirty="0"/>
              <a:t>.</a:t>
            </a:r>
          </a:p>
          <a:p>
            <a:pPr marL="0" indent="0">
              <a:buNone/>
            </a:pPr>
            <a:r>
              <a:rPr lang="en-US" dirty="0"/>
              <a:t> </a:t>
            </a:r>
          </a:p>
          <a:p>
            <a:pPr marL="0" indent="0">
              <a:buNone/>
            </a:pPr>
            <a:r>
              <a:rPr lang="en-US" dirty="0"/>
              <a:t> </a:t>
            </a:r>
            <a:r>
              <a:rPr lang="ar-SA" dirty="0"/>
              <a:t>6.  تخفف الرقابة التكاليف والتي قد تتكبدها المنظمة نتيجة لتراكم الأخطاء أو </a:t>
            </a:r>
            <a:r>
              <a:rPr lang="ar-SA" dirty="0" smtClean="0"/>
              <a:t>تعقد</a:t>
            </a:r>
            <a:r>
              <a:rPr lang="ar-AE" dirty="0"/>
              <a:t> </a:t>
            </a:r>
            <a:r>
              <a:rPr lang="ar-SA" dirty="0" smtClean="0"/>
              <a:t>المشاكل </a:t>
            </a:r>
            <a:r>
              <a:rPr lang="ar-SA" dirty="0"/>
              <a:t>الإدارية والإنتاجية المختلفة</a:t>
            </a:r>
            <a:r>
              <a:rPr lang="en-US" dirty="0" smtClean="0"/>
              <a:t>.</a:t>
            </a:r>
            <a:endParaRPr lang="en-US" dirty="0"/>
          </a:p>
        </p:txBody>
      </p:sp>
      <p:sp>
        <p:nvSpPr>
          <p:cNvPr id="4" name="Date Placeholder 3"/>
          <p:cNvSpPr>
            <a:spLocks noGrp="1"/>
          </p:cNvSpPr>
          <p:nvPr>
            <p:ph type="dt" sz="half" idx="10"/>
          </p:nvPr>
        </p:nvSpPr>
        <p:spPr/>
        <p:txBody>
          <a:bodyPr/>
          <a:lstStyle/>
          <a:p>
            <a:pPr>
              <a:defRPr/>
            </a:pPr>
            <a:fld id="{AF06B266-8FA2-418B-A434-17CC2A022A08}" type="datetime2">
              <a:rPr lang="en-US" smtClean="0"/>
              <a:t>Sunday, 14 June, 2020</a:t>
            </a:fld>
            <a:endParaRPr lang="en-US" dirty="0"/>
          </a:p>
        </p:txBody>
      </p:sp>
    </p:spTree>
    <p:extLst>
      <p:ext uri="{BB962C8B-B14F-4D97-AF65-F5344CB8AC3E}">
        <p14:creationId xmlns:p14="http://schemas.microsoft.com/office/powerpoint/2010/main" val="3032001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6600" dirty="0"/>
              <a:t>مشكلات إدارية معاصرة</a:t>
            </a:r>
            <a:endParaRPr lang="en-US" sz="6600" dirty="0"/>
          </a:p>
        </p:txBody>
      </p:sp>
      <p:sp>
        <p:nvSpPr>
          <p:cNvPr id="3" name="Content Placeholder 2"/>
          <p:cNvSpPr>
            <a:spLocks noGrp="1"/>
          </p:cNvSpPr>
          <p:nvPr>
            <p:ph idx="1"/>
          </p:nvPr>
        </p:nvSpPr>
        <p:spPr>
          <a:xfrm>
            <a:off x="323528" y="1600200"/>
            <a:ext cx="8363272" cy="4530725"/>
          </a:xfrm>
        </p:spPr>
        <p:txBody>
          <a:bodyPr/>
          <a:lstStyle/>
          <a:p>
            <a:pPr marL="0" indent="0">
              <a:buNone/>
            </a:pPr>
            <a:r>
              <a:rPr lang="ar-SA" altLang="zh-CN" sz="4000" dirty="0"/>
              <a:t>تمثل</a:t>
            </a:r>
            <a:r>
              <a:rPr lang="ar-AE" altLang="zh-CN" sz="4000" dirty="0"/>
              <a:t> الرقابة</a:t>
            </a:r>
            <a:r>
              <a:rPr lang="ar-SA" altLang="zh-CN" sz="4000" dirty="0"/>
              <a:t> إحدى الوظائف الإدارية وهي عبارة عن عملية تقييم النشاط الإداري الفعلي للتنظيم</a:t>
            </a:r>
            <a:r>
              <a:rPr lang="en-US" altLang="zh-CN" sz="4000" dirty="0"/>
              <a:t> </a:t>
            </a:r>
            <a:r>
              <a:rPr lang="ar-SA" altLang="zh-CN" sz="4000" dirty="0"/>
              <a:t>ومقارنته بالنشاط الإداري المخطط، ومن ثم تحديد الانحرافات بطريقة وصفية أو كمية بغية اتخاذ ما يلزم لمعالجة الانحرافات.</a:t>
            </a:r>
            <a:r>
              <a:rPr lang="ar-AE" altLang="zh-CN" sz="4000" dirty="0"/>
              <a:t> </a:t>
            </a:r>
            <a:r>
              <a:rPr lang="ar-AE" altLang="zh-CN" sz="4000" dirty="0" smtClean="0"/>
              <a:t>حلّل</a:t>
            </a:r>
            <a:r>
              <a:rPr lang="ar-AE" altLang="zh-CN" sz="4000" dirty="0"/>
              <a:t> مراحل الرقابة الادارية</a:t>
            </a:r>
            <a:r>
              <a:rPr lang="ar-AE" altLang="zh-CN" sz="4000" dirty="0" smtClean="0"/>
              <a:t> لتقييم برنامج بكالوريوس الإتصال و الإعلام/تخصص العلاقات العامة في جامعة العين.</a:t>
            </a:r>
            <a:endParaRPr lang="ar-SA" altLang="zh-CN" sz="4000" dirty="0"/>
          </a:p>
        </p:txBody>
      </p:sp>
      <p:sp>
        <p:nvSpPr>
          <p:cNvPr id="4" name="Date Placeholder 3"/>
          <p:cNvSpPr>
            <a:spLocks noGrp="1"/>
          </p:cNvSpPr>
          <p:nvPr>
            <p:ph type="dt" sz="half" idx="10"/>
          </p:nvPr>
        </p:nvSpPr>
        <p:spPr/>
        <p:txBody>
          <a:bodyPr/>
          <a:lstStyle/>
          <a:p>
            <a:pPr>
              <a:defRPr/>
            </a:pPr>
            <a:fld id="{2B44C120-46A5-42F3-B60A-BB8BF0261C5E}" type="datetime2">
              <a:rPr lang="en-US" smtClean="0"/>
              <a:t>Sunday, 14 June, 2020</a:t>
            </a:fld>
            <a:endParaRPr lang="en-US" dirty="0"/>
          </a:p>
        </p:txBody>
      </p:sp>
    </p:spTree>
    <p:extLst>
      <p:ext uri="{BB962C8B-B14F-4D97-AF65-F5344CB8AC3E}">
        <p14:creationId xmlns:p14="http://schemas.microsoft.com/office/powerpoint/2010/main" val="3449590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9600" dirty="0"/>
              <a:t>الرقابة</a:t>
            </a:r>
            <a:endParaRPr lang="en-US" dirty="0"/>
          </a:p>
        </p:txBody>
      </p:sp>
      <p:sp>
        <p:nvSpPr>
          <p:cNvPr id="3" name="Content Placeholder 2"/>
          <p:cNvSpPr>
            <a:spLocks noGrp="1"/>
          </p:cNvSpPr>
          <p:nvPr>
            <p:ph idx="1"/>
          </p:nvPr>
        </p:nvSpPr>
        <p:spPr/>
        <p:txBody>
          <a:bodyPr/>
          <a:lstStyle/>
          <a:p>
            <a:r>
              <a:rPr lang="ar-SA" altLang="zh-CN" sz="4800" b="1" dirty="0"/>
              <a:t>مفهوم </a:t>
            </a:r>
            <a:r>
              <a:rPr lang="ar-SA" altLang="zh-CN" sz="4800" b="1" dirty="0" smtClean="0"/>
              <a:t>الرقابة</a:t>
            </a:r>
            <a:endParaRPr lang="ar-AE" altLang="zh-CN" sz="4800" b="1" dirty="0" smtClean="0"/>
          </a:p>
          <a:p>
            <a:r>
              <a:rPr lang="ar-SA" altLang="zh-CN" sz="4800" b="1" dirty="0"/>
              <a:t>مراحل الرقابة </a:t>
            </a:r>
            <a:r>
              <a:rPr lang="ar-SA" altLang="zh-CN" sz="4800" b="1" dirty="0" smtClean="0"/>
              <a:t>الإدارية</a:t>
            </a:r>
            <a:endParaRPr lang="ar-AE" altLang="zh-CN" sz="4800" b="1" dirty="0" smtClean="0"/>
          </a:p>
          <a:p>
            <a:r>
              <a:rPr lang="ar-SA" altLang="zh-CN" sz="4800" b="1" dirty="0"/>
              <a:t>تصنيف ( أنواع ) </a:t>
            </a:r>
            <a:r>
              <a:rPr lang="ar-SA" altLang="zh-CN" sz="4800" b="1" dirty="0" smtClean="0"/>
              <a:t>الرقابة</a:t>
            </a:r>
            <a:endParaRPr lang="ar-AE" altLang="zh-CN" sz="4800" b="1" dirty="0" smtClean="0"/>
          </a:p>
          <a:p>
            <a:r>
              <a:rPr lang="ar-SA" altLang="zh-CN" sz="4800" b="1" dirty="0"/>
              <a:t>أساليب </a:t>
            </a:r>
            <a:r>
              <a:rPr lang="ar-SA" altLang="zh-CN" sz="4800" b="1" dirty="0" smtClean="0"/>
              <a:t>الرقابة</a:t>
            </a:r>
            <a:endParaRPr lang="ar-AE" altLang="zh-CN" sz="4800" b="1" dirty="0" smtClean="0"/>
          </a:p>
          <a:p>
            <a:r>
              <a:rPr lang="ar-SA" altLang="zh-CN" sz="4800" b="1" dirty="0"/>
              <a:t>أهمية </a:t>
            </a:r>
            <a:r>
              <a:rPr lang="ar-SA" altLang="zh-CN" sz="4800" b="1" dirty="0" smtClean="0"/>
              <a:t>الرقابة</a:t>
            </a:r>
            <a:endParaRPr lang="ar-AE" altLang="zh-CN" sz="4800" b="1" dirty="0" smtClean="0"/>
          </a:p>
        </p:txBody>
      </p:sp>
      <p:sp>
        <p:nvSpPr>
          <p:cNvPr id="4" name="Date Placeholder 3"/>
          <p:cNvSpPr>
            <a:spLocks noGrp="1"/>
          </p:cNvSpPr>
          <p:nvPr>
            <p:ph type="dt" sz="half" idx="10"/>
          </p:nvPr>
        </p:nvSpPr>
        <p:spPr/>
        <p:txBody>
          <a:bodyPr/>
          <a:lstStyle/>
          <a:p>
            <a:pPr>
              <a:defRPr/>
            </a:pPr>
            <a:fld id="{95E1AB65-4BE0-43BF-B1E3-97966134B8C1}" type="datetime2">
              <a:rPr lang="en-US" smtClean="0"/>
              <a:t>Sunday, 14 June, 2020</a:t>
            </a:fld>
            <a:endParaRPr lang="en-US" dirty="0"/>
          </a:p>
        </p:txBody>
      </p:sp>
    </p:spTree>
    <p:extLst>
      <p:ext uri="{BB962C8B-B14F-4D97-AF65-F5344CB8AC3E}">
        <p14:creationId xmlns:p14="http://schemas.microsoft.com/office/powerpoint/2010/main" val="338188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z="3600" b="1" dirty="0"/>
              <a:t>مفهوم الرقابة</a:t>
            </a:r>
            <a:r>
              <a:rPr lang="en-US" altLang="zh-CN" sz="3600" b="1" dirty="0">
                <a:ea typeface="SimSun" panose="02010600030101010101" pitchFamily="2" charset="-122"/>
              </a:rPr>
              <a:t> </a:t>
            </a:r>
            <a:r>
              <a:rPr lang="ar-SA" altLang="zh-CN" sz="3600" b="1" dirty="0"/>
              <a:t>: </a:t>
            </a:r>
            <a:r>
              <a:rPr lang="en-US" altLang="zh-CN" sz="3600" b="1" dirty="0">
                <a:ea typeface="SimSun" panose="02010600030101010101" pitchFamily="2" charset="-122"/>
              </a:rPr>
              <a:t>Concept of Controlling</a:t>
            </a:r>
            <a:r>
              <a:rPr lang="ar-SA" altLang="zh-CN" sz="3600" dirty="0"/>
              <a:t> </a:t>
            </a:r>
            <a:r>
              <a:rPr lang="en-US" altLang="zh-CN" sz="3600" dirty="0">
                <a:ea typeface="SimSun" panose="02010600030101010101" pitchFamily="2" charset="-122"/>
              </a:rPr>
              <a:t> </a:t>
            </a:r>
            <a:endParaRPr lang="en-US" dirty="0"/>
          </a:p>
        </p:txBody>
      </p:sp>
      <p:sp>
        <p:nvSpPr>
          <p:cNvPr id="3" name="Content Placeholder 2"/>
          <p:cNvSpPr>
            <a:spLocks noGrp="1"/>
          </p:cNvSpPr>
          <p:nvPr>
            <p:ph idx="1"/>
          </p:nvPr>
        </p:nvSpPr>
        <p:spPr/>
        <p:txBody>
          <a:bodyPr/>
          <a:lstStyle/>
          <a:p>
            <a:pPr eaLnBrk="1" hangingPunct="1">
              <a:lnSpc>
                <a:spcPct val="150000"/>
              </a:lnSpc>
              <a:spcBef>
                <a:spcPct val="0"/>
              </a:spcBef>
              <a:buClrTx/>
              <a:buSzTx/>
              <a:buFontTx/>
              <a:buNone/>
            </a:pPr>
            <a:r>
              <a:rPr lang="ar-SA" altLang="zh-CN" sz="3600" dirty="0" smtClean="0"/>
              <a:t>تمثل</a:t>
            </a:r>
            <a:r>
              <a:rPr lang="ar-AE" altLang="zh-CN" sz="3600" dirty="0" smtClean="0"/>
              <a:t> الرقابة</a:t>
            </a:r>
            <a:r>
              <a:rPr lang="ar-SA" altLang="zh-CN" sz="3600" dirty="0" smtClean="0"/>
              <a:t> </a:t>
            </a:r>
            <a:r>
              <a:rPr lang="ar-SA" altLang="zh-CN" sz="3600" dirty="0"/>
              <a:t>إحدى الوظائف الإدارية وهي عبارة عن عملية تقييم النشاط الإداري الفعلي </a:t>
            </a:r>
            <a:r>
              <a:rPr lang="ar-SA" altLang="zh-CN" sz="3600" dirty="0" smtClean="0"/>
              <a:t>للتنظيم</a:t>
            </a:r>
            <a:r>
              <a:rPr lang="en-US" altLang="zh-CN" sz="3600" dirty="0" smtClean="0">
                <a:ea typeface="SimSun" panose="02010600030101010101" pitchFamily="2" charset="-122"/>
              </a:rPr>
              <a:t> </a:t>
            </a:r>
            <a:r>
              <a:rPr lang="ar-SA" altLang="zh-CN" sz="3600" dirty="0" smtClean="0"/>
              <a:t>ومقارنته </a:t>
            </a:r>
            <a:r>
              <a:rPr lang="ar-SA" altLang="zh-CN" sz="3600" dirty="0"/>
              <a:t>بالنشاط الإداري المخطط، ومن ثم تحديد الانحرافات بطريقة وصفية أو كمية بغية </a:t>
            </a:r>
            <a:r>
              <a:rPr lang="ar-SA" altLang="zh-CN" sz="3600" dirty="0" smtClean="0"/>
              <a:t>اتخاذ </a:t>
            </a:r>
            <a:r>
              <a:rPr lang="ar-SA" altLang="zh-CN" sz="3600" dirty="0"/>
              <a:t>ما يلزم لمعالجة </a:t>
            </a:r>
            <a:r>
              <a:rPr lang="ar-SA" altLang="zh-CN" sz="3600" dirty="0" smtClean="0"/>
              <a:t>الانحرافات. </a:t>
            </a:r>
            <a:endParaRPr lang="ar-SA" altLang="zh-CN" sz="3600" dirty="0"/>
          </a:p>
          <a:p>
            <a:endParaRPr lang="en-US" dirty="0"/>
          </a:p>
        </p:txBody>
      </p:sp>
      <p:sp>
        <p:nvSpPr>
          <p:cNvPr id="4" name="Date Placeholder 3"/>
          <p:cNvSpPr>
            <a:spLocks noGrp="1"/>
          </p:cNvSpPr>
          <p:nvPr>
            <p:ph type="dt" sz="half" idx="10"/>
          </p:nvPr>
        </p:nvSpPr>
        <p:spPr/>
        <p:txBody>
          <a:bodyPr/>
          <a:lstStyle/>
          <a:p>
            <a:pPr>
              <a:defRPr/>
            </a:pPr>
            <a:fld id="{3CA16B7B-60C5-459A-BE95-09F557361551}" type="datetime2">
              <a:rPr lang="en-US" smtClean="0"/>
              <a:t>Sunday, 14 June, 2020</a:t>
            </a:fld>
            <a:endParaRPr lang="en-US" dirty="0"/>
          </a:p>
        </p:txBody>
      </p:sp>
    </p:spTree>
    <p:extLst>
      <p:ext uri="{BB962C8B-B14F-4D97-AF65-F5344CB8AC3E}">
        <p14:creationId xmlns:p14="http://schemas.microsoft.com/office/powerpoint/2010/main" val="104312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b="1" dirty="0"/>
              <a:t>مفهوم الرقابة</a:t>
            </a:r>
            <a:endParaRPr lang="en-US" dirty="0"/>
          </a:p>
        </p:txBody>
      </p:sp>
      <p:sp>
        <p:nvSpPr>
          <p:cNvPr id="3" name="Content Placeholder 2"/>
          <p:cNvSpPr>
            <a:spLocks noGrp="1"/>
          </p:cNvSpPr>
          <p:nvPr>
            <p:ph idx="1"/>
          </p:nvPr>
        </p:nvSpPr>
        <p:spPr/>
        <p:txBody>
          <a:bodyPr/>
          <a:lstStyle/>
          <a:p>
            <a:pPr marL="0" indent="0">
              <a:buNone/>
            </a:pPr>
            <a:r>
              <a:rPr lang="ar-AE" sz="2800" dirty="0"/>
              <a:t>الرقابة وظيفة من وظائف الإدارة تعنى بقياس وتصحيح أداء المرؤوسين لغرض </a:t>
            </a:r>
            <a:r>
              <a:rPr lang="ar-AE" sz="2800" dirty="0" smtClean="0"/>
              <a:t>التأكد من </a:t>
            </a:r>
            <a:r>
              <a:rPr lang="ar-AE" sz="2800" dirty="0"/>
              <a:t>أن الأهداف والخطط الموضوعة قد تم </a:t>
            </a:r>
            <a:r>
              <a:rPr lang="ar-AE" sz="2800" dirty="0" smtClean="0"/>
              <a:t>تحقيقها</a:t>
            </a:r>
            <a:r>
              <a:rPr lang="ar-AE" sz="2800" dirty="0"/>
              <a:t>،</a:t>
            </a:r>
            <a:r>
              <a:rPr lang="ar-AE" sz="2800" dirty="0" smtClean="0"/>
              <a:t> </a:t>
            </a:r>
            <a:r>
              <a:rPr lang="ar-AE" sz="2800" dirty="0"/>
              <a:t>فهي وظيفة تمكن القائد من التأكد </a:t>
            </a:r>
            <a:r>
              <a:rPr lang="ar-AE" sz="2800" dirty="0" smtClean="0"/>
              <a:t>من أن </a:t>
            </a:r>
            <a:r>
              <a:rPr lang="ar-AE" sz="2800" dirty="0"/>
              <a:t>ما تم مطابق لما خطط له. يعرف هنري فايول الرقابة على أنها أداة تحقق وكشف إذا </a:t>
            </a:r>
            <a:r>
              <a:rPr lang="ar-AE" sz="2800" dirty="0" smtClean="0"/>
              <a:t>كان كل </a:t>
            </a:r>
            <a:r>
              <a:rPr lang="ar-AE" sz="2800" dirty="0"/>
              <a:t>شيء يحدث طبقا للخطة الموضوعة والتعليمات الصادرة وأن غرضها هو الإشارة </a:t>
            </a:r>
            <a:r>
              <a:rPr lang="ar-AE" sz="2800" dirty="0" smtClean="0"/>
              <a:t>إلى نقاط </a:t>
            </a:r>
            <a:r>
              <a:rPr lang="ar-AE" sz="2800" dirty="0"/>
              <a:t>الضعف والأخطاء بقصد معالجتها ومنع تكرار حدوثها وهي تنطبق على كل </a:t>
            </a:r>
            <a:r>
              <a:rPr lang="ar-AE" sz="2800" dirty="0" smtClean="0"/>
              <a:t>شيء معدات </a:t>
            </a:r>
            <a:r>
              <a:rPr lang="ar-AE" sz="2800" dirty="0"/>
              <a:t>وأفراد وأفعال. ويعرفها سعيد عبد الفتاح بالوظيفة التي تحقق توازن العمليات </a:t>
            </a:r>
            <a:r>
              <a:rPr lang="ar-AE" sz="2800" dirty="0" smtClean="0"/>
              <a:t>مع المستويات </a:t>
            </a:r>
            <a:r>
              <a:rPr lang="ar-AE" sz="2800" dirty="0"/>
              <a:t>والخطط المحددة سلفا وأساس الرقابة هي المعلومات المتوفرة بين أيدي المدراء.</a:t>
            </a:r>
            <a:endParaRPr lang="en-US" sz="2800" dirty="0"/>
          </a:p>
        </p:txBody>
      </p:sp>
      <p:sp>
        <p:nvSpPr>
          <p:cNvPr id="4" name="Date Placeholder 3"/>
          <p:cNvSpPr>
            <a:spLocks noGrp="1"/>
          </p:cNvSpPr>
          <p:nvPr>
            <p:ph type="dt" sz="half" idx="10"/>
          </p:nvPr>
        </p:nvSpPr>
        <p:spPr/>
        <p:txBody>
          <a:bodyPr/>
          <a:lstStyle/>
          <a:p>
            <a:pPr>
              <a:defRPr/>
            </a:pPr>
            <a:fld id="{B11C7063-4CB3-42A4-9190-93F6E4AB8BF9}" type="datetime2">
              <a:rPr lang="en-US" smtClean="0"/>
              <a:t>Sunday, 14 June, 2020</a:t>
            </a:fld>
            <a:endParaRPr lang="en-US" dirty="0"/>
          </a:p>
        </p:txBody>
      </p:sp>
    </p:spTree>
    <p:extLst>
      <p:ext uri="{BB962C8B-B14F-4D97-AF65-F5344CB8AC3E}">
        <p14:creationId xmlns:p14="http://schemas.microsoft.com/office/powerpoint/2010/main" val="701015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8549AA2-ADFB-4D30-A984-6174EDB50A7E}" type="datetime2">
              <a:rPr lang="en-US" smtClean="0"/>
              <a:t>Sunday, 14 June, 2020</a:t>
            </a:fld>
            <a:endParaRPr lang="en-US"/>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1715"/>
            <a:ext cx="8229600" cy="602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537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1226848"/>
          </a:xfrm>
          <a:blipFill>
            <a:blip r:embed="rId2"/>
            <a:tile tx="0" ty="0" sx="100000" sy="100000" flip="none" algn="tl"/>
          </a:blipFill>
        </p:spPr>
        <p:txBody>
          <a:bodyPr>
            <a:normAutofit/>
          </a:bodyPr>
          <a:lstStyle/>
          <a:p>
            <a:pPr algn="ctr"/>
            <a:r>
              <a:rPr lang="ar-AE" sz="6000" b="1" dirty="0">
                <a:solidFill>
                  <a:srgbClr val="C00000"/>
                </a:solidFill>
                <a:effectLst/>
              </a:rPr>
              <a:t>أسئلة للمناقشة</a:t>
            </a:r>
            <a:endParaRPr lang="en-US" sz="6000" b="1" dirty="0">
              <a:solidFill>
                <a:srgbClr val="C00000"/>
              </a:solidFill>
              <a:effectLst/>
            </a:endParaRPr>
          </a:p>
        </p:txBody>
      </p:sp>
      <p:sp>
        <p:nvSpPr>
          <p:cNvPr id="3" name="Content Placeholder 2"/>
          <p:cNvSpPr>
            <a:spLocks noGrp="1"/>
          </p:cNvSpPr>
          <p:nvPr>
            <p:ph idx="1"/>
          </p:nvPr>
        </p:nvSpPr>
        <p:spPr>
          <a:xfrm>
            <a:off x="643234" y="1772816"/>
            <a:ext cx="7886700" cy="4505747"/>
          </a:xfrm>
          <a:blipFill>
            <a:blip r:embed="rId3"/>
            <a:tile tx="0" ty="0" sx="100000" sy="100000" flip="none" algn="tl"/>
          </a:blipFill>
        </p:spPr>
        <p:txBody>
          <a:bodyPr>
            <a:noAutofit/>
          </a:bodyPr>
          <a:lstStyle/>
          <a:p>
            <a:pPr eaLnBrk="1" hangingPunct="1">
              <a:lnSpc>
                <a:spcPct val="150000"/>
              </a:lnSpc>
              <a:spcBef>
                <a:spcPct val="0"/>
              </a:spcBef>
              <a:buClrTx/>
              <a:buSzTx/>
              <a:buFontTx/>
              <a:buNone/>
            </a:pPr>
            <a:r>
              <a:rPr lang="ar-AE" altLang="zh-CN" dirty="0" smtClean="0"/>
              <a:t>	</a:t>
            </a:r>
            <a:r>
              <a:rPr lang="ar-SA" altLang="zh-CN" dirty="0" smtClean="0"/>
              <a:t>تمثل</a:t>
            </a:r>
            <a:r>
              <a:rPr lang="ar-AE" altLang="zh-CN" dirty="0" smtClean="0"/>
              <a:t> </a:t>
            </a:r>
            <a:r>
              <a:rPr lang="ar-AE" altLang="zh-CN" dirty="0"/>
              <a:t>الرقابة</a:t>
            </a:r>
            <a:r>
              <a:rPr lang="ar-SA" altLang="zh-CN" dirty="0"/>
              <a:t> إحدى الوظائف الإدارية وهي عبارة عن عملية تقييم النشاط الإداري الفعلي للتنظيم</a:t>
            </a:r>
            <a:r>
              <a:rPr lang="en-US" altLang="zh-CN" dirty="0"/>
              <a:t> </a:t>
            </a:r>
            <a:r>
              <a:rPr lang="ar-SA" altLang="zh-CN" dirty="0"/>
              <a:t>ومقارنته بالنشاط الإداري المخطط، ومن ثم تحديد الانحرافات بطريقة وصفية أو كمية بغية اتخاذ ما يلزم لمعالجة الانحرافات</a:t>
            </a:r>
            <a:r>
              <a:rPr lang="ar-SA" altLang="zh-CN" dirty="0" smtClean="0"/>
              <a:t>.</a:t>
            </a:r>
            <a:r>
              <a:rPr lang="ar-AE" altLang="zh-CN" dirty="0" smtClean="0"/>
              <a:t> حلّل </a:t>
            </a:r>
            <a:r>
              <a:rPr lang="ar-AE" altLang="zh-CN" dirty="0" smtClean="0">
                <a:solidFill>
                  <a:srgbClr val="FF0000"/>
                </a:solidFill>
              </a:rPr>
              <a:t>مراحل الرقابة الادارية </a:t>
            </a:r>
            <a:r>
              <a:rPr lang="ar-AE" altLang="zh-CN" dirty="0" smtClean="0"/>
              <a:t>لمنظمة معاصرة و معززا إجابتك بأمثلة تطبيقية لمؤسسة تعمل في مدينة العين.</a:t>
            </a:r>
            <a:r>
              <a:rPr lang="ar-SA" altLang="zh-CN" dirty="0" smtClean="0"/>
              <a:t> </a:t>
            </a:r>
            <a:endParaRPr lang="ar-SA" altLang="zh-CN" dirty="0"/>
          </a:p>
          <a:p>
            <a:pPr marL="0" indent="0">
              <a:buNone/>
            </a:pPr>
            <a:endParaRPr lang="en-US" sz="3600" dirty="0"/>
          </a:p>
        </p:txBody>
      </p:sp>
      <p:sp>
        <p:nvSpPr>
          <p:cNvPr id="5" name="Date Placeholder 4"/>
          <p:cNvSpPr>
            <a:spLocks noGrp="1"/>
          </p:cNvSpPr>
          <p:nvPr>
            <p:ph type="dt" sz="half" idx="10"/>
          </p:nvPr>
        </p:nvSpPr>
        <p:spPr>
          <a:xfrm>
            <a:off x="457200" y="6278563"/>
            <a:ext cx="2674640" cy="457200"/>
          </a:xfrm>
        </p:spPr>
        <p:txBody>
          <a:bodyPr/>
          <a:lstStyle/>
          <a:p>
            <a:fld id="{2094BB32-78D6-4687-8AE3-CF5077569778}" type="datetime2">
              <a:rPr lang="en-US" smtClean="0"/>
              <a:t>Sunday, 14 June, 2020</a:t>
            </a:fld>
            <a:endParaRPr lang="en-US" dirty="0"/>
          </a:p>
        </p:txBody>
      </p:sp>
    </p:spTree>
    <p:extLst>
      <p:ext uri="{BB962C8B-B14F-4D97-AF65-F5344CB8AC3E}">
        <p14:creationId xmlns:p14="http://schemas.microsoft.com/office/powerpoint/2010/main" val="1298048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z="3200" b="1" dirty="0"/>
              <a:t>مراحل الرقابة الإدارية </a:t>
            </a:r>
            <a:r>
              <a:rPr lang="en-US" altLang="zh-CN" sz="3200" b="1" dirty="0">
                <a:ea typeface="SimSun" pitchFamily="2" charset="-122"/>
              </a:rPr>
              <a:t>The Controlling</a:t>
            </a:r>
            <a:r>
              <a:rPr lang="ar-SA" altLang="zh-CN" sz="3200" b="1" dirty="0"/>
              <a:t> </a:t>
            </a:r>
            <a:r>
              <a:rPr lang="en-US" altLang="zh-CN" sz="3200" b="1" dirty="0" smtClean="0">
                <a:ea typeface="SimSun" pitchFamily="2" charset="-122"/>
              </a:rPr>
              <a:t>Process</a:t>
            </a:r>
            <a:endParaRPr lang="en-US" sz="3200" dirty="0"/>
          </a:p>
        </p:txBody>
      </p:sp>
      <p:sp>
        <p:nvSpPr>
          <p:cNvPr id="3" name="Content Placeholder 2"/>
          <p:cNvSpPr>
            <a:spLocks noGrp="1"/>
          </p:cNvSpPr>
          <p:nvPr>
            <p:ph idx="1"/>
          </p:nvPr>
        </p:nvSpPr>
        <p:spPr/>
        <p:txBody>
          <a:bodyPr/>
          <a:lstStyle/>
          <a:p>
            <a:pPr marL="0" indent="0">
              <a:buNone/>
            </a:pPr>
            <a:r>
              <a:rPr lang="ar-SA" altLang="zh-CN" sz="2400" dirty="0"/>
              <a:t>تتكون عملية الرقابة الإدارية من الخطوات الرئيسية التالية</a:t>
            </a:r>
            <a:r>
              <a:rPr lang="en-US" altLang="zh-CN" sz="2400" dirty="0">
                <a:ea typeface="SimSun" pitchFamily="2" charset="-122"/>
              </a:rPr>
              <a:t>: </a:t>
            </a:r>
            <a:endParaRPr lang="ar-AE" altLang="zh-CN" sz="2400" dirty="0" smtClean="0">
              <a:ea typeface="SimSun" pitchFamily="2" charset="-122"/>
            </a:endParaRPr>
          </a:p>
          <a:p>
            <a:pPr marL="0" indent="0">
              <a:buNone/>
            </a:pPr>
            <a:r>
              <a:rPr lang="ar-SA" altLang="zh-CN" sz="2400" dirty="0"/>
              <a:t/>
            </a:r>
            <a:br>
              <a:rPr lang="ar-SA" altLang="zh-CN" sz="2400" dirty="0"/>
            </a:br>
            <a:r>
              <a:rPr lang="en-US" altLang="zh-CN" sz="2400" dirty="0">
                <a:ea typeface="SimSun" pitchFamily="2" charset="-122"/>
              </a:rPr>
              <a:t> </a:t>
            </a:r>
            <a:r>
              <a:rPr lang="ar-SA" altLang="zh-CN" sz="2400" b="1" dirty="0"/>
              <a:t>(أ) تحديد المعايير </a:t>
            </a:r>
            <a:r>
              <a:rPr lang="en-US" altLang="zh-CN" sz="2400" b="1" dirty="0">
                <a:ea typeface="SimSun" pitchFamily="2" charset="-122"/>
              </a:rPr>
              <a:t>Establishing standards</a:t>
            </a:r>
            <a:r>
              <a:rPr lang="ar-SA" altLang="zh-CN" sz="2400" b="1" dirty="0"/>
              <a:t> </a:t>
            </a:r>
            <a:r>
              <a:rPr lang="ar-SA" altLang="zh-CN" sz="2400" dirty="0"/>
              <a:t/>
            </a:r>
            <a:br>
              <a:rPr lang="ar-SA" altLang="zh-CN" sz="2400" dirty="0"/>
            </a:br>
            <a:r>
              <a:rPr lang="en-US" altLang="zh-CN" sz="2400" dirty="0">
                <a:ea typeface="SimSun" pitchFamily="2" charset="-122"/>
              </a:rPr>
              <a:t>     </a:t>
            </a:r>
            <a:r>
              <a:rPr lang="ar-SA" altLang="zh-CN" sz="2400" dirty="0"/>
              <a:t>والمعيار هو رقم أو مستوى جودة نسعى إلى تحقيقه</a:t>
            </a:r>
            <a:r>
              <a:rPr lang="en-US" altLang="zh-CN" sz="2400" dirty="0">
                <a:ea typeface="SimSun" pitchFamily="2" charset="-122"/>
              </a:rPr>
              <a:t>. </a:t>
            </a:r>
            <a:r>
              <a:rPr lang="ar-SA" altLang="zh-CN" sz="2400" dirty="0"/>
              <a:t> </a:t>
            </a:r>
            <a:endParaRPr lang="ar-AE" altLang="zh-CN" sz="2400" dirty="0" smtClean="0"/>
          </a:p>
          <a:p>
            <a:pPr marL="0" indent="0">
              <a:buNone/>
            </a:pPr>
            <a:r>
              <a:rPr lang="ar-SA" sz="2400" dirty="0"/>
              <a:t>وتتمثل هذه المعايير فيما يلي</a:t>
            </a:r>
            <a:r>
              <a:rPr lang="en-US" sz="2400" dirty="0" smtClean="0"/>
              <a:t>:</a:t>
            </a:r>
            <a:endParaRPr lang="ar-AE" sz="2400" dirty="0" smtClean="0"/>
          </a:p>
          <a:p>
            <a:pPr marL="0" indent="0">
              <a:buNone/>
            </a:pPr>
            <a:endParaRPr lang="en-US" sz="2400" dirty="0"/>
          </a:p>
          <a:p>
            <a:r>
              <a:rPr lang="ar-SA" sz="2400" dirty="0" smtClean="0"/>
              <a:t>كمية </a:t>
            </a:r>
            <a:r>
              <a:rPr lang="ar-SA" sz="2400" dirty="0"/>
              <a:t>العمل المطلوب إنجازه</a:t>
            </a:r>
            <a:r>
              <a:rPr lang="en-US" sz="2400" dirty="0"/>
              <a:t>.</a:t>
            </a:r>
          </a:p>
          <a:p>
            <a:r>
              <a:rPr lang="ar-SA" sz="2400" dirty="0" smtClean="0"/>
              <a:t>مستواه </a:t>
            </a:r>
            <a:r>
              <a:rPr lang="ar-SA" sz="2400" dirty="0"/>
              <a:t>النوعي</a:t>
            </a:r>
            <a:r>
              <a:rPr lang="en-US" sz="2400" dirty="0"/>
              <a:t>.</a:t>
            </a:r>
          </a:p>
          <a:p>
            <a:r>
              <a:rPr lang="ar-SA" sz="2400" dirty="0" smtClean="0"/>
              <a:t>الزمن </a:t>
            </a:r>
            <a:r>
              <a:rPr lang="ar-SA" sz="2400" dirty="0"/>
              <a:t>اللازم لأدائه</a:t>
            </a:r>
            <a:r>
              <a:rPr lang="en-US" sz="2400" dirty="0"/>
              <a:t>.</a:t>
            </a:r>
          </a:p>
          <a:p>
            <a:pPr marL="0" indent="0">
              <a:buNone/>
            </a:pPr>
            <a:endParaRPr lang="en-US" sz="2400" dirty="0"/>
          </a:p>
        </p:txBody>
      </p:sp>
      <p:sp>
        <p:nvSpPr>
          <p:cNvPr id="4" name="Date Placeholder 3"/>
          <p:cNvSpPr>
            <a:spLocks noGrp="1"/>
          </p:cNvSpPr>
          <p:nvPr>
            <p:ph type="dt" sz="half" idx="10"/>
          </p:nvPr>
        </p:nvSpPr>
        <p:spPr/>
        <p:txBody>
          <a:bodyPr/>
          <a:lstStyle/>
          <a:p>
            <a:pPr>
              <a:defRPr/>
            </a:pPr>
            <a:fld id="{6AF6E5C5-FECE-43F0-B375-42212DD5068A}" type="datetime2">
              <a:rPr lang="en-US" smtClean="0"/>
              <a:t>Sunday, 14 June, 2020</a:t>
            </a:fld>
            <a:endParaRPr lang="en-US" dirty="0"/>
          </a:p>
        </p:txBody>
      </p:sp>
    </p:spTree>
    <p:extLst>
      <p:ext uri="{BB962C8B-B14F-4D97-AF65-F5344CB8AC3E}">
        <p14:creationId xmlns:p14="http://schemas.microsoft.com/office/powerpoint/2010/main" val="2308410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z="3200" b="1" dirty="0"/>
              <a:t>مراحل الرقابة الإدارية </a:t>
            </a:r>
            <a:r>
              <a:rPr lang="en-US" altLang="zh-CN" sz="3200" b="1" dirty="0">
                <a:ea typeface="SimSun" pitchFamily="2" charset="-122"/>
              </a:rPr>
              <a:t>The Controlling</a:t>
            </a:r>
            <a:r>
              <a:rPr lang="ar-SA" altLang="zh-CN" sz="3200" b="1" dirty="0"/>
              <a:t> </a:t>
            </a:r>
            <a:r>
              <a:rPr lang="en-US" altLang="zh-CN" sz="3200" b="1" dirty="0" smtClean="0">
                <a:ea typeface="SimSun" pitchFamily="2" charset="-122"/>
              </a:rPr>
              <a:t>Process</a:t>
            </a:r>
            <a:endParaRPr lang="en-US" sz="3200" dirty="0"/>
          </a:p>
        </p:txBody>
      </p:sp>
      <p:sp>
        <p:nvSpPr>
          <p:cNvPr id="3" name="Content Placeholder 2"/>
          <p:cNvSpPr>
            <a:spLocks noGrp="1"/>
          </p:cNvSpPr>
          <p:nvPr>
            <p:ph idx="1"/>
          </p:nvPr>
        </p:nvSpPr>
        <p:spPr/>
        <p:txBody>
          <a:bodyPr/>
          <a:lstStyle/>
          <a:p>
            <a:pPr marL="0" indent="0">
              <a:buNone/>
            </a:pPr>
            <a:r>
              <a:rPr lang="ar-SA" altLang="zh-CN" b="1" dirty="0" smtClean="0"/>
              <a:t>(</a:t>
            </a:r>
            <a:r>
              <a:rPr lang="ar-SA" altLang="zh-CN" b="1" dirty="0"/>
              <a:t>ب) قياس الأداء </a:t>
            </a:r>
            <a:r>
              <a:rPr lang="en-US" altLang="zh-CN" b="1" dirty="0">
                <a:ea typeface="SimSun" pitchFamily="2" charset="-122"/>
              </a:rPr>
              <a:t>Measuring Performance</a:t>
            </a:r>
            <a:r>
              <a:rPr lang="ar-SA" altLang="zh-CN" b="1" dirty="0"/>
              <a:t> </a:t>
            </a:r>
            <a:r>
              <a:rPr lang="ar-SA" altLang="zh-CN" dirty="0"/>
              <a:t/>
            </a:r>
            <a:br>
              <a:rPr lang="ar-SA" altLang="zh-CN" dirty="0"/>
            </a:br>
            <a:endParaRPr lang="ar-AE" altLang="zh-CN" dirty="0" smtClean="0"/>
          </a:p>
          <a:p>
            <a:pPr marL="0" indent="0">
              <a:buNone/>
            </a:pPr>
            <a:r>
              <a:rPr lang="ar-SA" dirty="0"/>
              <a:t>قياس الأداء الفعلي ومقارنته بالمعايير السابق وضعها ففي الواقع تظهر كثير من الاختلافات والاختلالات في تنفيذ المهام كما كان مخططا لها في مستوى الأداء للأفراد أو الإدارات المختلفة فيقصد بذلك مقارنة النتائج المحققة بالمعدلات الموضوعة سلفا فهو تقييم الإنجاز الذي يتم عن طريق وسائل متنوعة منها التقارير الإدارية والشكاوي والتفتيش </a:t>
            </a:r>
            <a:r>
              <a:rPr lang="en-US" dirty="0"/>
              <a:t>.</a:t>
            </a:r>
          </a:p>
          <a:p>
            <a:pPr marL="0" indent="0">
              <a:buNone/>
            </a:pPr>
            <a:endParaRPr lang="en-US" dirty="0"/>
          </a:p>
        </p:txBody>
      </p:sp>
      <p:sp>
        <p:nvSpPr>
          <p:cNvPr id="4" name="Date Placeholder 3"/>
          <p:cNvSpPr>
            <a:spLocks noGrp="1"/>
          </p:cNvSpPr>
          <p:nvPr>
            <p:ph type="dt" sz="half" idx="10"/>
          </p:nvPr>
        </p:nvSpPr>
        <p:spPr/>
        <p:txBody>
          <a:bodyPr/>
          <a:lstStyle/>
          <a:p>
            <a:pPr>
              <a:defRPr/>
            </a:pPr>
            <a:fld id="{78EADAB8-DCBD-455D-BBE8-908768448ADF}" type="datetime2">
              <a:rPr lang="en-US" smtClean="0"/>
              <a:t>Sunday, 14 June, 2020</a:t>
            </a:fld>
            <a:endParaRPr lang="en-US" dirty="0"/>
          </a:p>
        </p:txBody>
      </p:sp>
    </p:spTree>
    <p:extLst>
      <p:ext uri="{BB962C8B-B14F-4D97-AF65-F5344CB8AC3E}">
        <p14:creationId xmlns:p14="http://schemas.microsoft.com/office/powerpoint/2010/main" val="158081233"/>
      </p:ext>
    </p:extLst>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24121</TotalTime>
  <Words>1020</Words>
  <Application>Microsoft Office PowerPoint</Application>
  <PresentationFormat>On-screen Show (4:3)</PresentationFormat>
  <Paragraphs>169</Paragraphs>
  <Slides>25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SimSun</vt:lpstr>
      <vt:lpstr>Arial</vt:lpstr>
      <vt:lpstr>Calibri</vt:lpstr>
      <vt:lpstr>Simplified Arabic</vt:lpstr>
      <vt:lpstr>Tahoma</vt:lpstr>
      <vt:lpstr>Times New Roman</vt:lpstr>
      <vt:lpstr>Wingdings</vt:lpstr>
      <vt:lpstr>Balance</vt:lpstr>
      <vt:lpstr>الرقابة</vt:lpstr>
      <vt:lpstr>PowerPoint Presentation</vt:lpstr>
      <vt:lpstr>الرقابة</vt:lpstr>
      <vt:lpstr>مفهوم الرقابة : Concept of Controlling  </vt:lpstr>
      <vt:lpstr>مفهوم الرقابة</vt:lpstr>
      <vt:lpstr>PowerPoint Presentation</vt:lpstr>
      <vt:lpstr>أسئلة للمناقشة</vt:lpstr>
      <vt:lpstr>مراحل الرقابة الإدارية The Controlling Process</vt:lpstr>
      <vt:lpstr>مراحل الرقابة الإدارية The Controlling Process</vt:lpstr>
      <vt:lpstr>مراحل الرقابة الإدارية The Controlling Process</vt:lpstr>
      <vt:lpstr>مراحل الرقابة الإدارية The Controlling Process</vt:lpstr>
      <vt:lpstr>PowerPoint Presentation</vt:lpstr>
      <vt:lpstr>PowerPoint Presentation</vt:lpstr>
      <vt:lpstr>خريطة جانت (خريطة الجدول الزمني) </vt:lpstr>
      <vt:lpstr>خريطة جانت ليوم عمل معين (مع بيان المتوقع و الفعلي) </vt:lpstr>
      <vt:lpstr>خريطة جانت (خريطة الجدول الزمني) </vt:lpstr>
      <vt:lpstr>خريطة جانت</vt:lpstr>
      <vt:lpstr>شبكة بيرت شبكة لتخطيط الوقت و مراقبة عملية التنفيذ</vt:lpstr>
      <vt:lpstr>مثال: برنامج زمني لإنتاج سيارة</vt:lpstr>
      <vt:lpstr>رسم شبكة بيرت</vt:lpstr>
      <vt:lpstr>PowerPoint Presentation</vt:lpstr>
      <vt:lpstr>أسئلة للمناقشة</vt:lpstr>
      <vt:lpstr>أهمية الرقابة</vt:lpstr>
      <vt:lpstr>أهمية الرقابة</vt:lpstr>
      <vt:lpstr>مشكلات إدارية معاصرة</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الإدارة</dc:title>
  <dc:creator>*************</dc:creator>
  <cp:lastModifiedBy>Salim Al Jundi </cp:lastModifiedBy>
  <cp:revision>114</cp:revision>
  <dcterms:created xsi:type="dcterms:W3CDTF">2005-09-22T08:54:26Z</dcterms:created>
  <dcterms:modified xsi:type="dcterms:W3CDTF">2020-06-14T06:40:53Z</dcterms:modified>
</cp:coreProperties>
</file>