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29"/>
  </p:notesMasterIdLst>
  <p:sldIdLst>
    <p:sldId id="271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4" r:id="rId25"/>
    <p:sldId id="295" r:id="rId26"/>
    <p:sldId id="296" r:id="rId27"/>
    <p:sldId id="297" r:id="rId2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0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0" d="100"/>
          <a:sy n="70" d="100"/>
        </p:scale>
        <p:origin x="-1144" y="1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541539-8FCA-4313-BFAA-72F062304679}" type="datetimeFigureOut">
              <a:rPr lang="ar-AE" smtClean="0"/>
              <a:pPr/>
              <a:t>18/07/1437</a:t>
            </a:fld>
            <a:endParaRPr lang="ar-A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A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CCA9A07-9039-4A6B-B828-DBB9EF7725CF}" type="slidenum">
              <a:rPr lang="ar-AE" smtClean="0"/>
              <a:pPr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693391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18/07/1437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18/07/1437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18/07/1437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18/07/1437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18/07/1437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18/07/1437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18/07/1437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18/07/1437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18/07/1437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18/07/1437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18/07/1437</a:t>
            </a:fld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18/07/1437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ijecm.co.uk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references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138439" y="1052736"/>
            <a:ext cx="8810425" cy="923330"/>
          </a:xfrm>
          <a:prstGeom prst="rect">
            <a:avLst/>
          </a:prstGeom>
          <a:solidFill>
            <a:schemeClr val="bg1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توثيق المصادر </a:t>
            </a:r>
            <a:r>
              <a:rPr lang="ar-AE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و</a:t>
            </a:r>
            <a:r>
              <a:rPr lang="ar-AE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 المعلومات</a:t>
            </a:r>
            <a:endParaRPr lang="ar-AE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 rot="20317369">
            <a:off x="1331641" y="4313887"/>
            <a:ext cx="4968552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AE" sz="2200" b="1" dirty="0" smtClean="0"/>
              <a:t>د. سالم الجندي</a:t>
            </a:r>
            <a:endParaRPr lang="ar-AE" sz="2200" b="1" dirty="0">
              <a:solidFill>
                <a:srgbClr val="E60AD6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93022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 algn="r"/>
            <a:r>
              <a:rPr lang="ar-AE" sz="3600" dirty="0"/>
              <a:t>عندما تستخدم كتاب اجنبي لا يظهر في اي من صفحاته اسم الناشر ، يتطلب توثيقه عند الاستشهاد المرجعي في البحث العلمي بالطريقة التالية </a:t>
            </a:r>
            <a:r>
              <a:rPr lang="ar-AE" sz="3600" dirty="0" smtClean="0"/>
              <a:t>: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0928"/>
            <a:ext cx="7620000" cy="3619872"/>
          </a:xfrm>
          <a:gradFill flip="none" rotWithShape="1">
            <a:gsLst>
              <a:gs pos="0">
                <a:srgbClr val="FFFF00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800" dirty="0" err="1"/>
              <a:t>Parkin</a:t>
            </a:r>
            <a:r>
              <a:rPr lang="en-US" sz="2800" dirty="0"/>
              <a:t>, Michael. Microeconomics. New york , </a:t>
            </a:r>
            <a:r>
              <a:rPr lang="en-US" sz="2800" dirty="0" err="1"/>
              <a:t>n.p</a:t>
            </a:r>
            <a:r>
              <a:rPr lang="en-US" sz="2800" dirty="0"/>
              <a:t>., 2005 , pp. 60 -66</a:t>
            </a:r>
          </a:p>
          <a:p>
            <a:pPr marL="114300" lvl="0" indent="0" algn="l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79404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93022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 algn="r"/>
            <a:r>
              <a:rPr lang="ar-AE" sz="3600" dirty="0"/>
              <a:t>عندما تستخدم كتاب اجنبي لا يظهر في اي من صفحاته تاريخ النشر ، يتطلب توثيقه عند الاستشهاد المرجعي في البحث العلمي بالطريقة التالية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0928"/>
            <a:ext cx="7620000" cy="3619872"/>
          </a:xfrm>
          <a:gradFill flip="none" rotWithShape="1">
            <a:gsLst>
              <a:gs pos="0">
                <a:srgbClr val="FFFF00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lvl="0"/>
            <a:r>
              <a:rPr lang="en-US" sz="2800" dirty="0" err="1"/>
              <a:t>Parkin</a:t>
            </a:r>
            <a:r>
              <a:rPr lang="en-US" sz="2800" dirty="0"/>
              <a:t>, Michael. Microeconomics. New York , </a:t>
            </a:r>
            <a:r>
              <a:rPr lang="en-US" sz="2800" dirty="0" err="1"/>
              <a:t>Addision</a:t>
            </a:r>
            <a:r>
              <a:rPr lang="en-US" sz="2800" dirty="0"/>
              <a:t> – Wesley , </a:t>
            </a:r>
            <a:r>
              <a:rPr lang="en-US" sz="2800" dirty="0" err="1"/>
              <a:t>n.d.</a:t>
            </a:r>
            <a:r>
              <a:rPr lang="en-US" sz="2800" dirty="0"/>
              <a:t> ,2005 , pp. 60-66</a:t>
            </a:r>
          </a:p>
          <a:p>
            <a:pPr marL="114300" lvl="0" indent="0" algn="l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958073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93022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 algn="r"/>
            <a:r>
              <a:rPr lang="ar-AE" sz="3600" dirty="0"/>
              <a:t>يتطلب توثيق كتاب مترجم عند الاستشهاد المرجعي في البحث العلمي بالطريقة التالية </a:t>
            </a:r>
            <a:r>
              <a:rPr lang="ar-AE" sz="3600" dirty="0" smtClean="0"/>
              <a:t>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0928"/>
            <a:ext cx="7620000" cy="3619872"/>
          </a:xfrm>
          <a:gradFill flip="none" rotWithShape="1">
            <a:gsLst>
              <a:gs pos="0">
                <a:srgbClr val="FFFF00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marL="114300" lvl="0" indent="0" algn="r">
              <a:buNone/>
            </a:pPr>
            <a:r>
              <a:rPr lang="ar-AE" sz="2800" dirty="0"/>
              <a:t>درفلر ، فرانك ولس فريد . كيف تعمل الشبكات . ترجمة مركز التعريب والترجمة ، بيروت ، الدار العربية للعلوم ، 1999 ، ص 201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7941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93022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 algn="r"/>
            <a:r>
              <a:rPr lang="ar-AE" sz="3600" dirty="0"/>
              <a:t>عندما تستخدم الطبعة الثانية من كتاب ، يتطلب توثيقه عند الاستشهاد المرجعي في البحث العلمي بالطريقة التالية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0928"/>
            <a:ext cx="7620000" cy="3619872"/>
          </a:xfrm>
          <a:gradFill flip="none" rotWithShape="1">
            <a:gsLst>
              <a:gs pos="0">
                <a:srgbClr val="FFFF00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lvl="0" algn="r" rtl="1"/>
            <a:r>
              <a:rPr lang="ar-AE" sz="2800" dirty="0"/>
              <a:t>شلال ، محمد علي . مصادر المعلومات : دراسة لمشكلات توفيرها بالمكتبات ومراكز المعلومات . ط2 ، القاهرة ، مكتبة غريب ، 2005 ، صص 15-20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05068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93022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 algn="r"/>
            <a:r>
              <a:rPr lang="ar-AE" sz="3600" dirty="0"/>
              <a:t>عندما تستخدم الطبعة الخامسة من كتاب اجنبي، يتطلب توثيقه عند الاستشهاد المرجعي في البحث العلمي بالطريقة التالية </a:t>
            </a:r>
            <a:r>
              <a:rPr lang="ar-AE" sz="3600" dirty="0" smtClean="0"/>
              <a:t>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0928"/>
            <a:ext cx="7620000" cy="3619872"/>
          </a:xfrm>
          <a:gradFill flip="none" rotWithShape="1">
            <a:gsLst>
              <a:gs pos="0">
                <a:srgbClr val="FFFF00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lvl="0"/>
            <a:r>
              <a:rPr lang="en-US" sz="2800" dirty="0" err="1"/>
              <a:t>Parkin</a:t>
            </a:r>
            <a:r>
              <a:rPr lang="en-US" sz="2800" dirty="0"/>
              <a:t>, Michael. Microeconomics. 5</a:t>
            </a:r>
            <a:r>
              <a:rPr lang="en-US" sz="2800" baseline="30000" dirty="0"/>
              <a:t>th</a:t>
            </a:r>
            <a:r>
              <a:rPr lang="en-US" sz="2800" dirty="0"/>
              <a:t> ed. , New York , </a:t>
            </a:r>
            <a:r>
              <a:rPr lang="en-US" sz="2800" dirty="0" err="1"/>
              <a:t>Addision</a:t>
            </a:r>
            <a:r>
              <a:rPr lang="en-US" sz="2800" dirty="0"/>
              <a:t> – Wesley ,2005, pp. 60-66</a:t>
            </a:r>
          </a:p>
        </p:txBody>
      </p:sp>
    </p:spTree>
    <p:extLst>
      <p:ext uri="{BB962C8B-B14F-4D97-AF65-F5344CB8AC3E}">
        <p14:creationId xmlns:p14="http://schemas.microsoft.com/office/powerpoint/2010/main" val="3680220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93022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 algn="r"/>
            <a:r>
              <a:rPr lang="ar-AE" sz="3600" dirty="0"/>
              <a:t>يتطلب توثيق بحث في مجلة أو دورية عند الاستشهاد المرجعي في البحث العلمي بالطريقة التالية </a:t>
            </a:r>
            <a:r>
              <a:rPr lang="ar-AE" sz="3600" dirty="0" smtClean="0"/>
              <a:t> 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0928"/>
            <a:ext cx="7620000" cy="3619872"/>
          </a:xfrm>
          <a:gradFill flip="none" rotWithShape="1">
            <a:gsLst>
              <a:gs pos="0">
                <a:srgbClr val="FFFF00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algn="r" rtl="1"/>
            <a:r>
              <a:rPr lang="ar-AE" sz="2800" dirty="0"/>
              <a:t>الجندي ، سالم . "التنويع الاقتصادي في الامارات العربية المتحدة ". آفاق اقتصادية . مج 33، ع 122 ، 2012 ، صص 9-37</a:t>
            </a:r>
            <a:endParaRPr lang="en-US" sz="2800" dirty="0"/>
          </a:p>
          <a:p>
            <a:pPr marL="114300" lvl="0" indent="0" algn="r" rtl="1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079155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93022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 algn="r"/>
            <a:r>
              <a:rPr lang="ar-AE" sz="3600" dirty="0"/>
              <a:t>يتطلب توثيق بحث أجنبي في مجلة أو دورية عند الاستشهاد المرجعي بالطريقة التالية </a:t>
            </a:r>
            <a:r>
              <a:rPr lang="ar-AE" sz="3600" dirty="0" smtClean="0"/>
              <a:t> 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0928"/>
            <a:ext cx="7620000" cy="3619872"/>
          </a:xfrm>
          <a:gradFill flip="none" rotWithShape="1">
            <a:gsLst>
              <a:gs pos="0">
                <a:srgbClr val="FFFF00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800" dirty="0"/>
              <a:t>Al-</a:t>
            </a:r>
            <a:r>
              <a:rPr lang="en-US" sz="2800" dirty="0" err="1"/>
              <a:t>Jundi</a:t>
            </a:r>
            <a:r>
              <a:rPr lang="en-US" sz="2800" dirty="0"/>
              <a:t>, Salem &amp; </a:t>
            </a:r>
            <a:r>
              <a:rPr lang="en-US" sz="2800" dirty="0" err="1"/>
              <a:t>Rafiq</a:t>
            </a:r>
            <a:r>
              <a:rPr lang="en-US" sz="2800" dirty="0"/>
              <a:t> </a:t>
            </a:r>
            <a:r>
              <a:rPr lang="en-US" sz="2800" dirty="0" err="1"/>
              <a:t>Hijazi</a:t>
            </a:r>
            <a:r>
              <a:rPr lang="en-US" sz="2800" dirty="0"/>
              <a:t>. “Determinants of private investment in the United Arab Emirates”. International Journal of Economics, Commerce and Management, Vol. 1, Issue 2, 2013. P.11</a:t>
            </a:r>
          </a:p>
          <a:p>
            <a:pPr marL="114300" lvl="0" indent="0" algn="l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191754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93022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 algn="r"/>
            <a:r>
              <a:rPr lang="ar-AE" sz="3600" dirty="0"/>
              <a:t>يتطلب توثيق مقال في صحيفة يومية عند الاستشهاد المرجعي بالطريقة التالية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ar-AE" sz="3600" dirty="0" smtClean="0"/>
              <a:t> 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0928"/>
            <a:ext cx="7620000" cy="3619872"/>
          </a:xfrm>
          <a:gradFill flip="none" rotWithShape="1">
            <a:gsLst>
              <a:gs pos="0">
                <a:srgbClr val="FFFF00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marL="114300" indent="0" algn="r" rtl="1">
              <a:buNone/>
            </a:pPr>
            <a:r>
              <a:rPr lang="ar-AE" sz="2800" dirty="0"/>
              <a:t>الجندي ، سالم . " الاقتصاد العراقي والتكيف مع الصدمات الخارجية ". الخليج </a:t>
            </a:r>
            <a:r>
              <a:rPr lang="ar-AE" sz="2800" dirty="0" smtClean="0"/>
              <a:t>الاقتصادي </a:t>
            </a:r>
            <a:r>
              <a:rPr lang="ar-AE" sz="2800" dirty="0"/>
              <a:t>، ع 6961 ، 10 يونيو 1998 . ص 12</a:t>
            </a:r>
            <a:endParaRPr lang="en-US" sz="2800" dirty="0"/>
          </a:p>
          <a:p>
            <a:pPr marL="114300" lvl="0" indent="0" algn="r" rtl="1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590867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93022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 algn="r"/>
            <a:r>
              <a:rPr lang="ar-AE" sz="3600" dirty="0"/>
              <a:t>يتطلب توثيق دراسة مقدمة لمؤتمر عند الاستشهاد المرجعي بالطريقة التالية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ar-AE" sz="3600" dirty="0" smtClean="0"/>
              <a:t> 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0928"/>
            <a:ext cx="7620000" cy="3619872"/>
          </a:xfrm>
          <a:gradFill flip="none" rotWithShape="1">
            <a:gsLst>
              <a:gs pos="0">
                <a:srgbClr val="FFFF00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marL="114300" indent="0" algn="r" rtl="1">
              <a:buNone/>
            </a:pPr>
            <a:r>
              <a:rPr lang="ar-AE" sz="2800" dirty="0"/>
              <a:t>الجندي ، سالم و رياض احمد . " نمط الاستهلاك العائلي في مدينة العين / دولة الامارات العربية المتحدة " . مؤتمر مجتمع الاعمال والاقتصاد الدولي السادس والعشرين . العين ، 1-4 مارس 2015 ، ص 29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596355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93022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 algn="r"/>
            <a:r>
              <a:rPr lang="ar-AE" sz="3600" dirty="0"/>
              <a:t>يتطلب توثيق رسالة (اطروحة ) جامعية عند الاستشهاد المرجعي في البحث العلمي بالطريقة التالية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ar-AE" sz="3600" dirty="0" smtClean="0"/>
              <a:t> 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0928"/>
            <a:ext cx="7620000" cy="3619872"/>
          </a:xfrm>
          <a:gradFill flip="none" rotWithShape="1">
            <a:gsLst>
              <a:gs pos="0">
                <a:srgbClr val="FFFF00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lvl="0" algn="r" rtl="1"/>
            <a:r>
              <a:rPr lang="ar-AE" sz="2800" dirty="0"/>
              <a:t>الجندي ، سالم . تطور الاستثمار في العراق للفترة  1970 – 1980 . رسالة ماجستير . البصرة ، كلية الادارة والاقتصاد / جامعة البصرة ، 1984 ، ص 15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90724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AE" sz="4800" b="1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توثيق المصادر و المعلومات</a:t>
            </a:r>
            <a:br>
              <a:rPr lang="ar-AE" sz="4800" b="1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</a:b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629468"/>
            <a:ext cx="2952328" cy="4351608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r" rtl="1"/>
            <a:r>
              <a:rPr lang="ar-AE" sz="3600" dirty="0" smtClean="0"/>
              <a:t>341 – 345</a:t>
            </a:r>
          </a:p>
          <a:p>
            <a:pPr algn="r" rtl="1"/>
            <a:r>
              <a:rPr lang="ar-AE" sz="3600" dirty="0" smtClean="0"/>
              <a:t>346</a:t>
            </a:r>
          </a:p>
          <a:p>
            <a:pPr algn="r" rtl="1"/>
            <a:r>
              <a:rPr lang="ar-AE" sz="3600" dirty="0" smtClean="0"/>
              <a:t>355</a:t>
            </a:r>
          </a:p>
          <a:p>
            <a:pPr algn="r" rtl="1"/>
            <a:r>
              <a:rPr lang="ar-AE" sz="3600" dirty="0" smtClean="0"/>
              <a:t>356</a:t>
            </a:r>
          </a:p>
          <a:p>
            <a:pPr algn="r" rtl="1"/>
            <a:r>
              <a:rPr lang="ar-AE" sz="3600" dirty="0" smtClean="0"/>
              <a:t>359 - 360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233636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93022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 algn="r"/>
            <a:r>
              <a:rPr lang="ar-AE" sz="3600" dirty="0"/>
              <a:t>يتطلب توثيق تقرير رسمي عند الاستشهاد المرجعي في البحث العلمي بالطريقة التالية </a:t>
            </a:r>
            <a:r>
              <a:rPr lang="ar-AE" sz="3600" dirty="0" smtClean="0"/>
              <a:t> 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0928"/>
            <a:ext cx="7620000" cy="3619872"/>
          </a:xfrm>
          <a:gradFill flip="none" rotWithShape="1">
            <a:gsLst>
              <a:gs pos="0">
                <a:srgbClr val="FFFF00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lvl="0" algn="r" rtl="1"/>
            <a:r>
              <a:rPr lang="ar-AE" sz="2800" dirty="0"/>
              <a:t>مركز احصاء ابوظبي . الكتاب الاحصائي السنوي لامارة  ابوظبي عام 2010 . ابوظبي، 2010، صص 20 – 30 </a:t>
            </a:r>
            <a:endParaRPr lang="en-US" sz="2800" dirty="0"/>
          </a:p>
          <a:p>
            <a:pPr marL="114300" indent="0" algn="r" rtl="1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24537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93022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 algn="r"/>
            <a:r>
              <a:rPr lang="ar-AE" sz="3600" dirty="0"/>
              <a:t>يتطلب توثيق المقابلة عند الاستشهاد المرجعي في البحث العلمي بالطريقة التالية </a:t>
            </a:r>
            <a:r>
              <a:rPr lang="ar-AE" sz="3600" dirty="0" smtClean="0"/>
              <a:t> 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0928"/>
            <a:ext cx="7620000" cy="3619872"/>
          </a:xfrm>
          <a:gradFill flip="none" rotWithShape="1">
            <a:gsLst>
              <a:gs pos="0">
                <a:srgbClr val="FFFF00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lvl="0" algn="r" rtl="1"/>
            <a:r>
              <a:rPr lang="ar-AE" sz="2800" dirty="0"/>
              <a:t>مقابلة مع الاستاذ الدكتور صبحي الخطيب ، عميد كلية ادارة الاعمال / جامعة العين للعلوم والتكنولوجيا  ، العين ، 8 نوفمبر 2015</a:t>
            </a:r>
            <a:endParaRPr lang="en-US" sz="2800" dirty="0"/>
          </a:p>
          <a:p>
            <a:pPr marL="114300" indent="0" algn="l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591574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93022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 algn="r"/>
            <a:r>
              <a:rPr lang="ar-AE" sz="3600" dirty="0"/>
              <a:t>يتطلب توثيق رسالة شخصية الى الباحث عند الاستشهاد المرجعي في البحث العلمي بالطريقة التالية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0928"/>
            <a:ext cx="7620000" cy="3619872"/>
          </a:xfrm>
          <a:gradFill flip="none" rotWithShape="1">
            <a:gsLst>
              <a:gs pos="0">
                <a:srgbClr val="FFFF00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marL="114300" lvl="0" indent="0">
              <a:buNone/>
            </a:pPr>
            <a:r>
              <a:rPr lang="en-US" sz="2800" dirty="0"/>
              <a:t>James, Walter. Letter to the author. 5 Mar. 2015</a:t>
            </a:r>
          </a:p>
          <a:p>
            <a:pPr marL="114300" indent="0" algn="l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045391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93022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 algn="r"/>
            <a:r>
              <a:rPr lang="ar-AE" sz="3600" dirty="0"/>
              <a:t>يتطلب توثيق تقرير رسمي الكتروني عند الاستشهاد المرجعي في البحث العلمي بالطريقة التالية </a:t>
            </a:r>
            <a:r>
              <a:rPr lang="ar-AE" sz="3600" dirty="0" smtClean="0"/>
              <a:t>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0928"/>
            <a:ext cx="7620000" cy="3619872"/>
          </a:xfrm>
          <a:gradFill flip="none" rotWithShape="1">
            <a:gsLst>
              <a:gs pos="0">
                <a:srgbClr val="FFFF00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marL="114300" lvl="0" indent="0">
              <a:buNone/>
            </a:pPr>
            <a:r>
              <a:rPr lang="en-US" sz="2800" dirty="0"/>
              <a:t>Ministry of Economy. Economic Statistics Reports. Retrieved Feb. 28, 2013, From UAE Ministry of Economy: www .economy.gov.ae </a:t>
            </a:r>
          </a:p>
        </p:txBody>
      </p:sp>
    </p:spTree>
    <p:extLst>
      <p:ext uri="{BB962C8B-B14F-4D97-AF65-F5344CB8AC3E}">
        <p14:creationId xmlns:p14="http://schemas.microsoft.com/office/powerpoint/2010/main" val="14183041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93022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 algn="r"/>
            <a:r>
              <a:rPr lang="ar-AE" sz="3600" dirty="0"/>
              <a:t>يتطلب توثيق بحث الكتروني عند الاستشهاد المرجعي في البحث العلمي بالطريقة التالية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0928"/>
            <a:ext cx="7620000" cy="3619872"/>
          </a:xfrm>
          <a:gradFill flip="none" rotWithShape="1">
            <a:gsLst>
              <a:gs pos="0">
                <a:srgbClr val="FFFF00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marL="114300" lvl="0" indent="0">
              <a:buNone/>
            </a:pPr>
            <a:r>
              <a:rPr lang="en-US" sz="2800" dirty="0"/>
              <a:t>Al-</a:t>
            </a:r>
            <a:r>
              <a:rPr lang="en-US" sz="2800" dirty="0" err="1"/>
              <a:t>Jundi</a:t>
            </a:r>
            <a:r>
              <a:rPr lang="en-US" sz="2800" dirty="0"/>
              <a:t>, Salem &amp; </a:t>
            </a:r>
            <a:r>
              <a:rPr lang="en-US" sz="2800" dirty="0" err="1"/>
              <a:t>Rafiq</a:t>
            </a:r>
            <a:r>
              <a:rPr lang="en-US" sz="2800" dirty="0"/>
              <a:t> </a:t>
            </a:r>
            <a:r>
              <a:rPr lang="en-US" sz="2800" dirty="0" err="1"/>
              <a:t>Hijazi</a:t>
            </a:r>
            <a:r>
              <a:rPr lang="en-US" sz="2800" dirty="0"/>
              <a:t>. “Determinants of private investment in the United Arab Emirates”. International Journal of Economics, Commerce and Management, Vol. 1, Issue 2, 2013. Retrieved Nov. 15, 2015, from </a:t>
            </a:r>
            <a:r>
              <a:rPr lang="en-US" sz="2800" u="sng" dirty="0">
                <a:hlinkClick r:id="rId2"/>
              </a:rPr>
              <a:t>http://ijecm.co.uk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929477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93022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 algn="r"/>
            <a:r>
              <a:rPr lang="ar-AE" sz="3600" dirty="0"/>
              <a:t>يتطلب توثيق قرص مدمج عند الاستشهاد المرجعي في البحث العلمي بالطريقة التالية </a:t>
            </a:r>
            <a:r>
              <a:rPr lang="ar-AE" sz="3600" dirty="0" smtClean="0"/>
              <a:t>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0928"/>
            <a:ext cx="7620000" cy="3619872"/>
          </a:xfrm>
          <a:gradFill flip="none" rotWithShape="1">
            <a:gsLst>
              <a:gs pos="0">
                <a:srgbClr val="FFFF00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lvl="0"/>
            <a:r>
              <a:rPr lang="en-US" sz="2800" dirty="0"/>
              <a:t>Render, Barry. Quantitative Analysis for Management. Prentice Hall, CD- ROM, 2003.</a:t>
            </a:r>
          </a:p>
        </p:txBody>
      </p:sp>
    </p:spTree>
    <p:extLst>
      <p:ext uri="{BB962C8B-B14F-4D97-AF65-F5344CB8AC3E}">
        <p14:creationId xmlns:p14="http://schemas.microsoft.com/office/powerpoint/2010/main" val="18997243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93022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 algn="r"/>
            <a:r>
              <a:rPr lang="ar-AE" sz="3600" dirty="0"/>
              <a:t>يتطلب الأخذ بالاعتبار عدد من الضوابط عند كتابة قائمة المصادر </a:t>
            </a:r>
            <a:r>
              <a:rPr lang="ar-AE" sz="3600" dirty="0" smtClean="0"/>
              <a:t>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0928"/>
            <a:ext cx="7620000" cy="3619872"/>
          </a:xfrm>
          <a:gradFill flip="none" rotWithShape="1">
            <a:gsLst>
              <a:gs pos="0">
                <a:srgbClr val="FFFF00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lvl="0" algn="r" rtl="1"/>
            <a:r>
              <a:rPr lang="ar-AE" sz="2800" dirty="0"/>
              <a:t>يجب ذكر المصادر التي تم ذكرها فعلا في متن البحث </a:t>
            </a:r>
            <a:endParaRPr lang="en-US" sz="2800" dirty="0"/>
          </a:p>
          <a:p>
            <a:pPr lvl="0" algn="r" rtl="1"/>
            <a:r>
              <a:rPr lang="ar-AE" sz="2800" dirty="0"/>
              <a:t>ترتيب قائمة المصادر بشكل هجائي (الفبائي ) حسب اسماء المؤلفين </a:t>
            </a:r>
            <a:endParaRPr lang="en-US" sz="2800" dirty="0"/>
          </a:p>
          <a:p>
            <a:pPr lvl="0" algn="r" rtl="1"/>
            <a:r>
              <a:rPr lang="ar-AE" sz="2800" dirty="0"/>
              <a:t>يذكر الاسم الاخير للمؤلف ويتبع ذلك اسمه الاول بعد الفارزة </a:t>
            </a:r>
            <a:endParaRPr lang="en-US" sz="2800" dirty="0"/>
          </a:p>
          <a:p>
            <a:pPr lvl="0" algn="r" rt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958364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93022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 algn="r"/>
            <a:r>
              <a:rPr lang="ar-AE" sz="3600" dirty="0"/>
              <a:t>يتطلب الأخذ بالاعتبار عدد من الضوابط عند كتابة قائمة المصادر </a:t>
            </a:r>
            <a:r>
              <a:rPr lang="ar-AE" sz="3600" dirty="0" smtClean="0"/>
              <a:t>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0928"/>
            <a:ext cx="7620000" cy="3619872"/>
          </a:xfrm>
          <a:gradFill flip="none" rotWithShape="1">
            <a:gsLst>
              <a:gs pos="0">
                <a:srgbClr val="FFFF00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lvl="0" algn="r" rtl="1"/>
            <a:r>
              <a:rPr lang="ar-AE" sz="2800" dirty="0"/>
              <a:t>يفضل بعض المؤلفين ذكر سنة النشر بعد اسم المؤلف مباشرة </a:t>
            </a:r>
            <a:endParaRPr lang="en-US" sz="2800" dirty="0"/>
          </a:p>
          <a:p>
            <a:pPr lvl="0" algn="r" rtl="1"/>
            <a:r>
              <a:rPr lang="ar-AE" sz="2800" dirty="0"/>
              <a:t>يفضل بعض المؤلفين وضع خط تحت عنوان الكتاب او عنوان الدورية المستشهد بها </a:t>
            </a:r>
            <a:endParaRPr lang="en-US" sz="2800" dirty="0"/>
          </a:p>
          <a:p>
            <a:pPr lvl="0" algn="r" rtl="1"/>
            <a:r>
              <a:rPr lang="ar-AE" sz="2800" dirty="0"/>
              <a:t>تذكر المصادر العربية اولا ثم المصادر الاجنبية </a:t>
            </a:r>
            <a:endParaRPr lang="en-US" sz="2800" dirty="0"/>
          </a:p>
          <a:p>
            <a:pPr lvl="0" algn="r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53526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93022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 algn="r" rtl="1"/>
            <a:r>
              <a:rPr lang="ar-AE" sz="3600" dirty="0"/>
              <a:t>يتطلب توثيق كتاب بمؤلف عربي واحد عند الاستشهاد المرجعي في البحث العلمي بالطريقة التالية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0928"/>
            <a:ext cx="7620000" cy="3619872"/>
          </a:xfrm>
          <a:gradFill flip="none" rotWithShape="1">
            <a:gsLst>
              <a:gs pos="0">
                <a:srgbClr val="FFFF00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algn="r" rtl="1"/>
            <a:r>
              <a:rPr lang="ar-AE" sz="2800" dirty="0"/>
              <a:t>شلال ، محمد علي . مصادر المعلومات : دراسة لمشكلات توفيرها بالمكتبات ومراكز المعلومات . القاهرة، مكتبة غريب، 2005</a:t>
            </a:r>
            <a:r>
              <a:rPr lang="en-US" sz="2800" dirty="0"/>
              <a:t>.</a:t>
            </a:r>
            <a:r>
              <a:rPr lang="ar-AE" sz="2800" dirty="0"/>
              <a:t> صص 15-20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00015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93022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 algn="r" rtl="1"/>
            <a:r>
              <a:rPr lang="ar-AE" sz="3600" dirty="0"/>
              <a:t>يتطلب توثيق كتاب عربي بمؤلفين اثنين او ثلاثة عند الاستشهاد المرجعي في البحث العلمي بالطريقة التالية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0928"/>
            <a:ext cx="7620000" cy="3619872"/>
          </a:xfrm>
          <a:gradFill flip="none" rotWithShape="1">
            <a:gsLst>
              <a:gs pos="0">
                <a:srgbClr val="FFFF00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lvl="0" algn="r" rtl="1"/>
            <a:r>
              <a:rPr lang="ar-AE" sz="2800" dirty="0"/>
              <a:t>عبيدات ، ذوقان وكايد عبد الحق . البحث العلمي : مفهومه ، أدواته واساليبه . عمان ، دار الفكر ، </a:t>
            </a:r>
            <a:r>
              <a:rPr lang="ar-AE" sz="2800" dirty="0" smtClean="0"/>
              <a:t>1984 </a:t>
            </a:r>
            <a:r>
              <a:rPr lang="ar-AE" sz="2800" dirty="0"/>
              <a:t>، صص 298-299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84944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93022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 algn="r" rtl="1"/>
            <a:r>
              <a:rPr lang="ar-AE" sz="3600" dirty="0"/>
              <a:t>يتطلب توثيق كتاب أجنبي بمؤلفين اثنين او ثلاثة عند الاستشهاد المرجعي في البحث العلمي بالطريقة التالية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0928"/>
            <a:ext cx="7620000" cy="3619872"/>
          </a:xfrm>
          <a:gradFill flip="none" rotWithShape="1">
            <a:gsLst>
              <a:gs pos="0">
                <a:srgbClr val="FFFF00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r>
              <a:rPr lang="en-US" sz="2800" dirty="0" err="1"/>
              <a:t>Nachmias</a:t>
            </a:r>
            <a:r>
              <a:rPr lang="en-US" sz="2800" dirty="0"/>
              <a:t>, David and </a:t>
            </a:r>
            <a:r>
              <a:rPr lang="en-US" sz="2800" dirty="0" err="1"/>
              <a:t>Chana</a:t>
            </a:r>
            <a:r>
              <a:rPr lang="en-US" sz="2800" dirty="0"/>
              <a:t> </a:t>
            </a:r>
            <a:r>
              <a:rPr lang="en-US" sz="2800" dirty="0" err="1"/>
              <a:t>Nachmias</a:t>
            </a:r>
            <a:r>
              <a:rPr lang="en-US" sz="2800" dirty="0"/>
              <a:t>. Research methods in the social sciences .London, Edward Arnold, 1976, pp. 6-10.</a:t>
            </a:r>
          </a:p>
          <a:p>
            <a:pPr marL="114300" lvl="0" indent="0" algn="l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40120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93022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 algn="r" rtl="1"/>
            <a:r>
              <a:rPr lang="ar-AE" sz="3600" dirty="0"/>
              <a:t>يتطلب توثيق كتاب عربي بأكثر من ثلاثة مؤلفين عند الاستشهاد المرجعي في البحث العلمي بالطريقة التالية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0928"/>
            <a:ext cx="7620000" cy="3619872"/>
          </a:xfrm>
          <a:gradFill flip="none" rotWithShape="1">
            <a:gsLst>
              <a:gs pos="0">
                <a:srgbClr val="FFFF00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marL="114300" indent="0" algn="r" rtl="1">
              <a:buNone/>
            </a:pPr>
            <a:r>
              <a:rPr lang="ar-AE" sz="2800" dirty="0"/>
              <a:t>غرايبة ، فوزي  وآخرون . أساليب البحث العلمي في العلوم الاجتماعية والانسانية . عمان ، الجامعة الاردنية ، 1977 ، صص 15-17 </a:t>
            </a:r>
            <a:endParaRPr lang="en-US" sz="2800" dirty="0"/>
          </a:p>
          <a:p>
            <a:pPr marL="114300" lvl="0" indent="0" algn="r" rtl="1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49716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93022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 algn="r" rtl="1"/>
            <a:r>
              <a:rPr lang="ar-AE" sz="3600" dirty="0"/>
              <a:t>يتطلب توثيق كتاب أجنبي بأكثر من ثلاثة مؤلفين عند الاستشهاد المرجعي في البحث العلمي بالطريقة التالية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0928"/>
            <a:ext cx="7620000" cy="3619872"/>
          </a:xfrm>
          <a:gradFill flip="none" rotWithShape="1">
            <a:gsLst>
              <a:gs pos="0">
                <a:srgbClr val="FFFF00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800" dirty="0"/>
              <a:t>Lewis, Laurel J., et al. Linear system analysis. New york, </a:t>
            </a:r>
            <a:r>
              <a:rPr lang="en-US" sz="2800" dirty="0" err="1"/>
              <a:t>McGrow</a:t>
            </a:r>
            <a:r>
              <a:rPr lang="en-US" sz="2800" dirty="0"/>
              <a:t>-Hill, 1969, p.15</a:t>
            </a:r>
          </a:p>
          <a:p>
            <a:pPr marL="114300" lvl="0" indent="0" algn="l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84742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93022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 algn="r" rtl="1"/>
            <a:r>
              <a:rPr lang="ar-AE" sz="3600" dirty="0"/>
              <a:t>عندما تستخدم كتاب عربي لا يظهر في اي من صفحاته اسم الناشر ، يتطلب توثيقه عند الاستشهاد المرجعي في البحث العلمي بالطريقة التالية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0928"/>
            <a:ext cx="7620000" cy="3619872"/>
          </a:xfrm>
          <a:gradFill flip="none" rotWithShape="1">
            <a:gsLst>
              <a:gs pos="0">
                <a:srgbClr val="FFFF00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marL="114300" indent="0" algn="r" rtl="1">
              <a:buNone/>
            </a:pPr>
            <a:r>
              <a:rPr lang="ar-AE" sz="2800" dirty="0"/>
              <a:t>أبو عياش ، عبد الاله . الاحصاء والكمبيوتر في معالجة البيانات مع تطبيقات جغرافية . الكويت ، د .ن ، 1999 ، ص 19</a:t>
            </a:r>
            <a:endParaRPr lang="en-US" sz="2800" dirty="0"/>
          </a:p>
          <a:p>
            <a:pPr marL="114300" lvl="0" indent="0" algn="r" rtl="1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4466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93022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 algn="r"/>
            <a:r>
              <a:rPr lang="ar-AE" sz="3600" dirty="0"/>
              <a:t>عندما تستخدم كتاب عربي لا يظهر في اي من صفحاته تاريخ النشر ، يتطلب توثيقه عند الاستشهاد المرجعي في البحث العلمي بالطريقة التالية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0928"/>
            <a:ext cx="7620000" cy="3619872"/>
          </a:xfrm>
          <a:gradFill flip="none" rotWithShape="1">
            <a:gsLst>
              <a:gs pos="0">
                <a:srgbClr val="FFFF00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lvl="0" algn="r" rtl="1"/>
            <a:r>
              <a:rPr lang="ar-AE" sz="2800" dirty="0"/>
              <a:t>أبو عياش ، عبد الاله  . الاحصاء والكمبيوتر في معالجة البيانات مع تطبيقات جغرافية . الكويت ، المعهد العربي للتنمية والتخطيط ، د . ت ،  ص19</a:t>
            </a:r>
            <a:endParaRPr lang="en-US" sz="2800" dirty="0"/>
          </a:p>
          <a:p>
            <a:pPr marL="114300" lvl="0" indent="0" algn="r" rtl="1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804896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</TotalTime>
  <Words>1032</Words>
  <Application>Microsoft Office PowerPoint</Application>
  <PresentationFormat>On-screen Show (4:3)</PresentationFormat>
  <Paragraphs>62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Adjacency</vt:lpstr>
      <vt:lpstr>PowerPoint Presentation</vt:lpstr>
      <vt:lpstr>توثيق المصادر و المعلومات </vt:lpstr>
      <vt:lpstr>يتطلب توثيق كتاب بمؤلف عربي واحد عند الاستشهاد المرجعي في البحث العلمي بالطريقة التالية  </vt:lpstr>
      <vt:lpstr>يتطلب توثيق كتاب عربي بمؤلفين اثنين او ثلاثة عند الاستشهاد المرجعي في البحث العلمي بالطريقة التالية </vt:lpstr>
      <vt:lpstr>يتطلب توثيق كتاب أجنبي بمؤلفين اثنين او ثلاثة عند الاستشهاد المرجعي في البحث العلمي بالطريقة التالية </vt:lpstr>
      <vt:lpstr>يتطلب توثيق كتاب عربي بأكثر من ثلاثة مؤلفين عند الاستشهاد المرجعي في البحث العلمي بالطريقة التالية </vt:lpstr>
      <vt:lpstr>يتطلب توثيق كتاب أجنبي بأكثر من ثلاثة مؤلفين عند الاستشهاد المرجعي في البحث العلمي بالطريقة التالية </vt:lpstr>
      <vt:lpstr>عندما تستخدم كتاب عربي لا يظهر في اي من صفحاته اسم الناشر ، يتطلب توثيقه عند الاستشهاد المرجعي في البحث العلمي بالطريقة التالية</vt:lpstr>
      <vt:lpstr>عندما تستخدم كتاب عربي لا يظهر في اي من صفحاته تاريخ النشر ، يتطلب توثيقه عند الاستشهاد المرجعي في البحث العلمي بالطريقة التالية </vt:lpstr>
      <vt:lpstr>عندما تستخدم كتاب اجنبي لا يظهر في اي من صفحاته اسم الناشر ، يتطلب توثيقه عند الاستشهاد المرجعي في البحث العلمي بالطريقة التالية : </vt:lpstr>
      <vt:lpstr>عندما تستخدم كتاب اجنبي لا يظهر في اي من صفحاته تاريخ النشر ، يتطلب توثيقه عند الاستشهاد المرجعي في البحث العلمي بالطريقة التالية </vt:lpstr>
      <vt:lpstr>يتطلب توثيق كتاب مترجم عند الاستشهاد المرجعي في البحث العلمي بالطريقة التالية  </vt:lpstr>
      <vt:lpstr>عندما تستخدم الطبعة الثانية من كتاب ، يتطلب توثيقه عند الاستشهاد المرجعي في البحث العلمي بالطريقة التالية </vt:lpstr>
      <vt:lpstr>عندما تستخدم الطبعة الخامسة من كتاب اجنبي، يتطلب توثيقه عند الاستشهاد المرجعي في البحث العلمي بالطريقة التالية  </vt:lpstr>
      <vt:lpstr>يتطلب توثيق بحث في مجلة أو دورية عند الاستشهاد المرجعي في البحث العلمي بالطريقة التالية   </vt:lpstr>
      <vt:lpstr>يتطلب توثيق بحث أجنبي في مجلة أو دورية عند الاستشهاد المرجعي بالطريقة التالية   </vt:lpstr>
      <vt:lpstr>يتطلب توثيق مقال في صحيفة يومية عند الاستشهاد المرجعي بالطريقة التالية    </vt:lpstr>
      <vt:lpstr>يتطلب توثيق دراسة مقدمة لمؤتمر عند الاستشهاد المرجعي بالطريقة التالية   </vt:lpstr>
      <vt:lpstr>يتطلب توثيق رسالة (اطروحة ) جامعية عند الاستشهاد المرجعي في البحث العلمي بالطريقة التالية    </vt:lpstr>
      <vt:lpstr>يتطلب توثيق تقرير رسمي عند الاستشهاد المرجعي في البحث العلمي بالطريقة التالية   </vt:lpstr>
      <vt:lpstr>يتطلب توثيق المقابلة عند الاستشهاد المرجعي في البحث العلمي بالطريقة التالية   </vt:lpstr>
      <vt:lpstr>يتطلب توثيق رسالة شخصية الى الباحث عند الاستشهاد المرجعي في البحث العلمي بالطريقة التالية </vt:lpstr>
      <vt:lpstr>يتطلب توثيق تقرير رسمي الكتروني عند الاستشهاد المرجعي في البحث العلمي بالطريقة التالية  </vt:lpstr>
      <vt:lpstr>يتطلب توثيق بحث الكتروني عند الاستشهاد المرجعي في البحث العلمي بالطريقة التالية </vt:lpstr>
      <vt:lpstr>يتطلب توثيق قرص مدمج عند الاستشهاد المرجعي في البحث العلمي بالطريقة التالية  </vt:lpstr>
      <vt:lpstr>يتطلب الأخذ بالاعتبار عدد من الضوابط عند كتابة قائمة المصادر  </vt:lpstr>
      <vt:lpstr>يتطلب الأخذ بالاعتبار عدد من الضوابط عند كتابة قائمة المصادر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OBIDA</dc:creator>
  <cp:lastModifiedBy>Salem Al Jundi</cp:lastModifiedBy>
  <cp:revision>43</cp:revision>
  <dcterms:created xsi:type="dcterms:W3CDTF">2015-10-01T07:00:08Z</dcterms:created>
  <dcterms:modified xsi:type="dcterms:W3CDTF">2016-04-25T17:14:31Z</dcterms:modified>
</cp:coreProperties>
</file>