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32"/>
  </p:notesMasterIdLst>
  <p:sldIdLst>
    <p:sldId id="350" r:id="rId3"/>
    <p:sldId id="400" r:id="rId4"/>
    <p:sldId id="408" r:id="rId5"/>
    <p:sldId id="402" r:id="rId6"/>
    <p:sldId id="363" r:id="rId7"/>
    <p:sldId id="301" r:id="rId8"/>
    <p:sldId id="362" r:id="rId9"/>
    <p:sldId id="382" r:id="rId10"/>
    <p:sldId id="383" r:id="rId11"/>
    <p:sldId id="384" r:id="rId12"/>
    <p:sldId id="385" r:id="rId13"/>
    <p:sldId id="386" r:id="rId14"/>
    <p:sldId id="387" r:id="rId15"/>
    <p:sldId id="388" r:id="rId16"/>
    <p:sldId id="378" r:id="rId17"/>
    <p:sldId id="379" r:id="rId18"/>
    <p:sldId id="380" r:id="rId19"/>
    <p:sldId id="381" r:id="rId20"/>
    <p:sldId id="377" r:id="rId21"/>
    <p:sldId id="389" r:id="rId22"/>
    <p:sldId id="390" r:id="rId23"/>
    <p:sldId id="391" r:id="rId24"/>
    <p:sldId id="392" r:id="rId25"/>
    <p:sldId id="393" r:id="rId26"/>
    <p:sldId id="394" r:id="rId27"/>
    <p:sldId id="395" r:id="rId28"/>
    <p:sldId id="396" r:id="rId29"/>
    <p:sldId id="397" r:id="rId30"/>
    <p:sldId id="42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4660"/>
  </p:normalViewPr>
  <p:slideViewPr>
    <p:cSldViewPr snapToGrid="0">
      <p:cViewPr varScale="1">
        <p:scale>
          <a:sx n="87" d="100"/>
          <a:sy n="87" d="100"/>
        </p:scale>
        <p:origin x="240"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66C1-831E-408B-BC90-EEBA2A8C08D8}" type="datetimeFigureOut">
              <a:rPr lang="en-AE" smtClean="0"/>
              <a:t>04/05/2025</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0616-1024-46F6-8CFE-3DDC17727AD5}" type="slidenum">
              <a:rPr lang="en-AE" smtClean="0"/>
              <a:t>‹#›</a:t>
            </a:fld>
            <a:endParaRPr lang="en-AE"/>
          </a:p>
        </p:txBody>
      </p:sp>
    </p:spTree>
    <p:extLst>
      <p:ext uri="{BB962C8B-B14F-4D97-AF65-F5344CB8AC3E}">
        <p14:creationId xmlns:p14="http://schemas.microsoft.com/office/powerpoint/2010/main" val="340001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309B0306-5503-4B58-91BD-54D94F070777}" type="datetime1">
              <a:rPr lang="en-AE" smtClean="0"/>
              <a:t>04/05/2025</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p:txBody>
          <a:bodyPr/>
          <a:lstStyle/>
          <a:p>
            <a:fld id="{9D7E10A5-D6BE-49F1-B6B0-3994C46CDFDC}" type="slidenum">
              <a:rPr lang="en-AE" smtClean="0"/>
              <a:t>‹#›</a:t>
            </a:fld>
            <a:endParaRPr lang="en-AE"/>
          </a:p>
        </p:txBody>
      </p:sp>
    </p:spTree>
    <p:extLst>
      <p:ext uri="{BB962C8B-B14F-4D97-AF65-F5344CB8AC3E}">
        <p14:creationId xmlns:p14="http://schemas.microsoft.com/office/powerpoint/2010/main" val="169306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rtl="0">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47DEF95B-FD05-4CE4-A8F0-49657B1BF85A}" type="datetime1">
              <a:rPr lang="en-AE" smtClean="0"/>
              <a:t>04/05/2025</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1221278" y="6265862"/>
            <a:ext cx="871331" cy="546100"/>
          </a:xfrm>
        </p:spPr>
        <p:txBody>
          <a:bodyPr/>
          <a:lstStyle>
            <a:lvl1pPr>
              <a:defRPr sz="3600"/>
            </a:lvl1pPr>
          </a:lstStyle>
          <a:p>
            <a:fld id="{9D7E10A5-D6BE-49F1-B6B0-3994C46CDFDC}" type="slidenum">
              <a:rPr lang="en-AE" smtClean="0"/>
              <a:pPr/>
              <a:t>‹#›</a:t>
            </a:fld>
            <a:endParaRPr lang="en-AE" dirty="0"/>
          </a:p>
        </p:txBody>
      </p:sp>
    </p:spTree>
    <p:extLst>
      <p:ext uri="{BB962C8B-B14F-4D97-AF65-F5344CB8AC3E}">
        <p14:creationId xmlns:p14="http://schemas.microsoft.com/office/powerpoint/2010/main" val="23857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181600" cy="4351338"/>
          </a:xfrm>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172200" y="1825625"/>
            <a:ext cx="5181600" cy="4351338"/>
          </a:xfrm>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1ECB5AC3-8413-41C9-A8A2-54225EDF544B}" type="datetime1">
              <a:rPr lang="en-AE" smtClean="0"/>
              <a:t>04/05/2025</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1353800" y="6311900"/>
            <a:ext cx="838199" cy="546101"/>
          </a:xfrm>
        </p:spPr>
        <p:txBody>
          <a:bodyPr/>
          <a:lstStyle>
            <a:lvl1pPr>
              <a:defRPr sz="3600"/>
            </a:lvl1pPr>
          </a:lstStyle>
          <a:p>
            <a:fld id="{24E1593F-C6A5-48D7-8322-BC8526C86B25}" type="slidenum">
              <a:rPr lang="en-AE" smtClean="0"/>
              <a:pPr/>
              <a:t>‹#›</a:t>
            </a:fld>
            <a:endParaRPr lang="en-AE" dirty="0"/>
          </a:p>
        </p:txBody>
      </p:sp>
    </p:spTree>
    <p:extLst>
      <p:ext uri="{BB962C8B-B14F-4D97-AF65-F5344CB8AC3E}">
        <p14:creationId xmlns:p14="http://schemas.microsoft.com/office/powerpoint/2010/main" val="381805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309B0306-5503-4B58-91BD-54D94F070777}" type="datetime1">
              <a:rPr lang="en-AE" smtClean="0"/>
              <a:t>04/05/2025</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p:txBody>
          <a:bodyPr/>
          <a:lstStyle/>
          <a:p>
            <a:fld id="{9D7E10A5-D6BE-49F1-B6B0-3994C46CDFDC}" type="slidenum">
              <a:rPr lang="en-AE" smtClean="0"/>
              <a:t>‹#›</a:t>
            </a:fld>
            <a:endParaRPr lang="en-AE"/>
          </a:p>
        </p:txBody>
      </p:sp>
    </p:spTree>
    <p:extLst>
      <p:ext uri="{BB962C8B-B14F-4D97-AF65-F5344CB8AC3E}">
        <p14:creationId xmlns:p14="http://schemas.microsoft.com/office/powerpoint/2010/main" val="124030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rtl="0">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47DEF95B-FD05-4CE4-A8F0-49657B1BF85A}" type="datetime1">
              <a:rPr lang="en-AE" smtClean="0"/>
              <a:t>04/05/2025</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1221278" y="6265862"/>
            <a:ext cx="871331" cy="546100"/>
          </a:xfrm>
        </p:spPr>
        <p:txBody>
          <a:bodyPr/>
          <a:lstStyle>
            <a:lvl1pPr>
              <a:defRPr sz="3600"/>
            </a:lvl1pPr>
          </a:lstStyle>
          <a:p>
            <a:fld id="{9D7E10A5-D6BE-49F1-B6B0-3994C46CDFDC}" type="slidenum">
              <a:rPr lang="en-AE" smtClean="0"/>
              <a:pPr/>
              <a:t>‹#›</a:t>
            </a:fld>
            <a:endParaRPr lang="en-AE" dirty="0"/>
          </a:p>
        </p:txBody>
      </p:sp>
    </p:spTree>
    <p:extLst>
      <p:ext uri="{BB962C8B-B14F-4D97-AF65-F5344CB8AC3E}">
        <p14:creationId xmlns:p14="http://schemas.microsoft.com/office/powerpoint/2010/main" val="2156879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xfrm>
            <a:off x="838200" y="274638"/>
            <a:ext cx="10515600" cy="1325563"/>
          </a:xfrm>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085522" cy="4351338"/>
          </a:xfrm>
          <a:custGeom>
            <a:avLst/>
            <a:gdLst>
              <a:gd name="connsiteX0" fmla="*/ 0 w 5085522"/>
              <a:gd name="connsiteY0" fmla="*/ 0 h 4351338"/>
              <a:gd name="connsiteX1" fmla="*/ 5085522 w 5085522"/>
              <a:gd name="connsiteY1" fmla="*/ 0 h 4351338"/>
              <a:gd name="connsiteX2" fmla="*/ 5085522 w 5085522"/>
              <a:gd name="connsiteY2" fmla="*/ 4351338 h 4351338"/>
              <a:gd name="connsiteX3" fmla="*/ 0 w 5085522"/>
              <a:gd name="connsiteY3" fmla="*/ 4351338 h 4351338"/>
              <a:gd name="connsiteX4" fmla="*/ 0 w 508552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22" h="4351338" fill="none" extrusionOk="0">
                <a:moveTo>
                  <a:pt x="0" y="0"/>
                </a:moveTo>
                <a:cubicBezTo>
                  <a:pt x="1083304" y="-27313"/>
                  <a:pt x="3369046" y="-129051"/>
                  <a:pt x="5085522" y="0"/>
                </a:cubicBezTo>
                <a:cubicBezTo>
                  <a:pt x="5199532" y="676436"/>
                  <a:pt x="5219158" y="2968877"/>
                  <a:pt x="5085522" y="4351338"/>
                </a:cubicBezTo>
                <a:cubicBezTo>
                  <a:pt x="4178768" y="4455456"/>
                  <a:pt x="722137" y="4477714"/>
                  <a:pt x="0" y="4351338"/>
                </a:cubicBezTo>
                <a:cubicBezTo>
                  <a:pt x="100382" y="3455149"/>
                  <a:pt x="108251" y="1001463"/>
                  <a:pt x="0" y="0"/>
                </a:cubicBezTo>
                <a:close/>
              </a:path>
              <a:path w="5085522" h="4351338" stroke="0" extrusionOk="0">
                <a:moveTo>
                  <a:pt x="0" y="0"/>
                </a:moveTo>
                <a:cubicBezTo>
                  <a:pt x="1877868" y="140176"/>
                  <a:pt x="4422267" y="110110"/>
                  <a:pt x="5085522" y="0"/>
                </a:cubicBezTo>
                <a:cubicBezTo>
                  <a:pt x="5182382" y="490837"/>
                  <a:pt x="4988160" y="3669993"/>
                  <a:pt x="5085522" y="4351338"/>
                </a:cubicBezTo>
                <a:cubicBezTo>
                  <a:pt x="3676710" y="4210551"/>
                  <a:pt x="522218" y="4308799"/>
                  <a:pt x="0" y="4351338"/>
                </a:cubicBezTo>
                <a:cubicBezTo>
                  <a:pt x="-162968" y="2577687"/>
                  <a:pt x="125722" y="2024824"/>
                  <a:pt x="0" y="0"/>
                </a:cubicBezTo>
                <a:close/>
              </a:path>
            </a:pathLst>
          </a:custGeom>
          <a:ln>
            <a:solidFill>
              <a:schemeClr val="tx1"/>
            </a:solidFill>
            <a:extLst>
              <a:ext uri="{C807C97D-BFC1-408E-A445-0C87EB9F89A2}">
                <ask:lineSketchStyleProps xmlns:ask="http://schemas.microsoft.com/office/drawing/2018/sketchyshapes" sd="3942853052">
                  <ask:type>
                    <ask:lineSketchCurved/>
                  </ask:type>
                </ask:lineSketchStyleProps>
              </a:ext>
            </a:extLst>
          </a:ln>
          <a:effectLst>
            <a:glow rad="228600">
              <a:schemeClr val="accent6">
                <a:satMod val="175000"/>
                <a:alpha val="40000"/>
              </a:schemeClr>
            </a:glow>
          </a:effectLst>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268278" y="1825625"/>
            <a:ext cx="5085522" cy="4351338"/>
          </a:xfrm>
          <a:custGeom>
            <a:avLst/>
            <a:gdLst>
              <a:gd name="connsiteX0" fmla="*/ 0 w 5085522"/>
              <a:gd name="connsiteY0" fmla="*/ 0 h 4351338"/>
              <a:gd name="connsiteX1" fmla="*/ 5085522 w 5085522"/>
              <a:gd name="connsiteY1" fmla="*/ 0 h 4351338"/>
              <a:gd name="connsiteX2" fmla="*/ 5085522 w 5085522"/>
              <a:gd name="connsiteY2" fmla="*/ 4351338 h 4351338"/>
              <a:gd name="connsiteX3" fmla="*/ 0 w 5085522"/>
              <a:gd name="connsiteY3" fmla="*/ 4351338 h 4351338"/>
              <a:gd name="connsiteX4" fmla="*/ 0 w 508552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22" h="4351338" fill="none" extrusionOk="0">
                <a:moveTo>
                  <a:pt x="0" y="0"/>
                </a:moveTo>
                <a:cubicBezTo>
                  <a:pt x="1207803" y="-152754"/>
                  <a:pt x="2597977" y="30105"/>
                  <a:pt x="5085522" y="0"/>
                </a:cubicBezTo>
                <a:cubicBezTo>
                  <a:pt x="5203059" y="1835540"/>
                  <a:pt x="5241971" y="2957773"/>
                  <a:pt x="5085522" y="4351338"/>
                </a:cubicBezTo>
                <a:cubicBezTo>
                  <a:pt x="3070471" y="4408940"/>
                  <a:pt x="1883137" y="4271753"/>
                  <a:pt x="0" y="4351338"/>
                </a:cubicBezTo>
                <a:cubicBezTo>
                  <a:pt x="28906" y="2869107"/>
                  <a:pt x="58657" y="576480"/>
                  <a:pt x="0" y="0"/>
                </a:cubicBezTo>
                <a:close/>
              </a:path>
              <a:path w="5085522" h="4351338" stroke="0" extrusionOk="0">
                <a:moveTo>
                  <a:pt x="0" y="0"/>
                </a:moveTo>
                <a:cubicBezTo>
                  <a:pt x="1769396" y="87597"/>
                  <a:pt x="3333153" y="-99563"/>
                  <a:pt x="5085522" y="0"/>
                </a:cubicBezTo>
                <a:cubicBezTo>
                  <a:pt x="5128666" y="1431806"/>
                  <a:pt x="4987546" y="2770842"/>
                  <a:pt x="5085522" y="4351338"/>
                </a:cubicBezTo>
                <a:cubicBezTo>
                  <a:pt x="3666297" y="4473119"/>
                  <a:pt x="754570" y="4377020"/>
                  <a:pt x="0" y="4351338"/>
                </a:cubicBezTo>
                <a:cubicBezTo>
                  <a:pt x="153471" y="3501698"/>
                  <a:pt x="-104134" y="2174129"/>
                  <a:pt x="0" y="0"/>
                </a:cubicBezTo>
                <a:close/>
              </a:path>
            </a:pathLst>
          </a:custGeom>
          <a:ln>
            <a:solidFill>
              <a:schemeClr val="tx1"/>
            </a:solidFill>
            <a:extLst>
              <a:ext uri="{C807C97D-BFC1-408E-A445-0C87EB9F89A2}">
                <ask:lineSketchStyleProps xmlns:ask="http://schemas.microsoft.com/office/drawing/2018/sketchyshapes" sd="3202529998">
                  <ask:type>
                    <ask:lineSketchCurved/>
                  </ask:type>
                </ask:lineSketchStyleProps>
              </a:ext>
            </a:extLst>
          </a:ln>
          <a:effectLst>
            <a:glow rad="101600">
              <a:schemeClr val="accent4">
                <a:satMod val="175000"/>
                <a:alpha val="40000"/>
              </a:schemeClr>
            </a:glow>
          </a:effectLst>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1ECB5AC3-8413-41C9-A8A2-54225EDF544B}" type="datetime1">
              <a:rPr lang="en-AE" smtClean="0"/>
              <a:t>04/05/2025</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1353800" y="6311900"/>
            <a:ext cx="838199" cy="546101"/>
          </a:xfrm>
        </p:spPr>
        <p:txBody>
          <a:bodyPr/>
          <a:lstStyle>
            <a:lvl1pPr>
              <a:defRPr sz="3600"/>
            </a:lvl1pPr>
          </a:lstStyle>
          <a:p>
            <a:fld id="{24E1593F-C6A5-48D7-8322-BC8526C86B25}" type="slidenum">
              <a:rPr lang="en-AE" smtClean="0"/>
              <a:pPr/>
              <a:t>‹#›</a:t>
            </a:fld>
            <a:endParaRPr lang="en-AE" dirty="0"/>
          </a:p>
        </p:txBody>
      </p:sp>
    </p:spTree>
    <p:extLst>
      <p:ext uri="{BB962C8B-B14F-4D97-AF65-F5344CB8AC3E}">
        <p14:creationId xmlns:p14="http://schemas.microsoft.com/office/powerpoint/2010/main" val="20334660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allbasra.com/" TargetMode="Externa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hyperlink" Target="https://www.allbasra.com/" TargetMode="Externa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53BB-5601-49DD-8170-B16675E4F1DC}" type="datetime1">
              <a:rPr lang="en-AE" smtClean="0"/>
              <a:t>04/05/2025</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1353800" y="6176962"/>
            <a:ext cx="838200" cy="681037"/>
          </a:xfrm>
          <a:prstGeom prst="rect">
            <a:avLst/>
          </a:prstGeom>
        </p:spPr>
        <p:txBody>
          <a:bodyPr vert="horz" lIns="91440" tIns="45720" rIns="91440" bIns="45720" rtlCol="0" anchor="ctr"/>
          <a:lstStyle>
            <a:lvl1pPr algn="ctr">
              <a:defRPr sz="3600">
                <a:solidFill>
                  <a:srgbClr val="FF0000"/>
                </a:solidFill>
                <a:highlight>
                  <a:srgbClr val="FFFF00"/>
                </a:highlight>
              </a:defRPr>
            </a:lvl1pPr>
          </a:lstStyle>
          <a:p>
            <a:fld id="{29CA5760-96F6-4BB9-9F01-E4123846D571}" type="slidenum">
              <a:rPr lang="en-AE" smtClean="0"/>
              <a:pPr/>
              <a:t>‹#›</a:t>
            </a:fld>
            <a:endParaRPr lang="en-AE" dirty="0"/>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376246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53BB-5601-49DD-8170-B16675E4F1DC}" type="datetime1">
              <a:rPr lang="en-AE" smtClean="0"/>
              <a:t>04/05/2025</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1353800" y="6176962"/>
            <a:ext cx="838200" cy="681037"/>
          </a:xfrm>
          <a:prstGeom prst="rect">
            <a:avLst/>
          </a:prstGeom>
        </p:spPr>
        <p:txBody>
          <a:bodyPr vert="horz" lIns="91440" tIns="45720" rIns="91440" bIns="45720" rtlCol="0" anchor="ctr"/>
          <a:lstStyle>
            <a:lvl1pPr algn="ctr">
              <a:defRPr sz="3600">
                <a:solidFill>
                  <a:srgbClr val="FF0000"/>
                </a:solidFill>
                <a:highlight>
                  <a:srgbClr val="FFFF00"/>
                </a:highlight>
              </a:defRPr>
            </a:lvl1pPr>
          </a:lstStyle>
          <a:p>
            <a:fld id="{29CA5760-96F6-4BB9-9F01-E4123846D571}" type="slidenum">
              <a:rPr lang="en-AE" smtClean="0"/>
              <a:pPr/>
              <a:t>‹#›</a:t>
            </a:fld>
            <a:endParaRPr lang="en-AE" dirty="0"/>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241581262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m.aljundi@kunoozu.edu.iq"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mailto:salem.aljundi@kunoozu.edu.iq" TargetMode="External"/><Relationship Id="rId2" Type="http://schemas.openxmlformats.org/officeDocument/2006/relationships/hyperlink" Target="https://www.youtube.com/results?search_query=controlling+function+of+management"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standing in front of a group of people&#10;&#10;Description automatically generated">
            <a:extLst>
              <a:ext uri="{FF2B5EF4-FFF2-40B4-BE49-F238E27FC236}">
                <a16:creationId xmlns:a16="http://schemas.microsoft.com/office/drawing/2014/main" id="{6E87177E-5D1B-C7C9-2209-FEAC623A816D}"/>
              </a:ext>
            </a:extLst>
          </p:cNvPr>
          <p:cNvPicPr>
            <a:picLocks noChangeAspect="1"/>
          </p:cNvPicPr>
          <p:nvPr/>
        </p:nvPicPr>
        <p:blipFill rotWithShape="1">
          <a:blip r:embed="rId2"/>
          <a:srcRect l="4397" r="1840"/>
          <a:stretch/>
        </p:blipFill>
        <p:spPr>
          <a:xfrm>
            <a:off x="2522358"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C48480-DC1B-13D7-4856-1A60810F5782}"/>
              </a:ext>
            </a:extLst>
          </p:cNvPr>
          <p:cNvSpPr>
            <a:spLocks noGrp="1"/>
          </p:cNvSpPr>
          <p:nvPr>
            <p:ph type="ctrTitle"/>
          </p:nvPr>
        </p:nvSpPr>
        <p:spPr>
          <a:xfrm>
            <a:off x="550844" y="365125"/>
            <a:ext cx="3910988" cy="2897186"/>
          </a:xfrm>
          <a:custGeom>
            <a:avLst/>
            <a:gdLst>
              <a:gd name="connsiteX0" fmla="*/ 0 w 3910988"/>
              <a:gd name="connsiteY0" fmla="*/ 0 h 2897186"/>
              <a:gd name="connsiteX1" fmla="*/ 597822 w 3910988"/>
              <a:gd name="connsiteY1" fmla="*/ 0 h 2897186"/>
              <a:gd name="connsiteX2" fmla="*/ 1156535 w 3910988"/>
              <a:gd name="connsiteY2" fmla="*/ 0 h 2897186"/>
              <a:gd name="connsiteX3" fmla="*/ 1637027 w 3910988"/>
              <a:gd name="connsiteY3" fmla="*/ 0 h 2897186"/>
              <a:gd name="connsiteX4" fmla="*/ 2156630 w 3910988"/>
              <a:gd name="connsiteY4" fmla="*/ 0 h 2897186"/>
              <a:gd name="connsiteX5" fmla="*/ 2793562 w 3910988"/>
              <a:gd name="connsiteY5" fmla="*/ 0 h 2897186"/>
              <a:gd name="connsiteX6" fmla="*/ 3234945 w 3910988"/>
              <a:gd name="connsiteY6" fmla="*/ 0 h 2897186"/>
              <a:gd name="connsiteX7" fmla="*/ 3910988 w 3910988"/>
              <a:gd name="connsiteY7" fmla="*/ 0 h 2897186"/>
              <a:gd name="connsiteX8" fmla="*/ 3910988 w 3910988"/>
              <a:gd name="connsiteY8" fmla="*/ 442855 h 2897186"/>
              <a:gd name="connsiteX9" fmla="*/ 3910988 w 3910988"/>
              <a:gd name="connsiteY9" fmla="*/ 914683 h 2897186"/>
              <a:gd name="connsiteX10" fmla="*/ 3910988 w 3910988"/>
              <a:gd name="connsiteY10" fmla="*/ 1357538 h 2897186"/>
              <a:gd name="connsiteX11" fmla="*/ 3910988 w 3910988"/>
              <a:gd name="connsiteY11" fmla="*/ 1829366 h 2897186"/>
              <a:gd name="connsiteX12" fmla="*/ 3910988 w 3910988"/>
              <a:gd name="connsiteY12" fmla="*/ 2185306 h 2897186"/>
              <a:gd name="connsiteX13" fmla="*/ 3910988 w 3910988"/>
              <a:gd name="connsiteY13" fmla="*/ 2512274 h 2897186"/>
              <a:gd name="connsiteX14" fmla="*/ 3910988 w 3910988"/>
              <a:gd name="connsiteY14" fmla="*/ 2897186 h 2897186"/>
              <a:gd name="connsiteX15" fmla="*/ 3313165 w 3910988"/>
              <a:gd name="connsiteY15" fmla="*/ 2897186 h 2897186"/>
              <a:gd name="connsiteX16" fmla="*/ 2832672 w 3910988"/>
              <a:gd name="connsiteY16" fmla="*/ 2897186 h 2897186"/>
              <a:gd name="connsiteX17" fmla="*/ 2234850 w 3910988"/>
              <a:gd name="connsiteY17" fmla="*/ 2897186 h 2897186"/>
              <a:gd name="connsiteX18" fmla="*/ 1715247 w 3910988"/>
              <a:gd name="connsiteY18" fmla="*/ 2897186 h 2897186"/>
              <a:gd name="connsiteX19" fmla="*/ 1195645 w 3910988"/>
              <a:gd name="connsiteY19" fmla="*/ 2897186 h 2897186"/>
              <a:gd name="connsiteX20" fmla="*/ 597822 w 3910988"/>
              <a:gd name="connsiteY20" fmla="*/ 2897186 h 2897186"/>
              <a:gd name="connsiteX21" fmla="*/ 0 w 3910988"/>
              <a:gd name="connsiteY21" fmla="*/ 2897186 h 2897186"/>
              <a:gd name="connsiteX22" fmla="*/ 0 w 3910988"/>
              <a:gd name="connsiteY22" fmla="*/ 2570217 h 2897186"/>
              <a:gd name="connsiteX23" fmla="*/ 0 w 3910988"/>
              <a:gd name="connsiteY23" fmla="*/ 2127361 h 2897186"/>
              <a:gd name="connsiteX24" fmla="*/ 0 w 3910988"/>
              <a:gd name="connsiteY24" fmla="*/ 1655534 h 2897186"/>
              <a:gd name="connsiteX25" fmla="*/ 0 w 3910988"/>
              <a:gd name="connsiteY25" fmla="*/ 1270623 h 2897186"/>
              <a:gd name="connsiteX26" fmla="*/ 0 w 3910988"/>
              <a:gd name="connsiteY26" fmla="*/ 943654 h 2897186"/>
              <a:gd name="connsiteX27" fmla="*/ 0 w 3910988"/>
              <a:gd name="connsiteY27" fmla="*/ 529771 h 2897186"/>
              <a:gd name="connsiteX28" fmla="*/ 0 w 3910988"/>
              <a:gd name="connsiteY28" fmla="*/ 0 h 289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10988" h="2897186" fill="none" extrusionOk="0">
                <a:moveTo>
                  <a:pt x="0" y="0"/>
                </a:moveTo>
                <a:cubicBezTo>
                  <a:pt x="234999" y="-23545"/>
                  <a:pt x="435104" y="28043"/>
                  <a:pt x="597822" y="0"/>
                </a:cubicBezTo>
                <a:cubicBezTo>
                  <a:pt x="764088" y="-72784"/>
                  <a:pt x="916468" y="15204"/>
                  <a:pt x="1156535" y="0"/>
                </a:cubicBezTo>
                <a:cubicBezTo>
                  <a:pt x="1404892" y="-41757"/>
                  <a:pt x="1463306" y="17267"/>
                  <a:pt x="1637027" y="0"/>
                </a:cubicBezTo>
                <a:cubicBezTo>
                  <a:pt x="1797291" y="-31784"/>
                  <a:pt x="1993981" y="62520"/>
                  <a:pt x="2156630" y="0"/>
                </a:cubicBezTo>
                <a:cubicBezTo>
                  <a:pt x="2284587" y="-21959"/>
                  <a:pt x="2626813" y="5304"/>
                  <a:pt x="2793562" y="0"/>
                </a:cubicBezTo>
                <a:cubicBezTo>
                  <a:pt x="2936675" y="-15008"/>
                  <a:pt x="3082845" y="50284"/>
                  <a:pt x="3234945" y="0"/>
                </a:cubicBezTo>
                <a:cubicBezTo>
                  <a:pt x="3304076" y="-24727"/>
                  <a:pt x="3610992" y="70489"/>
                  <a:pt x="3910988" y="0"/>
                </a:cubicBezTo>
                <a:cubicBezTo>
                  <a:pt x="3988889" y="222752"/>
                  <a:pt x="3888346" y="335151"/>
                  <a:pt x="3910988" y="442855"/>
                </a:cubicBezTo>
                <a:cubicBezTo>
                  <a:pt x="3903402" y="584302"/>
                  <a:pt x="3904894" y="712897"/>
                  <a:pt x="3910988" y="914683"/>
                </a:cubicBezTo>
                <a:cubicBezTo>
                  <a:pt x="3905299" y="1071266"/>
                  <a:pt x="3912300" y="1239162"/>
                  <a:pt x="3910988" y="1357538"/>
                </a:cubicBezTo>
                <a:cubicBezTo>
                  <a:pt x="3906012" y="1468858"/>
                  <a:pt x="3826221" y="1677435"/>
                  <a:pt x="3910988" y="1829366"/>
                </a:cubicBezTo>
                <a:cubicBezTo>
                  <a:pt x="3980953" y="1947870"/>
                  <a:pt x="3877316" y="2043121"/>
                  <a:pt x="3910988" y="2185306"/>
                </a:cubicBezTo>
                <a:cubicBezTo>
                  <a:pt x="3913803" y="2337896"/>
                  <a:pt x="3890956" y="2394288"/>
                  <a:pt x="3910988" y="2512274"/>
                </a:cubicBezTo>
                <a:cubicBezTo>
                  <a:pt x="3961263" y="2619610"/>
                  <a:pt x="3876838" y="2770048"/>
                  <a:pt x="3910988" y="2897186"/>
                </a:cubicBezTo>
                <a:cubicBezTo>
                  <a:pt x="3629076" y="2918523"/>
                  <a:pt x="3598135" y="2871553"/>
                  <a:pt x="3313165" y="2897186"/>
                </a:cubicBezTo>
                <a:cubicBezTo>
                  <a:pt x="3040501" y="2926594"/>
                  <a:pt x="2980259" y="2882606"/>
                  <a:pt x="2832672" y="2897186"/>
                </a:cubicBezTo>
                <a:cubicBezTo>
                  <a:pt x="2705203" y="2874905"/>
                  <a:pt x="2400376" y="2835186"/>
                  <a:pt x="2234850" y="2897186"/>
                </a:cubicBezTo>
                <a:cubicBezTo>
                  <a:pt x="2055143" y="2978578"/>
                  <a:pt x="1891214" y="2867874"/>
                  <a:pt x="1715247" y="2897186"/>
                </a:cubicBezTo>
                <a:cubicBezTo>
                  <a:pt x="1513527" y="2910682"/>
                  <a:pt x="1430685" y="2864923"/>
                  <a:pt x="1195645" y="2897186"/>
                </a:cubicBezTo>
                <a:cubicBezTo>
                  <a:pt x="990517" y="2922607"/>
                  <a:pt x="729173" y="2819519"/>
                  <a:pt x="597822" y="2897186"/>
                </a:cubicBezTo>
                <a:cubicBezTo>
                  <a:pt x="417791" y="2919192"/>
                  <a:pt x="301788" y="2878483"/>
                  <a:pt x="0" y="2897186"/>
                </a:cubicBezTo>
                <a:cubicBezTo>
                  <a:pt x="-4866" y="2785913"/>
                  <a:pt x="9272" y="2681543"/>
                  <a:pt x="0" y="2570217"/>
                </a:cubicBezTo>
                <a:cubicBezTo>
                  <a:pt x="10392" y="2444133"/>
                  <a:pt x="-13332" y="2242311"/>
                  <a:pt x="0" y="2127361"/>
                </a:cubicBezTo>
                <a:cubicBezTo>
                  <a:pt x="-1544" y="2040521"/>
                  <a:pt x="65818" y="1748033"/>
                  <a:pt x="0" y="1655534"/>
                </a:cubicBezTo>
                <a:cubicBezTo>
                  <a:pt x="-42170" y="1569208"/>
                  <a:pt x="39491" y="1352507"/>
                  <a:pt x="0" y="1270623"/>
                </a:cubicBezTo>
                <a:cubicBezTo>
                  <a:pt x="-34630" y="1190113"/>
                  <a:pt x="53945" y="1063117"/>
                  <a:pt x="0" y="943654"/>
                </a:cubicBezTo>
                <a:cubicBezTo>
                  <a:pt x="-51299" y="844847"/>
                  <a:pt x="52520" y="628885"/>
                  <a:pt x="0" y="529771"/>
                </a:cubicBezTo>
                <a:cubicBezTo>
                  <a:pt x="-22477" y="414351"/>
                  <a:pt x="29927" y="212974"/>
                  <a:pt x="0" y="0"/>
                </a:cubicBezTo>
                <a:close/>
              </a:path>
              <a:path w="3910988" h="2897186" stroke="0" extrusionOk="0">
                <a:moveTo>
                  <a:pt x="0" y="0"/>
                </a:moveTo>
                <a:cubicBezTo>
                  <a:pt x="191779" y="-40609"/>
                  <a:pt x="435963" y="48304"/>
                  <a:pt x="597822" y="0"/>
                </a:cubicBezTo>
                <a:cubicBezTo>
                  <a:pt x="767238" y="8914"/>
                  <a:pt x="910093" y="62867"/>
                  <a:pt x="1156535" y="0"/>
                </a:cubicBezTo>
                <a:cubicBezTo>
                  <a:pt x="1419433" y="-47829"/>
                  <a:pt x="1449763" y="15869"/>
                  <a:pt x="1637027" y="0"/>
                </a:cubicBezTo>
                <a:cubicBezTo>
                  <a:pt x="1824769" y="-7830"/>
                  <a:pt x="2004002" y="49573"/>
                  <a:pt x="2156630" y="0"/>
                </a:cubicBezTo>
                <a:cubicBezTo>
                  <a:pt x="2331016" y="-42132"/>
                  <a:pt x="2645357" y="28441"/>
                  <a:pt x="2793562" y="0"/>
                </a:cubicBezTo>
                <a:cubicBezTo>
                  <a:pt x="2967289" y="-29645"/>
                  <a:pt x="3101859" y="49847"/>
                  <a:pt x="3234945" y="0"/>
                </a:cubicBezTo>
                <a:cubicBezTo>
                  <a:pt x="3349513" y="-61056"/>
                  <a:pt x="3603891" y="52524"/>
                  <a:pt x="3910988" y="0"/>
                </a:cubicBezTo>
                <a:cubicBezTo>
                  <a:pt x="3936052" y="217276"/>
                  <a:pt x="3880153" y="333679"/>
                  <a:pt x="3910988" y="442855"/>
                </a:cubicBezTo>
                <a:cubicBezTo>
                  <a:pt x="3913185" y="543036"/>
                  <a:pt x="3896731" y="760175"/>
                  <a:pt x="3910988" y="914683"/>
                </a:cubicBezTo>
                <a:cubicBezTo>
                  <a:pt x="3921704" y="1110367"/>
                  <a:pt x="3908512" y="1240679"/>
                  <a:pt x="3910988" y="1357538"/>
                </a:cubicBezTo>
                <a:cubicBezTo>
                  <a:pt x="3890528" y="1463247"/>
                  <a:pt x="3842215" y="1700040"/>
                  <a:pt x="3910988" y="1829366"/>
                </a:cubicBezTo>
                <a:cubicBezTo>
                  <a:pt x="3983706" y="1960350"/>
                  <a:pt x="3890138" y="2023919"/>
                  <a:pt x="3910988" y="2185306"/>
                </a:cubicBezTo>
                <a:cubicBezTo>
                  <a:pt x="3901104" y="2342370"/>
                  <a:pt x="3891368" y="2403563"/>
                  <a:pt x="3910988" y="2512274"/>
                </a:cubicBezTo>
                <a:cubicBezTo>
                  <a:pt x="3902704" y="2583267"/>
                  <a:pt x="3917536" y="2738379"/>
                  <a:pt x="3910988" y="2897186"/>
                </a:cubicBezTo>
                <a:cubicBezTo>
                  <a:pt x="3634207" y="2913368"/>
                  <a:pt x="3604463" y="2875230"/>
                  <a:pt x="3313165" y="2897186"/>
                </a:cubicBezTo>
                <a:cubicBezTo>
                  <a:pt x="3038048" y="2936036"/>
                  <a:pt x="2963521" y="2890837"/>
                  <a:pt x="2832672" y="2897186"/>
                </a:cubicBezTo>
                <a:cubicBezTo>
                  <a:pt x="2700218" y="2914678"/>
                  <a:pt x="2378129" y="2824859"/>
                  <a:pt x="2234850" y="2897186"/>
                </a:cubicBezTo>
                <a:cubicBezTo>
                  <a:pt x="2031280" y="2976090"/>
                  <a:pt x="1889949" y="2863378"/>
                  <a:pt x="1715247" y="2897186"/>
                </a:cubicBezTo>
                <a:cubicBezTo>
                  <a:pt x="1528076" y="2911792"/>
                  <a:pt x="1391855" y="2865282"/>
                  <a:pt x="1195645" y="2897186"/>
                </a:cubicBezTo>
                <a:cubicBezTo>
                  <a:pt x="959019" y="2931429"/>
                  <a:pt x="744583" y="2886198"/>
                  <a:pt x="597822" y="2897186"/>
                </a:cubicBezTo>
                <a:cubicBezTo>
                  <a:pt x="420885" y="2942243"/>
                  <a:pt x="320098" y="2861498"/>
                  <a:pt x="0" y="2897186"/>
                </a:cubicBezTo>
                <a:cubicBezTo>
                  <a:pt x="-13737" y="2789604"/>
                  <a:pt x="38585" y="2677157"/>
                  <a:pt x="0" y="2570217"/>
                </a:cubicBezTo>
                <a:cubicBezTo>
                  <a:pt x="-18380" y="2451618"/>
                  <a:pt x="2119" y="2208141"/>
                  <a:pt x="0" y="2127361"/>
                </a:cubicBezTo>
                <a:cubicBezTo>
                  <a:pt x="-9458" y="2043717"/>
                  <a:pt x="32339" y="1757115"/>
                  <a:pt x="0" y="1655534"/>
                </a:cubicBezTo>
                <a:cubicBezTo>
                  <a:pt x="-40850" y="1564522"/>
                  <a:pt x="35498" y="1335984"/>
                  <a:pt x="0" y="1270623"/>
                </a:cubicBezTo>
                <a:cubicBezTo>
                  <a:pt x="-39586" y="1196580"/>
                  <a:pt x="24218" y="1068665"/>
                  <a:pt x="0" y="943654"/>
                </a:cubicBezTo>
                <a:cubicBezTo>
                  <a:pt x="-45334" y="842707"/>
                  <a:pt x="45486" y="649407"/>
                  <a:pt x="0" y="529771"/>
                </a:cubicBezTo>
                <a:cubicBezTo>
                  <a:pt x="-60469" y="395634"/>
                  <a:pt x="19162" y="218981"/>
                  <a:pt x="0" y="0"/>
                </a:cubicBezTo>
                <a:close/>
              </a:path>
            </a:pathLst>
          </a:custGeom>
          <a:ln>
            <a:extLst>
              <a:ext uri="{C807C97D-BFC1-408E-A445-0C87EB9F89A2}">
                <ask:lineSketchStyleProps xmlns:ask="http://schemas.microsoft.com/office/drawing/2018/sketchyshapes" sd="3639538363">
                  <a:custGeom>
                    <a:avLst/>
                    <a:gdLst>
                      <a:gd name="connsiteX0" fmla="*/ 0 w 3973385"/>
                      <a:gd name="connsiteY0" fmla="*/ 0 h 3692028"/>
                      <a:gd name="connsiteX1" fmla="*/ 607360 w 3973385"/>
                      <a:gd name="connsiteY1" fmla="*/ 0 h 3692028"/>
                      <a:gd name="connsiteX2" fmla="*/ 1174987 w 3973385"/>
                      <a:gd name="connsiteY2" fmla="*/ 0 h 3692028"/>
                      <a:gd name="connsiteX3" fmla="*/ 1663145 w 3973385"/>
                      <a:gd name="connsiteY3" fmla="*/ 0 h 3692028"/>
                      <a:gd name="connsiteX4" fmla="*/ 2191038 w 3973385"/>
                      <a:gd name="connsiteY4" fmla="*/ 0 h 3692028"/>
                      <a:gd name="connsiteX5" fmla="*/ 2838132 w 3973385"/>
                      <a:gd name="connsiteY5" fmla="*/ 0 h 3692028"/>
                      <a:gd name="connsiteX6" fmla="*/ 3286557 w 3973385"/>
                      <a:gd name="connsiteY6" fmla="*/ 0 h 3692028"/>
                      <a:gd name="connsiteX7" fmla="*/ 3973385 w 3973385"/>
                      <a:gd name="connsiteY7" fmla="*/ 0 h 3692028"/>
                      <a:gd name="connsiteX8" fmla="*/ 3973385 w 3973385"/>
                      <a:gd name="connsiteY8" fmla="*/ 564353 h 3692028"/>
                      <a:gd name="connsiteX9" fmla="*/ 3973385 w 3973385"/>
                      <a:gd name="connsiteY9" fmla="*/ 1165626 h 3692028"/>
                      <a:gd name="connsiteX10" fmla="*/ 3973385 w 3973385"/>
                      <a:gd name="connsiteY10" fmla="*/ 1729979 h 3692028"/>
                      <a:gd name="connsiteX11" fmla="*/ 3973385 w 3973385"/>
                      <a:gd name="connsiteY11" fmla="*/ 2331252 h 3692028"/>
                      <a:gd name="connsiteX12" fmla="*/ 3973385 w 3973385"/>
                      <a:gd name="connsiteY12" fmla="*/ 2784844 h 3692028"/>
                      <a:gd name="connsiteX13" fmla="*/ 3973385 w 3973385"/>
                      <a:gd name="connsiteY13" fmla="*/ 3201516 h 3692028"/>
                      <a:gd name="connsiteX14" fmla="*/ 3973385 w 3973385"/>
                      <a:gd name="connsiteY14" fmla="*/ 3692028 h 3692028"/>
                      <a:gd name="connsiteX15" fmla="*/ 3366025 w 3973385"/>
                      <a:gd name="connsiteY15" fmla="*/ 3692028 h 3692028"/>
                      <a:gd name="connsiteX16" fmla="*/ 2877866 w 3973385"/>
                      <a:gd name="connsiteY16" fmla="*/ 3692028 h 3692028"/>
                      <a:gd name="connsiteX17" fmla="*/ 2270506 w 3973385"/>
                      <a:gd name="connsiteY17" fmla="*/ 3692028 h 3692028"/>
                      <a:gd name="connsiteX18" fmla="*/ 1742613 w 3973385"/>
                      <a:gd name="connsiteY18" fmla="*/ 3692028 h 3692028"/>
                      <a:gd name="connsiteX19" fmla="*/ 1214721 w 3973385"/>
                      <a:gd name="connsiteY19" fmla="*/ 3692028 h 3692028"/>
                      <a:gd name="connsiteX20" fmla="*/ 607360 w 3973385"/>
                      <a:gd name="connsiteY20" fmla="*/ 3692028 h 3692028"/>
                      <a:gd name="connsiteX21" fmla="*/ 0 w 3973385"/>
                      <a:gd name="connsiteY21" fmla="*/ 3692028 h 3692028"/>
                      <a:gd name="connsiteX22" fmla="*/ 0 w 3973385"/>
                      <a:gd name="connsiteY22" fmla="*/ 3275356 h 3692028"/>
                      <a:gd name="connsiteX23" fmla="*/ 0 w 3973385"/>
                      <a:gd name="connsiteY23" fmla="*/ 2711003 h 3692028"/>
                      <a:gd name="connsiteX24" fmla="*/ 0 w 3973385"/>
                      <a:gd name="connsiteY24" fmla="*/ 2109730 h 3692028"/>
                      <a:gd name="connsiteX25" fmla="*/ 0 w 3973385"/>
                      <a:gd name="connsiteY25" fmla="*/ 1619218 h 3692028"/>
                      <a:gd name="connsiteX26" fmla="*/ 0 w 3973385"/>
                      <a:gd name="connsiteY26" fmla="*/ 1202546 h 3692028"/>
                      <a:gd name="connsiteX27" fmla="*/ 0 w 3973385"/>
                      <a:gd name="connsiteY27" fmla="*/ 675114 h 3692028"/>
                      <a:gd name="connsiteX28" fmla="*/ 0 w 3973385"/>
                      <a:gd name="connsiteY28" fmla="*/ 0 h 36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73385" h="3692028" extrusionOk="0">
                        <a:moveTo>
                          <a:pt x="0" y="0"/>
                        </a:moveTo>
                        <a:cubicBezTo>
                          <a:pt x="209557" y="-38541"/>
                          <a:pt x="450868" y="42100"/>
                          <a:pt x="607360" y="0"/>
                        </a:cubicBezTo>
                        <a:cubicBezTo>
                          <a:pt x="763852" y="-42100"/>
                          <a:pt x="904293" y="60368"/>
                          <a:pt x="1174987" y="0"/>
                        </a:cubicBezTo>
                        <a:cubicBezTo>
                          <a:pt x="1445681" y="-60368"/>
                          <a:pt x="1473255" y="29900"/>
                          <a:pt x="1663145" y="0"/>
                        </a:cubicBezTo>
                        <a:cubicBezTo>
                          <a:pt x="1853035" y="-29900"/>
                          <a:pt x="2036261" y="51719"/>
                          <a:pt x="2191038" y="0"/>
                        </a:cubicBezTo>
                        <a:cubicBezTo>
                          <a:pt x="2345815" y="-51719"/>
                          <a:pt x="2696522" y="21208"/>
                          <a:pt x="2838132" y="0"/>
                        </a:cubicBezTo>
                        <a:cubicBezTo>
                          <a:pt x="2979742" y="-21208"/>
                          <a:pt x="3149638" y="42508"/>
                          <a:pt x="3286557" y="0"/>
                        </a:cubicBezTo>
                        <a:cubicBezTo>
                          <a:pt x="3423477" y="-42508"/>
                          <a:pt x="3635552" y="63864"/>
                          <a:pt x="3973385" y="0"/>
                        </a:cubicBezTo>
                        <a:cubicBezTo>
                          <a:pt x="4027562" y="278700"/>
                          <a:pt x="3941816" y="418783"/>
                          <a:pt x="3973385" y="564353"/>
                        </a:cubicBezTo>
                        <a:cubicBezTo>
                          <a:pt x="4004954" y="709923"/>
                          <a:pt x="3963049" y="933385"/>
                          <a:pt x="3973385" y="1165626"/>
                        </a:cubicBezTo>
                        <a:cubicBezTo>
                          <a:pt x="3983721" y="1397867"/>
                          <a:pt x="3973310" y="1594624"/>
                          <a:pt x="3973385" y="1729979"/>
                        </a:cubicBezTo>
                        <a:cubicBezTo>
                          <a:pt x="3973460" y="1865334"/>
                          <a:pt x="3906601" y="2165140"/>
                          <a:pt x="3973385" y="2331252"/>
                        </a:cubicBezTo>
                        <a:cubicBezTo>
                          <a:pt x="4040169" y="2497364"/>
                          <a:pt x="3968898" y="2613005"/>
                          <a:pt x="3973385" y="2784844"/>
                        </a:cubicBezTo>
                        <a:cubicBezTo>
                          <a:pt x="3977872" y="2956683"/>
                          <a:pt x="3951820" y="3076259"/>
                          <a:pt x="3973385" y="3201516"/>
                        </a:cubicBezTo>
                        <a:cubicBezTo>
                          <a:pt x="3994950" y="3326773"/>
                          <a:pt x="3969667" y="3499911"/>
                          <a:pt x="3973385" y="3692028"/>
                        </a:cubicBezTo>
                        <a:cubicBezTo>
                          <a:pt x="3682921" y="3722126"/>
                          <a:pt x="3657350" y="3649735"/>
                          <a:pt x="3366025" y="3692028"/>
                        </a:cubicBezTo>
                        <a:cubicBezTo>
                          <a:pt x="3074700" y="3734321"/>
                          <a:pt x="3012814" y="3681560"/>
                          <a:pt x="2877866" y="3692028"/>
                        </a:cubicBezTo>
                        <a:cubicBezTo>
                          <a:pt x="2742918" y="3702496"/>
                          <a:pt x="2433251" y="3620018"/>
                          <a:pt x="2270506" y="3692028"/>
                        </a:cubicBezTo>
                        <a:cubicBezTo>
                          <a:pt x="2107761" y="3764038"/>
                          <a:pt x="1931081" y="3630730"/>
                          <a:pt x="1742613" y="3692028"/>
                        </a:cubicBezTo>
                        <a:cubicBezTo>
                          <a:pt x="1554145" y="3753326"/>
                          <a:pt x="1450502" y="3647148"/>
                          <a:pt x="1214721" y="3692028"/>
                        </a:cubicBezTo>
                        <a:cubicBezTo>
                          <a:pt x="978940" y="3736908"/>
                          <a:pt x="783944" y="3633127"/>
                          <a:pt x="607360" y="3692028"/>
                        </a:cubicBezTo>
                        <a:cubicBezTo>
                          <a:pt x="430776" y="3750929"/>
                          <a:pt x="303259" y="3666721"/>
                          <a:pt x="0" y="3692028"/>
                        </a:cubicBezTo>
                        <a:cubicBezTo>
                          <a:pt x="-16545" y="3546943"/>
                          <a:pt x="12314" y="3425061"/>
                          <a:pt x="0" y="3275356"/>
                        </a:cubicBezTo>
                        <a:cubicBezTo>
                          <a:pt x="-12314" y="3125651"/>
                          <a:pt x="10615" y="2837619"/>
                          <a:pt x="0" y="2711003"/>
                        </a:cubicBezTo>
                        <a:cubicBezTo>
                          <a:pt x="-10615" y="2584387"/>
                          <a:pt x="38116" y="2232515"/>
                          <a:pt x="0" y="2109730"/>
                        </a:cubicBezTo>
                        <a:cubicBezTo>
                          <a:pt x="-38116" y="1986945"/>
                          <a:pt x="33207" y="1725888"/>
                          <a:pt x="0" y="1619218"/>
                        </a:cubicBezTo>
                        <a:cubicBezTo>
                          <a:pt x="-33207" y="1512548"/>
                          <a:pt x="49909" y="1353419"/>
                          <a:pt x="0" y="1202546"/>
                        </a:cubicBezTo>
                        <a:cubicBezTo>
                          <a:pt x="-49909" y="1051673"/>
                          <a:pt x="37212" y="826283"/>
                          <a:pt x="0" y="675114"/>
                        </a:cubicBezTo>
                        <a:cubicBezTo>
                          <a:pt x="-37212" y="523945"/>
                          <a:pt x="18839" y="302636"/>
                          <a:pt x="0" y="0"/>
                        </a:cubicBezTo>
                        <a:close/>
                      </a:path>
                    </a:pathLst>
                  </a:custGeom>
                  <ask:type>
                    <ask:lineSketchScribble/>
                  </ask:type>
                </ask:lineSketchStyleProps>
              </a:ext>
            </a:extLst>
          </a:ln>
          <a:effectLst>
            <a:glow rad="101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gn="l" rtl="0"/>
            <a:r>
              <a:rPr lang="en-US" dirty="0"/>
              <a:t>Managerial Readings</a:t>
            </a:r>
          </a:p>
        </p:txBody>
      </p:sp>
      <p:sp>
        <p:nvSpPr>
          <p:cNvPr id="3" name="Subtitle 2">
            <a:extLst>
              <a:ext uri="{FF2B5EF4-FFF2-40B4-BE49-F238E27FC236}">
                <a16:creationId xmlns:a16="http://schemas.microsoft.com/office/drawing/2014/main" id="{182A7D13-93F0-4C18-B0CC-A38B08CBB91F}"/>
              </a:ext>
            </a:extLst>
          </p:cNvPr>
          <p:cNvSpPr>
            <a:spLocks noGrp="1"/>
          </p:cNvSpPr>
          <p:nvPr>
            <p:ph type="subTitle" idx="1"/>
          </p:nvPr>
        </p:nvSpPr>
        <p:spPr>
          <a:xfrm>
            <a:off x="457200" y="3943349"/>
            <a:ext cx="4203189" cy="2233613"/>
          </a:xfrm>
        </p:spPr>
        <p:txBody>
          <a:bodyPr vert="horz" lIns="91440" tIns="45720" rIns="91440" bIns="45720" rtlCol="0">
            <a:normAutofit/>
          </a:bodyPr>
          <a:lstStyle/>
          <a:p>
            <a:pPr rtl="0"/>
            <a:r>
              <a:rPr lang="en-US" dirty="0">
                <a:latin typeface="+mn-lt"/>
                <a:cs typeface="+mn-cs"/>
              </a:rPr>
              <a:t>Dr. Salem A. Al-Jundi</a:t>
            </a:r>
          </a:p>
          <a:p>
            <a:pPr rtl="0"/>
            <a:r>
              <a:rPr lang="en-US" dirty="0">
                <a:latin typeface="+mn-lt"/>
                <a:cs typeface="+mn-cs"/>
                <a:hlinkClick r:id="rId3"/>
              </a:rPr>
              <a:t>salem.aljundi@kunoozu.edu.iq</a:t>
            </a:r>
            <a:r>
              <a:rPr lang="en-US" dirty="0">
                <a:latin typeface="+mn-lt"/>
                <a:cs typeface="+mn-cs"/>
              </a:rPr>
              <a:t> </a:t>
            </a:r>
          </a:p>
          <a:p>
            <a:pPr rtl="0"/>
            <a:r>
              <a:rPr lang="en-US" dirty="0">
                <a:latin typeface="+mn-lt"/>
                <a:cs typeface="+mn-cs"/>
              </a:rPr>
              <a:t>Al-</a:t>
            </a:r>
            <a:r>
              <a:rPr lang="en-US" dirty="0" err="1">
                <a:latin typeface="+mn-lt"/>
                <a:cs typeface="+mn-cs"/>
              </a:rPr>
              <a:t>Kunooze</a:t>
            </a:r>
            <a:r>
              <a:rPr lang="en-US" dirty="0">
                <a:latin typeface="+mn-lt"/>
                <a:cs typeface="+mn-cs"/>
              </a:rPr>
              <a:t> University</a:t>
            </a:r>
          </a:p>
          <a:p>
            <a:pPr rtl="0"/>
            <a:r>
              <a:rPr lang="en-US" dirty="0">
                <a:latin typeface="+mn-lt"/>
                <a:cs typeface="+mn-cs"/>
              </a:rPr>
              <a:t>2025</a:t>
            </a:r>
          </a:p>
        </p:txBody>
      </p:sp>
    </p:spTree>
    <p:extLst>
      <p:ext uri="{BB962C8B-B14F-4D97-AF65-F5344CB8AC3E}">
        <p14:creationId xmlns:p14="http://schemas.microsoft.com/office/powerpoint/2010/main" val="3316004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Planning for Horizon Innovations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a:xfrm>
            <a:off x="838200" y="1914524"/>
            <a:ext cx="10515600" cy="4351338"/>
          </a:xfrm>
        </p:spPr>
        <p:txBody>
          <a:bodyPr>
            <a:normAutofit/>
          </a:bodyPr>
          <a:lstStyle/>
          <a:p>
            <a:pPr>
              <a:lnSpc>
                <a:spcPct val="100000"/>
              </a:lnSpc>
            </a:pPr>
            <a:r>
              <a:rPr lang="en-US" sz="3200" dirty="0"/>
              <a:t>With the vision and mission </a:t>
            </a:r>
            <a:r>
              <a:rPr lang="en-US" sz="3200" dirty="0">
                <a:solidFill>
                  <a:srgbClr val="FF0000"/>
                </a:solidFill>
              </a:rPr>
              <a:t>in</a:t>
            </a:r>
            <a:r>
              <a:rPr lang="en-US" sz="3200" dirty="0"/>
              <a:t> place, the team delved</a:t>
            </a:r>
            <a:r>
              <a:rPr lang="ar-SA" sz="3200" dirty="0"/>
              <a:t> حفر</a:t>
            </a:r>
            <a:r>
              <a:rPr lang="en-US" sz="3200" dirty="0"/>
              <a:t> into setting specific, measurable, achievable, relevant, and time-bound (SMART) objectives. Each department was tasked with aligning their goals with the overall mission, ensuring a cohesive</a:t>
            </a:r>
            <a:r>
              <a:rPr lang="ar-SA" sz="3200" dirty="0"/>
              <a:t>متماسك </a:t>
            </a:r>
            <a:r>
              <a:rPr lang="en-US" sz="3200" dirty="0"/>
              <a:t> and synchronized</a:t>
            </a:r>
            <a:r>
              <a:rPr lang="ar-SA" sz="3200" dirty="0"/>
              <a:t>متزامن </a:t>
            </a:r>
            <a:r>
              <a:rPr lang="en-US" sz="3200" dirty="0"/>
              <a:t> effort across the organization. This collaborative process </a:t>
            </a:r>
            <a:r>
              <a:rPr lang="ar-SA" sz="3200" dirty="0" err="1"/>
              <a:t>clarified</a:t>
            </a:r>
            <a:r>
              <a:rPr lang="ar-SA" sz="3200" dirty="0"/>
              <a:t> </a:t>
            </a:r>
            <a:r>
              <a:rPr lang="ar-SA" sz="3200" dirty="0" err="1"/>
              <a:t>expectations</a:t>
            </a:r>
            <a:r>
              <a:rPr lang="ar-SA" sz="3200" dirty="0"/>
              <a:t> </a:t>
            </a:r>
            <a:r>
              <a:rPr lang="ar-SA" sz="3200" dirty="0" err="1"/>
              <a:t>and</a:t>
            </a:r>
            <a:r>
              <a:rPr lang="en-US" sz="3200" dirty="0"/>
              <a:t> fostered a sense of ownership among team members.</a:t>
            </a:r>
            <a:endParaRPr lang="en-AE" sz="32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10</a:t>
            </a:fld>
            <a:endParaRPr lang="en-AE" dirty="0"/>
          </a:p>
        </p:txBody>
      </p:sp>
    </p:spTree>
    <p:extLst>
      <p:ext uri="{BB962C8B-B14F-4D97-AF65-F5344CB8AC3E}">
        <p14:creationId xmlns:p14="http://schemas.microsoft.com/office/powerpoint/2010/main" val="3092966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Planning for Horizon Innovations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a:bodyPr>
          <a:lstStyle/>
          <a:p>
            <a:r>
              <a:rPr lang="en-US" sz="3600" dirty="0"/>
              <a:t>As the planning process continued, Sarah emphasized the importance of environmental scanning. The team analyzed market trends, identified potential challenges, and sought out emerging opportunities. This information became the foundation </a:t>
            </a:r>
            <a:r>
              <a:rPr lang="en-US" sz="3600" dirty="0">
                <a:solidFill>
                  <a:srgbClr val="FF0000"/>
                </a:solidFill>
              </a:rPr>
              <a:t>for</a:t>
            </a:r>
            <a:r>
              <a:rPr lang="en-US" sz="3600" dirty="0"/>
              <a:t> strategic decision-making, allowing Horizon Innovations to adapt proactively to changes in the business landscape.</a:t>
            </a:r>
            <a:endParaRPr lang="en-AE" sz="36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11</a:t>
            </a:fld>
            <a:endParaRPr lang="en-AE" dirty="0"/>
          </a:p>
        </p:txBody>
      </p:sp>
    </p:spTree>
    <p:extLst>
      <p:ext uri="{BB962C8B-B14F-4D97-AF65-F5344CB8AC3E}">
        <p14:creationId xmlns:p14="http://schemas.microsoft.com/office/powerpoint/2010/main" val="4104734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Planning for Horizon Innovations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a:bodyPr>
          <a:lstStyle/>
          <a:p>
            <a:r>
              <a:rPr lang="en-US" sz="3600" dirty="0"/>
              <a:t>With goals and strategies defined, the next phase involved resource allocation and organizational structure. Sarah and her team meticulously assessed the human, financial, and technological resources required to execute the plan successfully. Departments collaborated to ensure that the right people were in the right roles, and budgets were aligned with strategic priorities.</a:t>
            </a:r>
            <a:endParaRPr lang="en-AE" sz="36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12</a:t>
            </a:fld>
            <a:endParaRPr lang="en-AE" dirty="0"/>
          </a:p>
        </p:txBody>
      </p:sp>
    </p:spTree>
    <p:extLst>
      <p:ext uri="{BB962C8B-B14F-4D97-AF65-F5344CB8AC3E}">
        <p14:creationId xmlns:p14="http://schemas.microsoft.com/office/powerpoint/2010/main" val="753103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Planning for Horizon Innovations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a:bodyPr>
          <a:lstStyle/>
          <a:p>
            <a:r>
              <a:rPr lang="en-US" sz="3600" dirty="0"/>
              <a:t>As the months passed, the impact of effective planning became evident. Horizon Innovations experienced increased efficiency, improved communication, and a heightened sense </a:t>
            </a:r>
            <a:r>
              <a:rPr lang="ar-SA" sz="3600" dirty="0">
                <a:solidFill>
                  <a:schemeClr val="bg1">
                    <a:lumMod val="50000"/>
                  </a:schemeClr>
                </a:solidFill>
              </a:rPr>
              <a:t>شعور متزايد</a:t>
            </a:r>
            <a:r>
              <a:rPr lang="en-US" sz="3600" dirty="0"/>
              <a:t> of purpose among employees. Sarah's commitment to planning had not only set the organization on a path to success but had also cultivated a culture of innovation and adaptability.</a:t>
            </a:r>
            <a:endParaRPr lang="en-AE" sz="36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13</a:t>
            </a:fld>
            <a:endParaRPr lang="en-AE" dirty="0"/>
          </a:p>
        </p:txBody>
      </p:sp>
    </p:spTree>
    <p:extLst>
      <p:ext uri="{BB962C8B-B14F-4D97-AF65-F5344CB8AC3E}">
        <p14:creationId xmlns:p14="http://schemas.microsoft.com/office/powerpoint/2010/main" val="1597780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Planning for Horizon Innovations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a:bodyPr>
          <a:lstStyle/>
          <a:p>
            <a:r>
              <a:rPr lang="en-US" sz="3600" dirty="0"/>
              <a:t>The story of Horizon Innovations serves as a testament </a:t>
            </a:r>
            <a:r>
              <a:rPr lang="ar-IQ" sz="3600" dirty="0">
                <a:solidFill>
                  <a:schemeClr val="bg1">
                    <a:lumMod val="50000"/>
                  </a:schemeClr>
                </a:solidFill>
              </a:rPr>
              <a:t>توصية</a:t>
            </a:r>
            <a:r>
              <a:rPr lang="en-US" sz="3600" dirty="0"/>
              <a:t> to the transformative</a:t>
            </a:r>
            <a:r>
              <a:rPr lang="ar-IQ" sz="3600" dirty="0"/>
              <a:t> </a:t>
            </a:r>
            <a:r>
              <a:rPr lang="ar-IQ" sz="3600" dirty="0">
                <a:solidFill>
                  <a:schemeClr val="bg1">
                    <a:lumMod val="50000"/>
                  </a:schemeClr>
                </a:solidFill>
              </a:rPr>
              <a:t>التحويلية</a:t>
            </a:r>
            <a:r>
              <a:rPr lang="ar-IQ" sz="3600" dirty="0"/>
              <a:t> </a:t>
            </a:r>
            <a:r>
              <a:rPr lang="en-US" sz="3600" dirty="0"/>
              <a:t> power of planning as a management function. Through careful foresight</a:t>
            </a:r>
            <a:r>
              <a:rPr lang="ar-IQ" sz="3600" dirty="0"/>
              <a:t> </a:t>
            </a:r>
            <a:r>
              <a:rPr lang="ar-SA" sz="3600" dirty="0">
                <a:solidFill>
                  <a:schemeClr val="bg1">
                    <a:lumMod val="50000"/>
                  </a:schemeClr>
                </a:solidFill>
              </a:rPr>
              <a:t>الاستشراف</a:t>
            </a:r>
            <a:r>
              <a:rPr lang="ar-IQ" sz="3600" dirty="0"/>
              <a:t> </a:t>
            </a:r>
            <a:r>
              <a:rPr lang="en-US" sz="3600" dirty="0"/>
              <a:t>, collaboration, and strategic thinking, Sarah Mitchell and her team turned a vision into reality, propelling (pushing) the organization toward a future filled with endless possibilities</a:t>
            </a:r>
            <a:r>
              <a:rPr lang="ar-IQ" sz="3600" dirty="0"/>
              <a:t> </a:t>
            </a:r>
            <a:r>
              <a:rPr lang="ar-SA" sz="3600" dirty="0">
                <a:solidFill>
                  <a:schemeClr val="bg1">
                    <a:lumMod val="50000"/>
                  </a:schemeClr>
                </a:solidFill>
              </a:rPr>
              <a:t>إمكانيات</a:t>
            </a:r>
            <a:r>
              <a:rPr lang="ar-IQ" sz="3600" dirty="0"/>
              <a:t> </a:t>
            </a:r>
            <a:r>
              <a:rPr lang="en-US" sz="3600" dirty="0"/>
              <a:t>.</a:t>
            </a:r>
            <a:endParaRPr lang="en-AE" sz="36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14</a:t>
            </a:fld>
            <a:endParaRPr lang="en-AE" dirty="0"/>
          </a:p>
        </p:txBody>
      </p:sp>
    </p:spTree>
    <p:extLst>
      <p:ext uri="{BB962C8B-B14F-4D97-AF65-F5344CB8AC3E}">
        <p14:creationId xmlns:p14="http://schemas.microsoft.com/office/powerpoint/2010/main" val="2971024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F2B5-E4E6-7903-3EF7-586F70774ACF}"/>
              </a:ext>
            </a:extLst>
          </p:cNvPr>
          <p:cNvSpPr>
            <a:spLocks noGrp="1"/>
          </p:cNvSpPr>
          <p:nvPr>
            <p:ph type="title"/>
          </p:nvPr>
        </p:nvSpPr>
        <p:spPr/>
        <p:txBody>
          <a:bodyPr>
            <a:normAutofit/>
          </a:bodyPr>
          <a:lstStyle/>
          <a:p>
            <a:r>
              <a:rPr lang="en-US" sz="4000" dirty="0"/>
              <a:t>Mark the following statements as true or false.</a:t>
            </a:r>
            <a:endParaRPr lang="en-AE" sz="4000" dirty="0"/>
          </a:p>
        </p:txBody>
      </p:sp>
      <p:graphicFrame>
        <p:nvGraphicFramePr>
          <p:cNvPr id="5" name="Content Placeholder 4">
            <a:extLst>
              <a:ext uri="{FF2B5EF4-FFF2-40B4-BE49-F238E27FC236}">
                <a16:creationId xmlns:a16="http://schemas.microsoft.com/office/drawing/2014/main" id="{16CD0FDC-2B4A-5437-30E8-828B3D54CC41}"/>
              </a:ext>
            </a:extLst>
          </p:cNvPr>
          <p:cNvGraphicFramePr>
            <a:graphicFrameLocks noGrp="1"/>
          </p:cNvGraphicFramePr>
          <p:nvPr>
            <p:ph idx="1"/>
            <p:extLst>
              <p:ext uri="{D42A27DB-BD31-4B8C-83A1-F6EECF244321}">
                <p14:modId xmlns:p14="http://schemas.microsoft.com/office/powerpoint/2010/main" val="1698935993"/>
              </p:ext>
            </p:extLst>
          </p:nvPr>
        </p:nvGraphicFramePr>
        <p:xfrm>
          <a:off x="838200" y="1825625"/>
          <a:ext cx="10515600" cy="4442462"/>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197165227"/>
                    </a:ext>
                  </a:extLst>
                </a:gridCol>
                <a:gridCol w="772160">
                  <a:extLst>
                    <a:ext uri="{9D8B030D-6E8A-4147-A177-3AD203B41FA5}">
                      <a16:colId xmlns:a16="http://schemas.microsoft.com/office/drawing/2014/main" val="1811595659"/>
                    </a:ext>
                  </a:extLst>
                </a:gridCol>
                <a:gridCol w="802640">
                  <a:extLst>
                    <a:ext uri="{9D8B030D-6E8A-4147-A177-3AD203B41FA5}">
                      <a16:colId xmlns:a16="http://schemas.microsoft.com/office/drawing/2014/main" val="4188483218"/>
                    </a:ext>
                  </a:extLst>
                </a:gridCol>
                <a:gridCol w="8407400">
                  <a:extLst>
                    <a:ext uri="{9D8B030D-6E8A-4147-A177-3AD203B41FA5}">
                      <a16:colId xmlns:a16="http://schemas.microsoft.com/office/drawing/2014/main" val="2006342290"/>
                    </a:ext>
                  </a:extLst>
                </a:gridCol>
              </a:tblGrid>
              <a:tr h="370840">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No.</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True</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False</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800" b="1" kern="100">
                          <a:effectLst/>
                          <a:latin typeface="Times New Roman" panose="02020603050405020304" pitchFamily="18" charset="0"/>
                          <a:ea typeface="Calibri" panose="020F0502020204030204" pitchFamily="34" charset="0"/>
                        </a:rPr>
                        <a:t>Statements</a:t>
                      </a:r>
                      <a:endParaRPr lang="en-AE" sz="2800" kern="1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014112827"/>
                  </a:ext>
                </a:extLst>
              </a:tr>
              <a:tr h="370840">
                <a:tc>
                  <a:txBody>
                    <a:bodyPr/>
                    <a:lstStyle/>
                    <a:p>
                      <a:pPr algn="ctr">
                        <a:lnSpc>
                          <a:spcPct val="107000"/>
                        </a:lnSpc>
                        <a:spcAft>
                          <a:spcPts val="800"/>
                        </a:spcAft>
                      </a:pPr>
                      <a:r>
                        <a:rPr lang="en-AE" sz="2800" b="1" kern="100" dirty="0">
                          <a:effectLst/>
                          <a:latin typeface="Times New Roman" panose="02020603050405020304" pitchFamily="18" charset="0"/>
                          <a:ea typeface="Calibri" panose="020F0502020204030204" pitchFamily="34" charset="0"/>
                        </a:rPr>
                        <a:t>1</a:t>
                      </a:r>
                      <a:endParaRPr lang="en-AE" sz="28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n-AE" sz="4400" b="1" kern="100" dirty="0">
                          <a:solidFill>
                            <a:srgbClr val="FF0000"/>
                          </a:solidFill>
                          <a:effectLst/>
                          <a:latin typeface="Times New Roman" panose="02020603050405020304" pitchFamily="18" charset="0"/>
                          <a:ea typeface="Calibri" panose="020F0502020204030204" pitchFamily="34" charset="0"/>
                        </a:rPr>
                        <a:t> </a:t>
                      </a: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07000"/>
                        </a:lnSpc>
                        <a:spcAft>
                          <a:spcPts val="800"/>
                        </a:spcAft>
                      </a:pPr>
                      <a:r>
                        <a:rPr lang="en-AE" sz="2800" b="1" kern="100" dirty="0">
                          <a:effectLst/>
                          <a:latin typeface="Times New Roman" panose="02020603050405020304" pitchFamily="18" charset="0"/>
                          <a:ea typeface="Calibri" panose="020F0502020204030204" pitchFamily="34" charset="0"/>
                        </a:rPr>
                        <a:t>Sarah Mitchell, the leader of Horizon Innovations, valued the importance of planning in managing the organization effectively.</a:t>
                      </a:r>
                      <a:endParaRPr lang="en-AE" sz="28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829807333"/>
                  </a:ext>
                </a:extLst>
              </a:tr>
              <a:tr h="370840">
                <a:tc>
                  <a:txBody>
                    <a:bodyPr/>
                    <a:lstStyle/>
                    <a:p>
                      <a:pPr algn="ctr">
                        <a:lnSpc>
                          <a:spcPct val="107000"/>
                        </a:lnSpc>
                        <a:spcAft>
                          <a:spcPts val="800"/>
                        </a:spcAft>
                      </a:pPr>
                      <a:r>
                        <a:rPr lang="en-AE" sz="2800" b="1" kern="100" dirty="0">
                          <a:effectLst/>
                          <a:latin typeface="Times New Roman" panose="02020603050405020304" pitchFamily="18" charset="0"/>
                          <a:ea typeface="Calibri" panose="020F0502020204030204" pitchFamily="34" charset="0"/>
                        </a:rPr>
                        <a:t>2</a:t>
                      </a:r>
                      <a:endParaRPr lang="en-AE" sz="28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n-AE" sz="4000" b="1" kern="100" dirty="0">
                          <a:solidFill>
                            <a:srgbClr val="FF0000"/>
                          </a:solidFill>
                          <a:effectLst/>
                          <a:latin typeface="Times New Roman" panose="02020603050405020304" pitchFamily="18" charset="0"/>
                          <a:ea typeface="Calibri" panose="020F0502020204030204" pitchFamily="34" charset="0"/>
                        </a:rPr>
                        <a:t> </a:t>
                      </a: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07000"/>
                        </a:lnSpc>
                        <a:spcAft>
                          <a:spcPts val="800"/>
                        </a:spcAft>
                      </a:pPr>
                      <a:r>
                        <a:rPr lang="en-AE" sz="2800" b="1" kern="100" dirty="0">
                          <a:effectLst/>
                          <a:latin typeface="Times New Roman" panose="02020603050405020304" pitchFamily="18" charset="0"/>
                          <a:ea typeface="Calibri" panose="020F0502020204030204" pitchFamily="34" charset="0"/>
                        </a:rPr>
                        <a:t>During the strategic planning session, the conference room at Horizon Innovations was decorated with motivational quotes.</a:t>
                      </a:r>
                      <a:endParaRPr lang="en-AE" sz="28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73603553"/>
                  </a:ext>
                </a:extLst>
              </a:tr>
              <a:tr h="370840">
                <a:tc>
                  <a:txBody>
                    <a:bodyPr/>
                    <a:lstStyle/>
                    <a:p>
                      <a:pPr algn="ctr">
                        <a:lnSpc>
                          <a:spcPct val="107000"/>
                        </a:lnSpc>
                        <a:spcAft>
                          <a:spcPts val="800"/>
                        </a:spcAft>
                      </a:pPr>
                      <a:r>
                        <a:rPr lang="en-AE" sz="2800" b="1" kern="100" dirty="0">
                          <a:effectLst/>
                          <a:latin typeface="Times New Roman" panose="02020603050405020304" pitchFamily="18" charset="0"/>
                          <a:ea typeface="Calibri" panose="020F0502020204030204" pitchFamily="34" charset="0"/>
                        </a:rPr>
                        <a:t>3</a:t>
                      </a:r>
                      <a:endParaRPr lang="en-AE" sz="28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n-AE" sz="2800" b="1" kern="100" dirty="0">
                          <a:solidFill>
                            <a:srgbClr val="FF0000"/>
                          </a:solidFill>
                          <a:effectLst/>
                          <a:latin typeface="Times New Roman" panose="02020603050405020304" pitchFamily="18" charset="0"/>
                          <a:ea typeface="Calibri" panose="020F0502020204030204" pitchFamily="34" charset="0"/>
                        </a:rPr>
                        <a:t> </a:t>
                      </a: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07000"/>
                        </a:lnSpc>
                        <a:spcAft>
                          <a:spcPts val="800"/>
                        </a:spcAft>
                      </a:pPr>
                      <a:r>
                        <a:rPr lang="en-AE" sz="2800" b="1" kern="100" dirty="0">
                          <a:effectLst/>
                          <a:latin typeface="Times New Roman" panose="02020603050405020304" pitchFamily="18" charset="0"/>
                          <a:ea typeface="Calibri" panose="020F0502020204030204" pitchFamily="34" charset="0"/>
                        </a:rPr>
                        <a:t>The first step in the planning process involved setting specific, measurable, achievable, relevant, and time-bound objectives.</a:t>
                      </a:r>
                      <a:endParaRPr lang="en-AE" sz="28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024437294"/>
                  </a:ext>
                </a:extLst>
              </a:tr>
            </a:tbl>
          </a:graphicData>
        </a:graphic>
      </p:graphicFrame>
      <p:sp>
        <p:nvSpPr>
          <p:cNvPr id="4" name="Slide Number Placeholder 3">
            <a:extLst>
              <a:ext uri="{FF2B5EF4-FFF2-40B4-BE49-F238E27FC236}">
                <a16:creationId xmlns:a16="http://schemas.microsoft.com/office/drawing/2014/main" id="{25345F2E-A324-ACD2-B941-377888DE599E}"/>
              </a:ext>
            </a:extLst>
          </p:cNvPr>
          <p:cNvSpPr>
            <a:spLocks noGrp="1"/>
          </p:cNvSpPr>
          <p:nvPr>
            <p:ph type="sldNum" sz="quarter" idx="12"/>
          </p:nvPr>
        </p:nvSpPr>
        <p:spPr/>
        <p:txBody>
          <a:bodyPr/>
          <a:lstStyle/>
          <a:p>
            <a:fld id="{9D7E10A5-D6BE-49F1-B6B0-3994C46CDFDC}" type="slidenum">
              <a:rPr lang="en-AE" smtClean="0"/>
              <a:pPr/>
              <a:t>15</a:t>
            </a:fld>
            <a:endParaRPr lang="en-AE" dirty="0"/>
          </a:p>
        </p:txBody>
      </p:sp>
      <p:sp>
        <p:nvSpPr>
          <p:cNvPr id="6" name="TextBox 5">
            <a:extLst>
              <a:ext uri="{FF2B5EF4-FFF2-40B4-BE49-F238E27FC236}">
                <a16:creationId xmlns:a16="http://schemas.microsoft.com/office/drawing/2014/main" id="{E427E72B-1FE1-837C-6D00-DB58A6A584F4}"/>
              </a:ext>
            </a:extLst>
          </p:cNvPr>
          <p:cNvSpPr txBox="1"/>
          <p:nvPr/>
        </p:nvSpPr>
        <p:spPr>
          <a:xfrm>
            <a:off x="2275840" y="3877707"/>
            <a:ext cx="426720" cy="707886"/>
          </a:xfrm>
          <a:prstGeom prst="rect">
            <a:avLst/>
          </a:prstGeom>
          <a:noFill/>
        </p:spPr>
        <p:txBody>
          <a:bodyPr wrap="square" rtlCol="0">
            <a:spAutoFit/>
          </a:bodyPr>
          <a:lstStyle/>
          <a:p>
            <a:r>
              <a:rPr lang="en-US" sz="4000" dirty="0">
                <a:solidFill>
                  <a:srgbClr val="FF0000"/>
                </a:solidFill>
              </a:rPr>
              <a:t>X</a:t>
            </a:r>
            <a:endParaRPr lang="en-AE" sz="4000" dirty="0">
              <a:solidFill>
                <a:srgbClr val="FF0000"/>
              </a:solidFill>
            </a:endParaRPr>
          </a:p>
        </p:txBody>
      </p:sp>
      <p:sp>
        <p:nvSpPr>
          <p:cNvPr id="7" name="TextBox 6">
            <a:extLst>
              <a:ext uri="{FF2B5EF4-FFF2-40B4-BE49-F238E27FC236}">
                <a16:creationId xmlns:a16="http://schemas.microsoft.com/office/drawing/2014/main" id="{5F36D26C-E567-AB8E-B770-7732CD2BDCEC}"/>
              </a:ext>
            </a:extLst>
          </p:cNvPr>
          <p:cNvSpPr txBox="1"/>
          <p:nvPr/>
        </p:nvSpPr>
        <p:spPr>
          <a:xfrm>
            <a:off x="1483360" y="2507220"/>
            <a:ext cx="508000" cy="768031"/>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E" sz="4400" b="1" i="0"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a:t>
            </a:r>
            <a:endParaRPr kumimoji="0" lang="en-AE" sz="2800" b="0" i="0"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3" name="TextBox 2">
            <a:extLst>
              <a:ext uri="{FF2B5EF4-FFF2-40B4-BE49-F238E27FC236}">
                <a16:creationId xmlns:a16="http://schemas.microsoft.com/office/drawing/2014/main" id="{2DEF0391-70B9-9604-EEA2-FD9BC85690CA}"/>
              </a:ext>
            </a:extLst>
          </p:cNvPr>
          <p:cNvSpPr txBox="1"/>
          <p:nvPr/>
        </p:nvSpPr>
        <p:spPr>
          <a:xfrm>
            <a:off x="2275840" y="5208667"/>
            <a:ext cx="426720" cy="707886"/>
          </a:xfrm>
          <a:prstGeom prst="rect">
            <a:avLst/>
          </a:prstGeom>
          <a:noFill/>
        </p:spPr>
        <p:txBody>
          <a:bodyPr wrap="square" rtlCol="0">
            <a:spAutoFit/>
          </a:bodyPr>
          <a:lstStyle/>
          <a:p>
            <a:r>
              <a:rPr lang="en-US" sz="4000" dirty="0">
                <a:solidFill>
                  <a:srgbClr val="FF0000"/>
                </a:solidFill>
              </a:rPr>
              <a:t>X</a:t>
            </a:r>
            <a:endParaRPr lang="en-AE" sz="4000" dirty="0">
              <a:solidFill>
                <a:srgbClr val="FF0000"/>
              </a:solidFill>
            </a:endParaRPr>
          </a:p>
        </p:txBody>
      </p:sp>
    </p:spTree>
    <p:extLst>
      <p:ext uri="{BB962C8B-B14F-4D97-AF65-F5344CB8AC3E}">
        <p14:creationId xmlns:p14="http://schemas.microsoft.com/office/powerpoint/2010/main" val="760500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F2B5-E4E6-7903-3EF7-586F70774ACF}"/>
              </a:ext>
            </a:extLst>
          </p:cNvPr>
          <p:cNvSpPr>
            <a:spLocks noGrp="1"/>
          </p:cNvSpPr>
          <p:nvPr>
            <p:ph type="title"/>
          </p:nvPr>
        </p:nvSpPr>
        <p:spPr/>
        <p:txBody>
          <a:bodyPr>
            <a:normAutofit/>
          </a:bodyPr>
          <a:lstStyle/>
          <a:p>
            <a:r>
              <a:rPr lang="en-US" sz="4000" dirty="0"/>
              <a:t>Mark the following statements as true or false.</a:t>
            </a:r>
            <a:endParaRPr lang="en-AE" sz="4000" dirty="0"/>
          </a:p>
        </p:txBody>
      </p:sp>
      <p:graphicFrame>
        <p:nvGraphicFramePr>
          <p:cNvPr id="5" name="Content Placeholder 4">
            <a:extLst>
              <a:ext uri="{FF2B5EF4-FFF2-40B4-BE49-F238E27FC236}">
                <a16:creationId xmlns:a16="http://schemas.microsoft.com/office/drawing/2014/main" id="{16CD0FDC-2B4A-5437-30E8-828B3D54CC41}"/>
              </a:ext>
            </a:extLst>
          </p:cNvPr>
          <p:cNvGraphicFramePr>
            <a:graphicFrameLocks noGrp="1"/>
          </p:cNvGraphicFramePr>
          <p:nvPr>
            <p:ph idx="1"/>
            <p:extLst>
              <p:ext uri="{D42A27DB-BD31-4B8C-83A1-F6EECF244321}">
                <p14:modId xmlns:p14="http://schemas.microsoft.com/office/powerpoint/2010/main" val="579252694"/>
              </p:ext>
            </p:extLst>
          </p:nvPr>
        </p:nvGraphicFramePr>
        <p:xfrm>
          <a:off x="838200" y="1825625"/>
          <a:ext cx="10515600" cy="4494975"/>
        </p:xfrm>
        <a:graphic>
          <a:graphicData uri="http://schemas.openxmlformats.org/drawingml/2006/table">
            <a:tbl>
              <a:tblPr firstRow="1" bandRow="1">
                <a:tableStyleId>{5C22544A-7EE6-4342-B048-85BDC9FD1C3A}</a:tableStyleId>
              </a:tblPr>
              <a:tblGrid>
                <a:gridCol w="624840">
                  <a:extLst>
                    <a:ext uri="{9D8B030D-6E8A-4147-A177-3AD203B41FA5}">
                      <a16:colId xmlns:a16="http://schemas.microsoft.com/office/drawing/2014/main" val="197165227"/>
                    </a:ext>
                  </a:extLst>
                </a:gridCol>
                <a:gridCol w="680720">
                  <a:extLst>
                    <a:ext uri="{9D8B030D-6E8A-4147-A177-3AD203B41FA5}">
                      <a16:colId xmlns:a16="http://schemas.microsoft.com/office/drawing/2014/main" val="1811595659"/>
                    </a:ext>
                  </a:extLst>
                </a:gridCol>
                <a:gridCol w="802640">
                  <a:extLst>
                    <a:ext uri="{9D8B030D-6E8A-4147-A177-3AD203B41FA5}">
                      <a16:colId xmlns:a16="http://schemas.microsoft.com/office/drawing/2014/main" val="4188483218"/>
                    </a:ext>
                  </a:extLst>
                </a:gridCol>
                <a:gridCol w="8407400">
                  <a:extLst>
                    <a:ext uri="{9D8B030D-6E8A-4147-A177-3AD203B41FA5}">
                      <a16:colId xmlns:a16="http://schemas.microsoft.com/office/drawing/2014/main" val="2006342290"/>
                    </a:ext>
                  </a:extLst>
                </a:gridCol>
              </a:tblGrid>
              <a:tr h="370840">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No.</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True</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False</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800" b="1" kern="100">
                          <a:effectLst/>
                          <a:latin typeface="Times New Roman" panose="02020603050405020304" pitchFamily="18" charset="0"/>
                          <a:ea typeface="Calibri" panose="020F0502020204030204" pitchFamily="34" charset="0"/>
                        </a:rPr>
                        <a:t>Statements</a:t>
                      </a:r>
                      <a:endParaRPr lang="en-AE" sz="2800" kern="1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014112827"/>
                  </a:ext>
                </a:extLst>
              </a:tr>
              <a:tr h="370840">
                <a:tc>
                  <a:txBody>
                    <a:bodyPr/>
                    <a:lstStyle/>
                    <a:p>
                      <a:pPr algn="ctr">
                        <a:lnSpc>
                          <a:spcPct val="107000"/>
                        </a:lnSpc>
                        <a:spcAft>
                          <a:spcPts val="800"/>
                        </a:spcAft>
                      </a:pPr>
                      <a:r>
                        <a:rPr lang="en-AE" sz="3200" b="1" kern="100" dirty="0">
                          <a:effectLst/>
                          <a:latin typeface="Times New Roman" panose="02020603050405020304" pitchFamily="18" charset="0"/>
                          <a:ea typeface="Calibri" panose="020F0502020204030204" pitchFamily="34" charset="0"/>
                        </a:rPr>
                        <a:t>4</a:t>
                      </a: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n-AE" sz="3200" b="1" kern="100" dirty="0">
                          <a:effectLst/>
                          <a:latin typeface="Times New Roman" panose="02020603050405020304" pitchFamily="18" charset="0"/>
                          <a:ea typeface="Calibri" panose="020F0502020204030204" pitchFamily="34" charset="0"/>
                        </a:rPr>
                        <a:t> </a:t>
                      </a: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07000"/>
                        </a:lnSpc>
                        <a:spcAft>
                          <a:spcPts val="800"/>
                        </a:spcAft>
                      </a:pPr>
                      <a:r>
                        <a:rPr lang="en-AE" sz="3200" b="1" kern="100" dirty="0">
                          <a:effectLst/>
                          <a:latin typeface="Times New Roman" panose="02020603050405020304" pitchFamily="18" charset="0"/>
                          <a:ea typeface="Calibri" panose="020F0502020204030204" pitchFamily="34" charset="0"/>
                        </a:rPr>
                        <a:t>The mission statement crafted by Horizon Innovations reflected their short-term goals.</a:t>
                      </a:r>
                      <a:endParaRPr lang="en-AE" sz="32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829807333"/>
                  </a:ext>
                </a:extLst>
              </a:tr>
              <a:tr h="370840">
                <a:tc>
                  <a:txBody>
                    <a:bodyPr/>
                    <a:lstStyle/>
                    <a:p>
                      <a:pPr algn="ctr">
                        <a:lnSpc>
                          <a:spcPct val="107000"/>
                        </a:lnSpc>
                        <a:spcAft>
                          <a:spcPts val="800"/>
                        </a:spcAft>
                      </a:pPr>
                      <a:r>
                        <a:rPr lang="en-AE" sz="3200" b="1" kern="100" dirty="0">
                          <a:effectLst/>
                          <a:latin typeface="Times New Roman" panose="02020603050405020304" pitchFamily="18" charset="0"/>
                          <a:ea typeface="Calibri" panose="020F0502020204030204" pitchFamily="34" charset="0"/>
                        </a:rPr>
                        <a:t>5</a:t>
                      </a: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n-AE" sz="3200" b="1" kern="100" dirty="0">
                          <a:effectLst/>
                          <a:latin typeface="Times New Roman" panose="02020603050405020304" pitchFamily="18" charset="0"/>
                          <a:ea typeface="Calibri" panose="020F0502020204030204" pitchFamily="34" charset="0"/>
                        </a:rPr>
                        <a:t> </a:t>
                      </a: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07000"/>
                        </a:lnSpc>
                        <a:spcAft>
                          <a:spcPts val="800"/>
                        </a:spcAft>
                      </a:pPr>
                      <a:r>
                        <a:rPr lang="en-AE" sz="3200" b="1" kern="100" dirty="0">
                          <a:effectLst/>
                          <a:latin typeface="Times New Roman" panose="02020603050405020304" pitchFamily="18" charset="0"/>
                          <a:ea typeface="Calibri" panose="020F0502020204030204" pitchFamily="34" charset="0"/>
                        </a:rPr>
                        <a:t>Sarah encouraged open discussions and brainstorming to create a vision for the future of Horizon Innovations.</a:t>
                      </a:r>
                      <a:endParaRPr lang="en-AE" sz="32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73603553"/>
                  </a:ext>
                </a:extLst>
              </a:tr>
              <a:tr h="370840">
                <a:tc>
                  <a:txBody>
                    <a:bodyPr/>
                    <a:lstStyle/>
                    <a:p>
                      <a:pPr algn="ctr">
                        <a:lnSpc>
                          <a:spcPct val="107000"/>
                        </a:lnSpc>
                        <a:spcAft>
                          <a:spcPts val="800"/>
                        </a:spcAft>
                      </a:pPr>
                      <a:r>
                        <a:rPr lang="en-AE" sz="3200" b="1" kern="100" dirty="0">
                          <a:effectLst/>
                          <a:latin typeface="Times New Roman" panose="02020603050405020304" pitchFamily="18" charset="0"/>
                          <a:ea typeface="Calibri" panose="020F0502020204030204" pitchFamily="34" charset="0"/>
                        </a:rPr>
                        <a:t>6</a:t>
                      </a: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n-AE" sz="3200" b="1" kern="100">
                          <a:effectLst/>
                          <a:latin typeface="Times New Roman" panose="02020603050405020304" pitchFamily="18" charset="0"/>
                          <a:ea typeface="Calibri" panose="020F0502020204030204" pitchFamily="34" charset="0"/>
                        </a:rPr>
                        <a:t> </a:t>
                      </a:r>
                      <a:endParaRPr lang="en-AE" sz="3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07000"/>
                        </a:lnSpc>
                        <a:spcAft>
                          <a:spcPts val="800"/>
                        </a:spcAft>
                      </a:pPr>
                      <a:r>
                        <a:rPr lang="en-AE" sz="3200" b="1" kern="100" dirty="0">
                          <a:effectLst/>
                          <a:latin typeface="Times New Roman" panose="02020603050405020304" pitchFamily="18" charset="0"/>
                          <a:ea typeface="Calibri" panose="020F0502020204030204" pitchFamily="34" charset="0"/>
                        </a:rPr>
                        <a:t>Horizon Innovations did not focus on aligning departmental goals with the overall mission during the planning process.</a:t>
                      </a:r>
                      <a:endParaRPr lang="en-AE" sz="32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024437294"/>
                  </a:ext>
                </a:extLst>
              </a:tr>
            </a:tbl>
          </a:graphicData>
        </a:graphic>
      </p:graphicFrame>
      <p:sp>
        <p:nvSpPr>
          <p:cNvPr id="4" name="Slide Number Placeholder 3">
            <a:extLst>
              <a:ext uri="{FF2B5EF4-FFF2-40B4-BE49-F238E27FC236}">
                <a16:creationId xmlns:a16="http://schemas.microsoft.com/office/drawing/2014/main" id="{25345F2E-A324-ACD2-B941-377888DE599E}"/>
              </a:ext>
            </a:extLst>
          </p:cNvPr>
          <p:cNvSpPr>
            <a:spLocks noGrp="1"/>
          </p:cNvSpPr>
          <p:nvPr>
            <p:ph type="sldNum" sz="quarter" idx="12"/>
          </p:nvPr>
        </p:nvSpPr>
        <p:spPr/>
        <p:txBody>
          <a:bodyPr/>
          <a:lstStyle/>
          <a:p>
            <a:fld id="{9D7E10A5-D6BE-49F1-B6B0-3994C46CDFDC}" type="slidenum">
              <a:rPr lang="en-AE" smtClean="0"/>
              <a:pPr/>
              <a:t>16</a:t>
            </a:fld>
            <a:endParaRPr lang="en-AE" dirty="0"/>
          </a:p>
        </p:txBody>
      </p:sp>
      <p:sp>
        <p:nvSpPr>
          <p:cNvPr id="6" name="TextBox 5">
            <a:extLst>
              <a:ext uri="{FF2B5EF4-FFF2-40B4-BE49-F238E27FC236}">
                <a16:creationId xmlns:a16="http://schemas.microsoft.com/office/drawing/2014/main" id="{E427E72B-1FE1-837C-6D00-DB58A6A584F4}"/>
              </a:ext>
            </a:extLst>
          </p:cNvPr>
          <p:cNvSpPr txBox="1"/>
          <p:nvPr/>
        </p:nvSpPr>
        <p:spPr>
          <a:xfrm>
            <a:off x="2346960" y="2305119"/>
            <a:ext cx="426720" cy="707886"/>
          </a:xfrm>
          <a:prstGeom prst="rect">
            <a:avLst/>
          </a:prstGeom>
          <a:noFill/>
        </p:spPr>
        <p:txBody>
          <a:bodyPr wrap="square" rtlCol="0">
            <a:spAutoFit/>
          </a:bodyPr>
          <a:lstStyle/>
          <a:p>
            <a:r>
              <a:rPr lang="en-US" sz="4000" dirty="0">
                <a:solidFill>
                  <a:srgbClr val="FF0000"/>
                </a:solidFill>
              </a:rPr>
              <a:t>X</a:t>
            </a:r>
            <a:endParaRPr lang="en-AE" sz="4000" dirty="0">
              <a:solidFill>
                <a:srgbClr val="FF0000"/>
              </a:solidFill>
            </a:endParaRPr>
          </a:p>
        </p:txBody>
      </p:sp>
      <p:sp>
        <p:nvSpPr>
          <p:cNvPr id="9" name="TextBox 8">
            <a:extLst>
              <a:ext uri="{FF2B5EF4-FFF2-40B4-BE49-F238E27FC236}">
                <a16:creationId xmlns:a16="http://schemas.microsoft.com/office/drawing/2014/main" id="{1F697ED9-5D5D-4329-7936-DC6E52742E8D}"/>
              </a:ext>
            </a:extLst>
          </p:cNvPr>
          <p:cNvSpPr txBox="1"/>
          <p:nvPr/>
        </p:nvSpPr>
        <p:spPr>
          <a:xfrm>
            <a:off x="2306320" y="5099119"/>
            <a:ext cx="426720" cy="707886"/>
          </a:xfrm>
          <a:prstGeom prst="rect">
            <a:avLst/>
          </a:prstGeom>
          <a:noFill/>
        </p:spPr>
        <p:txBody>
          <a:bodyPr wrap="square" rtlCol="0">
            <a:spAutoFit/>
          </a:bodyPr>
          <a:lstStyle/>
          <a:p>
            <a:r>
              <a:rPr lang="en-US" sz="4000" dirty="0">
                <a:solidFill>
                  <a:srgbClr val="FF0000"/>
                </a:solidFill>
              </a:rPr>
              <a:t>X</a:t>
            </a:r>
            <a:endParaRPr lang="en-AE" sz="4000" dirty="0">
              <a:solidFill>
                <a:srgbClr val="FF0000"/>
              </a:solidFill>
            </a:endParaRPr>
          </a:p>
        </p:txBody>
      </p:sp>
      <p:sp>
        <p:nvSpPr>
          <p:cNvPr id="7" name="TextBox 6">
            <a:extLst>
              <a:ext uri="{FF2B5EF4-FFF2-40B4-BE49-F238E27FC236}">
                <a16:creationId xmlns:a16="http://schemas.microsoft.com/office/drawing/2014/main" id="{57F8BF18-B6C9-EFB3-905B-936A083F8A0C}"/>
              </a:ext>
            </a:extLst>
          </p:cNvPr>
          <p:cNvSpPr txBox="1"/>
          <p:nvPr/>
        </p:nvSpPr>
        <p:spPr>
          <a:xfrm>
            <a:off x="1483360" y="3689096"/>
            <a:ext cx="508000" cy="768031"/>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E" sz="4400" b="1" i="0"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a:t>
            </a:r>
            <a:endParaRPr kumimoji="0" lang="en-AE" sz="2800" b="0" i="0"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3549226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F2B5-E4E6-7903-3EF7-586F70774ACF}"/>
              </a:ext>
            </a:extLst>
          </p:cNvPr>
          <p:cNvSpPr>
            <a:spLocks noGrp="1"/>
          </p:cNvSpPr>
          <p:nvPr>
            <p:ph type="title"/>
          </p:nvPr>
        </p:nvSpPr>
        <p:spPr/>
        <p:txBody>
          <a:bodyPr>
            <a:normAutofit/>
          </a:bodyPr>
          <a:lstStyle/>
          <a:p>
            <a:r>
              <a:rPr lang="en-US" sz="4000" dirty="0"/>
              <a:t>Mark the following statements as true or false.</a:t>
            </a:r>
            <a:endParaRPr lang="en-AE" sz="4000" dirty="0"/>
          </a:p>
        </p:txBody>
      </p:sp>
      <p:graphicFrame>
        <p:nvGraphicFramePr>
          <p:cNvPr id="5" name="Content Placeholder 4">
            <a:extLst>
              <a:ext uri="{FF2B5EF4-FFF2-40B4-BE49-F238E27FC236}">
                <a16:creationId xmlns:a16="http://schemas.microsoft.com/office/drawing/2014/main" id="{16CD0FDC-2B4A-5437-30E8-828B3D54CC41}"/>
              </a:ext>
            </a:extLst>
          </p:cNvPr>
          <p:cNvGraphicFramePr>
            <a:graphicFrameLocks noGrp="1"/>
          </p:cNvGraphicFramePr>
          <p:nvPr>
            <p:ph idx="1"/>
            <p:extLst>
              <p:ext uri="{D42A27DB-BD31-4B8C-83A1-F6EECF244321}">
                <p14:modId xmlns:p14="http://schemas.microsoft.com/office/powerpoint/2010/main" val="3603844149"/>
              </p:ext>
            </p:extLst>
          </p:nvPr>
        </p:nvGraphicFramePr>
        <p:xfrm>
          <a:off x="838200" y="1825625"/>
          <a:ext cx="10515600" cy="4455923"/>
        </p:xfrm>
        <a:graphic>
          <a:graphicData uri="http://schemas.openxmlformats.org/drawingml/2006/table">
            <a:tbl>
              <a:tblPr firstRow="1" bandRow="1">
                <a:tableStyleId>{5C22544A-7EE6-4342-B048-85BDC9FD1C3A}</a:tableStyleId>
              </a:tblPr>
              <a:tblGrid>
                <a:gridCol w="624840">
                  <a:extLst>
                    <a:ext uri="{9D8B030D-6E8A-4147-A177-3AD203B41FA5}">
                      <a16:colId xmlns:a16="http://schemas.microsoft.com/office/drawing/2014/main" val="197165227"/>
                    </a:ext>
                  </a:extLst>
                </a:gridCol>
                <a:gridCol w="680720">
                  <a:extLst>
                    <a:ext uri="{9D8B030D-6E8A-4147-A177-3AD203B41FA5}">
                      <a16:colId xmlns:a16="http://schemas.microsoft.com/office/drawing/2014/main" val="1811595659"/>
                    </a:ext>
                  </a:extLst>
                </a:gridCol>
                <a:gridCol w="802640">
                  <a:extLst>
                    <a:ext uri="{9D8B030D-6E8A-4147-A177-3AD203B41FA5}">
                      <a16:colId xmlns:a16="http://schemas.microsoft.com/office/drawing/2014/main" val="4188483218"/>
                    </a:ext>
                  </a:extLst>
                </a:gridCol>
                <a:gridCol w="8407400">
                  <a:extLst>
                    <a:ext uri="{9D8B030D-6E8A-4147-A177-3AD203B41FA5}">
                      <a16:colId xmlns:a16="http://schemas.microsoft.com/office/drawing/2014/main" val="2006342290"/>
                    </a:ext>
                  </a:extLst>
                </a:gridCol>
              </a:tblGrid>
              <a:tr h="370840">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No.</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True</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False</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800" b="1" kern="100">
                          <a:effectLst/>
                          <a:latin typeface="Times New Roman" panose="02020603050405020304" pitchFamily="18" charset="0"/>
                          <a:ea typeface="Calibri" panose="020F0502020204030204" pitchFamily="34" charset="0"/>
                        </a:rPr>
                        <a:t>Statements</a:t>
                      </a:r>
                      <a:endParaRPr lang="en-AE" sz="2800" kern="1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014112827"/>
                  </a:ext>
                </a:extLst>
              </a:tr>
              <a:tr h="370840">
                <a:tc>
                  <a:txBody>
                    <a:bodyPr/>
                    <a:lstStyle/>
                    <a:p>
                      <a:pPr algn="ctr">
                        <a:lnSpc>
                          <a:spcPct val="107000"/>
                        </a:lnSpc>
                        <a:spcAft>
                          <a:spcPts val="800"/>
                        </a:spcAft>
                      </a:pPr>
                      <a:r>
                        <a:rPr lang="en-AE" sz="3200" b="1" kern="100" dirty="0">
                          <a:effectLst/>
                          <a:latin typeface="Times New Roman" panose="02020603050405020304" pitchFamily="18" charset="0"/>
                          <a:ea typeface="Calibri" panose="020F0502020204030204" pitchFamily="34" charset="0"/>
                        </a:rPr>
                        <a:t>7</a:t>
                      </a: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n-AE" sz="3200" b="1" kern="100" dirty="0">
                          <a:effectLst/>
                          <a:latin typeface="Times New Roman" panose="02020603050405020304" pitchFamily="18" charset="0"/>
                          <a:ea typeface="Calibri" panose="020F0502020204030204" pitchFamily="34" charset="0"/>
                        </a:rPr>
                        <a:t> </a:t>
                      </a: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07000"/>
                        </a:lnSpc>
                        <a:spcAft>
                          <a:spcPts val="800"/>
                        </a:spcAft>
                      </a:pPr>
                      <a:r>
                        <a:rPr lang="en-AE" sz="3600" b="1" kern="100">
                          <a:effectLst/>
                          <a:latin typeface="Times New Roman" panose="02020603050405020304" pitchFamily="18" charset="0"/>
                          <a:ea typeface="Calibri" panose="020F0502020204030204" pitchFamily="34" charset="0"/>
                        </a:rPr>
                        <a:t>Environmental scanning was a step in the planning process that involved analyzing market trends and identifying potential challenges.</a:t>
                      </a:r>
                      <a:endParaRPr lang="en-AE" sz="3600" kern="1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829807333"/>
                  </a:ext>
                </a:extLst>
              </a:tr>
              <a:tr h="370840">
                <a:tc>
                  <a:txBody>
                    <a:bodyPr/>
                    <a:lstStyle/>
                    <a:p>
                      <a:pPr algn="ctr">
                        <a:lnSpc>
                          <a:spcPct val="107000"/>
                        </a:lnSpc>
                        <a:spcAft>
                          <a:spcPts val="800"/>
                        </a:spcAft>
                      </a:pPr>
                      <a:r>
                        <a:rPr lang="en-AE" sz="3200" b="1" kern="100" dirty="0">
                          <a:effectLst/>
                          <a:latin typeface="Times New Roman" panose="02020603050405020304" pitchFamily="18" charset="0"/>
                          <a:ea typeface="Calibri" panose="020F0502020204030204" pitchFamily="34" charset="0"/>
                        </a:rPr>
                        <a:t>8</a:t>
                      </a: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n-AE" sz="3200" b="1" kern="100">
                          <a:effectLst/>
                          <a:latin typeface="Times New Roman" panose="02020603050405020304" pitchFamily="18" charset="0"/>
                          <a:ea typeface="Calibri" panose="020F0502020204030204" pitchFamily="34" charset="0"/>
                        </a:rPr>
                        <a:t> </a:t>
                      </a:r>
                      <a:endParaRPr lang="en-AE" sz="3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07000"/>
                        </a:lnSpc>
                        <a:spcAft>
                          <a:spcPts val="800"/>
                        </a:spcAft>
                      </a:pPr>
                      <a:r>
                        <a:rPr lang="en-AE" sz="3600" b="1" kern="100" dirty="0">
                          <a:effectLst/>
                          <a:latin typeface="Times New Roman" panose="02020603050405020304" pitchFamily="18" charset="0"/>
                          <a:ea typeface="Calibri" panose="020F0502020204030204" pitchFamily="34" charset="0"/>
                        </a:rPr>
                        <a:t>Resource allocation and organizational structure were not considered in the planning process at Horizon Innovations.</a:t>
                      </a:r>
                      <a:endParaRPr lang="en-AE" sz="36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73603553"/>
                  </a:ext>
                </a:extLst>
              </a:tr>
            </a:tbl>
          </a:graphicData>
        </a:graphic>
      </p:graphicFrame>
      <p:sp>
        <p:nvSpPr>
          <p:cNvPr id="4" name="Slide Number Placeholder 3">
            <a:extLst>
              <a:ext uri="{FF2B5EF4-FFF2-40B4-BE49-F238E27FC236}">
                <a16:creationId xmlns:a16="http://schemas.microsoft.com/office/drawing/2014/main" id="{25345F2E-A324-ACD2-B941-377888DE599E}"/>
              </a:ext>
            </a:extLst>
          </p:cNvPr>
          <p:cNvSpPr>
            <a:spLocks noGrp="1"/>
          </p:cNvSpPr>
          <p:nvPr>
            <p:ph type="sldNum" sz="quarter" idx="12"/>
          </p:nvPr>
        </p:nvSpPr>
        <p:spPr/>
        <p:txBody>
          <a:bodyPr/>
          <a:lstStyle/>
          <a:p>
            <a:fld id="{9D7E10A5-D6BE-49F1-B6B0-3994C46CDFDC}" type="slidenum">
              <a:rPr lang="en-AE" smtClean="0"/>
              <a:pPr/>
              <a:t>17</a:t>
            </a:fld>
            <a:endParaRPr lang="en-AE" dirty="0"/>
          </a:p>
        </p:txBody>
      </p:sp>
      <p:sp>
        <p:nvSpPr>
          <p:cNvPr id="6" name="TextBox 5">
            <a:extLst>
              <a:ext uri="{FF2B5EF4-FFF2-40B4-BE49-F238E27FC236}">
                <a16:creationId xmlns:a16="http://schemas.microsoft.com/office/drawing/2014/main" id="{E427E72B-1FE1-837C-6D00-DB58A6A584F4}"/>
              </a:ext>
            </a:extLst>
          </p:cNvPr>
          <p:cNvSpPr txBox="1"/>
          <p:nvPr/>
        </p:nvSpPr>
        <p:spPr>
          <a:xfrm>
            <a:off x="1564640" y="2906712"/>
            <a:ext cx="426720" cy="707886"/>
          </a:xfrm>
          <a:prstGeom prst="rect">
            <a:avLst/>
          </a:prstGeom>
          <a:noFill/>
        </p:spPr>
        <p:txBody>
          <a:bodyPr wrap="square" rtlCol="0">
            <a:spAutoFit/>
          </a:bodyPr>
          <a:lstStyle/>
          <a:p>
            <a:r>
              <a:rPr lang="en-US" sz="4000" dirty="0">
                <a:solidFill>
                  <a:srgbClr val="FF0000"/>
                </a:solidFill>
              </a:rPr>
              <a:t>√</a:t>
            </a:r>
          </a:p>
        </p:txBody>
      </p:sp>
      <p:sp>
        <p:nvSpPr>
          <p:cNvPr id="3" name="TextBox 2">
            <a:extLst>
              <a:ext uri="{FF2B5EF4-FFF2-40B4-BE49-F238E27FC236}">
                <a16:creationId xmlns:a16="http://schemas.microsoft.com/office/drawing/2014/main" id="{B79653B3-1971-8188-3E74-235900679020}"/>
              </a:ext>
            </a:extLst>
          </p:cNvPr>
          <p:cNvSpPr txBox="1"/>
          <p:nvPr/>
        </p:nvSpPr>
        <p:spPr>
          <a:xfrm>
            <a:off x="2265680" y="5036642"/>
            <a:ext cx="426720" cy="707886"/>
          </a:xfrm>
          <a:prstGeom prst="rect">
            <a:avLst/>
          </a:prstGeom>
          <a:noFill/>
        </p:spPr>
        <p:txBody>
          <a:bodyPr wrap="square" rtlCol="0">
            <a:spAutoFit/>
          </a:bodyPr>
          <a:lstStyle/>
          <a:p>
            <a:r>
              <a:rPr lang="en-US" sz="4000" dirty="0">
                <a:solidFill>
                  <a:srgbClr val="FF0000"/>
                </a:solidFill>
              </a:rPr>
              <a:t>X</a:t>
            </a:r>
            <a:endParaRPr lang="en-AE" sz="4000" dirty="0">
              <a:solidFill>
                <a:srgbClr val="FF0000"/>
              </a:solidFill>
            </a:endParaRPr>
          </a:p>
        </p:txBody>
      </p:sp>
    </p:spTree>
    <p:extLst>
      <p:ext uri="{BB962C8B-B14F-4D97-AF65-F5344CB8AC3E}">
        <p14:creationId xmlns:p14="http://schemas.microsoft.com/office/powerpoint/2010/main" val="8617150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F2B5-E4E6-7903-3EF7-586F70774ACF}"/>
              </a:ext>
            </a:extLst>
          </p:cNvPr>
          <p:cNvSpPr>
            <a:spLocks noGrp="1"/>
          </p:cNvSpPr>
          <p:nvPr>
            <p:ph type="title"/>
          </p:nvPr>
        </p:nvSpPr>
        <p:spPr/>
        <p:txBody>
          <a:bodyPr>
            <a:normAutofit/>
          </a:bodyPr>
          <a:lstStyle/>
          <a:p>
            <a:r>
              <a:rPr lang="en-US" sz="4000" dirty="0"/>
              <a:t>Mark the following statements as true or false.</a:t>
            </a:r>
            <a:endParaRPr lang="en-AE" sz="4000" dirty="0"/>
          </a:p>
        </p:txBody>
      </p:sp>
      <p:graphicFrame>
        <p:nvGraphicFramePr>
          <p:cNvPr id="5" name="Content Placeholder 4">
            <a:extLst>
              <a:ext uri="{FF2B5EF4-FFF2-40B4-BE49-F238E27FC236}">
                <a16:creationId xmlns:a16="http://schemas.microsoft.com/office/drawing/2014/main" id="{16CD0FDC-2B4A-5437-30E8-828B3D54CC41}"/>
              </a:ext>
            </a:extLst>
          </p:cNvPr>
          <p:cNvGraphicFramePr>
            <a:graphicFrameLocks noGrp="1"/>
          </p:cNvGraphicFramePr>
          <p:nvPr>
            <p:ph idx="1"/>
            <p:extLst>
              <p:ext uri="{D42A27DB-BD31-4B8C-83A1-F6EECF244321}">
                <p14:modId xmlns:p14="http://schemas.microsoft.com/office/powerpoint/2010/main" val="703123996"/>
              </p:ext>
            </p:extLst>
          </p:nvPr>
        </p:nvGraphicFramePr>
        <p:xfrm>
          <a:off x="838200" y="1825625"/>
          <a:ext cx="10515600" cy="4455923"/>
        </p:xfrm>
        <a:graphic>
          <a:graphicData uri="http://schemas.openxmlformats.org/drawingml/2006/table">
            <a:tbl>
              <a:tblPr firstRow="1" bandRow="1">
                <a:tableStyleId>{5C22544A-7EE6-4342-B048-85BDC9FD1C3A}</a:tableStyleId>
              </a:tblPr>
              <a:tblGrid>
                <a:gridCol w="624840">
                  <a:extLst>
                    <a:ext uri="{9D8B030D-6E8A-4147-A177-3AD203B41FA5}">
                      <a16:colId xmlns:a16="http://schemas.microsoft.com/office/drawing/2014/main" val="197165227"/>
                    </a:ext>
                  </a:extLst>
                </a:gridCol>
                <a:gridCol w="680720">
                  <a:extLst>
                    <a:ext uri="{9D8B030D-6E8A-4147-A177-3AD203B41FA5}">
                      <a16:colId xmlns:a16="http://schemas.microsoft.com/office/drawing/2014/main" val="1811595659"/>
                    </a:ext>
                  </a:extLst>
                </a:gridCol>
                <a:gridCol w="802640">
                  <a:extLst>
                    <a:ext uri="{9D8B030D-6E8A-4147-A177-3AD203B41FA5}">
                      <a16:colId xmlns:a16="http://schemas.microsoft.com/office/drawing/2014/main" val="4188483218"/>
                    </a:ext>
                  </a:extLst>
                </a:gridCol>
                <a:gridCol w="8407400">
                  <a:extLst>
                    <a:ext uri="{9D8B030D-6E8A-4147-A177-3AD203B41FA5}">
                      <a16:colId xmlns:a16="http://schemas.microsoft.com/office/drawing/2014/main" val="2006342290"/>
                    </a:ext>
                  </a:extLst>
                </a:gridCol>
              </a:tblGrid>
              <a:tr h="370840">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No.</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True</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False</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800" b="1" kern="100">
                          <a:effectLst/>
                          <a:latin typeface="Times New Roman" panose="02020603050405020304" pitchFamily="18" charset="0"/>
                          <a:ea typeface="Calibri" panose="020F0502020204030204" pitchFamily="34" charset="0"/>
                        </a:rPr>
                        <a:t>Statements</a:t>
                      </a:r>
                      <a:endParaRPr lang="en-AE" sz="2800" kern="1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014112827"/>
                  </a:ext>
                </a:extLst>
              </a:tr>
              <a:tr h="370840">
                <a:tc>
                  <a:txBody>
                    <a:bodyPr/>
                    <a:lstStyle/>
                    <a:p>
                      <a:pPr algn="ctr">
                        <a:lnSpc>
                          <a:spcPct val="107000"/>
                        </a:lnSpc>
                        <a:spcAft>
                          <a:spcPts val="800"/>
                        </a:spcAft>
                      </a:pPr>
                      <a:r>
                        <a:rPr lang="en-AE" sz="3200" b="1" kern="100" dirty="0">
                          <a:effectLst/>
                          <a:latin typeface="Times New Roman" panose="02020603050405020304" pitchFamily="18" charset="0"/>
                          <a:ea typeface="Calibri" panose="020F0502020204030204" pitchFamily="34" charset="0"/>
                        </a:rPr>
                        <a:t>9</a:t>
                      </a: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n-AE" sz="3200" b="1" kern="100" dirty="0">
                          <a:effectLst/>
                          <a:latin typeface="Times New Roman" panose="02020603050405020304" pitchFamily="18" charset="0"/>
                          <a:ea typeface="Calibri" panose="020F0502020204030204" pitchFamily="34" charset="0"/>
                        </a:rPr>
                        <a:t> </a:t>
                      </a: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07000"/>
                        </a:lnSpc>
                        <a:spcAft>
                          <a:spcPts val="800"/>
                        </a:spcAft>
                      </a:pPr>
                      <a:r>
                        <a:rPr lang="en-AE" sz="3600" b="1" kern="100" dirty="0">
                          <a:effectLst/>
                          <a:latin typeface="Times New Roman" panose="02020603050405020304" pitchFamily="18" charset="0"/>
                          <a:ea typeface="Calibri" panose="020F0502020204030204" pitchFamily="34" charset="0"/>
                        </a:rPr>
                        <a:t>The effective planning process at Horizon Innovations resulted in decreased efficiency and communication issues.</a:t>
                      </a:r>
                      <a:endParaRPr lang="en-AE" sz="36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73603553"/>
                  </a:ext>
                </a:extLst>
              </a:tr>
              <a:tr h="370840">
                <a:tc>
                  <a:txBody>
                    <a:bodyPr/>
                    <a:lstStyle/>
                    <a:p>
                      <a:pPr algn="ctr">
                        <a:lnSpc>
                          <a:spcPct val="107000"/>
                        </a:lnSpc>
                        <a:spcAft>
                          <a:spcPts val="800"/>
                        </a:spcAft>
                      </a:pPr>
                      <a:r>
                        <a:rPr lang="en-AE" sz="3200" b="1" kern="100" dirty="0">
                          <a:effectLst/>
                          <a:latin typeface="Times New Roman" panose="02020603050405020304" pitchFamily="18" charset="0"/>
                          <a:ea typeface="Calibri" panose="020F0502020204030204" pitchFamily="34" charset="0"/>
                        </a:rPr>
                        <a:t>10</a:t>
                      </a: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n-AE" sz="3200" b="1" kern="100" dirty="0">
                          <a:effectLst/>
                          <a:latin typeface="Times New Roman" panose="02020603050405020304" pitchFamily="18" charset="0"/>
                          <a:ea typeface="Calibri" panose="020F0502020204030204" pitchFamily="34" charset="0"/>
                        </a:rPr>
                        <a:t> </a:t>
                      </a: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endParaRPr lang="en-AE" sz="32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07000"/>
                        </a:lnSpc>
                        <a:spcAft>
                          <a:spcPts val="800"/>
                        </a:spcAft>
                      </a:pPr>
                      <a:r>
                        <a:rPr lang="en-AE" sz="3600" b="1" kern="100" dirty="0">
                          <a:effectLst/>
                          <a:latin typeface="Times New Roman" panose="02020603050405020304" pitchFamily="18" charset="0"/>
                          <a:ea typeface="Calibri" panose="020F0502020204030204" pitchFamily="34" charset="0"/>
                        </a:rPr>
                        <a:t>The story of Horizon Innovations highlights the transformative power of planning in cultivating a culture of innovation and adaptability.</a:t>
                      </a:r>
                      <a:endParaRPr lang="en-AE" sz="36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024437294"/>
                  </a:ext>
                </a:extLst>
              </a:tr>
            </a:tbl>
          </a:graphicData>
        </a:graphic>
      </p:graphicFrame>
      <p:sp>
        <p:nvSpPr>
          <p:cNvPr id="4" name="Slide Number Placeholder 3">
            <a:extLst>
              <a:ext uri="{FF2B5EF4-FFF2-40B4-BE49-F238E27FC236}">
                <a16:creationId xmlns:a16="http://schemas.microsoft.com/office/drawing/2014/main" id="{25345F2E-A324-ACD2-B941-377888DE599E}"/>
              </a:ext>
            </a:extLst>
          </p:cNvPr>
          <p:cNvSpPr>
            <a:spLocks noGrp="1"/>
          </p:cNvSpPr>
          <p:nvPr>
            <p:ph type="sldNum" sz="quarter" idx="12"/>
          </p:nvPr>
        </p:nvSpPr>
        <p:spPr/>
        <p:txBody>
          <a:bodyPr/>
          <a:lstStyle/>
          <a:p>
            <a:fld id="{9D7E10A5-D6BE-49F1-B6B0-3994C46CDFDC}" type="slidenum">
              <a:rPr lang="en-AE" smtClean="0"/>
              <a:pPr/>
              <a:t>18</a:t>
            </a:fld>
            <a:endParaRPr lang="en-AE" dirty="0"/>
          </a:p>
        </p:txBody>
      </p:sp>
      <p:sp>
        <p:nvSpPr>
          <p:cNvPr id="6" name="TextBox 5">
            <a:extLst>
              <a:ext uri="{FF2B5EF4-FFF2-40B4-BE49-F238E27FC236}">
                <a16:creationId xmlns:a16="http://schemas.microsoft.com/office/drawing/2014/main" id="{E427E72B-1FE1-837C-6D00-DB58A6A584F4}"/>
              </a:ext>
            </a:extLst>
          </p:cNvPr>
          <p:cNvSpPr txBox="1"/>
          <p:nvPr/>
        </p:nvSpPr>
        <p:spPr>
          <a:xfrm>
            <a:off x="2346960" y="2721114"/>
            <a:ext cx="426720" cy="707886"/>
          </a:xfrm>
          <a:prstGeom prst="rect">
            <a:avLst/>
          </a:prstGeom>
          <a:noFill/>
        </p:spPr>
        <p:txBody>
          <a:bodyPr wrap="square" rtlCol="0">
            <a:spAutoFit/>
          </a:bodyPr>
          <a:lstStyle/>
          <a:p>
            <a:r>
              <a:rPr lang="en-US" sz="4000" dirty="0">
                <a:solidFill>
                  <a:srgbClr val="FF0000"/>
                </a:solidFill>
              </a:rPr>
              <a:t>X</a:t>
            </a:r>
            <a:endParaRPr lang="en-AE" sz="4000" dirty="0">
              <a:solidFill>
                <a:srgbClr val="FF0000"/>
              </a:solidFill>
            </a:endParaRPr>
          </a:p>
        </p:txBody>
      </p:sp>
      <p:sp>
        <p:nvSpPr>
          <p:cNvPr id="7" name="TextBox 6">
            <a:extLst>
              <a:ext uri="{FF2B5EF4-FFF2-40B4-BE49-F238E27FC236}">
                <a16:creationId xmlns:a16="http://schemas.microsoft.com/office/drawing/2014/main" id="{75E3B727-B5CE-9A7A-4E6A-84FF19D4B576}"/>
              </a:ext>
            </a:extLst>
          </p:cNvPr>
          <p:cNvSpPr txBox="1"/>
          <p:nvPr/>
        </p:nvSpPr>
        <p:spPr>
          <a:xfrm>
            <a:off x="1569720" y="4773999"/>
            <a:ext cx="533400" cy="707886"/>
          </a:xfrm>
          <a:prstGeom prst="rect">
            <a:avLst/>
          </a:prstGeom>
          <a:noFill/>
        </p:spPr>
        <p:txBody>
          <a:bodyPr wrap="square" rtlCol="0">
            <a:spAutoFit/>
          </a:bodyPr>
          <a:lstStyle/>
          <a:p>
            <a:r>
              <a:rPr lang="en-US" sz="4000" dirty="0">
                <a:solidFill>
                  <a:srgbClr val="FF0000"/>
                </a:solidFill>
              </a:rPr>
              <a:t>√</a:t>
            </a:r>
          </a:p>
        </p:txBody>
      </p:sp>
    </p:spTree>
    <p:extLst>
      <p:ext uri="{BB962C8B-B14F-4D97-AF65-F5344CB8AC3E}">
        <p14:creationId xmlns:p14="http://schemas.microsoft.com/office/powerpoint/2010/main" val="658897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a:bodyPr>
          <a:lstStyle/>
          <a:p>
            <a:r>
              <a:rPr lang="en-US" sz="3600" dirty="0"/>
              <a:t>11.	What is the name of the organization in the story?</a:t>
            </a:r>
          </a:p>
          <a:p>
            <a:endParaRPr lang="en-US" sz="3600" dirty="0"/>
          </a:p>
          <a:p>
            <a:r>
              <a:rPr lang="en-US" sz="3600" dirty="0"/>
              <a:t>A) Summitville Innovations  </a:t>
            </a:r>
          </a:p>
          <a:p>
            <a:r>
              <a:rPr lang="en-US" sz="3600" dirty="0"/>
              <a:t>B) Horizon Innovations  </a:t>
            </a:r>
          </a:p>
          <a:p>
            <a:r>
              <a:rPr lang="en-US" sz="3600" dirty="0"/>
              <a:t>C) Dynamic Innovations  </a:t>
            </a:r>
          </a:p>
          <a:p>
            <a:r>
              <a:rPr lang="en-US" sz="3600" dirty="0"/>
              <a:t>D) Visionary Innovations</a:t>
            </a:r>
          </a:p>
          <a:p>
            <a:endParaRPr lang="en-AE"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19</a:t>
            </a:fld>
            <a:endParaRPr lang="en-AE" dirty="0"/>
          </a:p>
        </p:txBody>
      </p:sp>
    </p:spTree>
    <p:extLst>
      <p:ext uri="{BB962C8B-B14F-4D97-AF65-F5344CB8AC3E}">
        <p14:creationId xmlns:p14="http://schemas.microsoft.com/office/powerpoint/2010/main" val="3593292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88C0-B1BA-4FF0-CC9D-D2E13B03164B}"/>
              </a:ext>
            </a:extLst>
          </p:cNvPr>
          <p:cNvSpPr>
            <a:spLocks noGrp="1"/>
          </p:cNvSpPr>
          <p:nvPr>
            <p:ph type="title"/>
          </p:nvPr>
        </p:nvSpPr>
        <p:spPr/>
        <p:txBody>
          <a:bodyPr/>
          <a:lstStyle/>
          <a:p>
            <a:r>
              <a:rPr lang="en-US" sz="8800" dirty="0"/>
              <a:t>Content</a:t>
            </a:r>
            <a:endParaRPr lang="en-AE" dirty="0"/>
          </a:p>
        </p:txBody>
      </p:sp>
      <p:sp>
        <p:nvSpPr>
          <p:cNvPr id="3" name="Content Placeholder 2">
            <a:extLst>
              <a:ext uri="{FF2B5EF4-FFF2-40B4-BE49-F238E27FC236}">
                <a16:creationId xmlns:a16="http://schemas.microsoft.com/office/drawing/2014/main" id="{C3DF4F04-D376-FCA8-1457-F8462BAC3152}"/>
              </a:ext>
            </a:extLst>
          </p:cNvPr>
          <p:cNvSpPr>
            <a:spLocks noGrp="1"/>
          </p:cNvSpPr>
          <p:nvPr>
            <p:ph sz="half" idx="1"/>
          </p:nvPr>
        </p:nvSpPr>
        <p:spPr/>
        <p:txBody>
          <a:bodyPr>
            <a:normAutofit fontScale="77500" lnSpcReduction="20000"/>
          </a:bodyPr>
          <a:lstStyle/>
          <a:p>
            <a:pPr marL="514350" indent="-514350">
              <a:lnSpc>
                <a:spcPct val="150000"/>
              </a:lnSpc>
              <a:buFont typeface="+mj-lt"/>
              <a:buAutoNum type="arabicPeriod"/>
            </a:pPr>
            <a:r>
              <a:rPr lang="en-US" sz="3400" dirty="0"/>
              <a:t>Management</a:t>
            </a:r>
          </a:p>
          <a:p>
            <a:pPr marL="514350" indent="-514350">
              <a:lnSpc>
                <a:spcPct val="150000"/>
              </a:lnSpc>
              <a:buFont typeface="+mj-lt"/>
              <a:buAutoNum type="arabicPeriod"/>
            </a:pPr>
            <a:r>
              <a:rPr lang="en-US" sz="3400" dirty="0"/>
              <a:t>A successful Manager, Alex Thompson</a:t>
            </a:r>
          </a:p>
          <a:p>
            <a:pPr marL="514350" indent="-514350">
              <a:lnSpc>
                <a:spcPct val="150000"/>
              </a:lnSpc>
              <a:buFont typeface="+mj-lt"/>
              <a:buAutoNum type="arabicPeriod"/>
            </a:pPr>
            <a:r>
              <a:rPr lang="en-US" sz="3400" dirty="0"/>
              <a:t>Planning</a:t>
            </a:r>
          </a:p>
          <a:p>
            <a:pPr marL="514350" indent="-514350">
              <a:lnSpc>
                <a:spcPct val="150000"/>
              </a:lnSpc>
              <a:buFont typeface="+mj-lt"/>
              <a:buAutoNum type="arabicPeriod"/>
            </a:pPr>
            <a:r>
              <a:rPr lang="en-US" sz="3400" dirty="0">
                <a:solidFill>
                  <a:srgbClr val="FF0000"/>
                </a:solidFill>
              </a:rPr>
              <a:t>Planning for Horizon Innovations</a:t>
            </a:r>
          </a:p>
          <a:p>
            <a:pPr marL="514350" indent="-514350">
              <a:lnSpc>
                <a:spcPct val="150000"/>
              </a:lnSpc>
              <a:buFont typeface="+mj-lt"/>
              <a:buAutoNum type="arabicPeriod"/>
            </a:pPr>
            <a:r>
              <a:rPr lang="en-US" sz="3400" dirty="0"/>
              <a:t>Organizing</a:t>
            </a:r>
          </a:p>
          <a:p>
            <a:pPr marL="514350" indent="-514350">
              <a:buFont typeface="+mj-lt"/>
              <a:buAutoNum type="arabicPeriod"/>
            </a:pPr>
            <a:endParaRPr lang="en-AE" dirty="0"/>
          </a:p>
        </p:txBody>
      </p:sp>
      <p:sp>
        <p:nvSpPr>
          <p:cNvPr id="4" name="Content Placeholder 3">
            <a:extLst>
              <a:ext uri="{FF2B5EF4-FFF2-40B4-BE49-F238E27FC236}">
                <a16:creationId xmlns:a16="http://schemas.microsoft.com/office/drawing/2014/main" id="{3EF70B70-E461-2DE9-4190-0C697619D53A}"/>
              </a:ext>
            </a:extLst>
          </p:cNvPr>
          <p:cNvSpPr>
            <a:spLocks noGrp="1"/>
          </p:cNvSpPr>
          <p:nvPr>
            <p:ph sz="half" idx="2"/>
          </p:nvPr>
        </p:nvSpPr>
        <p:spPr/>
        <p:txBody>
          <a:bodyPr>
            <a:normAutofit fontScale="77500" lnSpcReduction="20000"/>
          </a:bodyPr>
          <a:lstStyle/>
          <a:p>
            <a:pPr marL="514350" indent="-514350">
              <a:lnSpc>
                <a:spcPct val="150000"/>
              </a:lnSpc>
              <a:buFont typeface="+mj-lt"/>
              <a:buAutoNum type="arabicPeriod" startAt="6"/>
            </a:pPr>
            <a:r>
              <a:rPr lang="en-US" sz="3200" dirty="0"/>
              <a:t>The Success of Bella’s Bakery</a:t>
            </a:r>
          </a:p>
          <a:p>
            <a:pPr marL="514350" indent="-514350">
              <a:lnSpc>
                <a:spcPct val="150000"/>
              </a:lnSpc>
              <a:buFont typeface="+mj-lt"/>
              <a:buAutoNum type="arabicPeriod" startAt="6"/>
            </a:pPr>
            <a:r>
              <a:rPr lang="en-US" sz="3200" dirty="0"/>
              <a:t>Leading</a:t>
            </a:r>
          </a:p>
          <a:p>
            <a:pPr marL="514350" indent="-514350">
              <a:lnSpc>
                <a:spcPct val="150000"/>
              </a:lnSpc>
              <a:buFont typeface="+mj-lt"/>
              <a:buAutoNum type="arabicPeriod" startAt="6"/>
            </a:pPr>
            <a:r>
              <a:rPr lang="en-US" sz="3200" dirty="0"/>
              <a:t>Miss Harmony, the leader of Sweet Bliss</a:t>
            </a:r>
          </a:p>
          <a:p>
            <a:pPr marL="514350" indent="-514350">
              <a:lnSpc>
                <a:spcPct val="150000"/>
              </a:lnSpc>
              <a:buFont typeface="+mj-lt"/>
              <a:buAutoNum type="arabicPeriod" startAt="6"/>
            </a:pPr>
            <a:r>
              <a:rPr lang="en-US" sz="3200" dirty="0"/>
              <a:t>Controlling</a:t>
            </a:r>
          </a:p>
          <a:p>
            <a:pPr marL="514350" indent="-514350">
              <a:lnSpc>
                <a:spcPct val="150000"/>
              </a:lnSpc>
              <a:buFont typeface="+mj-lt"/>
              <a:buAutoNum type="arabicPeriod" startAt="6"/>
            </a:pPr>
            <a:r>
              <a:rPr lang="en-AE" sz="3200" dirty="0"/>
              <a:t>A bakery called Harmony Delights</a:t>
            </a:r>
          </a:p>
        </p:txBody>
      </p:sp>
      <p:sp>
        <p:nvSpPr>
          <p:cNvPr id="5" name="Slide Number Placeholder 4">
            <a:extLst>
              <a:ext uri="{FF2B5EF4-FFF2-40B4-BE49-F238E27FC236}">
                <a16:creationId xmlns:a16="http://schemas.microsoft.com/office/drawing/2014/main" id="{7C1AF082-0657-CD45-9147-9DC68526B51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4E1593F-C6A5-48D7-8322-BC8526C86B25}" type="slidenum">
              <a:rPr kumimoji="0" lang="en-AE" sz="3600" b="0" i="0" u="none" strike="noStrike" kern="1200" cap="none" spc="0" normalizeH="0" baseline="0" noProof="0" smtClean="0">
                <a:ln>
                  <a:noFill/>
                </a:ln>
                <a:solidFill>
                  <a:srgbClr val="FF0000"/>
                </a:solidFill>
                <a:effectLst/>
                <a:highlight>
                  <a:srgbClr val="FFFF00"/>
                </a:highligh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AE" sz="36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387538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a:bodyPr>
          <a:lstStyle/>
          <a:p>
            <a:r>
              <a:rPr lang="en-US" sz="3600" dirty="0"/>
              <a:t>12.	Who is the leader of Horizon Innovations?</a:t>
            </a:r>
          </a:p>
          <a:p>
            <a:endParaRPr lang="en-US" sz="3600" dirty="0"/>
          </a:p>
          <a:p>
            <a:r>
              <a:rPr lang="en-US" sz="3600" dirty="0"/>
              <a:t>A) Sarah Mitchell  </a:t>
            </a:r>
          </a:p>
          <a:p>
            <a:r>
              <a:rPr lang="en-US" sz="3600" dirty="0"/>
              <a:t>B) Alex Thompson  </a:t>
            </a:r>
          </a:p>
          <a:p>
            <a:r>
              <a:rPr lang="en-US" sz="3600" dirty="0"/>
              <a:t>C) Visionary Leader  </a:t>
            </a:r>
          </a:p>
          <a:p>
            <a:r>
              <a:rPr lang="en-US" sz="3600" dirty="0"/>
              <a:t>D) Summitville Innovations</a:t>
            </a:r>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20</a:t>
            </a:fld>
            <a:endParaRPr lang="en-AE" dirty="0"/>
          </a:p>
        </p:txBody>
      </p:sp>
    </p:spTree>
    <p:extLst>
      <p:ext uri="{BB962C8B-B14F-4D97-AF65-F5344CB8AC3E}">
        <p14:creationId xmlns:p14="http://schemas.microsoft.com/office/powerpoint/2010/main" val="2056425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a:bodyPr>
          <a:lstStyle/>
          <a:p>
            <a:r>
              <a:rPr lang="en-US" sz="3600" dirty="0"/>
              <a:t>13.	What is emphasized as a crucial function of management by Sarah Mitchell?</a:t>
            </a:r>
          </a:p>
          <a:p>
            <a:endParaRPr lang="en-US" sz="3600" dirty="0"/>
          </a:p>
          <a:p>
            <a:r>
              <a:rPr lang="en-US" sz="3600" dirty="0"/>
              <a:t>A) Marketing  </a:t>
            </a:r>
          </a:p>
          <a:p>
            <a:r>
              <a:rPr lang="en-US" sz="3600" dirty="0"/>
              <a:t>B) Planning  </a:t>
            </a:r>
          </a:p>
          <a:p>
            <a:r>
              <a:rPr lang="en-US" sz="3600" dirty="0"/>
              <a:t>C) Innovation  </a:t>
            </a:r>
          </a:p>
          <a:p>
            <a:r>
              <a:rPr lang="en-US" sz="3600" dirty="0"/>
              <a:t>D) Communication</a:t>
            </a:r>
          </a:p>
          <a:p>
            <a:endParaRPr lang="en-US" sz="3600"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21</a:t>
            </a:fld>
            <a:endParaRPr lang="en-AE" dirty="0"/>
          </a:p>
        </p:txBody>
      </p:sp>
    </p:spTree>
    <p:extLst>
      <p:ext uri="{BB962C8B-B14F-4D97-AF65-F5344CB8AC3E}">
        <p14:creationId xmlns:p14="http://schemas.microsoft.com/office/powerpoint/2010/main" val="34065691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a:bodyPr>
          <a:lstStyle/>
          <a:p>
            <a:r>
              <a:rPr lang="en-US" sz="3600" dirty="0"/>
              <a:t>14.	What does the conference room in Horizon Innovations reflect?</a:t>
            </a:r>
          </a:p>
          <a:p>
            <a:endParaRPr lang="en-US" sz="3600" dirty="0"/>
          </a:p>
          <a:p>
            <a:r>
              <a:rPr lang="en-US" sz="3600" dirty="0"/>
              <a:t>A) Employee discussions  </a:t>
            </a:r>
          </a:p>
          <a:p>
            <a:r>
              <a:rPr lang="en-US" sz="3600" dirty="0"/>
              <a:t>B) Meticulous planning  </a:t>
            </a:r>
          </a:p>
          <a:p>
            <a:r>
              <a:rPr lang="en-US" sz="3600" dirty="0"/>
              <a:t>C) Marketing strategies  </a:t>
            </a:r>
          </a:p>
          <a:p>
            <a:r>
              <a:rPr lang="en-US" sz="3600" dirty="0"/>
              <a:t>D) Financial reports</a:t>
            </a:r>
          </a:p>
          <a:p>
            <a:endParaRPr lang="en-US" sz="3600"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22</a:t>
            </a:fld>
            <a:endParaRPr lang="en-AE" dirty="0"/>
          </a:p>
        </p:txBody>
      </p:sp>
    </p:spTree>
    <p:extLst>
      <p:ext uri="{BB962C8B-B14F-4D97-AF65-F5344CB8AC3E}">
        <p14:creationId xmlns:p14="http://schemas.microsoft.com/office/powerpoint/2010/main" val="26986290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a:bodyPr>
          <a:lstStyle/>
          <a:p>
            <a:r>
              <a:rPr lang="en-US" sz="3600" dirty="0"/>
              <a:t>15.	What is the first step in the planning process at Horizon Innovations?</a:t>
            </a:r>
          </a:p>
          <a:p>
            <a:endParaRPr lang="en-US" sz="3600" dirty="0"/>
          </a:p>
          <a:p>
            <a:r>
              <a:rPr lang="en-US" sz="3600" dirty="0"/>
              <a:t>A) Setting goals  </a:t>
            </a:r>
          </a:p>
          <a:p>
            <a:r>
              <a:rPr lang="en-US" sz="3600" dirty="0"/>
              <a:t>B) Environmental scanning  </a:t>
            </a:r>
          </a:p>
          <a:p>
            <a:r>
              <a:rPr lang="en-US" sz="3600" dirty="0"/>
              <a:t>C) Resource allocation  </a:t>
            </a:r>
          </a:p>
          <a:p>
            <a:r>
              <a:rPr lang="en-US" sz="3600" dirty="0"/>
              <a:t>D) Defining the mission and vision</a:t>
            </a:r>
          </a:p>
          <a:p>
            <a:endParaRPr lang="en-US" sz="3600"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23</a:t>
            </a:fld>
            <a:endParaRPr lang="en-AE" dirty="0"/>
          </a:p>
        </p:txBody>
      </p:sp>
    </p:spTree>
    <p:extLst>
      <p:ext uri="{BB962C8B-B14F-4D97-AF65-F5344CB8AC3E}">
        <p14:creationId xmlns:p14="http://schemas.microsoft.com/office/powerpoint/2010/main" val="42443069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a:bodyPr>
          <a:lstStyle/>
          <a:p>
            <a:r>
              <a:rPr lang="en-US" sz="3600" dirty="0"/>
              <a:t>16.	What acronym is mentioned for setting objectives in the story?</a:t>
            </a:r>
          </a:p>
          <a:p>
            <a:endParaRPr lang="en-US" sz="3600" dirty="0"/>
          </a:p>
          <a:p>
            <a:r>
              <a:rPr lang="en-US" sz="3600" dirty="0"/>
              <a:t>A) IDEAL  </a:t>
            </a:r>
          </a:p>
          <a:p>
            <a:r>
              <a:rPr lang="en-US" sz="3600" dirty="0"/>
              <a:t>B) SMART  </a:t>
            </a:r>
          </a:p>
          <a:p>
            <a:r>
              <a:rPr lang="en-US" sz="3600" dirty="0"/>
              <a:t>C) VISION  </a:t>
            </a:r>
          </a:p>
          <a:p>
            <a:r>
              <a:rPr lang="en-US" sz="3600" dirty="0"/>
              <a:t>D) MISSION</a:t>
            </a:r>
          </a:p>
          <a:p>
            <a:endParaRPr lang="en-US" sz="3600"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24</a:t>
            </a:fld>
            <a:endParaRPr lang="en-AE" dirty="0"/>
          </a:p>
        </p:txBody>
      </p:sp>
    </p:spTree>
    <p:extLst>
      <p:ext uri="{BB962C8B-B14F-4D97-AF65-F5344CB8AC3E}">
        <p14:creationId xmlns:p14="http://schemas.microsoft.com/office/powerpoint/2010/main" val="26470723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a:bodyPr>
          <a:lstStyle/>
          <a:p>
            <a:r>
              <a:rPr lang="en-US" sz="3600" dirty="0"/>
              <a:t>17.	What becomes the foundation for strategic decision-making at Horizon Innovations?</a:t>
            </a:r>
          </a:p>
          <a:p>
            <a:endParaRPr lang="en-US" sz="3600" dirty="0"/>
          </a:p>
          <a:p>
            <a:r>
              <a:rPr lang="en-US" sz="3600" dirty="0"/>
              <a:t>A) Employee opinions  </a:t>
            </a:r>
          </a:p>
          <a:p>
            <a:r>
              <a:rPr lang="en-US" sz="3600" dirty="0"/>
              <a:t>B) Environmental scanning  </a:t>
            </a:r>
          </a:p>
          <a:p>
            <a:r>
              <a:rPr lang="en-US" sz="3600" dirty="0"/>
              <a:t>C) Financial reports  </a:t>
            </a:r>
          </a:p>
          <a:p>
            <a:r>
              <a:rPr lang="en-US" sz="3600" dirty="0"/>
              <a:t>D) Marketing trends</a:t>
            </a:r>
          </a:p>
          <a:p>
            <a:endParaRPr lang="en-US" sz="3600"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25</a:t>
            </a:fld>
            <a:endParaRPr lang="en-AE" dirty="0"/>
          </a:p>
        </p:txBody>
      </p:sp>
    </p:spTree>
    <p:extLst>
      <p:ext uri="{BB962C8B-B14F-4D97-AF65-F5344CB8AC3E}">
        <p14:creationId xmlns:p14="http://schemas.microsoft.com/office/powerpoint/2010/main" val="34758246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a:bodyPr>
          <a:lstStyle/>
          <a:p>
            <a:r>
              <a:rPr lang="en-US" sz="3600" dirty="0"/>
              <a:t>18.	What does the planning process at Horizon Innovations lead to among employees?</a:t>
            </a:r>
          </a:p>
          <a:p>
            <a:endParaRPr lang="en-US" sz="3600" dirty="0"/>
          </a:p>
          <a:p>
            <a:r>
              <a:rPr lang="en-US" sz="3600" dirty="0"/>
              <a:t>A) Decreased efficiency  </a:t>
            </a:r>
          </a:p>
          <a:p>
            <a:r>
              <a:rPr lang="en-US" sz="3600" dirty="0"/>
              <a:t>B) Improved communication  </a:t>
            </a:r>
          </a:p>
          <a:p>
            <a:r>
              <a:rPr lang="en-US" sz="3600" dirty="0"/>
              <a:t>C) Lack of purpose  </a:t>
            </a:r>
          </a:p>
          <a:p>
            <a:r>
              <a:rPr lang="en-US" sz="3600" dirty="0"/>
              <a:t>D) Employee turnover</a:t>
            </a:r>
          </a:p>
          <a:p>
            <a:endParaRPr lang="en-US" sz="3600"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26</a:t>
            </a:fld>
            <a:endParaRPr lang="en-AE" dirty="0"/>
          </a:p>
        </p:txBody>
      </p:sp>
    </p:spTree>
    <p:extLst>
      <p:ext uri="{BB962C8B-B14F-4D97-AF65-F5344CB8AC3E}">
        <p14:creationId xmlns:p14="http://schemas.microsoft.com/office/powerpoint/2010/main" val="15941311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a:bodyPr>
          <a:lstStyle/>
          <a:p>
            <a:r>
              <a:rPr lang="en-US" sz="3600" dirty="0"/>
              <a:t>19.	What does Sarah Mitchell's commitment to planning cultivate in the organization?</a:t>
            </a:r>
          </a:p>
          <a:p>
            <a:endParaRPr lang="en-US" sz="3600" dirty="0"/>
          </a:p>
          <a:p>
            <a:r>
              <a:rPr lang="en-US" sz="3600" dirty="0"/>
              <a:t>A) A culture of secrecy  </a:t>
            </a:r>
          </a:p>
          <a:p>
            <a:r>
              <a:rPr lang="en-US" sz="3600" dirty="0"/>
              <a:t>B) A culture of innovation and adaptability  </a:t>
            </a:r>
          </a:p>
          <a:p>
            <a:r>
              <a:rPr lang="en-US" sz="3600" dirty="0"/>
              <a:t>C) A culture of competition  </a:t>
            </a:r>
          </a:p>
          <a:p>
            <a:r>
              <a:rPr lang="en-US" sz="3600" dirty="0"/>
              <a:t>D) A culture of rigidity</a:t>
            </a:r>
          </a:p>
          <a:p>
            <a:endParaRPr lang="en-US" sz="3600"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27</a:t>
            </a:fld>
            <a:endParaRPr lang="en-AE" dirty="0"/>
          </a:p>
        </p:txBody>
      </p:sp>
    </p:spTree>
    <p:extLst>
      <p:ext uri="{BB962C8B-B14F-4D97-AF65-F5344CB8AC3E}">
        <p14:creationId xmlns:p14="http://schemas.microsoft.com/office/powerpoint/2010/main" val="13354726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a:bodyPr>
          <a:lstStyle/>
          <a:p>
            <a:r>
              <a:rPr lang="en-US" sz="3600" dirty="0"/>
              <a:t>20.	What does the story of Horizon Innovations serve as a testament to?</a:t>
            </a:r>
          </a:p>
          <a:p>
            <a:endParaRPr lang="en-US" sz="3600" dirty="0"/>
          </a:p>
          <a:p>
            <a:r>
              <a:rPr lang="en-US" sz="3600" dirty="0"/>
              <a:t>A) The importance of marketing  </a:t>
            </a:r>
          </a:p>
          <a:p>
            <a:r>
              <a:rPr lang="en-US" sz="3600" dirty="0"/>
              <a:t>B) The transformative power of planning  </a:t>
            </a:r>
          </a:p>
          <a:p>
            <a:r>
              <a:rPr lang="en-US" sz="3600" dirty="0"/>
              <a:t>C) The necessity of employee turnover  </a:t>
            </a:r>
          </a:p>
          <a:p>
            <a:r>
              <a:rPr lang="en-US" sz="3600" dirty="0"/>
              <a:t>D) The limitations of environmental scanning</a:t>
            </a:r>
          </a:p>
          <a:p>
            <a:endParaRPr lang="en-US" sz="3600"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28</a:t>
            </a:fld>
            <a:endParaRPr lang="en-AE" dirty="0"/>
          </a:p>
        </p:txBody>
      </p:sp>
    </p:spTree>
    <p:extLst>
      <p:ext uri="{BB962C8B-B14F-4D97-AF65-F5344CB8AC3E}">
        <p14:creationId xmlns:p14="http://schemas.microsoft.com/office/powerpoint/2010/main" val="1953454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2026-CBF8-346D-CAA3-F5B4AF9B86C4}"/>
              </a:ext>
            </a:extLst>
          </p:cNvPr>
          <p:cNvSpPr>
            <a:spLocks noGrp="1"/>
          </p:cNvSpPr>
          <p:nvPr>
            <p:ph type="title"/>
          </p:nvPr>
        </p:nvSpPr>
        <p:spPr/>
        <p:txBody>
          <a:bodyPr/>
          <a:lstStyle/>
          <a:p>
            <a:r>
              <a:rPr lang="en-US" dirty="0"/>
              <a:t>Fill in the blanks with the most appropriate words from the table.</a:t>
            </a:r>
            <a:endParaRPr lang="en-AE" dirty="0"/>
          </a:p>
        </p:txBody>
      </p:sp>
      <p:sp>
        <p:nvSpPr>
          <p:cNvPr id="3" name="Content Placeholder 2">
            <a:extLst>
              <a:ext uri="{FF2B5EF4-FFF2-40B4-BE49-F238E27FC236}">
                <a16:creationId xmlns:a16="http://schemas.microsoft.com/office/drawing/2014/main" id="{9FC8D8B2-C4BF-F316-582F-9ECEFCA6D1A0}"/>
              </a:ext>
            </a:extLst>
          </p:cNvPr>
          <p:cNvSpPr>
            <a:spLocks noGrp="1"/>
          </p:cNvSpPr>
          <p:nvPr>
            <p:ph idx="1"/>
          </p:nvPr>
        </p:nvSpPr>
        <p:spPr>
          <a:xfrm>
            <a:off x="838200" y="2592427"/>
            <a:ext cx="10515600" cy="3584535"/>
          </a:xfrm>
        </p:spPr>
        <p:txBody>
          <a:bodyPr>
            <a:normAutofit/>
          </a:bodyPr>
          <a:lstStyle/>
          <a:p>
            <a:pPr>
              <a:defRPr/>
            </a:pPr>
            <a:r>
              <a:rPr lang="en-US" sz="3200" dirty="0"/>
              <a:t>In the heart of the vibrant</a:t>
            </a:r>
            <a:r>
              <a:rPr lang="ar-SA" sz="3200" dirty="0"/>
              <a:t>حيوي </a:t>
            </a:r>
            <a:r>
              <a:rPr lang="en-US" sz="3200" dirty="0"/>
              <a:t> city of Summitville, there stood </a:t>
            </a:r>
            <a:r>
              <a:rPr lang="en-US" sz="3200" dirty="0">
                <a:solidFill>
                  <a:schemeClr val="bg1">
                    <a:lumMod val="50000"/>
                  </a:schemeClr>
                </a:solidFill>
              </a:rPr>
              <a:t>(1) ………. </a:t>
            </a:r>
            <a:r>
              <a:rPr lang="en-US" sz="3200" dirty="0"/>
              <a:t>organization known as Horizon Innovations. At the helm</a:t>
            </a:r>
            <a:r>
              <a:rPr lang="ar-SA" sz="3200" dirty="0"/>
              <a:t> </a:t>
            </a:r>
            <a:r>
              <a:rPr lang="ar-SA" sz="3200" dirty="0">
                <a:solidFill>
                  <a:schemeClr val="bg1">
                    <a:lumMod val="50000"/>
                  </a:schemeClr>
                </a:solidFill>
              </a:rPr>
              <a:t>على رأس القيادة</a:t>
            </a:r>
            <a:r>
              <a:rPr lang="ar-IQ" sz="3200" dirty="0">
                <a:solidFill>
                  <a:schemeClr val="bg1">
                    <a:lumMod val="50000"/>
                  </a:schemeClr>
                </a:solidFill>
              </a:rPr>
              <a:t> </a:t>
            </a:r>
            <a:r>
              <a:rPr lang="en-US" sz="3200" dirty="0"/>
              <a:t>of this dynamic company was Sarah Mitchell, a visionary leader with a keen (strong) understanding of the importance of planning as </a:t>
            </a:r>
            <a:r>
              <a:rPr lang="en-US" sz="3200" dirty="0">
                <a:solidFill>
                  <a:schemeClr val="bg1">
                    <a:lumMod val="50000"/>
                  </a:schemeClr>
                </a:solidFill>
              </a:rPr>
              <a:t>(2) ……… </a:t>
            </a:r>
            <a:r>
              <a:rPr lang="en-US" sz="3200" dirty="0"/>
              <a:t>crucial management function.</a:t>
            </a:r>
            <a:endParaRPr lang="en-AE" sz="3200" dirty="0"/>
          </a:p>
          <a:p>
            <a:pPr marL="0" marR="0" lvl="0" indent="0" algn="l" defTabSz="914400" rtl="0" eaLnBrk="1" fontAlgn="auto" latinLnBrk="0" hangingPunct="1">
              <a:lnSpc>
                <a:spcPct val="90000"/>
              </a:lnSpc>
              <a:spcBef>
                <a:spcPts val="1000"/>
              </a:spcBef>
              <a:spcAft>
                <a:spcPts val="0"/>
              </a:spcAft>
              <a:buClrTx/>
              <a:buSzTx/>
              <a:buFontTx/>
              <a:buNone/>
              <a:tabLst/>
              <a:defRPr/>
            </a:pPr>
            <a:endParaRPr lang="en-AE" b="0" i="0" u="none" strike="noStrike"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86092EF-01F8-8087-EB44-4AAA05031140}"/>
              </a:ext>
            </a:extLst>
          </p:cNvPr>
          <p:cNvSpPr>
            <a:spLocks noGrp="1"/>
          </p:cNvSpPr>
          <p:nvPr>
            <p:ph type="sldNum" sz="quarter" idx="12"/>
          </p:nvPr>
        </p:nvSpPr>
        <p:spPr/>
        <p:txBody>
          <a:bodyPr/>
          <a:lstStyle/>
          <a:p>
            <a:fld id="{9D7E10A5-D6BE-49F1-B6B0-3994C46CDFDC}" type="slidenum">
              <a:rPr lang="en-AE" smtClean="0"/>
              <a:pPr/>
              <a:t>29</a:t>
            </a:fld>
            <a:endParaRPr lang="en-AE" dirty="0"/>
          </a:p>
        </p:txBody>
      </p:sp>
      <p:graphicFrame>
        <p:nvGraphicFramePr>
          <p:cNvPr id="7" name="Table 6">
            <a:extLst>
              <a:ext uri="{FF2B5EF4-FFF2-40B4-BE49-F238E27FC236}">
                <a16:creationId xmlns:a16="http://schemas.microsoft.com/office/drawing/2014/main" id="{C93C8008-D874-5893-C2E9-E13614119C65}"/>
              </a:ext>
            </a:extLst>
          </p:cNvPr>
          <p:cNvGraphicFramePr>
            <a:graphicFrameLocks noGrp="1"/>
          </p:cNvGraphicFramePr>
          <p:nvPr>
            <p:extLst>
              <p:ext uri="{D42A27DB-BD31-4B8C-83A1-F6EECF244321}">
                <p14:modId xmlns:p14="http://schemas.microsoft.com/office/powerpoint/2010/main" val="1181530958"/>
              </p:ext>
            </p:extLst>
          </p:nvPr>
        </p:nvGraphicFramePr>
        <p:xfrm>
          <a:off x="2032000" y="1898226"/>
          <a:ext cx="8128000" cy="48666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676745303"/>
                    </a:ext>
                  </a:extLst>
                </a:gridCol>
                <a:gridCol w="2032000">
                  <a:extLst>
                    <a:ext uri="{9D8B030D-6E8A-4147-A177-3AD203B41FA5}">
                      <a16:colId xmlns:a16="http://schemas.microsoft.com/office/drawing/2014/main" val="1853571429"/>
                    </a:ext>
                  </a:extLst>
                </a:gridCol>
                <a:gridCol w="2032000">
                  <a:extLst>
                    <a:ext uri="{9D8B030D-6E8A-4147-A177-3AD203B41FA5}">
                      <a16:colId xmlns:a16="http://schemas.microsoft.com/office/drawing/2014/main" val="3096686569"/>
                    </a:ext>
                  </a:extLst>
                </a:gridCol>
                <a:gridCol w="2032000">
                  <a:extLst>
                    <a:ext uri="{9D8B030D-6E8A-4147-A177-3AD203B41FA5}">
                      <a16:colId xmlns:a16="http://schemas.microsoft.com/office/drawing/2014/main" val="1985144705"/>
                    </a:ext>
                  </a:extLst>
                </a:gridCol>
              </a:tblGrid>
              <a:tr h="370840">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an</a:t>
                      </a:r>
                    </a:p>
                  </a:txBody>
                  <a:tcPr marL="68580" marR="68580" marT="0" marB="0"/>
                </a:tc>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was</a:t>
                      </a:r>
                    </a:p>
                  </a:txBody>
                  <a:tcPr marL="68580" marR="68580" marT="0" marB="0"/>
                </a:tc>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a</a:t>
                      </a:r>
                    </a:p>
                  </a:txBody>
                  <a:tcPr marL="68580" marR="68580" marT="0" marB="0"/>
                </a:tc>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with</a:t>
                      </a:r>
                    </a:p>
                  </a:txBody>
                  <a:tcPr marL="68580" marR="68580" marT="0" marB="0"/>
                </a:tc>
                <a:extLst>
                  <a:ext uri="{0D108BD9-81ED-4DB2-BD59-A6C34878D82A}">
                    <a16:rowId xmlns:a16="http://schemas.microsoft.com/office/drawing/2014/main" val="2386097945"/>
                  </a:ext>
                </a:extLst>
              </a:tr>
            </a:tbl>
          </a:graphicData>
        </a:graphic>
      </p:graphicFrame>
      <p:sp>
        <p:nvSpPr>
          <p:cNvPr id="15" name="TextBox 14">
            <a:extLst>
              <a:ext uri="{FF2B5EF4-FFF2-40B4-BE49-F238E27FC236}">
                <a16:creationId xmlns:a16="http://schemas.microsoft.com/office/drawing/2014/main" id="{EC8C5B0C-4B8A-B700-8B3A-853445EC0689}"/>
              </a:ext>
            </a:extLst>
          </p:cNvPr>
          <p:cNvSpPr txBox="1"/>
          <p:nvPr/>
        </p:nvSpPr>
        <p:spPr>
          <a:xfrm>
            <a:off x="2954215" y="2923707"/>
            <a:ext cx="984738" cy="584775"/>
          </a:xfrm>
          <a:prstGeom prst="rect">
            <a:avLst/>
          </a:prstGeom>
          <a:noFill/>
        </p:spPr>
        <p:txBody>
          <a:bodyPr wrap="square" rtlCol="0">
            <a:spAutoFit/>
          </a:bodyPr>
          <a:lstStyle/>
          <a:p>
            <a:r>
              <a:rPr lang="en-US" sz="3200" dirty="0">
                <a:solidFill>
                  <a:srgbClr val="FF0000"/>
                </a:solidFill>
              </a:rPr>
              <a:t>an</a:t>
            </a:r>
          </a:p>
        </p:txBody>
      </p:sp>
      <p:sp>
        <p:nvSpPr>
          <p:cNvPr id="16" name="TextBox 15">
            <a:extLst>
              <a:ext uri="{FF2B5EF4-FFF2-40B4-BE49-F238E27FC236}">
                <a16:creationId xmlns:a16="http://schemas.microsoft.com/office/drawing/2014/main" id="{8D0252EC-49E1-B459-F4DB-9A5E86089389}"/>
              </a:ext>
            </a:extLst>
          </p:cNvPr>
          <p:cNvSpPr txBox="1"/>
          <p:nvPr/>
        </p:nvSpPr>
        <p:spPr>
          <a:xfrm>
            <a:off x="4157317" y="4709522"/>
            <a:ext cx="718974" cy="584775"/>
          </a:xfrm>
          <a:prstGeom prst="rect">
            <a:avLst/>
          </a:prstGeom>
          <a:noFill/>
        </p:spPr>
        <p:txBody>
          <a:bodyPr wrap="square" rtlCol="0">
            <a:spAutoFit/>
          </a:bodyPr>
          <a:lstStyle/>
          <a:p>
            <a:r>
              <a:rPr lang="en-US" sz="3200" dirty="0">
                <a:solidFill>
                  <a:srgbClr val="FF0000"/>
                </a:solidFill>
              </a:rPr>
              <a:t>a</a:t>
            </a:r>
          </a:p>
        </p:txBody>
      </p:sp>
      <p:sp>
        <p:nvSpPr>
          <p:cNvPr id="5" name="Rectangle 4">
            <a:extLst>
              <a:ext uri="{FF2B5EF4-FFF2-40B4-BE49-F238E27FC236}">
                <a16:creationId xmlns:a16="http://schemas.microsoft.com/office/drawing/2014/main" id="{F625BC99-9D88-F3D5-BA54-82A2822137D8}"/>
              </a:ext>
            </a:extLst>
          </p:cNvPr>
          <p:cNvSpPr/>
          <p:nvPr/>
        </p:nvSpPr>
        <p:spPr>
          <a:xfrm>
            <a:off x="1723292" y="5374648"/>
            <a:ext cx="8080131" cy="1015663"/>
          </a:xfrm>
          <a:prstGeom prst="rect">
            <a:avLst/>
          </a:prstGeom>
          <a:noFill/>
        </p:spPr>
        <p:txBody>
          <a:bodyPr wrap="square" lIns="91440" tIns="45720" rIns="91440" bIns="45720">
            <a:spAutoFit/>
          </a:bodyPr>
          <a:lstStyle/>
          <a:p>
            <a:pPr algn="ctr"/>
            <a:r>
              <a:rPr lang="ar-SA"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مع تمنياتي لكم بالنجاح</a:t>
            </a:r>
            <a:endPar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70403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2000"/>
                                        <p:tgtEl>
                                          <p:spTgt spid="5">
                                            <p:txEl>
                                              <p:pRg st="0" end="0"/>
                                            </p:txEl>
                                          </p:spTgt>
                                        </p:tgtEl>
                                      </p:cBhvr>
                                    </p:animEffect>
                                    <p:anim calcmode="lin" valueType="num">
                                      <p:cBhvr>
                                        <p:cTn id="24"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5"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68C0D-55E3-5F13-8A7E-66D6D31A5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625FF4-73AF-CD31-B0C9-15606CDAAB96}"/>
              </a:ext>
            </a:extLst>
          </p:cNvPr>
          <p:cNvSpPr>
            <a:spLocks noGrp="1"/>
          </p:cNvSpPr>
          <p:nvPr>
            <p:ph type="title"/>
          </p:nvPr>
        </p:nvSpPr>
        <p:spPr/>
        <p:txBody>
          <a:bodyPr>
            <a:normAutofit/>
          </a:bodyPr>
          <a:lstStyle/>
          <a:p>
            <a:r>
              <a:rPr lang="en-US" sz="5400" b="1" i="0" u="none" strike="noStrike" baseline="0" dirty="0">
                <a:latin typeface="Tahoma,Bold"/>
              </a:rPr>
              <a:t>MODE OF ASSESSMENTS</a:t>
            </a:r>
            <a:endParaRPr lang="en-AE" sz="11500" dirty="0"/>
          </a:p>
        </p:txBody>
      </p:sp>
      <p:sp>
        <p:nvSpPr>
          <p:cNvPr id="4" name="Slide Number Placeholder 3">
            <a:extLst>
              <a:ext uri="{FF2B5EF4-FFF2-40B4-BE49-F238E27FC236}">
                <a16:creationId xmlns:a16="http://schemas.microsoft.com/office/drawing/2014/main" id="{15E9D5A9-8CFB-3075-4ADE-13203476328F}"/>
              </a:ext>
            </a:extLst>
          </p:cNvPr>
          <p:cNvSpPr>
            <a:spLocks noGrp="1"/>
          </p:cNvSpPr>
          <p:nvPr>
            <p:ph type="sldNum" sz="quarter" idx="12"/>
          </p:nvPr>
        </p:nvSpPr>
        <p:spPr/>
        <p:txBody>
          <a:bodyPr/>
          <a:lstStyle/>
          <a:p>
            <a:fld id="{9D7E10A5-D6BE-49F1-B6B0-3994C46CDFDC}" type="slidenum">
              <a:rPr lang="en-AE" smtClean="0"/>
              <a:pPr/>
              <a:t>3</a:t>
            </a:fld>
            <a:endParaRPr lang="en-AE" dirty="0"/>
          </a:p>
        </p:txBody>
      </p:sp>
      <p:graphicFrame>
        <p:nvGraphicFramePr>
          <p:cNvPr id="6" name="Content Placeholder 5">
            <a:extLst>
              <a:ext uri="{FF2B5EF4-FFF2-40B4-BE49-F238E27FC236}">
                <a16:creationId xmlns:a16="http://schemas.microsoft.com/office/drawing/2014/main" id="{A8F7C964-BD65-6E61-56C6-496B282A4BCC}"/>
              </a:ext>
            </a:extLst>
          </p:cNvPr>
          <p:cNvGraphicFramePr>
            <a:graphicFrameLocks noGrp="1"/>
          </p:cNvGraphicFramePr>
          <p:nvPr>
            <p:ph idx="1"/>
            <p:extLst>
              <p:ext uri="{D42A27DB-BD31-4B8C-83A1-F6EECF244321}">
                <p14:modId xmlns:p14="http://schemas.microsoft.com/office/powerpoint/2010/main" val="1759518362"/>
              </p:ext>
            </p:extLst>
          </p:nvPr>
        </p:nvGraphicFramePr>
        <p:xfrm>
          <a:off x="844062" y="1825624"/>
          <a:ext cx="10509735" cy="4440237"/>
        </p:xfrm>
        <a:graphic>
          <a:graphicData uri="http://schemas.openxmlformats.org/drawingml/2006/table">
            <a:tbl>
              <a:tblPr firstRow="1" bandRow="1">
                <a:tableStyleId>{5C22544A-7EE6-4342-B048-85BDC9FD1C3A}</a:tableStyleId>
              </a:tblPr>
              <a:tblGrid>
                <a:gridCol w="2919046">
                  <a:extLst>
                    <a:ext uri="{9D8B030D-6E8A-4147-A177-3AD203B41FA5}">
                      <a16:colId xmlns:a16="http://schemas.microsoft.com/office/drawing/2014/main" val="3729367344"/>
                    </a:ext>
                  </a:extLst>
                </a:gridCol>
                <a:gridCol w="1811215">
                  <a:extLst>
                    <a:ext uri="{9D8B030D-6E8A-4147-A177-3AD203B41FA5}">
                      <a16:colId xmlns:a16="http://schemas.microsoft.com/office/drawing/2014/main" val="1823978371"/>
                    </a:ext>
                  </a:extLst>
                </a:gridCol>
                <a:gridCol w="5779474">
                  <a:extLst>
                    <a:ext uri="{9D8B030D-6E8A-4147-A177-3AD203B41FA5}">
                      <a16:colId xmlns:a16="http://schemas.microsoft.com/office/drawing/2014/main" val="3602873794"/>
                    </a:ext>
                  </a:extLst>
                </a:gridCol>
              </a:tblGrid>
              <a:tr h="769387">
                <a:tc>
                  <a:txBody>
                    <a:bodyPr/>
                    <a:lstStyle/>
                    <a:p>
                      <a:pPr algn="ctr" fontAlgn="b"/>
                      <a:r>
                        <a:rPr lang="en-US" sz="4000" b="0" i="0" u="none" strike="noStrike" dirty="0">
                          <a:solidFill>
                            <a:srgbClr val="000000"/>
                          </a:solidFill>
                          <a:effectLst/>
                          <a:latin typeface="Calibri" panose="020F0502020204030204" pitchFamily="34" charset="0"/>
                        </a:rPr>
                        <a:t>Components </a:t>
                      </a:r>
                    </a:p>
                  </a:txBody>
                  <a:tcPr marL="6350" marR="6350" marT="6350" marB="0" anchor="ctr"/>
                </a:tc>
                <a:tc>
                  <a:txBody>
                    <a:bodyPr/>
                    <a:lstStyle/>
                    <a:p>
                      <a:pPr algn="ctr" fontAlgn="b"/>
                      <a:r>
                        <a:rPr lang="en-US" sz="4000" b="0" i="0" u="none" strike="noStrike" dirty="0">
                          <a:solidFill>
                            <a:srgbClr val="000000"/>
                          </a:solidFill>
                          <a:effectLst/>
                          <a:latin typeface="Calibri" panose="020F0502020204030204" pitchFamily="34" charset="0"/>
                        </a:rPr>
                        <a:t>Marks</a:t>
                      </a:r>
                    </a:p>
                  </a:txBody>
                  <a:tcPr marL="6350" marR="6350" marT="6350" marB="0" anchor="ctr"/>
                </a:tc>
                <a:tc>
                  <a:txBody>
                    <a:bodyPr/>
                    <a:lstStyle/>
                    <a:p>
                      <a:endParaRPr lang="en-US"/>
                    </a:p>
                  </a:txBody>
                  <a:tcPr/>
                </a:tc>
                <a:extLst>
                  <a:ext uri="{0D108BD9-81ED-4DB2-BD59-A6C34878D82A}">
                    <a16:rowId xmlns:a16="http://schemas.microsoft.com/office/drawing/2014/main" val="220109493"/>
                  </a:ext>
                </a:extLst>
              </a:tr>
              <a:tr h="54095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rgbClr val="000000"/>
                          </a:solidFill>
                          <a:effectLst/>
                          <a:latin typeface="Calibri" panose="020F0502020204030204" pitchFamily="34" charset="0"/>
                        </a:rPr>
                        <a:t> Assignment 1</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10</a:t>
                      </a:r>
                    </a:p>
                  </a:txBody>
                  <a:tcPr marL="6350" marR="6350" marT="6350" marB="0" anchor="ctr"/>
                </a:tc>
                <a:tc>
                  <a:txBody>
                    <a:bodyPr/>
                    <a:lstStyle/>
                    <a:p>
                      <a:endParaRPr lang="en-US"/>
                    </a:p>
                  </a:txBody>
                  <a:tcPr/>
                </a:tc>
                <a:extLst>
                  <a:ext uri="{0D108BD9-81ED-4DB2-BD59-A6C34878D82A}">
                    <a16:rowId xmlns:a16="http://schemas.microsoft.com/office/drawing/2014/main" val="1663558196"/>
                  </a:ext>
                </a:extLst>
              </a:tr>
              <a:tr h="540951">
                <a:tc>
                  <a:txBody>
                    <a:bodyPr/>
                    <a:lstStyle/>
                    <a:p>
                      <a:pPr algn="l" fontAlgn="b"/>
                      <a:r>
                        <a:rPr lang="en-US" sz="2800" b="0" i="0" u="none" strike="noStrike" dirty="0">
                          <a:solidFill>
                            <a:schemeClr val="tx1"/>
                          </a:solidFill>
                          <a:effectLst/>
                          <a:latin typeface="Calibri" panose="020F0502020204030204" pitchFamily="34" charset="0"/>
                        </a:rPr>
                        <a:t> Assignment 2</a:t>
                      </a:r>
                    </a:p>
                  </a:txBody>
                  <a:tcPr marL="6350" marR="6350" marT="6350" marB="0" anchor="ctr"/>
                </a:tc>
                <a:tc>
                  <a:txBody>
                    <a:bodyPr/>
                    <a:lstStyle/>
                    <a:p>
                      <a:pPr algn="ctr" fontAlgn="b"/>
                      <a:r>
                        <a:rPr lang="en-AE" sz="2800" b="0" i="0" u="none" strike="noStrike" dirty="0">
                          <a:solidFill>
                            <a:schemeClr val="tx1"/>
                          </a:solidFill>
                          <a:effectLst/>
                          <a:latin typeface="Calibri" panose="020F0502020204030204" pitchFamily="34" charset="0"/>
                        </a:rPr>
                        <a:t>10</a:t>
                      </a:r>
                    </a:p>
                  </a:txBody>
                  <a:tcPr marL="6350" marR="6350" marT="6350" marB="0" anchor="ctr"/>
                </a:tc>
                <a:tc>
                  <a:txBody>
                    <a:bodyPr/>
                    <a:lstStyle/>
                    <a:p>
                      <a:endParaRPr lang="en-US"/>
                    </a:p>
                  </a:txBody>
                  <a:tcPr/>
                </a:tc>
                <a:extLst>
                  <a:ext uri="{0D108BD9-81ED-4DB2-BD59-A6C34878D82A}">
                    <a16:rowId xmlns:a16="http://schemas.microsoft.com/office/drawing/2014/main" val="1240713857"/>
                  </a:ext>
                </a:extLst>
              </a:tr>
              <a:tr h="6472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chemeClr val="tx1"/>
                          </a:solidFill>
                          <a:effectLst/>
                          <a:latin typeface="Calibri" panose="020F0502020204030204" pitchFamily="34" charset="0"/>
                        </a:rPr>
                        <a:t>Assignment 3</a:t>
                      </a:r>
                    </a:p>
                  </a:txBody>
                  <a:tcPr/>
                </a:tc>
                <a:tc>
                  <a:txBody>
                    <a:bodyPr/>
                    <a:lstStyle/>
                    <a:p>
                      <a:pPr marL="0" algn="ctr" defTabSz="914400" rtl="0" eaLnBrk="1" fontAlgn="b" latinLnBrk="0" hangingPunct="1"/>
                      <a:r>
                        <a:rPr lang="en-AE" sz="2800" b="0" i="0" u="none" strike="noStrike" kern="1200" dirty="0">
                          <a:solidFill>
                            <a:schemeClr val="tx1"/>
                          </a:solidFill>
                          <a:effectLst/>
                          <a:latin typeface="Calibri" panose="020F0502020204030204" pitchFamily="34" charset="0"/>
                          <a:ea typeface="+mn-ea"/>
                          <a:cs typeface="+mn-cs"/>
                        </a:rPr>
                        <a:t>10</a:t>
                      </a:r>
                    </a:p>
                  </a:txBody>
                  <a:tcPr anchor="ctr"/>
                </a:tc>
                <a:tc>
                  <a:txBody>
                    <a:bodyPr/>
                    <a:lstStyle/>
                    <a:p>
                      <a:endParaRPr lang="en-US" dirty="0"/>
                    </a:p>
                  </a:txBody>
                  <a:tcPr/>
                </a:tc>
                <a:extLst>
                  <a:ext uri="{0D108BD9-81ED-4DB2-BD59-A6C34878D82A}">
                    <a16:rowId xmlns:a16="http://schemas.microsoft.com/office/drawing/2014/main" val="4080644811"/>
                  </a:ext>
                </a:extLst>
              </a:tr>
              <a:tr h="6472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rgbClr val="FF0000"/>
                          </a:solidFill>
                          <a:effectLst/>
                          <a:latin typeface="Calibri" panose="020F0502020204030204" pitchFamily="34" charset="0"/>
                        </a:rPr>
                        <a:t>Assignment 4</a:t>
                      </a:r>
                    </a:p>
                  </a:txBody>
                  <a:tcPr/>
                </a:tc>
                <a:tc>
                  <a:txBody>
                    <a:bodyPr/>
                    <a:lstStyle/>
                    <a:p>
                      <a:pPr marL="0" algn="ctr" defTabSz="914400" rtl="0" eaLnBrk="1" fontAlgn="b" latinLnBrk="0" hangingPunct="1"/>
                      <a:r>
                        <a:rPr lang="en-AE" sz="2800" b="0" i="0" u="none" strike="noStrike" kern="1200" dirty="0">
                          <a:solidFill>
                            <a:srgbClr val="FF0000"/>
                          </a:solidFill>
                          <a:effectLst/>
                          <a:latin typeface="Calibri" panose="020F0502020204030204" pitchFamily="34" charset="0"/>
                          <a:ea typeface="+mn-ea"/>
                          <a:cs typeface="+mn-cs"/>
                        </a:rPr>
                        <a:t>10</a:t>
                      </a:r>
                    </a:p>
                  </a:txBody>
                  <a:tcPr anchor="ctr"/>
                </a:tc>
                <a:tc>
                  <a:txBody>
                    <a:bodyPr/>
                    <a:lstStyle/>
                    <a:p>
                      <a:endParaRPr lang="en-US" dirty="0"/>
                    </a:p>
                  </a:txBody>
                  <a:tcPr/>
                </a:tc>
                <a:extLst>
                  <a:ext uri="{0D108BD9-81ED-4DB2-BD59-A6C34878D82A}">
                    <a16:rowId xmlns:a16="http://schemas.microsoft.com/office/drawing/2014/main" val="3213141903"/>
                  </a:ext>
                </a:extLst>
              </a:tr>
              <a:tr h="6472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rgbClr val="000000"/>
                          </a:solidFill>
                          <a:effectLst/>
                          <a:latin typeface="Calibri" panose="020F0502020204030204" pitchFamily="34" charset="0"/>
                        </a:rPr>
                        <a:t>Semester Exam</a:t>
                      </a:r>
                    </a:p>
                  </a:txBody>
                  <a:tcPr/>
                </a:tc>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10</a:t>
                      </a:r>
                      <a:endParaRPr lang="en-AE" sz="2800" b="0" i="0" u="none" strike="noStrike" kern="1200" dirty="0">
                        <a:solidFill>
                          <a:srgbClr val="000000"/>
                        </a:solidFill>
                        <a:effectLst/>
                        <a:latin typeface="Calibri" panose="020F0502020204030204" pitchFamily="34" charset="0"/>
                        <a:ea typeface="+mn-ea"/>
                        <a:cs typeface="+mn-cs"/>
                      </a:endParaRPr>
                    </a:p>
                  </a:txBody>
                  <a:tcPr anchor="ctr"/>
                </a:tc>
                <a:tc>
                  <a:txBody>
                    <a:bodyPr/>
                    <a:lstStyle/>
                    <a:p>
                      <a:endParaRPr lang="en-US"/>
                    </a:p>
                  </a:txBody>
                  <a:tcPr/>
                </a:tc>
                <a:extLst>
                  <a:ext uri="{0D108BD9-81ED-4DB2-BD59-A6C34878D82A}">
                    <a16:rowId xmlns:a16="http://schemas.microsoft.com/office/drawing/2014/main" val="1822653558"/>
                  </a:ext>
                </a:extLst>
              </a:tr>
              <a:tr h="6472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kern="1200" dirty="0">
                          <a:solidFill>
                            <a:srgbClr val="000000"/>
                          </a:solidFill>
                          <a:effectLst/>
                          <a:latin typeface="Calibri" panose="020F0502020204030204" pitchFamily="34" charset="0"/>
                          <a:ea typeface="+mn-ea"/>
                          <a:cs typeface="+mn-cs"/>
                        </a:rPr>
                        <a:t>Final Exam</a:t>
                      </a:r>
                    </a:p>
                  </a:txBody>
                  <a:tcPr/>
                </a:tc>
                <a:tc>
                  <a:txBody>
                    <a:bodyPr/>
                    <a:lstStyle/>
                    <a:p>
                      <a:pPr algn="ctr"/>
                      <a:r>
                        <a:rPr lang="en-US" sz="2800" b="0" i="0" u="none" strike="noStrike" kern="1200" dirty="0">
                          <a:solidFill>
                            <a:srgbClr val="000000"/>
                          </a:solidFill>
                          <a:effectLst/>
                          <a:latin typeface="Calibri" panose="020F0502020204030204" pitchFamily="34" charset="0"/>
                          <a:ea typeface="+mn-ea"/>
                          <a:cs typeface="+mn-cs"/>
                        </a:rPr>
                        <a:t>50</a:t>
                      </a:r>
                    </a:p>
                  </a:txBody>
                  <a:tcPr/>
                </a:tc>
                <a:tc>
                  <a:txBody>
                    <a:bodyPr/>
                    <a:lstStyle/>
                    <a:p>
                      <a:endParaRPr lang="en-US" dirty="0"/>
                    </a:p>
                  </a:txBody>
                  <a:tcPr/>
                </a:tc>
                <a:extLst>
                  <a:ext uri="{0D108BD9-81ED-4DB2-BD59-A6C34878D82A}">
                    <a16:rowId xmlns:a16="http://schemas.microsoft.com/office/drawing/2014/main" val="743078869"/>
                  </a:ext>
                </a:extLst>
              </a:tr>
            </a:tbl>
          </a:graphicData>
        </a:graphic>
      </p:graphicFrame>
    </p:spTree>
    <p:extLst>
      <p:ext uri="{BB962C8B-B14F-4D97-AF65-F5344CB8AC3E}">
        <p14:creationId xmlns:p14="http://schemas.microsoft.com/office/powerpoint/2010/main" val="147588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CDBF-32D0-6FFD-9B29-BA224C3B176F}"/>
              </a:ext>
            </a:extLst>
          </p:cNvPr>
          <p:cNvSpPr>
            <a:spLocks noGrp="1"/>
          </p:cNvSpPr>
          <p:nvPr>
            <p:ph type="title"/>
          </p:nvPr>
        </p:nvSpPr>
        <p:spPr/>
        <p:txBody>
          <a:bodyPr>
            <a:normAutofit/>
          </a:bodyPr>
          <a:lstStyle/>
          <a:p>
            <a:r>
              <a:rPr lang="en-US" sz="6600" dirty="0"/>
              <a:t>Semester and Final Exams</a:t>
            </a:r>
            <a:endParaRPr lang="en-AE" sz="6600" dirty="0"/>
          </a:p>
        </p:txBody>
      </p:sp>
      <p:sp>
        <p:nvSpPr>
          <p:cNvPr id="4" name="Slide Number Placeholder 3">
            <a:extLst>
              <a:ext uri="{FF2B5EF4-FFF2-40B4-BE49-F238E27FC236}">
                <a16:creationId xmlns:a16="http://schemas.microsoft.com/office/drawing/2014/main" id="{72569D15-BB74-BB86-F1CB-5A621B2D2604}"/>
              </a:ext>
            </a:extLst>
          </p:cNvPr>
          <p:cNvSpPr>
            <a:spLocks noGrp="1"/>
          </p:cNvSpPr>
          <p:nvPr>
            <p:ph type="sldNum" sz="quarter" idx="12"/>
          </p:nvPr>
        </p:nvSpPr>
        <p:spPr/>
        <p:txBody>
          <a:bodyPr/>
          <a:lstStyle/>
          <a:p>
            <a:fld id="{9D7E10A5-D6BE-49F1-B6B0-3994C46CDFDC}" type="slidenum">
              <a:rPr lang="en-AE" smtClean="0"/>
              <a:pPr/>
              <a:t>4</a:t>
            </a:fld>
            <a:endParaRPr lang="en-AE" dirty="0"/>
          </a:p>
        </p:txBody>
      </p:sp>
      <p:graphicFrame>
        <p:nvGraphicFramePr>
          <p:cNvPr id="7" name="Content Placeholder 6">
            <a:extLst>
              <a:ext uri="{FF2B5EF4-FFF2-40B4-BE49-F238E27FC236}">
                <a16:creationId xmlns:a16="http://schemas.microsoft.com/office/drawing/2014/main" id="{A1DAF14D-9855-C2E1-599B-9765E5733463}"/>
              </a:ext>
            </a:extLst>
          </p:cNvPr>
          <p:cNvGraphicFramePr>
            <a:graphicFrameLocks noGrp="1"/>
          </p:cNvGraphicFramePr>
          <p:nvPr>
            <p:ph idx="1"/>
          </p:nvPr>
        </p:nvGraphicFramePr>
        <p:xfrm>
          <a:off x="870438" y="1825625"/>
          <a:ext cx="10483359" cy="4602480"/>
        </p:xfrm>
        <a:graphic>
          <a:graphicData uri="http://schemas.openxmlformats.org/drawingml/2006/table">
            <a:tbl>
              <a:tblPr firstRow="1" bandRow="1">
                <a:tableStyleId>{5C22544A-7EE6-4342-B048-85BDC9FD1C3A}</a:tableStyleId>
              </a:tblPr>
              <a:tblGrid>
                <a:gridCol w="1750842">
                  <a:extLst>
                    <a:ext uri="{9D8B030D-6E8A-4147-A177-3AD203B41FA5}">
                      <a16:colId xmlns:a16="http://schemas.microsoft.com/office/drawing/2014/main" val="26608472"/>
                    </a:ext>
                  </a:extLst>
                </a:gridCol>
                <a:gridCol w="1666240">
                  <a:extLst>
                    <a:ext uri="{9D8B030D-6E8A-4147-A177-3AD203B41FA5}">
                      <a16:colId xmlns:a16="http://schemas.microsoft.com/office/drawing/2014/main" val="1582377330"/>
                    </a:ext>
                  </a:extLst>
                </a:gridCol>
                <a:gridCol w="7066277">
                  <a:extLst>
                    <a:ext uri="{9D8B030D-6E8A-4147-A177-3AD203B41FA5}">
                      <a16:colId xmlns:a16="http://schemas.microsoft.com/office/drawing/2014/main" val="1420529304"/>
                    </a:ext>
                  </a:extLst>
                </a:gridCol>
              </a:tblGrid>
              <a:tr h="370840">
                <a:tc>
                  <a:txBody>
                    <a:bodyPr/>
                    <a:lstStyle/>
                    <a:p>
                      <a:pPr marL="0" algn="l" defTabSz="914400" rtl="0" eaLnBrk="1" latinLnBrk="0" hangingPunct="1"/>
                      <a:r>
                        <a:rPr lang="en-US" sz="2800" b="1" kern="1200" dirty="0">
                          <a:solidFill>
                            <a:schemeClr val="lt1"/>
                          </a:solidFill>
                          <a:latin typeface="+mn-lt"/>
                          <a:ea typeface="+mn-ea"/>
                          <a:cs typeface="+mn-cs"/>
                        </a:rPr>
                        <a:t>Semester Exam</a:t>
                      </a:r>
                      <a:endParaRPr lang="en-AE" sz="2800" b="1" kern="1200" dirty="0">
                        <a:solidFill>
                          <a:schemeClr val="lt1"/>
                        </a:solidFill>
                        <a:latin typeface="+mn-lt"/>
                        <a:ea typeface="+mn-ea"/>
                        <a:cs typeface="+mn-cs"/>
                      </a:endParaRPr>
                    </a:p>
                  </a:txBody>
                  <a:tcPr/>
                </a:tc>
                <a:tc>
                  <a:txBody>
                    <a:bodyPr/>
                    <a:lstStyle/>
                    <a:p>
                      <a:pPr marL="0" algn="l" defTabSz="914400" rtl="0" eaLnBrk="1" latinLnBrk="0" hangingPunct="1"/>
                      <a:r>
                        <a:rPr lang="en-US" sz="2800" b="1" kern="1200" dirty="0">
                          <a:solidFill>
                            <a:schemeClr val="lt1"/>
                          </a:solidFill>
                          <a:latin typeface="+mn-lt"/>
                          <a:ea typeface="+mn-ea"/>
                          <a:cs typeface="+mn-cs"/>
                        </a:rPr>
                        <a:t>Final Exam</a:t>
                      </a:r>
                      <a:endParaRPr lang="en-AE" sz="2800" b="1" kern="1200" dirty="0">
                        <a:solidFill>
                          <a:schemeClr val="lt1"/>
                        </a:solidFill>
                        <a:latin typeface="+mn-lt"/>
                        <a:ea typeface="+mn-ea"/>
                        <a:cs typeface="+mn-cs"/>
                      </a:endParaRPr>
                    </a:p>
                  </a:txBody>
                  <a:tcPr/>
                </a:tc>
                <a:tc>
                  <a:txBody>
                    <a:bodyPr/>
                    <a:lstStyle/>
                    <a:p>
                      <a:pPr marL="0" algn="l" defTabSz="914400" rtl="0" eaLnBrk="1" latinLnBrk="0" hangingPunct="1"/>
                      <a:r>
                        <a:rPr lang="en-US" sz="3200" b="1" kern="1200" dirty="0">
                          <a:solidFill>
                            <a:schemeClr val="lt1"/>
                          </a:solidFill>
                          <a:latin typeface="+mn-lt"/>
                          <a:ea typeface="+mn-ea"/>
                          <a:cs typeface="+mn-cs"/>
                        </a:rPr>
                        <a:t>Types of Questions</a:t>
                      </a:r>
                      <a:endParaRPr lang="en-AE" sz="3200" b="1" kern="1200" dirty="0">
                        <a:solidFill>
                          <a:schemeClr val="lt1"/>
                        </a:solidFill>
                        <a:latin typeface="+mn-lt"/>
                        <a:ea typeface="+mn-ea"/>
                        <a:cs typeface="+mn-cs"/>
                      </a:endParaRPr>
                    </a:p>
                  </a:txBody>
                  <a:tcPr anchor="ctr"/>
                </a:tc>
                <a:extLst>
                  <a:ext uri="{0D108BD9-81ED-4DB2-BD59-A6C34878D82A}">
                    <a16:rowId xmlns:a16="http://schemas.microsoft.com/office/drawing/2014/main" val="3784786490"/>
                  </a:ext>
                </a:extLst>
              </a:tr>
              <a:tr h="370840">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r>
                        <a:rPr lang="en-US" sz="3400" dirty="0"/>
                        <a:t>Multiple-choice questions</a:t>
                      </a:r>
                      <a:endParaRPr lang="en-AE" sz="3400" dirty="0"/>
                    </a:p>
                  </a:txBody>
                  <a:tcPr/>
                </a:tc>
                <a:extLst>
                  <a:ext uri="{0D108BD9-81ED-4DB2-BD59-A6C34878D82A}">
                    <a16:rowId xmlns:a16="http://schemas.microsoft.com/office/drawing/2014/main" val="1951299833"/>
                  </a:ext>
                </a:extLst>
              </a:tr>
              <a:tr h="370840">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r>
                        <a:rPr lang="en-US" sz="3400" dirty="0"/>
                        <a:t>True / False questions</a:t>
                      </a:r>
                      <a:endParaRPr lang="en-AE" sz="3400" dirty="0"/>
                    </a:p>
                  </a:txBody>
                  <a:tcPr/>
                </a:tc>
                <a:extLst>
                  <a:ext uri="{0D108BD9-81ED-4DB2-BD59-A6C34878D82A}">
                    <a16:rowId xmlns:a16="http://schemas.microsoft.com/office/drawing/2014/main" val="418812436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r>
                        <a:rPr lang="en-US" sz="3400" dirty="0"/>
                        <a:t>Fill in the blanks </a:t>
                      </a:r>
                      <a:endParaRPr lang="en-AE" sz="3400" dirty="0"/>
                    </a:p>
                  </a:txBody>
                  <a:tcPr/>
                </a:tc>
                <a:extLst>
                  <a:ext uri="{0D108BD9-81ED-4DB2-BD59-A6C34878D82A}">
                    <a16:rowId xmlns:a16="http://schemas.microsoft.com/office/drawing/2014/main" val="381960548"/>
                  </a:ext>
                </a:extLst>
              </a:tr>
              <a:tr h="130420">
                <a:tc>
                  <a:txBody>
                    <a:bodyPr/>
                    <a:lstStyle/>
                    <a:p>
                      <a:pPr algn="ctr"/>
                      <a:endParaRPr lang="en-AE" sz="3200" dirty="0">
                        <a:solidFill>
                          <a:srgbClr val="FF0000"/>
                        </a:solidFill>
                      </a:endParaRPr>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Match the terms to their explanations </a:t>
                      </a:r>
                      <a:endParaRPr lang="en-AE" sz="3400" dirty="0"/>
                    </a:p>
                  </a:txBody>
                  <a:tcPr/>
                </a:tc>
                <a:extLst>
                  <a:ext uri="{0D108BD9-81ED-4DB2-BD59-A6C34878D82A}">
                    <a16:rowId xmlns:a16="http://schemas.microsoft.com/office/drawing/2014/main" val="2709157335"/>
                  </a:ext>
                </a:extLst>
              </a:tr>
              <a:tr h="370840">
                <a:tc>
                  <a:txBody>
                    <a:bodyPr/>
                    <a:lstStyle/>
                    <a:p>
                      <a:endParaRPr lang="en-AE" dirty="0"/>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Define the terminologies</a:t>
                      </a:r>
                      <a:endParaRPr lang="en-AE" sz="3400" dirty="0"/>
                    </a:p>
                  </a:txBody>
                  <a:tcPr/>
                </a:tc>
                <a:extLst>
                  <a:ext uri="{0D108BD9-81ED-4DB2-BD59-A6C34878D82A}">
                    <a16:rowId xmlns:a16="http://schemas.microsoft.com/office/drawing/2014/main" val="3539813439"/>
                  </a:ext>
                </a:extLst>
              </a:tr>
              <a:tr h="370840">
                <a:tc>
                  <a:txBody>
                    <a:bodyPr/>
                    <a:lstStyle/>
                    <a:p>
                      <a:endParaRPr lang="en-AE"/>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Short essay questions</a:t>
                      </a:r>
                      <a:endParaRPr lang="en-AE" sz="3400" dirty="0"/>
                    </a:p>
                  </a:txBody>
                  <a:tcPr/>
                </a:tc>
                <a:extLst>
                  <a:ext uri="{0D108BD9-81ED-4DB2-BD59-A6C34878D82A}">
                    <a16:rowId xmlns:a16="http://schemas.microsoft.com/office/drawing/2014/main" val="3949669709"/>
                  </a:ext>
                </a:extLst>
              </a:tr>
            </a:tbl>
          </a:graphicData>
        </a:graphic>
      </p:graphicFrame>
    </p:spTree>
    <p:extLst>
      <p:ext uri="{BB962C8B-B14F-4D97-AF65-F5344CB8AC3E}">
        <p14:creationId xmlns:p14="http://schemas.microsoft.com/office/powerpoint/2010/main" val="3696975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2F9F-8AE5-7669-2A55-A7CCEF542A14}"/>
              </a:ext>
            </a:extLst>
          </p:cNvPr>
          <p:cNvSpPr>
            <a:spLocks noGrp="1"/>
          </p:cNvSpPr>
          <p:nvPr>
            <p:ph type="title"/>
          </p:nvPr>
        </p:nvSpPr>
        <p:spPr/>
        <p:txBody>
          <a:bodyPr>
            <a:normAutofit/>
          </a:bodyPr>
          <a:lstStyle/>
          <a:p>
            <a:r>
              <a:rPr lang="en-AE" sz="7200" kern="100" dirty="0">
                <a:effectLst/>
                <a:latin typeface="Times New Roman" panose="02020603050405020304" pitchFamily="18" charset="0"/>
                <a:ea typeface="Calibri" panose="020F0502020204030204" pitchFamily="34" charset="0"/>
              </a:rPr>
              <a:t>Assignment 4</a:t>
            </a:r>
            <a:endParaRPr lang="en-AE" sz="7200" dirty="0"/>
          </a:p>
        </p:txBody>
      </p:sp>
      <p:sp>
        <p:nvSpPr>
          <p:cNvPr id="3" name="Content Placeholder 2">
            <a:extLst>
              <a:ext uri="{FF2B5EF4-FFF2-40B4-BE49-F238E27FC236}">
                <a16:creationId xmlns:a16="http://schemas.microsoft.com/office/drawing/2014/main" id="{7AC4347E-7062-788D-CB9F-C4C0944D5A61}"/>
              </a:ext>
            </a:extLst>
          </p:cNvPr>
          <p:cNvSpPr>
            <a:spLocks noGrp="1"/>
          </p:cNvSpPr>
          <p:nvPr>
            <p:ph sz="half" idx="1"/>
          </p:nvPr>
        </p:nvSpPr>
        <p:spPr>
          <a:custGeom>
            <a:avLst/>
            <a:gdLst>
              <a:gd name="connsiteX0" fmla="*/ 0 w 5181600"/>
              <a:gd name="connsiteY0" fmla="*/ 0 h 4351338"/>
              <a:gd name="connsiteX1" fmla="*/ 472101 w 5181600"/>
              <a:gd name="connsiteY1" fmla="*/ 0 h 4351338"/>
              <a:gd name="connsiteX2" fmla="*/ 1047835 w 5181600"/>
              <a:gd name="connsiteY2" fmla="*/ 0 h 4351338"/>
              <a:gd name="connsiteX3" fmla="*/ 1727200 w 5181600"/>
              <a:gd name="connsiteY3" fmla="*/ 0 h 4351338"/>
              <a:gd name="connsiteX4" fmla="*/ 2406565 w 5181600"/>
              <a:gd name="connsiteY4" fmla="*/ 0 h 4351338"/>
              <a:gd name="connsiteX5" fmla="*/ 2930483 w 5181600"/>
              <a:gd name="connsiteY5" fmla="*/ 0 h 4351338"/>
              <a:gd name="connsiteX6" fmla="*/ 3558032 w 5181600"/>
              <a:gd name="connsiteY6" fmla="*/ 0 h 4351338"/>
              <a:gd name="connsiteX7" fmla="*/ 4185581 w 5181600"/>
              <a:gd name="connsiteY7" fmla="*/ 0 h 4351338"/>
              <a:gd name="connsiteX8" fmla="*/ 4605867 w 5181600"/>
              <a:gd name="connsiteY8" fmla="*/ 0 h 4351338"/>
              <a:gd name="connsiteX9" fmla="*/ 5181600 w 5181600"/>
              <a:gd name="connsiteY9" fmla="*/ 0 h 4351338"/>
              <a:gd name="connsiteX10" fmla="*/ 5181600 w 5181600"/>
              <a:gd name="connsiteY10" fmla="*/ 456890 h 4351338"/>
              <a:gd name="connsiteX11" fmla="*/ 5181600 w 5181600"/>
              <a:gd name="connsiteY11" fmla="*/ 1044321 h 4351338"/>
              <a:gd name="connsiteX12" fmla="*/ 5181600 w 5181600"/>
              <a:gd name="connsiteY12" fmla="*/ 1457698 h 4351338"/>
              <a:gd name="connsiteX13" fmla="*/ 5181600 w 5181600"/>
              <a:gd name="connsiteY13" fmla="*/ 2001615 h 4351338"/>
              <a:gd name="connsiteX14" fmla="*/ 5181600 w 5181600"/>
              <a:gd name="connsiteY14" fmla="*/ 2502019 h 4351338"/>
              <a:gd name="connsiteX15" fmla="*/ 5181600 w 5181600"/>
              <a:gd name="connsiteY15" fmla="*/ 3089450 h 4351338"/>
              <a:gd name="connsiteX16" fmla="*/ 5181600 w 5181600"/>
              <a:gd name="connsiteY16" fmla="*/ 3589854 h 4351338"/>
              <a:gd name="connsiteX17" fmla="*/ 5181600 w 5181600"/>
              <a:gd name="connsiteY17" fmla="*/ 4351338 h 4351338"/>
              <a:gd name="connsiteX18" fmla="*/ 4657683 w 5181600"/>
              <a:gd name="connsiteY18" fmla="*/ 4351338 h 4351338"/>
              <a:gd name="connsiteX19" fmla="*/ 4237397 w 5181600"/>
              <a:gd name="connsiteY19" fmla="*/ 4351338 h 4351338"/>
              <a:gd name="connsiteX20" fmla="*/ 3609848 w 5181600"/>
              <a:gd name="connsiteY20" fmla="*/ 4351338 h 4351338"/>
              <a:gd name="connsiteX21" fmla="*/ 3085931 w 5181600"/>
              <a:gd name="connsiteY21" fmla="*/ 4351338 h 4351338"/>
              <a:gd name="connsiteX22" fmla="*/ 2562013 w 5181600"/>
              <a:gd name="connsiteY22" fmla="*/ 4351338 h 4351338"/>
              <a:gd name="connsiteX23" fmla="*/ 1986280 w 5181600"/>
              <a:gd name="connsiteY23" fmla="*/ 4351338 h 4351338"/>
              <a:gd name="connsiteX24" fmla="*/ 1410547 w 5181600"/>
              <a:gd name="connsiteY24" fmla="*/ 4351338 h 4351338"/>
              <a:gd name="connsiteX25" fmla="*/ 990261 w 5181600"/>
              <a:gd name="connsiteY25" fmla="*/ 4351338 h 4351338"/>
              <a:gd name="connsiteX26" fmla="*/ 0 w 5181600"/>
              <a:gd name="connsiteY26" fmla="*/ 4351338 h 4351338"/>
              <a:gd name="connsiteX27" fmla="*/ 0 w 5181600"/>
              <a:gd name="connsiteY27" fmla="*/ 3850934 h 4351338"/>
              <a:gd name="connsiteX28" fmla="*/ 0 w 5181600"/>
              <a:gd name="connsiteY28" fmla="*/ 3263504 h 4351338"/>
              <a:gd name="connsiteX29" fmla="*/ 0 w 5181600"/>
              <a:gd name="connsiteY29" fmla="*/ 2763100 h 4351338"/>
              <a:gd name="connsiteX30" fmla="*/ 0 w 5181600"/>
              <a:gd name="connsiteY30" fmla="*/ 2349723 h 4351338"/>
              <a:gd name="connsiteX31" fmla="*/ 0 w 5181600"/>
              <a:gd name="connsiteY31" fmla="*/ 1762292 h 4351338"/>
              <a:gd name="connsiteX32" fmla="*/ 0 w 5181600"/>
              <a:gd name="connsiteY32" fmla="*/ 1305401 h 4351338"/>
              <a:gd name="connsiteX33" fmla="*/ 0 w 5181600"/>
              <a:gd name="connsiteY33" fmla="*/ 761484 h 4351338"/>
              <a:gd name="connsiteX34" fmla="*/ 0 w 5181600"/>
              <a:gd name="connsiteY34"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81600" h="4351338" fill="none" extrusionOk="0">
                <a:moveTo>
                  <a:pt x="0" y="0"/>
                </a:moveTo>
                <a:cubicBezTo>
                  <a:pt x="147703" y="-26591"/>
                  <a:pt x="347145" y="5423"/>
                  <a:pt x="472101" y="0"/>
                </a:cubicBezTo>
                <a:cubicBezTo>
                  <a:pt x="597057" y="-5423"/>
                  <a:pt x="926945" y="8315"/>
                  <a:pt x="1047835" y="0"/>
                </a:cubicBezTo>
                <a:cubicBezTo>
                  <a:pt x="1168725" y="-8315"/>
                  <a:pt x="1552030" y="40867"/>
                  <a:pt x="1727200" y="0"/>
                </a:cubicBezTo>
                <a:cubicBezTo>
                  <a:pt x="1902371" y="-40867"/>
                  <a:pt x="2235695" y="15089"/>
                  <a:pt x="2406565" y="0"/>
                </a:cubicBezTo>
                <a:cubicBezTo>
                  <a:pt x="2577436" y="-15089"/>
                  <a:pt x="2737188" y="21004"/>
                  <a:pt x="2930483" y="0"/>
                </a:cubicBezTo>
                <a:cubicBezTo>
                  <a:pt x="3123778" y="-21004"/>
                  <a:pt x="3332506" y="37499"/>
                  <a:pt x="3558032" y="0"/>
                </a:cubicBezTo>
                <a:cubicBezTo>
                  <a:pt x="3783558" y="-37499"/>
                  <a:pt x="4024730" y="47654"/>
                  <a:pt x="4185581" y="0"/>
                </a:cubicBezTo>
                <a:cubicBezTo>
                  <a:pt x="4346432" y="-47654"/>
                  <a:pt x="4509403" y="21413"/>
                  <a:pt x="4605867" y="0"/>
                </a:cubicBezTo>
                <a:cubicBezTo>
                  <a:pt x="4702331" y="-21413"/>
                  <a:pt x="5059581" y="46167"/>
                  <a:pt x="5181600" y="0"/>
                </a:cubicBezTo>
                <a:cubicBezTo>
                  <a:pt x="5206504" y="176040"/>
                  <a:pt x="5142039" y="252884"/>
                  <a:pt x="5181600" y="456890"/>
                </a:cubicBezTo>
                <a:cubicBezTo>
                  <a:pt x="5221161" y="660896"/>
                  <a:pt x="5164250" y="902298"/>
                  <a:pt x="5181600" y="1044321"/>
                </a:cubicBezTo>
                <a:cubicBezTo>
                  <a:pt x="5198950" y="1186344"/>
                  <a:pt x="5156651" y="1279591"/>
                  <a:pt x="5181600" y="1457698"/>
                </a:cubicBezTo>
                <a:cubicBezTo>
                  <a:pt x="5206549" y="1635805"/>
                  <a:pt x="5149025" y="1780186"/>
                  <a:pt x="5181600" y="2001615"/>
                </a:cubicBezTo>
                <a:cubicBezTo>
                  <a:pt x="5214175" y="2223044"/>
                  <a:pt x="5125760" y="2253202"/>
                  <a:pt x="5181600" y="2502019"/>
                </a:cubicBezTo>
                <a:cubicBezTo>
                  <a:pt x="5237440" y="2750836"/>
                  <a:pt x="5178873" y="2893910"/>
                  <a:pt x="5181600" y="3089450"/>
                </a:cubicBezTo>
                <a:cubicBezTo>
                  <a:pt x="5184327" y="3284990"/>
                  <a:pt x="5124345" y="3432816"/>
                  <a:pt x="5181600" y="3589854"/>
                </a:cubicBezTo>
                <a:cubicBezTo>
                  <a:pt x="5238855" y="3746892"/>
                  <a:pt x="5180977" y="4087208"/>
                  <a:pt x="5181600" y="4351338"/>
                </a:cubicBezTo>
                <a:cubicBezTo>
                  <a:pt x="5015808" y="4361937"/>
                  <a:pt x="4878203" y="4299660"/>
                  <a:pt x="4657683" y="4351338"/>
                </a:cubicBezTo>
                <a:cubicBezTo>
                  <a:pt x="4437163" y="4403016"/>
                  <a:pt x="4376862" y="4319095"/>
                  <a:pt x="4237397" y="4351338"/>
                </a:cubicBezTo>
                <a:cubicBezTo>
                  <a:pt x="4097932" y="4383581"/>
                  <a:pt x="3761381" y="4297130"/>
                  <a:pt x="3609848" y="4351338"/>
                </a:cubicBezTo>
                <a:cubicBezTo>
                  <a:pt x="3458315" y="4405546"/>
                  <a:pt x="3207673" y="4345212"/>
                  <a:pt x="3085931" y="4351338"/>
                </a:cubicBezTo>
                <a:cubicBezTo>
                  <a:pt x="2964189" y="4357464"/>
                  <a:pt x="2745064" y="4290092"/>
                  <a:pt x="2562013" y="4351338"/>
                </a:cubicBezTo>
                <a:cubicBezTo>
                  <a:pt x="2378962" y="4412584"/>
                  <a:pt x="2137890" y="4288914"/>
                  <a:pt x="1986280" y="4351338"/>
                </a:cubicBezTo>
                <a:cubicBezTo>
                  <a:pt x="1834670" y="4413762"/>
                  <a:pt x="1667063" y="4346268"/>
                  <a:pt x="1410547" y="4351338"/>
                </a:cubicBezTo>
                <a:cubicBezTo>
                  <a:pt x="1154031" y="4356408"/>
                  <a:pt x="1183944" y="4328449"/>
                  <a:pt x="990261" y="4351338"/>
                </a:cubicBezTo>
                <a:cubicBezTo>
                  <a:pt x="796578" y="4374227"/>
                  <a:pt x="203687" y="4351008"/>
                  <a:pt x="0" y="4351338"/>
                </a:cubicBezTo>
                <a:cubicBezTo>
                  <a:pt x="-48532" y="4127946"/>
                  <a:pt x="42457" y="4061853"/>
                  <a:pt x="0" y="3850934"/>
                </a:cubicBezTo>
                <a:cubicBezTo>
                  <a:pt x="-42457" y="3640015"/>
                  <a:pt x="46705" y="3393444"/>
                  <a:pt x="0" y="3263504"/>
                </a:cubicBezTo>
                <a:cubicBezTo>
                  <a:pt x="-46705" y="3133564"/>
                  <a:pt x="14662" y="2872108"/>
                  <a:pt x="0" y="2763100"/>
                </a:cubicBezTo>
                <a:cubicBezTo>
                  <a:pt x="-14662" y="2654092"/>
                  <a:pt x="21089" y="2461200"/>
                  <a:pt x="0" y="2349723"/>
                </a:cubicBezTo>
                <a:cubicBezTo>
                  <a:pt x="-21089" y="2238246"/>
                  <a:pt x="68772" y="1996860"/>
                  <a:pt x="0" y="1762292"/>
                </a:cubicBezTo>
                <a:cubicBezTo>
                  <a:pt x="-68772" y="1527724"/>
                  <a:pt x="21302" y="1438354"/>
                  <a:pt x="0" y="1305401"/>
                </a:cubicBezTo>
                <a:cubicBezTo>
                  <a:pt x="-21302" y="1172448"/>
                  <a:pt x="9815" y="1021156"/>
                  <a:pt x="0" y="761484"/>
                </a:cubicBezTo>
                <a:cubicBezTo>
                  <a:pt x="-9815" y="501812"/>
                  <a:pt x="11968" y="274618"/>
                  <a:pt x="0" y="0"/>
                </a:cubicBezTo>
                <a:close/>
              </a:path>
              <a:path w="5181600" h="4351338" stroke="0" extrusionOk="0">
                <a:moveTo>
                  <a:pt x="0" y="0"/>
                </a:moveTo>
                <a:cubicBezTo>
                  <a:pt x="142700" y="-45210"/>
                  <a:pt x="213497" y="12079"/>
                  <a:pt x="420285" y="0"/>
                </a:cubicBezTo>
                <a:cubicBezTo>
                  <a:pt x="627073" y="-12079"/>
                  <a:pt x="735325" y="40424"/>
                  <a:pt x="892387" y="0"/>
                </a:cubicBezTo>
                <a:cubicBezTo>
                  <a:pt x="1049449" y="-40424"/>
                  <a:pt x="1240014" y="37796"/>
                  <a:pt x="1416304" y="0"/>
                </a:cubicBezTo>
                <a:cubicBezTo>
                  <a:pt x="1592594" y="-37796"/>
                  <a:pt x="1678135" y="12859"/>
                  <a:pt x="1836589" y="0"/>
                </a:cubicBezTo>
                <a:cubicBezTo>
                  <a:pt x="1995044" y="-12859"/>
                  <a:pt x="2156272" y="38749"/>
                  <a:pt x="2412323" y="0"/>
                </a:cubicBezTo>
                <a:cubicBezTo>
                  <a:pt x="2668374" y="-38749"/>
                  <a:pt x="2732022" y="28918"/>
                  <a:pt x="2884424" y="0"/>
                </a:cubicBezTo>
                <a:cubicBezTo>
                  <a:pt x="3036826" y="-28918"/>
                  <a:pt x="3169654" y="28708"/>
                  <a:pt x="3356525" y="0"/>
                </a:cubicBezTo>
                <a:cubicBezTo>
                  <a:pt x="3543396" y="-28708"/>
                  <a:pt x="3804552" y="64017"/>
                  <a:pt x="3984075" y="0"/>
                </a:cubicBezTo>
                <a:cubicBezTo>
                  <a:pt x="4163598" y="-64017"/>
                  <a:pt x="4341864" y="41071"/>
                  <a:pt x="4456176" y="0"/>
                </a:cubicBezTo>
                <a:cubicBezTo>
                  <a:pt x="4570488" y="-41071"/>
                  <a:pt x="5017313" y="71393"/>
                  <a:pt x="5181600" y="0"/>
                </a:cubicBezTo>
                <a:cubicBezTo>
                  <a:pt x="5219611" y="208818"/>
                  <a:pt x="5140715" y="432640"/>
                  <a:pt x="5181600" y="543917"/>
                </a:cubicBezTo>
                <a:cubicBezTo>
                  <a:pt x="5222485" y="655194"/>
                  <a:pt x="5135541" y="942577"/>
                  <a:pt x="5181600" y="1131348"/>
                </a:cubicBezTo>
                <a:cubicBezTo>
                  <a:pt x="5227659" y="1320119"/>
                  <a:pt x="5168159" y="1362079"/>
                  <a:pt x="5181600" y="1544725"/>
                </a:cubicBezTo>
                <a:cubicBezTo>
                  <a:pt x="5195041" y="1727371"/>
                  <a:pt x="5166713" y="1993448"/>
                  <a:pt x="5181600" y="2175669"/>
                </a:cubicBezTo>
                <a:cubicBezTo>
                  <a:pt x="5196487" y="2357890"/>
                  <a:pt x="5142745" y="2567789"/>
                  <a:pt x="5181600" y="2676073"/>
                </a:cubicBezTo>
                <a:cubicBezTo>
                  <a:pt x="5220455" y="2784357"/>
                  <a:pt x="5130062" y="3017681"/>
                  <a:pt x="5181600" y="3176477"/>
                </a:cubicBezTo>
                <a:cubicBezTo>
                  <a:pt x="5233138" y="3335273"/>
                  <a:pt x="5168570" y="3452098"/>
                  <a:pt x="5181600" y="3676881"/>
                </a:cubicBezTo>
                <a:cubicBezTo>
                  <a:pt x="5194630" y="3901664"/>
                  <a:pt x="5119570" y="4147986"/>
                  <a:pt x="5181600" y="4351338"/>
                </a:cubicBezTo>
                <a:cubicBezTo>
                  <a:pt x="5029916" y="4356612"/>
                  <a:pt x="4685238" y="4292798"/>
                  <a:pt x="4502235" y="4351338"/>
                </a:cubicBezTo>
                <a:cubicBezTo>
                  <a:pt x="4319232" y="4409878"/>
                  <a:pt x="4223907" y="4324387"/>
                  <a:pt x="4081949" y="4351338"/>
                </a:cubicBezTo>
                <a:cubicBezTo>
                  <a:pt x="3939991" y="4378289"/>
                  <a:pt x="3719704" y="4346184"/>
                  <a:pt x="3454400" y="4351338"/>
                </a:cubicBezTo>
                <a:cubicBezTo>
                  <a:pt x="3189096" y="4356492"/>
                  <a:pt x="3010310" y="4325841"/>
                  <a:pt x="2878667" y="4351338"/>
                </a:cubicBezTo>
                <a:cubicBezTo>
                  <a:pt x="2747024" y="4376835"/>
                  <a:pt x="2624923" y="4327182"/>
                  <a:pt x="2406565" y="4351338"/>
                </a:cubicBezTo>
                <a:cubicBezTo>
                  <a:pt x="2188207" y="4375494"/>
                  <a:pt x="1912278" y="4317874"/>
                  <a:pt x="1779016" y="4351338"/>
                </a:cubicBezTo>
                <a:cubicBezTo>
                  <a:pt x="1645754" y="4384802"/>
                  <a:pt x="1417009" y="4338183"/>
                  <a:pt x="1151467" y="4351338"/>
                </a:cubicBezTo>
                <a:cubicBezTo>
                  <a:pt x="885925" y="4364493"/>
                  <a:pt x="520126" y="4250830"/>
                  <a:pt x="0" y="4351338"/>
                </a:cubicBezTo>
                <a:cubicBezTo>
                  <a:pt x="-59347" y="4113996"/>
                  <a:pt x="1799" y="3969486"/>
                  <a:pt x="0" y="3720394"/>
                </a:cubicBezTo>
                <a:cubicBezTo>
                  <a:pt x="-1799" y="3471302"/>
                  <a:pt x="11857" y="3224444"/>
                  <a:pt x="0" y="3089450"/>
                </a:cubicBezTo>
                <a:cubicBezTo>
                  <a:pt x="-11857" y="2954456"/>
                  <a:pt x="3160" y="2593834"/>
                  <a:pt x="0" y="2458506"/>
                </a:cubicBezTo>
                <a:cubicBezTo>
                  <a:pt x="-3160" y="2323178"/>
                  <a:pt x="32870" y="2134820"/>
                  <a:pt x="0" y="1914589"/>
                </a:cubicBezTo>
                <a:cubicBezTo>
                  <a:pt x="-32870" y="1694358"/>
                  <a:pt x="4614" y="1635725"/>
                  <a:pt x="0" y="1414185"/>
                </a:cubicBezTo>
                <a:cubicBezTo>
                  <a:pt x="-4614" y="1192645"/>
                  <a:pt x="32122" y="1097624"/>
                  <a:pt x="0" y="826754"/>
                </a:cubicBezTo>
                <a:cubicBezTo>
                  <a:pt x="-32122" y="555884"/>
                  <a:pt x="4893" y="392645"/>
                  <a:pt x="0" y="0"/>
                </a:cubicBezTo>
                <a:close/>
              </a:path>
            </a:pathLst>
          </a:custGeom>
          <a:ln>
            <a:solidFill>
              <a:schemeClr val="tx1"/>
            </a:solidFill>
            <a:extLst>
              <a:ext uri="{C807C97D-BFC1-408E-A445-0C87EB9F89A2}">
                <ask:lineSketchStyleProps xmlns:ask="http://schemas.microsoft.com/office/drawing/2018/sketchyshapes" sd="3929964252">
                  <ask:type>
                    <ask:lineSketchScribble/>
                  </ask:type>
                </ask:lineSketchStyleProps>
              </a:ext>
            </a:extLst>
          </a:ln>
          <a:effectLst>
            <a:glow rad="228600">
              <a:schemeClr val="accent6">
                <a:satMod val="175000"/>
                <a:alpha val="40000"/>
              </a:schemeClr>
            </a:glow>
          </a:effectLst>
        </p:spPr>
        <p:txBody>
          <a:bodyPr>
            <a:normAutofit fontScale="85000" lnSpcReduction="20000"/>
          </a:bodyPr>
          <a:lstStyle/>
          <a:p>
            <a:pPr marL="342900" lvl="0" indent="-342900">
              <a:lnSpc>
                <a:spcPct val="107000"/>
              </a:lnSpc>
              <a:buFont typeface="+mj-lt"/>
              <a:buAutoNum type="arabicPeriod"/>
            </a:pPr>
            <a:r>
              <a:rPr lang="en-US" sz="2400" kern="100" dirty="0">
                <a:latin typeface="Times New Roman" panose="02020603050405020304" pitchFamily="18" charset="0"/>
                <a:ea typeface="Calibri" panose="020F0502020204030204" pitchFamily="34" charset="0"/>
              </a:rPr>
              <a:t>Search for “</a:t>
            </a:r>
            <a:r>
              <a:rPr lang="en-US" sz="2400" kern="100" dirty="0">
                <a:latin typeface="Times New Roman" panose="02020603050405020304" pitchFamily="18" charset="0"/>
                <a:ea typeface="Calibri" panose="020F0502020204030204" pitchFamily="34" charset="0"/>
                <a:hlinkClick r:id="rId2"/>
              </a:rPr>
              <a:t>controlling function of management</a:t>
            </a:r>
            <a:r>
              <a:rPr lang="en-US" sz="2400" kern="100" dirty="0">
                <a:latin typeface="Times New Roman" panose="02020603050405020304" pitchFamily="18" charset="0"/>
                <a:ea typeface="Calibri" panose="020F0502020204030204" pitchFamily="34" charset="0"/>
              </a:rPr>
              <a:t>” at youtube.com</a:t>
            </a:r>
          </a:p>
          <a:p>
            <a:pPr marL="342900" lvl="0" indent="-342900">
              <a:lnSpc>
                <a:spcPct val="107000"/>
              </a:lnSpc>
              <a:buFont typeface="+mj-lt"/>
              <a:buAutoNum type="arabicPeriod"/>
            </a:pPr>
            <a:r>
              <a:rPr lang="en-US" sz="2400" kern="100" dirty="0">
                <a:latin typeface="Times New Roman" panose="02020603050405020304" pitchFamily="18" charset="0"/>
                <a:ea typeface="Calibri" panose="020F0502020204030204" pitchFamily="34" charset="0"/>
              </a:rPr>
              <a:t>Select an appropriate video clip </a:t>
            </a:r>
          </a:p>
          <a:p>
            <a:pPr marL="342900" lvl="0" indent="-342900">
              <a:lnSpc>
                <a:spcPct val="107000"/>
              </a:lnSpc>
              <a:buFont typeface="+mj-lt"/>
              <a:buAutoNum type="arabicPeriod"/>
            </a:pPr>
            <a:r>
              <a:rPr lang="en-US" sz="2400" kern="100" dirty="0">
                <a:latin typeface="Times New Roman" panose="02020603050405020304" pitchFamily="18" charset="0"/>
                <a:ea typeface="Calibri" panose="020F0502020204030204" pitchFamily="34" charset="0"/>
              </a:rPr>
              <a:t>Each pair of students should submit assignment 4.</a:t>
            </a:r>
          </a:p>
          <a:p>
            <a:pPr lvl="0">
              <a:lnSpc>
                <a:spcPct val="107000"/>
              </a:lnSpc>
            </a:pPr>
            <a:endParaRPr lang="en-US" sz="2400" kern="100" dirty="0">
              <a:latin typeface="Times New Roman" panose="02020603050405020304" pitchFamily="18" charset="0"/>
              <a:ea typeface="Calibri" panose="020F0502020204030204" pitchFamily="34" charset="0"/>
            </a:endParaRPr>
          </a:p>
          <a:p>
            <a:pPr marL="457200" lvl="0" indent="-457200">
              <a:lnSpc>
                <a:spcPct val="107000"/>
              </a:lnSpc>
              <a:buFont typeface="+mj-lt"/>
              <a:buAutoNum type="arabicPeriod" startAt="4"/>
            </a:pPr>
            <a:r>
              <a:rPr lang="en-US" sz="2400" kern="100" dirty="0">
                <a:latin typeface="Times New Roman" panose="02020603050405020304" pitchFamily="18" charset="0"/>
                <a:ea typeface="Calibri" panose="020F0502020204030204" pitchFamily="34" charset="0"/>
              </a:rPr>
              <a:t>Listen and then write an article of 200±20 words about the video you selected.</a:t>
            </a:r>
          </a:p>
          <a:p>
            <a:pPr marL="342900" lvl="0" indent="-342900">
              <a:lnSpc>
                <a:spcPct val="107000"/>
              </a:lnSpc>
              <a:spcAft>
                <a:spcPts val="800"/>
              </a:spcAft>
              <a:buFont typeface="+mj-lt"/>
              <a:buAutoNum type="arabicPeriod" startAt="4"/>
            </a:pPr>
            <a:r>
              <a:rPr lang="en-US" sz="2400" kern="100" dirty="0">
                <a:latin typeface="Times New Roman" panose="02020603050405020304" pitchFamily="18" charset="0"/>
                <a:ea typeface="Calibri" panose="020F0502020204030204" pitchFamily="34" charset="0"/>
              </a:rPr>
              <a:t>Write your full name, classmate, and the section (morning or evening) in the first line.</a:t>
            </a:r>
          </a:p>
        </p:txBody>
      </p:sp>
      <p:sp>
        <p:nvSpPr>
          <p:cNvPr id="4" name="Content Placeholder 3">
            <a:extLst>
              <a:ext uri="{FF2B5EF4-FFF2-40B4-BE49-F238E27FC236}">
                <a16:creationId xmlns:a16="http://schemas.microsoft.com/office/drawing/2014/main" id="{F46AB437-B370-4BE8-69B1-1CE0D44B95A8}"/>
              </a:ext>
            </a:extLst>
          </p:cNvPr>
          <p:cNvSpPr>
            <a:spLocks noGrp="1"/>
          </p:cNvSpPr>
          <p:nvPr>
            <p:ph sz="half" idx="2"/>
          </p:nvPr>
        </p:nvSpPr>
        <p:spPr>
          <a:custGeom>
            <a:avLst/>
            <a:gdLst>
              <a:gd name="connsiteX0" fmla="*/ 0 w 5181600"/>
              <a:gd name="connsiteY0" fmla="*/ 0 h 4351338"/>
              <a:gd name="connsiteX1" fmla="*/ 420285 w 5181600"/>
              <a:gd name="connsiteY1" fmla="*/ 0 h 4351338"/>
              <a:gd name="connsiteX2" fmla="*/ 1099651 w 5181600"/>
              <a:gd name="connsiteY2" fmla="*/ 0 h 4351338"/>
              <a:gd name="connsiteX3" fmla="*/ 1623568 w 5181600"/>
              <a:gd name="connsiteY3" fmla="*/ 0 h 4351338"/>
              <a:gd name="connsiteX4" fmla="*/ 2147485 w 5181600"/>
              <a:gd name="connsiteY4" fmla="*/ 0 h 4351338"/>
              <a:gd name="connsiteX5" fmla="*/ 2567771 w 5181600"/>
              <a:gd name="connsiteY5" fmla="*/ 0 h 4351338"/>
              <a:gd name="connsiteX6" fmla="*/ 3247136 w 5181600"/>
              <a:gd name="connsiteY6" fmla="*/ 0 h 4351338"/>
              <a:gd name="connsiteX7" fmla="*/ 3667421 w 5181600"/>
              <a:gd name="connsiteY7" fmla="*/ 0 h 4351338"/>
              <a:gd name="connsiteX8" fmla="*/ 4087707 w 5181600"/>
              <a:gd name="connsiteY8" fmla="*/ 0 h 4351338"/>
              <a:gd name="connsiteX9" fmla="*/ 5181600 w 5181600"/>
              <a:gd name="connsiteY9" fmla="*/ 0 h 4351338"/>
              <a:gd name="connsiteX10" fmla="*/ 5181600 w 5181600"/>
              <a:gd name="connsiteY10" fmla="*/ 630944 h 4351338"/>
              <a:gd name="connsiteX11" fmla="*/ 5181600 w 5181600"/>
              <a:gd name="connsiteY11" fmla="*/ 1131348 h 4351338"/>
              <a:gd name="connsiteX12" fmla="*/ 5181600 w 5181600"/>
              <a:gd name="connsiteY12" fmla="*/ 1718779 h 4351338"/>
              <a:gd name="connsiteX13" fmla="*/ 5181600 w 5181600"/>
              <a:gd name="connsiteY13" fmla="*/ 2306209 h 4351338"/>
              <a:gd name="connsiteX14" fmla="*/ 5181600 w 5181600"/>
              <a:gd name="connsiteY14" fmla="*/ 2850126 h 4351338"/>
              <a:gd name="connsiteX15" fmla="*/ 5181600 w 5181600"/>
              <a:gd name="connsiteY15" fmla="*/ 3481070 h 4351338"/>
              <a:gd name="connsiteX16" fmla="*/ 5181600 w 5181600"/>
              <a:gd name="connsiteY16" fmla="*/ 4351338 h 4351338"/>
              <a:gd name="connsiteX17" fmla="*/ 4709499 w 5181600"/>
              <a:gd name="connsiteY17" fmla="*/ 4351338 h 4351338"/>
              <a:gd name="connsiteX18" fmla="*/ 4081949 w 5181600"/>
              <a:gd name="connsiteY18" fmla="*/ 4351338 h 4351338"/>
              <a:gd name="connsiteX19" fmla="*/ 3558032 w 5181600"/>
              <a:gd name="connsiteY19" fmla="*/ 4351338 h 4351338"/>
              <a:gd name="connsiteX20" fmla="*/ 3085931 w 5181600"/>
              <a:gd name="connsiteY20" fmla="*/ 4351338 h 4351338"/>
              <a:gd name="connsiteX21" fmla="*/ 2562013 w 5181600"/>
              <a:gd name="connsiteY21" fmla="*/ 4351338 h 4351338"/>
              <a:gd name="connsiteX22" fmla="*/ 2089912 w 5181600"/>
              <a:gd name="connsiteY22" fmla="*/ 4351338 h 4351338"/>
              <a:gd name="connsiteX23" fmla="*/ 1410547 w 5181600"/>
              <a:gd name="connsiteY23" fmla="*/ 4351338 h 4351338"/>
              <a:gd name="connsiteX24" fmla="*/ 990261 w 5181600"/>
              <a:gd name="connsiteY24" fmla="*/ 4351338 h 4351338"/>
              <a:gd name="connsiteX25" fmla="*/ 0 w 5181600"/>
              <a:gd name="connsiteY25" fmla="*/ 4351338 h 4351338"/>
              <a:gd name="connsiteX26" fmla="*/ 0 w 5181600"/>
              <a:gd name="connsiteY26" fmla="*/ 3894448 h 4351338"/>
              <a:gd name="connsiteX27" fmla="*/ 0 w 5181600"/>
              <a:gd name="connsiteY27" fmla="*/ 3481070 h 4351338"/>
              <a:gd name="connsiteX28" fmla="*/ 0 w 5181600"/>
              <a:gd name="connsiteY28" fmla="*/ 2937153 h 4351338"/>
              <a:gd name="connsiteX29" fmla="*/ 0 w 5181600"/>
              <a:gd name="connsiteY29" fmla="*/ 2306209 h 4351338"/>
              <a:gd name="connsiteX30" fmla="*/ 0 w 5181600"/>
              <a:gd name="connsiteY30" fmla="*/ 1805805 h 4351338"/>
              <a:gd name="connsiteX31" fmla="*/ 0 w 5181600"/>
              <a:gd name="connsiteY31" fmla="*/ 1218375 h 4351338"/>
              <a:gd name="connsiteX32" fmla="*/ 0 w 5181600"/>
              <a:gd name="connsiteY32" fmla="*/ 587431 h 4351338"/>
              <a:gd name="connsiteX33" fmla="*/ 0 w 5181600"/>
              <a:gd name="connsiteY3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81600" h="4351338" fill="none" extrusionOk="0">
                <a:moveTo>
                  <a:pt x="0" y="0"/>
                </a:moveTo>
                <a:cubicBezTo>
                  <a:pt x="86979" y="-46986"/>
                  <a:pt x="334653" y="16217"/>
                  <a:pt x="420285" y="0"/>
                </a:cubicBezTo>
                <a:cubicBezTo>
                  <a:pt x="505918" y="-16217"/>
                  <a:pt x="774609" y="43240"/>
                  <a:pt x="1099651" y="0"/>
                </a:cubicBezTo>
                <a:cubicBezTo>
                  <a:pt x="1424693" y="-43240"/>
                  <a:pt x="1486830" y="42752"/>
                  <a:pt x="1623568" y="0"/>
                </a:cubicBezTo>
                <a:cubicBezTo>
                  <a:pt x="1760306" y="-42752"/>
                  <a:pt x="1989734" y="14859"/>
                  <a:pt x="2147485" y="0"/>
                </a:cubicBezTo>
                <a:cubicBezTo>
                  <a:pt x="2305236" y="-14859"/>
                  <a:pt x="2368682" y="47983"/>
                  <a:pt x="2567771" y="0"/>
                </a:cubicBezTo>
                <a:cubicBezTo>
                  <a:pt x="2766860" y="-47983"/>
                  <a:pt x="3107005" y="5532"/>
                  <a:pt x="3247136" y="0"/>
                </a:cubicBezTo>
                <a:cubicBezTo>
                  <a:pt x="3387267" y="-5532"/>
                  <a:pt x="3543977" y="27111"/>
                  <a:pt x="3667421" y="0"/>
                </a:cubicBezTo>
                <a:cubicBezTo>
                  <a:pt x="3790866" y="-27111"/>
                  <a:pt x="3918916" y="20096"/>
                  <a:pt x="4087707" y="0"/>
                </a:cubicBezTo>
                <a:cubicBezTo>
                  <a:pt x="4256498" y="-20096"/>
                  <a:pt x="4643987" y="45112"/>
                  <a:pt x="5181600" y="0"/>
                </a:cubicBezTo>
                <a:cubicBezTo>
                  <a:pt x="5184045" y="262422"/>
                  <a:pt x="5116311" y="353039"/>
                  <a:pt x="5181600" y="630944"/>
                </a:cubicBezTo>
                <a:cubicBezTo>
                  <a:pt x="5246889" y="908849"/>
                  <a:pt x="5129693" y="990644"/>
                  <a:pt x="5181600" y="1131348"/>
                </a:cubicBezTo>
                <a:cubicBezTo>
                  <a:pt x="5233507" y="1272052"/>
                  <a:pt x="5157847" y="1491655"/>
                  <a:pt x="5181600" y="1718779"/>
                </a:cubicBezTo>
                <a:cubicBezTo>
                  <a:pt x="5205353" y="1945903"/>
                  <a:pt x="5144348" y="2130716"/>
                  <a:pt x="5181600" y="2306209"/>
                </a:cubicBezTo>
                <a:cubicBezTo>
                  <a:pt x="5218852" y="2481702"/>
                  <a:pt x="5147448" y="2722661"/>
                  <a:pt x="5181600" y="2850126"/>
                </a:cubicBezTo>
                <a:cubicBezTo>
                  <a:pt x="5215752" y="2977591"/>
                  <a:pt x="5120328" y="3192454"/>
                  <a:pt x="5181600" y="3481070"/>
                </a:cubicBezTo>
                <a:cubicBezTo>
                  <a:pt x="5242872" y="3769686"/>
                  <a:pt x="5149881" y="4131337"/>
                  <a:pt x="5181600" y="4351338"/>
                </a:cubicBezTo>
                <a:cubicBezTo>
                  <a:pt x="5008110" y="4385288"/>
                  <a:pt x="4863149" y="4333838"/>
                  <a:pt x="4709499" y="4351338"/>
                </a:cubicBezTo>
                <a:cubicBezTo>
                  <a:pt x="4555849" y="4368838"/>
                  <a:pt x="4223984" y="4346362"/>
                  <a:pt x="4081949" y="4351338"/>
                </a:cubicBezTo>
                <a:cubicBezTo>
                  <a:pt x="3939914" y="4356314"/>
                  <a:pt x="3811295" y="4293561"/>
                  <a:pt x="3558032" y="4351338"/>
                </a:cubicBezTo>
                <a:cubicBezTo>
                  <a:pt x="3304769" y="4409115"/>
                  <a:pt x="3267273" y="4350119"/>
                  <a:pt x="3085931" y="4351338"/>
                </a:cubicBezTo>
                <a:cubicBezTo>
                  <a:pt x="2904589" y="4352557"/>
                  <a:pt x="2807106" y="4320431"/>
                  <a:pt x="2562013" y="4351338"/>
                </a:cubicBezTo>
                <a:cubicBezTo>
                  <a:pt x="2316920" y="4382245"/>
                  <a:pt x="2319902" y="4333955"/>
                  <a:pt x="2089912" y="4351338"/>
                </a:cubicBezTo>
                <a:cubicBezTo>
                  <a:pt x="1859922" y="4368721"/>
                  <a:pt x="1585411" y="4283532"/>
                  <a:pt x="1410547" y="4351338"/>
                </a:cubicBezTo>
                <a:cubicBezTo>
                  <a:pt x="1235684" y="4419144"/>
                  <a:pt x="1125814" y="4317280"/>
                  <a:pt x="990261" y="4351338"/>
                </a:cubicBezTo>
                <a:cubicBezTo>
                  <a:pt x="854708" y="4385396"/>
                  <a:pt x="435009" y="4247365"/>
                  <a:pt x="0" y="4351338"/>
                </a:cubicBezTo>
                <a:cubicBezTo>
                  <a:pt x="-31575" y="4141494"/>
                  <a:pt x="8140" y="4042401"/>
                  <a:pt x="0" y="3894448"/>
                </a:cubicBezTo>
                <a:cubicBezTo>
                  <a:pt x="-8140" y="3746495"/>
                  <a:pt x="27403" y="3610727"/>
                  <a:pt x="0" y="3481070"/>
                </a:cubicBezTo>
                <a:cubicBezTo>
                  <a:pt x="-27403" y="3351413"/>
                  <a:pt x="63078" y="3149700"/>
                  <a:pt x="0" y="2937153"/>
                </a:cubicBezTo>
                <a:cubicBezTo>
                  <a:pt x="-63078" y="2724606"/>
                  <a:pt x="12293" y="2448657"/>
                  <a:pt x="0" y="2306209"/>
                </a:cubicBezTo>
                <a:cubicBezTo>
                  <a:pt x="-12293" y="2163761"/>
                  <a:pt x="4632" y="1943462"/>
                  <a:pt x="0" y="1805805"/>
                </a:cubicBezTo>
                <a:cubicBezTo>
                  <a:pt x="-4632" y="1668148"/>
                  <a:pt x="67349" y="1374390"/>
                  <a:pt x="0" y="1218375"/>
                </a:cubicBezTo>
                <a:cubicBezTo>
                  <a:pt x="-67349" y="1062360"/>
                  <a:pt x="72073" y="831759"/>
                  <a:pt x="0" y="587431"/>
                </a:cubicBezTo>
                <a:cubicBezTo>
                  <a:pt x="-72073" y="343103"/>
                  <a:pt x="43424" y="150253"/>
                  <a:pt x="0" y="0"/>
                </a:cubicBezTo>
                <a:close/>
              </a:path>
              <a:path w="5181600" h="4351338" stroke="0" extrusionOk="0">
                <a:moveTo>
                  <a:pt x="0" y="0"/>
                </a:moveTo>
                <a:cubicBezTo>
                  <a:pt x="139531" y="-5314"/>
                  <a:pt x="258922" y="16646"/>
                  <a:pt x="472101" y="0"/>
                </a:cubicBezTo>
                <a:cubicBezTo>
                  <a:pt x="685280" y="-16646"/>
                  <a:pt x="931250" y="34959"/>
                  <a:pt x="1099651" y="0"/>
                </a:cubicBezTo>
                <a:cubicBezTo>
                  <a:pt x="1268052" y="-34959"/>
                  <a:pt x="1370943" y="6957"/>
                  <a:pt x="1519936" y="0"/>
                </a:cubicBezTo>
                <a:cubicBezTo>
                  <a:pt x="1668930" y="-6957"/>
                  <a:pt x="1831125" y="48173"/>
                  <a:pt x="1940221" y="0"/>
                </a:cubicBezTo>
                <a:cubicBezTo>
                  <a:pt x="2049318" y="-48173"/>
                  <a:pt x="2406661" y="36633"/>
                  <a:pt x="2619587" y="0"/>
                </a:cubicBezTo>
                <a:cubicBezTo>
                  <a:pt x="2832513" y="-36633"/>
                  <a:pt x="3013778" y="38471"/>
                  <a:pt x="3298952" y="0"/>
                </a:cubicBezTo>
                <a:cubicBezTo>
                  <a:pt x="3584126" y="-38471"/>
                  <a:pt x="3645541" y="6006"/>
                  <a:pt x="3771053" y="0"/>
                </a:cubicBezTo>
                <a:cubicBezTo>
                  <a:pt x="3896565" y="-6006"/>
                  <a:pt x="4034608" y="29104"/>
                  <a:pt x="4191339" y="0"/>
                </a:cubicBezTo>
                <a:cubicBezTo>
                  <a:pt x="4348070" y="-29104"/>
                  <a:pt x="4759473" y="10905"/>
                  <a:pt x="5181600" y="0"/>
                </a:cubicBezTo>
                <a:cubicBezTo>
                  <a:pt x="5234589" y="193235"/>
                  <a:pt x="5162056" y="389450"/>
                  <a:pt x="5181600" y="543917"/>
                </a:cubicBezTo>
                <a:cubicBezTo>
                  <a:pt x="5201144" y="698384"/>
                  <a:pt x="5160001" y="906457"/>
                  <a:pt x="5181600" y="1131348"/>
                </a:cubicBezTo>
                <a:cubicBezTo>
                  <a:pt x="5203199" y="1356239"/>
                  <a:pt x="5148193" y="1460290"/>
                  <a:pt x="5181600" y="1762292"/>
                </a:cubicBezTo>
                <a:cubicBezTo>
                  <a:pt x="5215007" y="2064294"/>
                  <a:pt x="5165567" y="2072749"/>
                  <a:pt x="5181600" y="2306209"/>
                </a:cubicBezTo>
                <a:cubicBezTo>
                  <a:pt x="5197633" y="2539669"/>
                  <a:pt x="5163813" y="2650361"/>
                  <a:pt x="5181600" y="2937153"/>
                </a:cubicBezTo>
                <a:cubicBezTo>
                  <a:pt x="5199387" y="3223945"/>
                  <a:pt x="5179993" y="3205067"/>
                  <a:pt x="5181600" y="3437557"/>
                </a:cubicBezTo>
                <a:cubicBezTo>
                  <a:pt x="5183207" y="3670047"/>
                  <a:pt x="5091219" y="4132604"/>
                  <a:pt x="5181600" y="4351338"/>
                </a:cubicBezTo>
                <a:cubicBezTo>
                  <a:pt x="4972912" y="4379888"/>
                  <a:pt x="4963208" y="4307119"/>
                  <a:pt x="4761315" y="4351338"/>
                </a:cubicBezTo>
                <a:cubicBezTo>
                  <a:pt x="4559423" y="4395557"/>
                  <a:pt x="4405159" y="4339274"/>
                  <a:pt x="4237397" y="4351338"/>
                </a:cubicBezTo>
                <a:cubicBezTo>
                  <a:pt x="4069635" y="4363402"/>
                  <a:pt x="3818289" y="4294590"/>
                  <a:pt x="3713480" y="4351338"/>
                </a:cubicBezTo>
                <a:cubicBezTo>
                  <a:pt x="3608671" y="4408086"/>
                  <a:pt x="3339314" y="4312840"/>
                  <a:pt x="3241379" y="4351338"/>
                </a:cubicBezTo>
                <a:cubicBezTo>
                  <a:pt x="3143444" y="4389836"/>
                  <a:pt x="2911726" y="4335747"/>
                  <a:pt x="2665645" y="4351338"/>
                </a:cubicBezTo>
                <a:cubicBezTo>
                  <a:pt x="2419564" y="4366929"/>
                  <a:pt x="2331096" y="4292102"/>
                  <a:pt x="2141728" y="4351338"/>
                </a:cubicBezTo>
                <a:cubicBezTo>
                  <a:pt x="1952360" y="4410574"/>
                  <a:pt x="1621461" y="4340657"/>
                  <a:pt x="1462363" y="4351338"/>
                </a:cubicBezTo>
                <a:cubicBezTo>
                  <a:pt x="1303266" y="4362019"/>
                  <a:pt x="1114430" y="4280400"/>
                  <a:pt x="834813" y="4351338"/>
                </a:cubicBezTo>
                <a:cubicBezTo>
                  <a:pt x="555196" y="4422276"/>
                  <a:pt x="324065" y="4308777"/>
                  <a:pt x="0" y="4351338"/>
                </a:cubicBezTo>
                <a:cubicBezTo>
                  <a:pt x="-36560" y="4246143"/>
                  <a:pt x="51858" y="4060835"/>
                  <a:pt x="0" y="3894448"/>
                </a:cubicBezTo>
                <a:cubicBezTo>
                  <a:pt x="-51858" y="3728061"/>
                  <a:pt x="47754" y="3579376"/>
                  <a:pt x="0" y="3350530"/>
                </a:cubicBezTo>
                <a:cubicBezTo>
                  <a:pt x="-47754" y="3121684"/>
                  <a:pt x="21788" y="2903097"/>
                  <a:pt x="0" y="2719586"/>
                </a:cubicBezTo>
                <a:cubicBezTo>
                  <a:pt x="-21788" y="2536075"/>
                  <a:pt x="25733" y="2343854"/>
                  <a:pt x="0" y="2219182"/>
                </a:cubicBezTo>
                <a:cubicBezTo>
                  <a:pt x="-25733" y="2094510"/>
                  <a:pt x="8541" y="1983369"/>
                  <a:pt x="0" y="1762292"/>
                </a:cubicBezTo>
                <a:cubicBezTo>
                  <a:pt x="-8541" y="1541215"/>
                  <a:pt x="68979" y="1361190"/>
                  <a:pt x="0" y="1174861"/>
                </a:cubicBezTo>
                <a:cubicBezTo>
                  <a:pt x="-68979" y="988532"/>
                  <a:pt x="25317" y="850690"/>
                  <a:pt x="0" y="630944"/>
                </a:cubicBezTo>
                <a:cubicBezTo>
                  <a:pt x="-25317" y="411198"/>
                  <a:pt x="19532" y="168067"/>
                  <a:pt x="0" y="0"/>
                </a:cubicBezTo>
                <a:close/>
              </a:path>
            </a:pathLst>
          </a:custGeom>
          <a:ln>
            <a:solidFill>
              <a:schemeClr val="tx1"/>
            </a:solidFill>
            <a:extLst>
              <a:ext uri="{C807C97D-BFC1-408E-A445-0C87EB9F89A2}">
                <ask:lineSketchStyleProps xmlns:ask="http://schemas.microsoft.com/office/drawing/2018/sketchyshapes" sd="1946464477">
                  <ask:type>
                    <ask:lineSketchScribble/>
                  </ask:type>
                </ask:lineSketchStyleProps>
              </a:ext>
            </a:extLst>
          </a:ln>
          <a:effectLst>
            <a:glow rad="228600">
              <a:schemeClr val="accent4">
                <a:satMod val="175000"/>
                <a:alpha val="40000"/>
              </a:schemeClr>
            </a:glow>
          </a:effectLst>
        </p:spPr>
        <p:txBody>
          <a:bodyPr>
            <a:normAutofit fontScale="85000" lnSpcReduction="20000"/>
          </a:bodyPr>
          <a:lstStyle/>
          <a:p>
            <a:pPr marL="514350" lvl="0" indent="-514350">
              <a:lnSpc>
                <a:spcPct val="107000"/>
              </a:lnSpc>
              <a:buFont typeface="+mj-lt"/>
              <a:buAutoNum type="arabicPeriod" startAt="6"/>
            </a:pPr>
            <a:r>
              <a:rPr lang="en-US" kern="100" dirty="0">
                <a:latin typeface="Times New Roman" panose="02020603050405020304" pitchFamily="18" charset="0"/>
                <a:ea typeface="Calibri" panose="020F0502020204030204" pitchFamily="34" charset="0"/>
              </a:rPr>
              <a:t>Write the video’s title in the second line.</a:t>
            </a:r>
          </a:p>
          <a:p>
            <a:pPr marL="342900" lvl="0" indent="-342900">
              <a:lnSpc>
                <a:spcPct val="107000"/>
              </a:lnSpc>
              <a:buFont typeface="+mj-lt"/>
              <a:buAutoNum type="arabicPeriod" startAt="6"/>
            </a:pPr>
            <a:r>
              <a:rPr lang="en-US" kern="100" dirty="0">
                <a:latin typeface="Times New Roman" panose="02020603050405020304" pitchFamily="18" charset="0"/>
                <a:ea typeface="Calibri" panose="020F0502020204030204" pitchFamily="34" charset="0"/>
              </a:rPr>
              <a:t>Send your answer to </a:t>
            </a:r>
            <a:r>
              <a:rPr lang="en-US" u="sng" kern="100" dirty="0">
                <a:solidFill>
                  <a:srgbClr val="0563C1"/>
                </a:solidFill>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salem.aljundi@kunoozu.edu.iq</a:t>
            </a:r>
            <a:r>
              <a:rPr lang="en-US" kern="100" dirty="0">
                <a:latin typeface="Times New Roman" panose="02020603050405020304" pitchFamily="18" charset="0"/>
                <a:ea typeface="Calibri" panose="020F0502020204030204" pitchFamily="34" charset="0"/>
              </a:rPr>
              <a:t>, and start your email with your name, section, and the video’s title. The topic is assignment 4. Moreover, wait to receive confirmation.  </a:t>
            </a:r>
          </a:p>
          <a:p>
            <a:pPr marL="342900" lvl="0" indent="-342900">
              <a:lnSpc>
                <a:spcPct val="107000"/>
              </a:lnSpc>
              <a:buFont typeface="+mj-lt"/>
              <a:buAutoNum type="arabicPeriod" startAt="6"/>
            </a:pPr>
            <a:r>
              <a:rPr lang="en-US" kern="100" dirty="0">
                <a:latin typeface="Times New Roman" panose="02020603050405020304" pitchFamily="18" charset="0"/>
                <a:ea typeface="Calibri" panose="020F0502020204030204" pitchFamily="34" charset="0"/>
              </a:rPr>
              <a:t>Avoid similarities with other articles.</a:t>
            </a:r>
          </a:p>
          <a:p>
            <a:pPr marL="342900" lvl="0" indent="-342900">
              <a:lnSpc>
                <a:spcPct val="107000"/>
              </a:lnSpc>
              <a:spcAft>
                <a:spcPts val="800"/>
              </a:spcAft>
              <a:buFont typeface="+mj-lt"/>
              <a:buAutoNum type="arabicPeriod" startAt="6"/>
            </a:pPr>
            <a:r>
              <a:rPr lang="en-US" kern="100" dirty="0">
                <a:latin typeface="Times New Roman" panose="02020603050405020304" pitchFamily="18" charset="0"/>
                <a:ea typeface="Calibri" panose="020F0502020204030204" pitchFamily="34" charset="0"/>
              </a:rPr>
              <a:t>The first student should only send the email, not the second one. </a:t>
            </a:r>
          </a:p>
        </p:txBody>
      </p:sp>
      <p:sp>
        <p:nvSpPr>
          <p:cNvPr id="5" name="Slide Number Placeholder 4">
            <a:extLst>
              <a:ext uri="{FF2B5EF4-FFF2-40B4-BE49-F238E27FC236}">
                <a16:creationId xmlns:a16="http://schemas.microsoft.com/office/drawing/2014/main" id="{0B3C32FA-E658-6595-C109-7291C5693BC0}"/>
              </a:ext>
            </a:extLst>
          </p:cNvPr>
          <p:cNvSpPr>
            <a:spLocks noGrp="1"/>
          </p:cNvSpPr>
          <p:nvPr>
            <p:ph type="sldNum" sz="quarter" idx="12"/>
          </p:nvPr>
        </p:nvSpPr>
        <p:spPr/>
        <p:txBody>
          <a:bodyPr/>
          <a:lstStyle/>
          <a:p>
            <a:fld id="{24E1593F-C6A5-48D7-8322-BC8526C86B25}" type="slidenum">
              <a:rPr lang="en-AE" smtClean="0"/>
              <a:pPr/>
              <a:t>5</a:t>
            </a:fld>
            <a:endParaRPr lang="en-AE" dirty="0"/>
          </a:p>
        </p:txBody>
      </p:sp>
    </p:spTree>
    <p:extLst>
      <p:ext uri="{BB962C8B-B14F-4D97-AF65-F5344CB8AC3E}">
        <p14:creationId xmlns:p14="http://schemas.microsoft.com/office/powerpoint/2010/main" val="65055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animEffect transition="in" filter="fade">
                                      <p:cBhvr>
                                        <p:cTn id="31" dur="1000"/>
                                        <p:tgtEl>
                                          <p:spTgt spid="4">
                                            <p:bg/>
                                          </p:spTgt>
                                        </p:tgtEl>
                                      </p:cBhvr>
                                    </p:animEffect>
                                    <p:anim calcmode="lin" valueType="num">
                                      <p:cBhvr>
                                        <p:cTn id="32" dur="1000" fill="hold"/>
                                        <p:tgtEl>
                                          <p:spTgt spid="4">
                                            <p:bg/>
                                          </p:spTgt>
                                        </p:tgtEl>
                                        <p:attrNameLst>
                                          <p:attrName>ppt_x</p:attrName>
                                        </p:attrNameLst>
                                      </p:cBhvr>
                                      <p:tavLst>
                                        <p:tav tm="0">
                                          <p:val>
                                            <p:strVal val="#ppt_x"/>
                                          </p:val>
                                        </p:tav>
                                        <p:tav tm="100000">
                                          <p:val>
                                            <p:strVal val="#ppt_x"/>
                                          </p:val>
                                        </p:tav>
                                      </p:tavLst>
                                    </p:anim>
                                    <p:anim calcmode="lin" valueType="num">
                                      <p:cBhvr>
                                        <p:cTn id="33"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1000"/>
                                        <p:tgtEl>
                                          <p:spTgt spid="4">
                                            <p:txEl>
                                              <p:pRg st="0" end="0"/>
                                            </p:txEl>
                                          </p:spTgt>
                                        </p:tgtEl>
                                      </p:cBhvr>
                                    </p:animEffect>
                                    <p:anim calcmode="lin" valueType="num">
                                      <p:cBhvr>
                                        <p:cTn id="3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1000"/>
                                        <p:tgtEl>
                                          <p:spTgt spid="4">
                                            <p:txEl>
                                              <p:pRg st="1" end="1"/>
                                            </p:txEl>
                                          </p:spTgt>
                                        </p:tgtEl>
                                      </p:cBhvr>
                                    </p:animEffect>
                                    <p:anim calcmode="lin" valueType="num">
                                      <p:cBhvr>
                                        <p:cTn id="4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1000"/>
                                        <p:tgtEl>
                                          <p:spTgt spid="4">
                                            <p:txEl>
                                              <p:pRg st="2" end="2"/>
                                            </p:txEl>
                                          </p:spTgt>
                                        </p:tgtEl>
                                      </p:cBhvr>
                                    </p:animEffect>
                                    <p:anim calcmode="lin" valueType="num">
                                      <p:cBhvr>
                                        <p:cTn id="5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Effect transition="in" filter="fade">
                                      <p:cBhvr>
                                        <p:cTn id="59" dur="1000"/>
                                        <p:tgtEl>
                                          <p:spTgt spid="4">
                                            <p:txEl>
                                              <p:pRg st="3" end="3"/>
                                            </p:txEl>
                                          </p:spTgt>
                                        </p:tgtEl>
                                      </p:cBhvr>
                                    </p:animEffect>
                                    <p:anim calcmode="lin" valueType="num">
                                      <p:cBhvr>
                                        <p:cTn id="6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C188-4BED-FA59-9D6E-A52DB3018A00}"/>
              </a:ext>
            </a:extLst>
          </p:cNvPr>
          <p:cNvSpPr>
            <a:spLocks noGrp="1"/>
          </p:cNvSpPr>
          <p:nvPr>
            <p:ph type="title"/>
          </p:nvPr>
        </p:nvSpPr>
        <p:spPr/>
        <p:txBody>
          <a:bodyPr>
            <a:noAutofit/>
          </a:bodyPr>
          <a:lstStyle/>
          <a:p>
            <a:r>
              <a:rPr lang="en-US" sz="4600" dirty="0"/>
              <a:t>Chapter 4. Planning for Horizon Innovations</a:t>
            </a:r>
            <a:endParaRPr lang="en-AE" sz="4600" dirty="0"/>
          </a:p>
        </p:txBody>
      </p:sp>
      <p:sp>
        <p:nvSpPr>
          <p:cNvPr id="4" name="Content Placeholder 3">
            <a:extLst>
              <a:ext uri="{FF2B5EF4-FFF2-40B4-BE49-F238E27FC236}">
                <a16:creationId xmlns:a16="http://schemas.microsoft.com/office/drawing/2014/main" id="{01AD4FAA-B04F-33B5-0270-1A269F4129C3}"/>
              </a:ext>
            </a:extLst>
          </p:cNvPr>
          <p:cNvSpPr>
            <a:spLocks noGrp="1"/>
          </p:cNvSpPr>
          <p:nvPr>
            <p:ph sz="half" idx="2"/>
          </p:nvPr>
        </p:nvSpPr>
        <p:spPr>
          <a:custGeom>
            <a:avLst/>
            <a:gdLst>
              <a:gd name="connsiteX0" fmla="*/ 0 w 5181600"/>
              <a:gd name="connsiteY0" fmla="*/ 0 h 4351338"/>
              <a:gd name="connsiteX1" fmla="*/ 5181600 w 5181600"/>
              <a:gd name="connsiteY1" fmla="*/ 0 h 4351338"/>
              <a:gd name="connsiteX2" fmla="*/ 5181600 w 5181600"/>
              <a:gd name="connsiteY2" fmla="*/ 4351338 h 4351338"/>
              <a:gd name="connsiteX3" fmla="*/ 0 w 5181600"/>
              <a:gd name="connsiteY3" fmla="*/ 4351338 h 4351338"/>
              <a:gd name="connsiteX4" fmla="*/ 0 w 5181600"/>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4351338" fill="none" extrusionOk="0">
                <a:moveTo>
                  <a:pt x="0" y="0"/>
                </a:moveTo>
                <a:cubicBezTo>
                  <a:pt x="668810" y="-33775"/>
                  <a:pt x="3277348" y="138873"/>
                  <a:pt x="5181600" y="0"/>
                </a:cubicBezTo>
                <a:cubicBezTo>
                  <a:pt x="5107829" y="585222"/>
                  <a:pt x="5025717" y="3710241"/>
                  <a:pt x="5181600" y="4351338"/>
                </a:cubicBezTo>
                <a:cubicBezTo>
                  <a:pt x="4394404" y="4214008"/>
                  <a:pt x="2526021" y="4213482"/>
                  <a:pt x="0" y="4351338"/>
                </a:cubicBezTo>
                <a:cubicBezTo>
                  <a:pt x="152408" y="2268068"/>
                  <a:pt x="73868" y="1803478"/>
                  <a:pt x="0" y="0"/>
                </a:cubicBezTo>
                <a:close/>
              </a:path>
              <a:path w="5181600" h="4351338" stroke="0" extrusionOk="0">
                <a:moveTo>
                  <a:pt x="0" y="0"/>
                </a:moveTo>
                <a:cubicBezTo>
                  <a:pt x="1300692" y="-101487"/>
                  <a:pt x="3680093" y="-162162"/>
                  <a:pt x="5181600" y="0"/>
                </a:cubicBezTo>
                <a:cubicBezTo>
                  <a:pt x="5242313" y="1739382"/>
                  <a:pt x="5120528" y="3375976"/>
                  <a:pt x="5181600" y="4351338"/>
                </a:cubicBezTo>
                <a:cubicBezTo>
                  <a:pt x="2997895" y="4401403"/>
                  <a:pt x="1700354" y="4192889"/>
                  <a:pt x="0" y="4351338"/>
                </a:cubicBezTo>
                <a:cubicBezTo>
                  <a:pt x="-24452" y="3602151"/>
                  <a:pt x="-67663" y="2092173"/>
                  <a:pt x="0" y="0"/>
                </a:cubicBezTo>
                <a:close/>
              </a:path>
            </a:pathLst>
          </a:custGeom>
          <a:ln>
            <a:solidFill>
              <a:schemeClr val="tx1"/>
            </a:solidFill>
            <a:extLst>
              <a:ext uri="{C807C97D-BFC1-408E-A445-0C87EB9F89A2}">
                <ask:lineSketchStyleProps xmlns:ask="http://schemas.microsoft.com/office/drawing/2018/sketchyshapes" sd="981765707">
                  <ask:type>
                    <ask:lineSketchCurved/>
                  </ask:type>
                </ask:lineSketchStyleProps>
              </a:ext>
            </a:extLst>
          </a:ln>
          <a:effectLst>
            <a:glow rad="101600">
              <a:schemeClr val="accent4">
                <a:satMod val="175000"/>
                <a:alpha val="40000"/>
              </a:schemeClr>
            </a:glow>
          </a:effectLst>
        </p:spPr>
        <p:txBody>
          <a:bodyPr>
            <a:normAutofit/>
          </a:bodyPr>
          <a:lstStyle/>
          <a:p>
            <a:pPr marL="685800" lvl="0" indent="-685800" algn="l">
              <a:lnSpc>
                <a:spcPct val="107000"/>
              </a:lnSpc>
              <a:spcAft>
                <a:spcPts val="800"/>
              </a:spcAft>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rPr>
              <a:t>Story</a:t>
            </a:r>
          </a:p>
          <a:p>
            <a:pPr marL="685800" lvl="0" indent="-685800" algn="l">
              <a:lnSpc>
                <a:spcPct val="107000"/>
              </a:lnSpc>
              <a:spcAft>
                <a:spcPts val="800"/>
              </a:spcAft>
              <a:buFont typeface="Arial" panose="020B0604020202020204" pitchFamily="34" charset="0"/>
              <a:buChar char="•"/>
            </a:pPr>
            <a:r>
              <a:rPr lang="en-US" sz="3200" kern="100" dirty="0">
                <a:latin typeface="Times New Roman" panose="02020603050405020304" pitchFamily="18" charset="0"/>
                <a:ea typeface="Calibri" panose="020F0502020204030204" pitchFamily="34" charset="0"/>
              </a:rPr>
              <a:t>True / False Questions</a:t>
            </a:r>
          </a:p>
          <a:p>
            <a:pPr marL="685800" lvl="0" indent="-685800" algn="l">
              <a:lnSpc>
                <a:spcPct val="107000"/>
              </a:lnSpc>
              <a:spcAft>
                <a:spcPts val="800"/>
              </a:spcAft>
              <a:buFont typeface="Arial" panose="020B0604020202020204" pitchFamily="34" charset="0"/>
              <a:buChar char="•"/>
            </a:pPr>
            <a:r>
              <a:rPr lang="en-US" sz="3200" kern="100" dirty="0">
                <a:latin typeface="Times New Roman" panose="02020603050405020304" pitchFamily="18" charset="0"/>
                <a:ea typeface="Calibri" panose="020F0502020204030204" pitchFamily="34" charset="0"/>
              </a:rPr>
              <a:t>Multiple-choice questions</a:t>
            </a:r>
          </a:p>
          <a:p>
            <a:pPr marL="685800" lvl="0" indent="-685800" algn="l">
              <a:lnSpc>
                <a:spcPct val="107000"/>
              </a:lnSpc>
              <a:spcAft>
                <a:spcPts val="800"/>
              </a:spcAft>
              <a:buFont typeface="Arial" panose="020B0604020202020204" pitchFamily="34" charset="0"/>
              <a:buChar char="•"/>
            </a:pPr>
            <a:r>
              <a:rPr lang="en-US" sz="3200" kern="100" dirty="0">
                <a:latin typeface="Times New Roman" panose="02020603050405020304" pitchFamily="18" charset="0"/>
                <a:ea typeface="Calibri" panose="020F0502020204030204" pitchFamily="34" charset="0"/>
              </a:rPr>
              <a:t>Fill in the blanks </a:t>
            </a:r>
          </a:p>
          <a:p>
            <a:pPr lvl="0" algn="l">
              <a:lnSpc>
                <a:spcPct val="107000"/>
              </a:lnSpc>
              <a:spcAft>
                <a:spcPts val="800"/>
              </a:spcAft>
            </a:pPr>
            <a:endParaRPr lang="en-US" sz="3200" kern="100" dirty="0">
              <a:latin typeface="Times New Roman" panose="02020603050405020304" pitchFamily="18" charset="0"/>
              <a:ea typeface="Calibri" panose="020F0502020204030204" pitchFamily="34" charset="0"/>
            </a:endParaRPr>
          </a:p>
        </p:txBody>
      </p:sp>
      <p:sp>
        <p:nvSpPr>
          <p:cNvPr id="5" name="Slide Number Placeholder 4">
            <a:extLst>
              <a:ext uri="{FF2B5EF4-FFF2-40B4-BE49-F238E27FC236}">
                <a16:creationId xmlns:a16="http://schemas.microsoft.com/office/drawing/2014/main" id="{36B2821C-3526-D84C-5BF5-74C0C70FD34E}"/>
              </a:ext>
            </a:extLst>
          </p:cNvPr>
          <p:cNvSpPr>
            <a:spLocks noGrp="1"/>
          </p:cNvSpPr>
          <p:nvPr>
            <p:ph type="sldNum" sz="quarter" idx="12"/>
          </p:nvPr>
        </p:nvSpPr>
        <p:spPr/>
        <p:txBody>
          <a:bodyPr/>
          <a:lstStyle/>
          <a:p>
            <a:fld id="{24E1593F-C6A5-48D7-8322-BC8526C86B25}" type="slidenum">
              <a:rPr lang="en-AE" smtClean="0"/>
              <a:pPr/>
              <a:t>6</a:t>
            </a:fld>
            <a:endParaRPr lang="en-AE" dirty="0"/>
          </a:p>
        </p:txBody>
      </p:sp>
      <p:pic>
        <p:nvPicPr>
          <p:cNvPr id="3" name="Picture 2">
            <a:extLst>
              <a:ext uri="{FF2B5EF4-FFF2-40B4-BE49-F238E27FC236}">
                <a16:creationId xmlns:a16="http://schemas.microsoft.com/office/drawing/2014/main" id="{104D116E-A183-58C1-89F4-A826A5AE4050}"/>
              </a:ext>
            </a:extLst>
          </p:cNvPr>
          <p:cNvPicPr>
            <a:picLocks noChangeAspect="1"/>
          </p:cNvPicPr>
          <p:nvPr/>
        </p:nvPicPr>
        <p:blipFill>
          <a:blip r:embed="rId2"/>
          <a:stretch>
            <a:fillRect/>
          </a:stretch>
        </p:blipFill>
        <p:spPr>
          <a:xfrm>
            <a:off x="838201" y="1825625"/>
            <a:ext cx="5095240" cy="4351338"/>
          </a:xfrm>
          <a:prstGeom prst="rect">
            <a:avLst/>
          </a:prstGeom>
        </p:spPr>
      </p:pic>
    </p:spTree>
    <p:extLst>
      <p:ext uri="{BB962C8B-B14F-4D97-AF65-F5344CB8AC3E}">
        <p14:creationId xmlns:p14="http://schemas.microsoft.com/office/powerpoint/2010/main" val="1907308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Planning for Horizon Innovations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fontScale="92500" lnSpcReduction="10000"/>
          </a:bodyPr>
          <a:lstStyle/>
          <a:p>
            <a:r>
              <a:rPr lang="en-US" sz="4000" dirty="0">
                <a:solidFill>
                  <a:schemeClr val="accent1"/>
                </a:solidFill>
              </a:rPr>
              <a:t>Read the passage and then answer the questions underneath. </a:t>
            </a:r>
          </a:p>
          <a:p>
            <a:r>
              <a:rPr lang="en-US" sz="4000" dirty="0"/>
              <a:t>In the heart of the vibrant</a:t>
            </a:r>
            <a:r>
              <a:rPr lang="ar-SA" sz="4000" dirty="0"/>
              <a:t>حيوي </a:t>
            </a:r>
            <a:r>
              <a:rPr lang="en-US" sz="4000" dirty="0"/>
              <a:t> city of Summitville, there stood </a:t>
            </a:r>
            <a:r>
              <a:rPr lang="en-US" sz="4000" dirty="0">
                <a:solidFill>
                  <a:srgbClr val="FF0000"/>
                </a:solidFill>
              </a:rPr>
              <a:t>an</a:t>
            </a:r>
            <a:r>
              <a:rPr lang="en-US" sz="4000" dirty="0"/>
              <a:t> organization known as Horizon Innovations. At the helm</a:t>
            </a:r>
            <a:r>
              <a:rPr lang="ar-SA" sz="4000" dirty="0"/>
              <a:t> </a:t>
            </a:r>
            <a:r>
              <a:rPr lang="ar-SA" sz="4000" dirty="0">
                <a:solidFill>
                  <a:schemeClr val="bg1">
                    <a:lumMod val="50000"/>
                  </a:schemeClr>
                </a:solidFill>
              </a:rPr>
              <a:t>على رأس القيادة</a:t>
            </a:r>
            <a:r>
              <a:rPr lang="ar-IQ" sz="4000" dirty="0">
                <a:solidFill>
                  <a:schemeClr val="bg1">
                    <a:lumMod val="50000"/>
                  </a:schemeClr>
                </a:solidFill>
              </a:rPr>
              <a:t> </a:t>
            </a:r>
            <a:r>
              <a:rPr lang="en-US" sz="4000" dirty="0"/>
              <a:t>of this dynamic company was Sarah Mitchell, a visionary leader with a keen (strong) understanding of the importance of planning as </a:t>
            </a:r>
            <a:r>
              <a:rPr lang="en-US" sz="4000" dirty="0">
                <a:solidFill>
                  <a:srgbClr val="FF0000"/>
                </a:solidFill>
              </a:rPr>
              <a:t>a</a:t>
            </a:r>
            <a:r>
              <a:rPr lang="en-US" sz="4000" dirty="0"/>
              <a:t> crucial management function.</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7</a:t>
            </a:fld>
            <a:endParaRPr lang="en-AE" dirty="0"/>
          </a:p>
        </p:txBody>
      </p:sp>
    </p:spTree>
    <p:extLst>
      <p:ext uri="{BB962C8B-B14F-4D97-AF65-F5344CB8AC3E}">
        <p14:creationId xmlns:p14="http://schemas.microsoft.com/office/powerpoint/2010/main" val="85809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Planning for Horizon Innovations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fontScale="92500" lnSpcReduction="10000"/>
          </a:bodyPr>
          <a:lstStyle/>
          <a:p>
            <a:r>
              <a:rPr lang="en-US" sz="4000" dirty="0"/>
              <a:t>Sarah recognized that the success of Horizon Innovations depended </a:t>
            </a:r>
            <a:r>
              <a:rPr lang="en-US" sz="4000" dirty="0">
                <a:solidFill>
                  <a:srgbClr val="FF0000"/>
                </a:solidFill>
              </a:rPr>
              <a:t>on</a:t>
            </a:r>
            <a:r>
              <a:rPr lang="en-US" sz="4000" dirty="0"/>
              <a:t> the ability to set clear goals and develop effective strategies. As she gathered her management team for a strategic planning session, the conference room buzzed </a:t>
            </a:r>
            <a:r>
              <a:rPr lang="ar-SA" sz="4000" dirty="0"/>
              <a:t>طنين</a:t>
            </a:r>
            <a:r>
              <a:rPr lang="en-US" sz="4000" dirty="0"/>
              <a:t> with energy and anticipation. The walls were adorned (decorated) with charts, graphs, </a:t>
            </a:r>
            <a:r>
              <a:rPr lang="en-US" sz="4000" dirty="0">
                <a:solidFill>
                  <a:srgbClr val="FF0000"/>
                </a:solidFill>
              </a:rPr>
              <a:t>and</a:t>
            </a:r>
            <a:r>
              <a:rPr lang="en-US" sz="4000" dirty="0"/>
              <a:t> timelines, reflecting the meticulous (accurate) planning that lay ahead.</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8</a:t>
            </a:fld>
            <a:endParaRPr lang="en-AE" dirty="0"/>
          </a:p>
        </p:txBody>
      </p:sp>
    </p:spTree>
    <p:extLst>
      <p:ext uri="{BB962C8B-B14F-4D97-AF65-F5344CB8AC3E}">
        <p14:creationId xmlns:p14="http://schemas.microsoft.com/office/powerpoint/2010/main" val="2223611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Planning for Horizon Innovations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fontScale="92500" lnSpcReduction="10000"/>
          </a:bodyPr>
          <a:lstStyle/>
          <a:p>
            <a:r>
              <a:rPr lang="en-US" sz="4000" dirty="0"/>
              <a:t>The first step </a:t>
            </a:r>
            <a:r>
              <a:rPr lang="en-US" sz="4000" dirty="0">
                <a:solidFill>
                  <a:srgbClr val="FF0000"/>
                </a:solidFill>
              </a:rPr>
              <a:t>was</a:t>
            </a:r>
            <a:r>
              <a:rPr lang="en-US" sz="4000" dirty="0"/>
              <a:t> defining the organization's vision and mission. Sarah encouraged her team to envision (imagine) the future they wanted for Horizon Innovations. Through open discussions and brainstorming sessions, they crafted a mission statement that captured the essence</a:t>
            </a:r>
            <a:r>
              <a:rPr lang="ar-SA" sz="4000" dirty="0"/>
              <a:t>جوهر </a:t>
            </a:r>
            <a:r>
              <a:rPr lang="en-US" sz="4000" dirty="0"/>
              <a:t> </a:t>
            </a:r>
            <a:r>
              <a:rPr lang="en-US" sz="4000" dirty="0">
                <a:solidFill>
                  <a:srgbClr val="FF0000"/>
                </a:solidFill>
              </a:rPr>
              <a:t>of</a:t>
            </a:r>
            <a:r>
              <a:rPr lang="en-US" sz="4000" dirty="0"/>
              <a:t> their purpose and a vision that painted a vivid (clear) picture of their long-term goals.</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9</a:t>
            </a:fld>
            <a:endParaRPr lang="en-AE" dirty="0"/>
          </a:p>
        </p:txBody>
      </p:sp>
    </p:spTree>
    <p:extLst>
      <p:ext uri="{BB962C8B-B14F-4D97-AF65-F5344CB8AC3E}">
        <p14:creationId xmlns:p14="http://schemas.microsoft.com/office/powerpoint/2010/main" val="3709108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991</TotalTime>
  <Words>1707</Words>
  <Application>Microsoft Office PowerPoint</Application>
  <PresentationFormat>Widescreen</PresentationFormat>
  <Paragraphs>250</Paragraphs>
  <Slides>29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Aptos Narrow</vt:lpstr>
      <vt:lpstr>Arial</vt:lpstr>
      <vt:lpstr>Calibri</vt:lpstr>
      <vt:lpstr>Calibri Light</vt:lpstr>
      <vt:lpstr>Tahoma,Bold</vt:lpstr>
      <vt:lpstr>Times New Roman</vt:lpstr>
      <vt:lpstr>Office Theme</vt:lpstr>
      <vt:lpstr>1_Office Theme</vt:lpstr>
      <vt:lpstr>Managerial Readings</vt:lpstr>
      <vt:lpstr>Content</vt:lpstr>
      <vt:lpstr>MODE OF ASSESSMENTS</vt:lpstr>
      <vt:lpstr>Semester and Final Exams</vt:lpstr>
      <vt:lpstr>Assignment 4</vt:lpstr>
      <vt:lpstr>Chapter 4. Planning for Horizon Innovations</vt:lpstr>
      <vt:lpstr>Planning for Horizon Innovations</vt:lpstr>
      <vt:lpstr>Planning for Horizon Innovations</vt:lpstr>
      <vt:lpstr>Planning for Horizon Innovations</vt:lpstr>
      <vt:lpstr>Planning for Horizon Innovations</vt:lpstr>
      <vt:lpstr>Planning for Horizon Innovations</vt:lpstr>
      <vt:lpstr>Planning for Horizon Innovations</vt:lpstr>
      <vt:lpstr>Planning for Horizon Innovations</vt:lpstr>
      <vt:lpstr>Planning for Horizon Innovations</vt:lpstr>
      <vt:lpstr>Mark the following statements as true or false.</vt:lpstr>
      <vt:lpstr>Mark the following statements as true or false.</vt:lpstr>
      <vt:lpstr>Mark the following statements as true or false.</vt:lpstr>
      <vt:lpstr>Mark the following statements as true or false.</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Fill in the blanks with the most appropriate words from the 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المعلومات الادارية</dc:title>
  <dc:creator>Salem Al-Jundi</dc:creator>
  <cp:lastModifiedBy>Salem Al-Jundi</cp:lastModifiedBy>
  <cp:revision>115</cp:revision>
  <dcterms:created xsi:type="dcterms:W3CDTF">2023-10-15T14:15:01Z</dcterms:created>
  <dcterms:modified xsi:type="dcterms:W3CDTF">2025-05-04T18:55:55Z</dcterms:modified>
</cp:coreProperties>
</file>