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sldIdLst>
    <p:sldId id="387" r:id="rId2"/>
    <p:sldId id="386" r:id="rId3"/>
    <p:sldId id="300" r:id="rId4"/>
    <p:sldId id="301" r:id="rId5"/>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351" r:id="rId34"/>
    <p:sldId id="35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20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766C1-831E-408B-BC90-EEBA2A8C08D8}" type="datetimeFigureOut">
              <a:rPr lang="en-AE" smtClean="0"/>
              <a:t>27/07/2024</a:t>
            </a:fld>
            <a:endParaRPr lang="en-A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C0616-1024-46F6-8CFE-3DDC17727AD5}" type="slidenum">
              <a:rPr lang="en-AE" smtClean="0"/>
              <a:t>‹#›</a:t>
            </a:fld>
            <a:endParaRPr lang="en-AE"/>
          </a:p>
        </p:txBody>
      </p:sp>
    </p:spTree>
    <p:extLst>
      <p:ext uri="{BB962C8B-B14F-4D97-AF65-F5344CB8AC3E}">
        <p14:creationId xmlns:p14="http://schemas.microsoft.com/office/powerpoint/2010/main" val="340001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8EA2-E093-F596-5B0B-865052F92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E"/>
          </a:p>
        </p:txBody>
      </p:sp>
      <p:sp>
        <p:nvSpPr>
          <p:cNvPr id="3" name="Subtitle 2">
            <a:extLst>
              <a:ext uri="{FF2B5EF4-FFF2-40B4-BE49-F238E27FC236}">
                <a16:creationId xmlns:a16="http://schemas.microsoft.com/office/drawing/2014/main" id="{A80F74D9-D306-4C32-D329-459D7CCA2B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E"/>
          </a:p>
        </p:txBody>
      </p:sp>
      <p:sp>
        <p:nvSpPr>
          <p:cNvPr id="4" name="Date Placeholder 3">
            <a:extLst>
              <a:ext uri="{FF2B5EF4-FFF2-40B4-BE49-F238E27FC236}">
                <a16:creationId xmlns:a16="http://schemas.microsoft.com/office/drawing/2014/main" id="{9E0694F1-4E1C-8E8F-0713-73318C595D5A}"/>
              </a:ext>
            </a:extLst>
          </p:cNvPr>
          <p:cNvSpPr>
            <a:spLocks noGrp="1"/>
          </p:cNvSpPr>
          <p:nvPr>
            <p:ph type="dt" sz="half" idx="10"/>
          </p:nvPr>
        </p:nvSpPr>
        <p:spPr/>
        <p:txBody>
          <a:bodyPr/>
          <a:lstStyle/>
          <a:p>
            <a:fld id="{22F0213D-2941-4077-B6ED-F3A1C80D5D7F}" type="datetime1">
              <a:rPr lang="en-AE" smtClean="0"/>
              <a:t>27/07/2024</a:t>
            </a:fld>
            <a:endParaRPr lang="en-AE"/>
          </a:p>
        </p:txBody>
      </p:sp>
      <p:sp>
        <p:nvSpPr>
          <p:cNvPr id="5" name="Footer Placeholder 4">
            <a:extLst>
              <a:ext uri="{FF2B5EF4-FFF2-40B4-BE49-F238E27FC236}">
                <a16:creationId xmlns:a16="http://schemas.microsoft.com/office/drawing/2014/main" id="{F2298238-B9B1-E277-EBC6-190BB2427228}"/>
              </a:ext>
            </a:extLst>
          </p:cNvPr>
          <p:cNvSpPr>
            <a:spLocks noGrp="1"/>
          </p:cNvSpPr>
          <p:nvPr>
            <p:ph type="ftr" sz="quarter" idx="11"/>
          </p:nvPr>
        </p:nvSpPr>
        <p:spPr/>
        <p:txBody>
          <a:bodyPr anchor="t"/>
          <a:lstStyle>
            <a:lvl1pPr>
              <a:defRPr sz="2400" b="1"/>
            </a:lvl1pPr>
          </a:lstStyle>
          <a:p>
            <a:endParaRPr lang="en-AE" dirty="0"/>
          </a:p>
        </p:txBody>
      </p:sp>
      <p:sp>
        <p:nvSpPr>
          <p:cNvPr id="7" name="Slide Number Placeholder 5">
            <a:extLst>
              <a:ext uri="{FF2B5EF4-FFF2-40B4-BE49-F238E27FC236}">
                <a16:creationId xmlns:a16="http://schemas.microsoft.com/office/drawing/2014/main" id="{43E3BF10-7D06-EF7A-BBDD-3A012217DEE7}"/>
              </a:ext>
            </a:extLst>
          </p:cNvPr>
          <p:cNvSpPr>
            <a:spLocks noGrp="1"/>
          </p:cNvSpPr>
          <p:nvPr>
            <p:ph type="sldNum" sz="quarter" idx="4"/>
          </p:nvPr>
        </p:nvSpPr>
        <p:spPr>
          <a:xfrm>
            <a:off x="10678602" y="6356350"/>
            <a:ext cx="1513398" cy="501649"/>
          </a:xfrm>
          <a:prstGeom prst="rect">
            <a:avLst/>
          </a:prstGeom>
        </p:spPr>
        <p:txBody>
          <a:bodyPr vert="horz" lIns="91440" tIns="45720" rIns="91440" bIns="45720" rtlCol="0" anchor="ctr"/>
          <a:lstStyle>
            <a:lvl1pPr algn="ctr">
              <a:defRPr sz="2800">
                <a:solidFill>
                  <a:srgbClr val="FF0000"/>
                </a:solidFill>
                <a:highlight>
                  <a:srgbClr val="FFFF00"/>
                </a:highlight>
              </a:defRPr>
            </a:lvl1pPr>
          </a:lstStyle>
          <a:p>
            <a:fld id="{29CA5760-96F6-4BB9-9F01-E4123846D571}" type="slidenum">
              <a:rPr lang="en-AE" smtClean="0"/>
              <a:pPr/>
              <a:t>‹#›</a:t>
            </a:fld>
            <a:r>
              <a:rPr lang="en-AE" dirty="0"/>
              <a:t> of 34</a:t>
            </a:r>
          </a:p>
        </p:txBody>
      </p:sp>
    </p:spTree>
    <p:extLst>
      <p:ext uri="{BB962C8B-B14F-4D97-AF65-F5344CB8AC3E}">
        <p14:creationId xmlns:p14="http://schemas.microsoft.com/office/powerpoint/2010/main" val="169306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925BD-D0AA-6486-26B8-B34AC1497BF3}"/>
              </a:ext>
            </a:extLst>
          </p:cNvPr>
          <p:cNvSpPr>
            <a:spLocks noGrp="1"/>
          </p:cNvSpPr>
          <p:nvPr>
            <p:ph type="title"/>
          </p:nvPr>
        </p:nvSpPr>
        <p:spPr>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a:lstStyle>
            <a:lvl1pPr>
              <a:defRPr b="1">
                <a:solidFill>
                  <a:srgbClr val="FF0000"/>
                </a:solidFill>
              </a:defRPr>
            </a:lvl1pPr>
          </a:lstStyle>
          <a:p>
            <a:r>
              <a:rPr lang="en-US" dirty="0"/>
              <a:t>Click to edit Master title style</a:t>
            </a:r>
            <a:endParaRPr lang="en-AE" dirty="0"/>
          </a:p>
        </p:txBody>
      </p:sp>
      <p:sp>
        <p:nvSpPr>
          <p:cNvPr id="3" name="Content Placeholder 2">
            <a:extLst>
              <a:ext uri="{FF2B5EF4-FFF2-40B4-BE49-F238E27FC236}">
                <a16:creationId xmlns:a16="http://schemas.microsoft.com/office/drawing/2014/main" id="{103AAA4D-1C5A-CAC0-E8F7-32C7B61C09F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E" dirty="0"/>
          </a:p>
        </p:txBody>
      </p:sp>
      <p:sp>
        <p:nvSpPr>
          <p:cNvPr id="4" name="Date Placeholder 3">
            <a:extLst>
              <a:ext uri="{FF2B5EF4-FFF2-40B4-BE49-F238E27FC236}">
                <a16:creationId xmlns:a16="http://schemas.microsoft.com/office/drawing/2014/main" id="{FEBA8ACA-DC8B-00D9-D058-966753C66F94}"/>
              </a:ext>
            </a:extLst>
          </p:cNvPr>
          <p:cNvSpPr>
            <a:spLocks noGrp="1"/>
          </p:cNvSpPr>
          <p:nvPr>
            <p:ph type="dt" sz="half" idx="10"/>
          </p:nvPr>
        </p:nvSpPr>
        <p:spPr/>
        <p:txBody>
          <a:bodyPr/>
          <a:lstStyle/>
          <a:p>
            <a:fld id="{BA212982-1CD6-4DF9-8195-EFC6D6D9B126}" type="datetime1">
              <a:rPr lang="en-AE" smtClean="0"/>
              <a:t>27/07/2024</a:t>
            </a:fld>
            <a:endParaRPr lang="en-AE"/>
          </a:p>
        </p:txBody>
      </p:sp>
      <p:sp>
        <p:nvSpPr>
          <p:cNvPr id="5" name="Footer Placeholder 4">
            <a:extLst>
              <a:ext uri="{FF2B5EF4-FFF2-40B4-BE49-F238E27FC236}">
                <a16:creationId xmlns:a16="http://schemas.microsoft.com/office/drawing/2014/main" id="{9EB00532-3219-B399-2E41-C4EFECE91D9C}"/>
              </a:ext>
            </a:extLst>
          </p:cNvPr>
          <p:cNvSpPr>
            <a:spLocks noGrp="1"/>
          </p:cNvSpPr>
          <p:nvPr>
            <p:ph type="ftr" sz="quarter" idx="11"/>
          </p:nvPr>
        </p:nvSpPr>
        <p:spPr/>
        <p:txBody>
          <a:bodyPr anchor="t"/>
          <a:lstStyle>
            <a:lvl1pPr>
              <a:defRPr sz="2800"/>
            </a:lvl1pPr>
          </a:lstStyle>
          <a:p>
            <a:endParaRPr lang="en-AE" dirty="0"/>
          </a:p>
        </p:txBody>
      </p:sp>
      <p:sp>
        <p:nvSpPr>
          <p:cNvPr id="7" name="Slide Number Placeholder 5">
            <a:extLst>
              <a:ext uri="{FF2B5EF4-FFF2-40B4-BE49-F238E27FC236}">
                <a16:creationId xmlns:a16="http://schemas.microsoft.com/office/drawing/2014/main" id="{9A2B81DC-2FF4-7848-2922-90B053995F25}"/>
              </a:ext>
            </a:extLst>
          </p:cNvPr>
          <p:cNvSpPr>
            <a:spLocks noGrp="1"/>
          </p:cNvSpPr>
          <p:nvPr>
            <p:ph type="sldNum" sz="quarter" idx="4"/>
          </p:nvPr>
        </p:nvSpPr>
        <p:spPr>
          <a:xfrm>
            <a:off x="10678602" y="6356350"/>
            <a:ext cx="1513398" cy="501649"/>
          </a:xfrm>
          <a:prstGeom prst="rect">
            <a:avLst/>
          </a:prstGeom>
        </p:spPr>
        <p:txBody>
          <a:bodyPr vert="horz" lIns="91440" tIns="45720" rIns="91440" bIns="45720" rtlCol="0" anchor="ctr"/>
          <a:lstStyle>
            <a:lvl1pPr algn="ctr">
              <a:defRPr sz="2800">
                <a:solidFill>
                  <a:srgbClr val="FF0000"/>
                </a:solidFill>
                <a:highlight>
                  <a:srgbClr val="FFFF00"/>
                </a:highlight>
              </a:defRPr>
            </a:lvl1pPr>
          </a:lstStyle>
          <a:p>
            <a:fld id="{29CA5760-96F6-4BB9-9F01-E4123846D571}" type="slidenum">
              <a:rPr lang="en-AE" smtClean="0"/>
              <a:pPr/>
              <a:t>‹#›</a:t>
            </a:fld>
            <a:r>
              <a:rPr lang="en-AE" dirty="0"/>
              <a:t> of 34</a:t>
            </a:r>
          </a:p>
        </p:txBody>
      </p:sp>
    </p:spTree>
    <p:extLst>
      <p:ext uri="{BB962C8B-B14F-4D97-AF65-F5344CB8AC3E}">
        <p14:creationId xmlns:p14="http://schemas.microsoft.com/office/powerpoint/2010/main" val="2385747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31A0-07FA-2164-68EA-C2D93AA16BAF}"/>
              </a:ext>
            </a:extLst>
          </p:cNvPr>
          <p:cNvSpPr>
            <a:spLocks noGrp="1"/>
          </p:cNvSpPr>
          <p:nvPr>
            <p:ph type="title"/>
          </p:nvPr>
        </p:nvSpPr>
        <p:spPr>
          <a:blipFill>
            <a:blip r:embed="rId2"/>
            <a:tile tx="0" ty="0" sx="100000" sy="100000" flip="none" algn="tl"/>
          </a:blipFill>
        </p:spPr>
        <p:txBody>
          <a:bodyPr>
            <a:normAutofit/>
          </a:bodyPr>
          <a:lstStyle>
            <a:lvl1pPr>
              <a:defRPr sz="5400" b="1">
                <a:solidFill>
                  <a:srgbClr val="FF0000"/>
                </a:solidFill>
              </a:defRPr>
            </a:lvl1pPr>
          </a:lstStyle>
          <a:p>
            <a:r>
              <a:rPr lang="en-US" dirty="0"/>
              <a:t>Click to edit Master title style</a:t>
            </a:r>
            <a:endParaRPr lang="en-AE" dirty="0"/>
          </a:p>
        </p:txBody>
      </p:sp>
      <p:sp>
        <p:nvSpPr>
          <p:cNvPr id="3" name="Content Placeholder 2">
            <a:extLst>
              <a:ext uri="{FF2B5EF4-FFF2-40B4-BE49-F238E27FC236}">
                <a16:creationId xmlns:a16="http://schemas.microsoft.com/office/drawing/2014/main" id="{9CC8047C-AF79-084B-52B6-D3CA7E3215E6}"/>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E" dirty="0"/>
          </a:p>
        </p:txBody>
      </p:sp>
      <p:sp>
        <p:nvSpPr>
          <p:cNvPr id="4" name="Content Placeholder 3">
            <a:extLst>
              <a:ext uri="{FF2B5EF4-FFF2-40B4-BE49-F238E27FC236}">
                <a16:creationId xmlns:a16="http://schemas.microsoft.com/office/drawing/2014/main" id="{31D3EA92-A72F-CD6E-80DF-DFA93F0252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Date Placeholder 4">
            <a:extLst>
              <a:ext uri="{FF2B5EF4-FFF2-40B4-BE49-F238E27FC236}">
                <a16:creationId xmlns:a16="http://schemas.microsoft.com/office/drawing/2014/main" id="{DA6154C6-EE12-C69F-D992-484E644F6B1D}"/>
              </a:ext>
            </a:extLst>
          </p:cNvPr>
          <p:cNvSpPr>
            <a:spLocks noGrp="1"/>
          </p:cNvSpPr>
          <p:nvPr>
            <p:ph type="dt" sz="half" idx="10"/>
          </p:nvPr>
        </p:nvSpPr>
        <p:spPr/>
        <p:txBody>
          <a:bodyPr/>
          <a:lstStyle/>
          <a:p>
            <a:fld id="{4108570D-B983-429B-9842-51E9716D4C96}" type="datetime1">
              <a:rPr lang="en-AE" smtClean="0"/>
              <a:t>27/07/2024</a:t>
            </a:fld>
            <a:endParaRPr lang="en-AE"/>
          </a:p>
        </p:txBody>
      </p:sp>
      <p:sp>
        <p:nvSpPr>
          <p:cNvPr id="6" name="Footer Placeholder 5">
            <a:extLst>
              <a:ext uri="{FF2B5EF4-FFF2-40B4-BE49-F238E27FC236}">
                <a16:creationId xmlns:a16="http://schemas.microsoft.com/office/drawing/2014/main" id="{5B646FF8-3B3A-D23A-21A2-7B62A841F91B}"/>
              </a:ext>
            </a:extLst>
          </p:cNvPr>
          <p:cNvSpPr>
            <a:spLocks noGrp="1"/>
          </p:cNvSpPr>
          <p:nvPr>
            <p:ph type="ftr" sz="quarter" idx="11"/>
          </p:nvPr>
        </p:nvSpPr>
        <p:spPr>
          <a:xfrm>
            <a:off x="4247321" y="6402387"/>
            <a:ext cx="4114800" cy="455613"/>
          </a:xfrm>
        </p:spPr>
        <p:txBody>
          <a:bodyPr anchor="t"/>
          <a:lstStyle>
            <a:lvl1pPr>
              <a:defRPr>
                <a:solidFill>
                  <a:schemeClr val="bg1">
                    <a:lumMod val="50000"/>
                  </a:schemeClr>
                </a:solidFill>
              </a:defRPr>
            </a:lvl1pPr>
          </a:lstStyle>
          <a:p>
            <a:endParaRPr lang="en-AE" dirty="0"/>
          </a:p>
        </p:txBody>
      </p:sp>
      <p:sp>
        <p:nvSpPr>
          <p:cNvPr id="8" name="Slide Number Placeholder 5">
            <a:extLst>
              <a:ext uri="{FF2B5EF4-FFF2-40B4-BE49-F238E27FC236}">
                <a16:creationId xmlns:a16="http://schemas.microsoft.com/office/drawing/2014/main" id="{437A5640-4233-0681-134E-EB3FD807EC97}"/>
              </a:ext>
            </a:extLst>
          </p:cNvPr>
          <p:cNvSpPr>
            <a:spLocks noGrp="1"/>
          </p:cNvSpPr>
          <p:nvPr>
            <p:ph type="sldNum" sz="quarter" idx="4"/>
          </p:nvPr>
        </p:nvSpPr>
        <p:spPr>
          <a:xfrm>
            <a:off x="10678602" y="6356350"/>
            <a:ext cx="1513398" cy="501649"/>
          </a:xfrm>
          <a:prstGeom prst="rect">
            <a:avLst/>
          </a:prstGeom>
        </p:spPr>
        <p:txBody>
          <a:bodyPr vert="horz" lIns="91440" tIns="45720" rIns="91440" bIns="45720" rtlCol="0" anchor="ctr"/>
          <a:lstStyle>
            <a:lvl1pPr algn="ctr">
              <a:defRPr sz="2800">
                <a:solidFill>
                  <a:srgbClr val="FF0000"/>
                </a:solidFill>
                <a:highlight>
                  <a:srgbClr val="FFFF00"/>
                </a:highlight>
              </a:defRPr>
            </a:lvl1pPr>
          </a:lstStyle>
          <a:p>
            <a:fld id="{29CA5760-96F6-4BB9-9F01-E4123846D571}" type="slidenum">
              <a:rPr lang="en-AE" smtClean="0"/>
              <a:pPr/>
              <a:t>‹#›</a:t>
            </a:fld>
            <a:r>
              <a:rPr lang="en-AE" dirty="0"/>
              <a:t> of 34</a:t>
            </a:r>
          </a:p>
        </p:txBody>
      </p:sp>
    </p:spTree>
    <p:extLst>
      <p:ext uri="{BB962C8B-B14F-4D97-AF65-F5344CB8AC3E}">
        <p14:creationId xmlns:p14="http://schemas.microsoft.com/office/powerpoint/2010/main" val="38180500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hyperlink" Target="https://www.allbasra.com/" TargetMode="Externa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30FD71-DE46-F344-7F16-B48550DCAD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E" dirty="0"/>
          </a:p>
        </p:txBody>
      </p:sp>
      <p:sp>
        <p:nvSpPr>
          <p:cNvPr id="3" name="Text Placeholder 2">
            <a:extLst>
              <a:ext uri="{FF2B5EF4-FFF2-40B4-BE49-F238E27FC236}">
                <a16:creationId xmlns:a16="http://schemas.microsoft.com/office/drawing/2014/main" id="{0D2C09EF-A422-4238-504C-F8F1F155DA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a:t>
            </a:r>
            <a:r>
              <a:rPr lang="en-US" dirty="0" err="1"/>
              <a:t>tstylesstyl</a:t>
            </a:r>
            <a:endParaRPr lang="en-US" dirty="0"/>
          </a:p>
          <a:p>
            <a:pPr lvl="1"/>
            <a:r>
              <a:rPr lang="en-US" dirty="0"/>
              <a:t>Second level</a:t>
            </a:r>
          </a:p>
        </p:txBody>
      </p:sp>
      <p:sp>
        <p:nvSpPr>
          <p:cNvPr id="4" name="Date Placeholder 3">
            <a:extLst>
              <a:ext uri="{FF2B5EF4-FFF2-40B4-BE49-F238E27FC236}">
                <a16:creationId xmlns:a16="http://schemas.microsoft.com/office/drawing/2014/main" id="{A19E03D7-B630-DBBD-BCE6-F100E4409A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F2D76-F918-4DBE-9DDC-C0AA7ACD54BA}" type="datetime1">
              <a:rPr lang="en-AE" smtClean="0"/>
              <a:t>27/07/2024</a:t>
            </a:fld>
            <a:endParaRPr lang="en-AE"/>
          </a:p>
        </p:txBody>
      </p:sp>
      <p:sp>
        <p:nvSpPr>
          <p:cNvPr id="5" name="Footer Placeholder 4">
            <a:extLst>
              <a:ext uri="{FF2B5EF4-FFF2-40B4-BE49-F238E27FC236}">
                <a16:creationId xmlns:a16="http://schemas.microsoft.com/office/drawing/2014/main" id="{31FF6C86-06F2-DC71-FFF5-226D1C335F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800">
                <a:solidFill>
                  <a:schemeClr val="bg1">
                    <a:lumMod val="50000"/>
                  </a:schemeClr>
                </a:solidFill>
              </a:defRPr>
            </a:lvl1pPr>
          </a:lstStyle>
          <a:p>
            <a:endParaRPr lang="en-AE" dirty="0"/>
          </a:p>
        </p:txBody>
      </p:sp>
      <p:sp>
        <p:nvSpPr>
          <p:cNvPr id="6" name="Slide Number Placeholder 5">
            <a:extLst>
              <a:ext uri="{FF2B5EF4-FFF2-40B4-BE49-F238E27FC236}">
                <a16:creationId xmlns:a16="http://schemas.microsoft.com/office/drawing/2014/main" id="{A615BA0A-8B92-C4E9-64D5-CDA310569F9D}"/>
              </a:ext>
            </a:extLst>
          </p:cNvPr>
          <p:cNvSpPr>
            <a:spLocks noGrp="1"/>
          </p:cNvSpPr>
          <p:nvPr>
            <p:ph type="sldNum" sz="quarter" idx="4"/>
          </p:nvPr>
        </p:nvSpPr>
        <p:spPr>
          <a:xfrm>
            <a:off x="10678602" y="6356350"/>
            <a:ext cx="1513398" cy="501649"/>
          </a:xfrm>
          <a:prstGeom prst="rect">
            <a:avLst/>
          </a:prstGeom>
        </p:spPr>
        <p:txBody>
          <a:bodyPr vert="horz" lIns="91440" tIns="45720" rIns="91440" bIns="45720" rtlCol="0" anchor="ctr"/>
          <a:lstStyle>
            <a:lvl1pPr algn="ctr">
              <a:defRPr sz="2800">
                <a:solidFill>
                  <a:srgbClr val="FF0000"/>
                </a:solidFill>
                <a:highlight>
                  <a:srgbClr val="FFFF00"/>
                </a:highlight>
              </a:defRPr>
            </a:lvl1pPr>
          </a:lstStyle>
          <a:p>
            <a:fld id="{29CA5760-96F6-4BB9-9F01-E4123846D571}" type="slidenum">
              <a:rPr lang="en-AE" smtClean="0"/>
              <a:pPr/>
              <a:t>‹#›</a:t>
            </a:fld>
            <a:r>
              <a:rPr lang="en-AE" dirty="0"/>
              <a:t> of 34</a:t>
            </a:r>
          </a:p>
        </p:txBody>
      </p:sp>
      <p:sp>
        <p:nvSpPr>
          <p:cNvPr id="7" name="TextBox 6">
            <a:extLst>
              <a:ext uri="{FF2B5EF4-FFF2-40B4-BE49-F238E27FC236}">
                <a16:creationId xmlns:a16="http://schemas.microsoft.com/office/drawing/2014/main" id="{05D54B05-A41A-5938-EAEE-117CFFDF7E42}"/>
              </a:ext>
            </a:extLst>
          </p:cNvPr>
          <p:cNvSpPr txBox="1"/>
          <p:nvPr userDrawn="1"/>
        </p:nvSpPr>
        <p:spPr>
          <a:xfrm rot="16200000">
            <a:off x="-906958" y="5204917"/>
            <a:ext cx="2448340" cy="584775"/>
          </a:xfrm>
          <a:prstGeom prst="rect">
            <a:avLst/>
          </a:prstGeom>
          <a:noFill/>
        </p:spPr>
        <p:txBody>
          <a:bodyPr wrap="square" rtlCol="0">
            <a:spAutoFit/>
          </a:bodyPr>
          <a:lstStyle/>
          <a:p>
            <a:r>
              <a:rPr lang="en-US" sz="3200" dirty="0">
                <a:solidFill>
                  <a:srgbClr val="0563C1"/>
                </a:solidFill>
                <a:hlinkClick r:id="rId5">
                  <a:extLst>
                    <a:ext uri="{A12FA001-AC4F-418D-AE19-62706E023703}">
                      <ahyp:hlinkClr xmlns:ahyp="http://schemas.microsoft.com/office/drawing/2018/hyperlinkcolor" val="tx"/>
                    </a:ext>
                  </a:extLst>
                </a:hlinkClick>
              </a:rPr>
              <a:t>all</a:t>
            </a:r>
            <a:r>
              <a:rPr lang="en-US" sz="3200" dirty="0">
                <a:solidFill>
                  <a:srgbClr val="FF0000"/>
                </a:solidFill>
                <a:hlinkClick r:id="rId5">
                  <a:extLst>
                    <a:ext uri="{A12FA001-AC4F-418D-AE19-62706E023703}">
                      <ahyp:hlinkClr xmlns:ahyp="http://schemas.microsoft.com/office/drawing/2018/hyperlinkcolor" val="tx"/>
                    </a:ext>
                  </a:extLst>
                </a:hlinkClick>
              </a:rPr>
              <a:t>basra</a:t>
            </a:r>
            <a:r>
              <a:rPr lang="en-US" sz="3200" dirty="0">
                <a:solidFill>
                  <a:srgbClr val="0563C1"/>
                </a:solidFill>
                <a:hlinkClick r:id="rId5">
                  <a:extLst>
                    <a:ext uri="{A12FA001-AC4F-418D-AE19-62706E023703}">
                      <ahyp:hlinkClr xmlns:ahyp="http://schemas.microsoft.com/office/drawing/2018/hyperlinkcolor" val="tx"/>
                    </a:ext>
                  </a:extLst>
                </a:hlinkClick>
              </a:rPr>
              <a:t>.com </a:t>
            </a:r>
            <a:endParaRPr lang="en-AE" sz="3200" dirty="0">
              <a:solidFill>
                <a:schemeClr val="bg1">
                  <a:lumMod val="50000"/>
                </a:schemeClr>
              </a:solidFill>
            </a:endParaRPr>
          </a:p>
        </p:txBody>
      </p:sp>
      <p:sp>
        <p:nvSpPr>
          <p:cNvPr id="8" name="TextBox 7">
            <a:extLst>
              <a:ext uri="{FF2B5EF4-FFF2-40B4-BE49-F238E27FC236}">
                <a16:creationId xmlns:a16="http://schemas.microsoft.com/office/drawing/2014/main" id="{F0DBDD05-1F60-68F0-20D1-F535912419DC}"/>
              </a:ext>
            </a:extLst>
          </p:cNvPr>
          <p:cNvSpPr txBox="1"/>
          <p:nvPr userDrawn="1"/>
        </p:nvSpPr>
        <p:spPr>
          <a:xfrm rot="16200000">
            <a:off x="-898914" y="1769165"/>
            <a:ext cx="2259496" cy="461665"/>
          </a:xfrm>
          <a:prstGeom prst="rect">
            <a:avLst/>
          </a:prstGeom>
          <a:noFill/>
        </p:spPr>
        <p:txBody>
          <a:bodyPr wrap="square" rtlCol="0">
            <a:spAutoFit/>
          </a:bodyPr>
          <a:lstStyle/>
          <a:p>
            <a:r>
              <a:rPr lang="en-US" sz="2400" dirty="0">
                <a:solidFill>
                  <a:schemeClr val="accent6">
                    <a:lumMod val="75000"/>
                  </a:schemeClr>
                </a:solidFill>
              </a:rPr>
              <a:t>Salem Al-Jundi</a:t>
            </a:r>
            <a:endParaRPr lang="en-AE" sz="2400" dirty="0">
              <a:solidFill>
                <a:schemeClr val="accent6">
                  <a:lumMod val="75000"/>
                </a:schemeClr>
              </a:solidFill>
            </a:endParaRPr>
          </a:p>
        </p:txBody>
      </p:sp>
    </p:spTree>
    <p:extLst>
      <p:ext uri="{BB962C8B-B14F-4D97-AF65-F5344CB8AC3E}">
        <p14:creationId xmlns:p14="http://schemas.microsoft.com/office/powerpoint/2010/main" val="3762469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hf hdr="0" ftr="0" dt="0"/>
  <p:txStyles>
    <p:titleStyle>
      <a:lvl1pPr algn="ct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r" defTabSz="914400" rtl="1" eaLnBrk="1" latinLnBrk="0" hangingPunct="1">
        <a:lnSpc>
          <a:spcPct val="90000"/>
        </a:lnSpc>
        <a:spcBef>
          <a:spcPts val="1000"/>
        </a:spcBef>
        <a:buFontTx/>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transtle.com/general-learning/how-to-write-an-essay/" TargetMode="External"/><Relationship Id="rId1" Type="http://schemas.openxmlformats.org/officeDocument/2006/relationships/slideLayout" Target="../slideLayouts/slideLayout2.xml"/><Relationship Id="rId5" Type="http://schemas.openxmlformats.org/officeDocument/2006/relationships/hyperlink" Target="mailto:salem.aljundi@kunoozu.edu.iq" TargetMode="External"/><Relationship Id="rId4" Type="http://schemas.openxmlformats.org/officeDocument/2006/relationships/hyperlink" Target="https://www.for9a.com/learn/%D9%83%D9%8A%D9%81%D9%8A%D8%A9-%D9%83%D8%AA%D8%A7%D8%A8%D8%A9-%D9%85%D9%82%D8%A7%D9%84-%D8%AE%D8%B7%D9%88%D8%A7%D8%AA-%D8%B9%D9%85%D9%84%D9%8A%D8%A9-%D9%84%D9%83%D8%AA%D8%A7%D8%A8%D8%A9-%D9%85%D9%82%D8%A7%D9%84-%D8%A3%D9%83%D8%A7%D8%AF%D9%8A%D9%85%D9%8A-%D8%A7%D8%AD%D8%AA%D8%B1%D8%A7%D9%81%D9%8A"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lobe surrounded by computers&#10;&#10;Description automatically generated">
            <a:extLst>
              <a:ext uri="{FF2B5EF4-FFF2-40B4-BE49-F238E27FC236}">
                <a16:creationId xmlns:a16="http://schemas.microsoft.com/office/drawing/2014/main" id="{281F0A79-FAF0-1D60-6F6F-B9F3C20294DD}"/>
              </a:ext>
            </a:extLst>
          </p:cNvPr>
          <p:cNvPicPr>
            <a:picLocks noChangeAspect="1"/>
          </p:cNvPicPr>
          <p:nvPr/>
        </p:nvPicPr>
        <p:blipFill>
          <a:blip r:embed="rId2"/>
          <a:srcRect l="9114" r="6442" b="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0EC48480-DC1B-13D7-4856-1A60810F578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chor="ctr">
            <a:normAutofit/>
          </a:bodyPr>
          <a:lstStyle/>
          <a:p>
            <a:r>
              <a:rPr lang="ar-SA" sz="8000" b="1" dirty="0">
                <a:solidFill>
                  <a:schemeClr val="accent1">
                    <a:lumMod val="50000"/>
                  </a:schemeClr>
                </a:solidFill>
              </a:rPr>
              <a:t>تكنولوجيا المعلومات الادارية</a:t>
            </a:r>
            <a:endParaRPr lang="en-AE" sz="8000" b="1" dirty="0">
              <a:solidFill>
                <a:schemeClr val="accent1">
                  <a:lumMod val="50000"/>
                </a:schemeClr>
              </a:solidFill>
            </a:endParaRPr>
          </a:p>
        </p:txBody>
      </p:sp>
      <p:sp>
        <p:nvSpPr>
          <p:cNvPr id="3" name="Subtitle 2">
            <a:extLst>
              <a:ext uri="{FF2B5EF4-FFF2-40B4-BE49-F238E27FC236}">
                <a16:creationId xmlns:a16="http://schemas.microsoft.com/office/drawing/2014/main" id="{182A7D13-93F0-4C18-B0CC-A38B08CBB91F}"/>
              </a:ext>
            </a:extLst>
          </p:cNvPr>
          <p:cNvSpPr>
            <a:spLocks noGrp="1"/>
          </p:cNvSpPr>
          <p:nvPr>
            <p:ph type="subTitle" idx="1"/>
          </p:nvPr>
        </p:nvSpPr>
        <p:spPr>
          <a:xfrm>
            <a:off x="1097280" y="4066674"/>
            <a:ext cx="10058400" cy="1857571"/>
          </a:xfrm>
          <a:effectLst>
            <a:outerShdw blurRad="50800" dist="38100" dir="2700000" algn="tl" rotWithShape="0">
              <a:prstClr val="black">
                <a:alpha val="40000"/>
              </a:prstClr>
            </a:outerShdw>
          </a:effectLst>
        </p:spPr>
        <p:txBody>
          <a:bodyPr>
            <a:normAutofit fontScale="92500" lnSpcReduction="10000"/>
          </a:bodyPr>
          <a:lstStyle/>
          <a:p>
            <a:r>
              <a:rPr lang="ar-SA" sz="2900" dirty="0"/>
              <a:t>د. سالم الجندي</a:t>
            </a:r>
            <a:endParaRPr lang="ar-IQ" sz="2900" dirty="0"/>
          </a:p>
          <a:p>
            <a:r>
              <a:rPr lang="en-US" sz="2900" dirty="0"/>
              <a:t>Salem.aljundi@kunoozu.edu.iq</a:t>
            </a:r>
            <a:endParaRPr lang="ar-SA" sz="2900" dirty="0"/>
          </a:p>
          <a:p>
            <a:r>
              <a:rPr lang="ar-SA" sz="2900" dirty="0"/>
              <a:t>كلية الكنوز الجامعة</a:t>
            </a:r>
          </a:p>
          <a:p>
            <a:r>
              <a:rPr lang="ar-SA" sz="2900" dirty="0"/>
              <a:t>202</a:t>
            </a:r>
            <a:r>
              <a:rPr lang="ar-IQ" sz="2900" dirty="0"/>
              <a:t>4</a:t>
            </a:r>
            <a:endParaRPr lang="en-AE" sz="2200" dirty="0"/>
          </a:p>
        </p:txBody>
      </p:sp>
    </p:spTree>
    <p:extLst>
      <p:ext uri="{BB962C8B-B14F-4D97-AF65-F5344CB8AC3E}">
        <p14:creationId xmlns:p14="http://schemas.microsoft.com/office/powerpoint/2010/main" val="22505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2000"/>
                                  </p:stCondLst>
                                  <p:iterate type="lt">
                                    <p:tmPct val="10000"/>
                                  </p:iterate>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4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2389-DA99-3E50-9F09-DC68C56A53E0}"/>
              </a:ext>
            </a:extLst>
          </p:cNvPr>
          <p:cNvSpPr>
            <a:spLocks noGrp="1"/>
          </p:cNvSpPr>
          <p:nvPr>
            <p:ph type="title"/>
          </p:nvPr>
        </p:nvSpPr>
        <p:spPr/>
        <p:txBody>
          <a:bodyPr>
            <a:normAutofit/>
          </a:bodyPr>
          <a:lstStyle/>
          <a:p>
            <a:r>
              <a:rPr lang="ar-SA" sz="7200" dirty="0"/>
              <a:t>تطبيقات الأعمال الإلكترونية</a:t>
            </a:r>
            <a:endParaRPr lang="en-AE" sz="7200" dirty="0"/>
          </a:p>
        </p:txBody>
      </p:sp>
      <p:sp>
        <p:nvSpPr>
          <p:cNvPr id="3" name="Content Placeholder 2">
            <a:extLst>
              <a:ext uri="{FF2B5EF4-FFF2-40B4-BE49-F238E27FC236}">
                <a16:creationId xmlns:a16="http://schemas.microsoft.com/office/drawing/2014/main" id="{EA22406F-FFBE-09D2-5295-612AC755E219}"/>
              </a:ext>
            </a:extLst>
          </p:cNvPr>
          <p:cNvSpPr>
            <a:spLocks noGrp="1"/>
          </p:cNvSpPr>
          <p:nvPr>
            <p:ph idx="1"/>
          </p:nvPr>
        </p:nvSpPr>
        <p:spPr/>
        <p:txBody>
          <a:bodyPr>
            <a:normAutofit/>
          </a:bodyPr>
          <a:lstStyle/>
          <a:p>
            <a:r>
              <a:rPr lang="ar-SA" sz="3200" dirty="0"/>
              <a:t>9. **</a:t>
            </a:r>
            <a:r>
              <a:rPr lang="ar-SA" sz="3200" dirty="0">
                <a:solidFill>
                  <a:srgbClr val="0070C0"/>
                </a:solidFill>
              </a:rPr>
              <a:t>الأمان والخصوصية</a:t>
            </a:r>
            <a:r>
              <a:rPr lang="ar-SA" sz="3200" dirty="0"/>
              <a:t>**: يجب أن يكون الأمان والخصوصية جزءًا أساسيًا من الأعمال الإلكترونية لحماية المعلومات الحساسة وبناء الثقة مع العملاء. تُستخدم بوابات الدفع الآمنة وتقنيات التشفير وتدابير الأمان السيبراني لتحقيق هذا الهدف. </a:t>
            </a:r>
          </a:p>
          <a:p>
            <a:endParaRPr lang="ar-SA" sz="3200" dirty="0"/>
          </a:p>
          <a:p>
            <a:r>
              <a:rPr lang="ar-SA" sz="3200" dirty="0"/>
              <a:t>10. **</a:t>
            </a:r>
            <a:r>
              <a:rPr lang="ar-SA" sz="3200" dirty="0">
                <a:solidFill>
                  <a:srgbClr val="0070C0"/>
                </a:solidFill>
              </a:rPr>
              <a:t>التجارة عبر الهواتف المحمولة </a:t>
            </a:r>
            <a:r>
              <a:rPr lang="ar-SA" sz="3200" dirty="0"/>
              <a:t>(</a:t>
            </a:r>
            <a:r>
              <a:rPr lang="en-US" sz="3200" dirty="0"/>
              <a:t>(M-commerce)</a:t>
            </a:r>
            <a:r>
              <a:rPr lang="ar-SA" sz="3200" dirty="0"/>
              <a:t>)**: مع زيادة استخدام أجهزة الهواتف المحمولة، تكيفت الأعمال الإلكترونية مع التجارة عبر الهواتف المحمولة، مما يتيح للعملاء التسوق والدفع والتفاعل مع الشركات عبر الهواتف الذكية والأجهزة اللوحية.</a:t>
            </a:r>
          </a:p>
        </p:txBody>
      </p:sp>
      <p:sp>
        <p:nvSpPr>
          <p:cNvPr id="5" name="Slide Number Placeholder 4">
            <a:extLst>
              <a:ext uri="{FF2B5EF4-FFF2-40B4-BE49-F238E27FC236}">
                <a16:creationId xmlns:a16="http://schemas.microsoft.com/office/drawing/2014/main" id="{A260E3B0-0E1D-758F-70B2-11E3A645503A}"/>
              </a:ext>
            </a:extLst>
          </p:cNvPr>
          <p:cNvSpPr>
            <a:spLocks noGrp="1"/>
          </p:cNvSpPr>
          <p:nvPr>
            <p:ph type="sldNum" sz="quarter" idx="4"/>
          </p:nvPr>
        </p:nvSpPr>
        <p:spPr/>
        <p:txBody>
          <a:bodyPr/>
          <a:lstStyle/>
          <a:p>
            <a:fld id="{29CA5760-96F6-4BB9-9F01-E4123846D571}" type="slidenum">
              <a:rPr lang="en-AE" smtClean="0"/>
              <a:pPr/>
              <a:t>10</a:t>
            </a:fld>
            <a:r>
              <a:rPr lang="en-AE"/>
              <a:t> of 34</a:t>
            </a:r>
            <a:endParaRPr lang="en-AE" dirty="0"/>
          </a:p>
        </p:txBody>
      </p:sp>
    </p:spTree>
    <p:extLst>
      <p:ext uri="{BB962C8B-B14F-4D97-AF65-F5344CB8AC3E}">
        <p14:creationId xmlns:p14="http://schemas.microsoft.com/office/powerpoint/2010/main" val="3263808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2389-DA99-3E50-9F09-DC68C56A53E0}"/>
              </a:ext>
            </a:extLst>
          </p:cNvPr>
          <p:cNvSpPr>
            <a:spLocks noGrp="1"/>
          </p:cNvSpPr>
          <p:nvPr>
            <p:ph type="title"/>
          </p:nvPr>
        </p:nvSpPr>
        <p:spPr/>
        <p:txBody>
          <a:bodyPr>
            <a:normAutofit/>
          </a:bodyPr>
          <a:lstStyle/>
          <a:p>
            <a:r>
              <a:rPr lang="ar-SA" sz="7200" dirty="0"/>
              <a:t>تطبيقات الأعمال الإلكترونية</a:t>
            </a:r>
            <a:endParaRPr lang="en-AE" sz="7200" dirty="0"/>
          </a:p>
        </p:txBody>
      </p:sp>
      <p:sp>
        <p:nvSpPr>
          <p:cNvPr id="3" name="Content Placeholder 2">
            <a:extLst>
              <a:ext uri="{FF2B5EF4-FFF2-40B4-BE49-F238E27FC236}">
                <a16:creationId xmlns:a16="http://schemas.microsoft.com/office/drawing/2014/main" id="{EA22406F-FFBE-09D2-5295-612AC755E219}"/>
              </a:ext>
            </a:extLst>
          </p:cNvPr>
          <p:cNvSpPr>
            <a:spLocks noGrp="1"/>
          </p:cNvSpPr>
          <p:nvPr>
            <p:ph idx="1"/>
          </p:nvPr>
        </p:nvSpPr>
        <p:spPr/>
        <p:txBody>
          <a:bodyPr>
            <a:normAutofit/>
          </a:bodyPr>
          <a:lstStyle/>
          <a:p>
            <a:r>
              <a:rPr lang="ar-SA" sz="3200" dirty="0"/>
              <a:t>11</a:t>
            </a:r>
            <a:r>
              <a:rPr lang="ar-SA" sz="3600" dirty="0"/>
              <a:t>. **</a:t>
            </a:r>
            <a:r>
              <a:rPr lang="ar-SA" sz="3600" dirty="0">
                <a:solidFill>
                  <a:srgbClr val="0070C0"/>
                </a:solidFill>
              </a:rPr>
              <a:t>التحول الرقمي</a:t>
            </a:r>
            <a:r>
              <a:rPr lang="ar-SA" sz="3600" dirty="0"/>
              <a:t>**: ترتبط الأعمال الإلكترونية بشكل وثيق بالتحول الرقمي، حيث يتم </a:t>
            </a:r>
            <a:r>
              <a:rPr lang="ar-SA" sz="3600"/>
              <a:t>تحويل العمليات </a:t>
            </a:r>
            <a:r>
              <a:rPr lang="ar-SA" sz="3600" dirty="0"/>
              <a:t>التقليدية إلى أشكال رقمية وتحسينها لزيادة الكفاءة وتقليل التكاليف وتحسين تجربة العملاء.</a:t>
            </a:r>
          </a:p>
          <a:p>
            <a:endParaRPr lang="ar-SA" sz="3600" dirty="0"/>
          </a:p>
          <a:p>
            <a:r>
              <a:rPr lang="ar-SA" sz="3600" dirty="0"/>
              <a:t>الأعمال الإلكترونية قد غيرت الطريقة التي تعمل بها الشركات وكيفية تفاعلها مع العملاء والموردين والشركاء. لقد فتحت فرصًا جديدة للوصول العالمي وتيسير العمليات وتحسين تجارب العملاء. وما زالت مستمرة في التطور مع تقدم التكنولوجيا وتغير تفضيلات المستهلكين.</a:t>
            </a:r>
          </a:p>
        </p:txBody>
      </p:sp>
      <p:sp>
        <p:nvSpPr>
          <p:cNvPr id="5" name="Slide Number Placeholder 4">
            <a:extLst>
              <a:ext uri="{FF2B5EF4-FFF2-40B4-BE49-F238E27FC236}">
                <a16:creationId xmlns:a16="http://schemas.microsoft.com/office/drawing/2014/main" id="{014DA2E9-0C62-16EC-8FD7-BFD97BDEF8D3}"/>
              </a:ext>
            </a:extLst>
          </p:cNvPr>
          <p:cNvSpPr>
            <a:spLocks noGrp="1"/>
          </p:cNvSpPr>
          <p:nvPr>
            <p:ph type="sldNum" sz="quarter" idx="4"/>
          </p:nvPr>
        </p:nvSpPr>
        <p:spPr/>
        <p:txBody>
          <a:bodyPr/>
          <a:lstStyle/>
          <a:p>
            <a:fld id="{29CA5760-96F6-4BB9-9F01-E4123846D571}" type="slidenum">
              <a:rPr lang="en-AE" smtClean="0"/>
              <a:pPr/>
              <a:t>11</a:t>
            </a:fld>
            <a:r>
              <a:rPr lang="en-AE"/>
              <a:t> of 34</a:t>
            </a:r>
            <a:endParaRPr lang="en-AE" dirty="0"/>
          </a:p>
        </p:txBody>
      </p:sp>
    </p:spTree>
    <p:extLst>
      <p:ext uri="{BB962C8B-B14F-4D97-AF65-F5344CB8AC3E}">
        <p14:creationId xmlns:p14="http://schemas.microsoft.com/office/powerpoint/2010/main" val="10696277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5D98-D014-B03C-50AB-ECE5EB7287DC}"/>
              </a:ext>
            </a:extLst>
          </p:cNvPr>
          <p:cNvSpPr>
            <a:spLocks noGrp="1"/>
          </p:cNvSpPr>
          <p:nvPr>
            <p:ph type="title"/>
          </p:nvPr>
        </p:nvSpPr>
        <p:spPr/>
        <p:txBody>
          <a:bodyPr>
            <a:normAutofit/>
          </a:bodyPr>
          <a:lstStyle/>
          <a:p>
            <a:r>
              <a:rPr lang="ar-SA" sz="7200" dirty="0"/>
              <a:t>السلع الرقمية</a:t>
            </a:r>
            <a:endParaRPr lang="en-AE" sz="7200" dirty="0"/>
          </a:p>
        </p:txBody>
      </p:sp>
      <p:pic>
        <p:nvPicPr>
          <p:cNvPr id="6" name="Content Placeholder 5">
            <a:extLst>
              <a:ext uri="{FF2B5EF4-FFF2-40B4-BE49-F238E27FC236}">
                <a16:creationId xmlns:a16="http://schemas.microsoft.com/office/drawing/2014/main" id="{2D33DAEB-7AE3-3D0E-DE0D-C71AAAD32C08}"/>
              </a:ext>
            </a:extLst>
          </p:cNvPr>
          <p:cNvPicPr>
            <a:picLocks noGrp="1" noChangeAspect="1"/>
          </p:cNvPicPr>
          <p:nvPr>
            <p:ph sz="half" idx="1"/>
          </p:nvPr>
        </p:nvPicPr>
        <p:blipFill>
          <a:blip r:embed="rId2"/>
          <a:stretch>
            <a:fillRect/>
          </a:stretch>
        </p:blipFill>
        <p:spPr>
          <a:xfrm>
            <a:off x="838200" y="2274094"/>
            <a:ext cx="5181600" cy="3454400"/>
          </a:xfrm>
          <a:prstGeom prst="rect">
            <a:avLst/>
          </a:prstGeom>
        </p:spPr>
      </p:pic>
      <p:sp>
        <p:nvSpPr>
          <p:cNvPr id="4" name="Content Placeholder 3">
            <a:extLst>
              <a:ext uri="{FF2B5EF4-FFF2-40B4-BE49-F238E27FC236}">
                <a16:creationId xmlns:a16="http://schemas.microsoft.com/office/drawing/2014/main" id="{A35FA8B2-0CEC-1033-AA75-8AC363B5D6B6}"/>
              </a:ext>
            </a:extLst>
          </p:cNvPr>
          <p:cNvSpPr>
            <a:spLocks noGrp="1"/>
          </p:cNvSpPr>
          <p:nvPr>
            <p:ph sz="half" idx="2"/>
          </p:nvPr>
        </p:nvSpPr>
        <p:spPr/>
        <p:txBody>
          <a:bodyPr/>
          <a:lstStyle/>
          <a:p>
            <a:r>
              <a:rPr lang="ar-SA" dirty="0">
                <a:solidFill>
                  <a:srgbClr val="0070C0"/>
                </a:solidFill>
              </a:rPr>
              <a:t>السلع الرقمية</a:t>
            </a:r>
            <a:r>
              <a:rPr lang="ar-SA" dirty="0"/>
              <a:t>، والتي يشار إليها في كثير من الأحيان بالمنتجات الرقمية أو الأصول الرقمية، هي عبارة عن عناصر غير ملموسة أو محتوى يتم توزيعه واستهلاكه في شكل رقمي أو إلكتروني بشكل رئيسي. هذه السلع موجودة بشكل حصري في شكل رقمي، ويتم إنشاؤها وتوصيلها والوصول إليها بشكل إلكتروني، عادة عبر الإنترنت أو الشبكات الرقمية الأخرى. تأتي السلع الرقمية في مجموعة متنوعة من الأنواع وأصبحت شائعة بشكل متزايد في العصر الرقمي. </a:t>
            </a:r>
            <a:endParaRPr lang="en-AE" dirty="0"/>
          </a:p>
        </p:txBody>
      </p:sp>
      <p:sp>
        <p:nvSpPr>
          <p:cNvPr id="3" name="Slide Number Placeholder 2">
            <a:extLst>
              <a:ext uri="{FF2B5EF4-FFF2-40B4-BE49-F238E27FC236}">
                <a16:creationId xmlns:a16="http://schemas.microsoft.com/office/drawing/2014/main" id="{6EF760E6-3AFE-DA21-1C74-1B86300D74D1}"/>
              </a:ext>
            </a:extLst>
          </p:cNvPr>
          <p:cNvSpPr>
            <a:spLocks noGrp="1"/>
          </p:cNvSpPr>
          <p:nvPr>
            <p:ph type="sldNum" sz="quarter" idx="4"/>
          </p:nvPr>
        </p:nvSpPr>
        <p:spPr/>
        <p:txBody>
          <a:bodyPr/>
          <a:lstStyle/>
          <a:p>
            <a:fld id="{29CA5760-96F6-4BB9-9F01-E4123846D571}" type="slidenum">
              <a:rPr lang="en-AE" smtClean="0"/>
              <a:pPr/>
              <a:t>12</a:t>
            </a:fld>
            <a:r>
              <a:rPr lang="en-AE"/>
              <a:t> of 34</a:t>
            </a:r>
            <a:endParaRPr lang="en-AE" dirty="0"/>
          </a:p>
        </p:txBody>
      </p:sp>
    </p:spTree>
    <p:extLst>
      <p:ext uri="{BB962C8B-B14F-4D97-AF65-F5344CB8AC3E}">
        <p14:creationId xmlns:p14="http://schemas.microsoft.com/office/powerpoint/2010/main" val="1306518424"/>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C118-B6E1-8974-A36F-EB48B604A46C}"/>
              </a:ext>
            </a:extLst>
          </p:cNvPr>
          <p:cNvSpPr>
            <a:spLocks noGrp="1"/>
          </p:cNvSpPr>
          <p:nvPr>
            <p:ph type="title"/>
          </p:nvPr>
        </p:nvSpPr>
        <p:spPr/>
        <p:txBody>
          <a:bodyPr>
            <a:normAutofit/>
          </a:bodyPr>
          <a:lstStyle/>
          <a:p>
            <a:r>
              <a:rPr lang="ar-SA" sz="6000" dirty="0"/>
              <a:t>أنواع السلع الرقمية</a:t>
            </a:r>
            <a:endParaRPr lang="en-AE" sz="6000" dirty="0"/>
          </a:p>
        </p:txBody>
      </p:sp>
      <p:sp>
        <p:nvSpPr>
          <p:cNvPr id="3" name="Content Placeholder 2">
            <a:extLst>
              <a:ext uri="{FF2B5EF4-FFF2-40B4-BE49-F238E27FC236}">
                <a16:creationId xmlns:a16="http://schemas.microsoft.com/office/drawing/2014/main" id="{74E57A7E-168A-D10D-73DA-53F57B7A7D8E}"/>
              </a:ext>
            </a:extLst>
          </p:cNvPr>
          <p:cNvSpPr>
            <a:spLocks noGrp="1"/>
          </p:cNvSpPr>
          <p:nvPr>
            <p:ph idx="1"/>
          </p:nvPr>
        </p:nvSpPr>
        <p:spPr/>
        <p:txBody>
          <a:bodyPr>
            <a:normAutofit lnSpcReduction="10000"/>
          </a:bodyPr>
          <a:lstStyle/>
          <a:p>
            <a:r>
              <a:rPr lang="ar-SA" sz="3600" dirty="0"/>
              <a:t>تشمل السلع الرقمية مجموعة واسعة من الأشكال وأنواع المحتوى، بما في ذلك:</a:t>
            </a:r>
          </a:p>
          <a:p>
            <a:endParaRPr lang="ar-SA" sz="3600" dirty="0"/>
          </a:p>
          <a:p>
            <a:r>
              <a:rPr lang="ar-SA" sz="3600" dirty="0">
                <a:solidFill>
                  <a:srgbClr val="0070C0"/>
                </a:solidFill>
              </a:rPr>
              <a:t>محتوى الوسائط</a:t>
            </a:r>
            <a:r>
              <a:rPr lang="ar-SA" sz="3600" dirty="0"/>
              <a:t>**: تشمل هذه الفئة ملفات الموسيقى الرقمية، والأفلام، والكتب الإلكترونية، والكتب الصوتية، والمجلات الرقمية أو الصحف.</a:t>
            </a:r>
          </a:p>
          <a:p>
            <a:endParaRPr lang="ar-SA" sz="3600" dirty="0"/>
          </a:p>
          <a:p>
            <a:r>
              <a:rPr lang="ar-SA" sz="3600" dirty="0">
                <a:solidFill>
                  <a:srgbClr val="0070C0"/>
                </a:solidFill>
              </a:rPr>
              <a:t>البرمجيات</a:t>
            </a:r>
            <a:r>
              <a:rPr lang="ar-SA" sz="3600" dirty="0"/>
              <a:t>**: تتضمن هذه الفئة التطبيقات البرمجية الرقمية وألعاب الفيديو وتطبيقات الهواتف المحمولة.</a:t>
            </a:r>
          </a:p>
          <a:p>
            <a:endParaRPr lang="en-AE" dirty="0"/>
          </a:p>
        </p:txBody>
      </p:sp>
      <p:sp>
        <p:nvSpPr>
          <p:cNvPr id="5" name="Slide Number Placeholder 4">
            <a:extLst>
              <a:ext uri="{FF2B5EF4-FFF2-40B4-BE49-F238E27FC236}">
                <a16:creationId xmlns:a16="http://schemas.microsoft.com/office/drawing/2014/main" id="{07098D44-F274-9202-D623-0067FE51B94D}"/>
              </a:ext>
            </a:extLst>
          </p:cNvPr>
          <p:cNvSpPr>
            <a:spLocks noGrp="1"/>
          </p:cNvSpPr>
          <p:nvPr>
            <p:ph type="sldNum" sz="quarter" idx="4"/>
          </p:nvPr>
        </p:nvSpPr>
        <p:spPr/>
        <p:txBody>
          <a:bodyPr/>
          <a:lstStyle/>
          <a:p>
            <a:fld id="{29CA5760-96F6-4BB9-9F01-E4123846D571}" type="slidenum">
              <a:rPr lang="en-AE" smtClean="0"/>
              <a:pPr/>
              <a:t>13</a:t>
            </a:fld>
            <a:r>
              <a:rPr lang="en-AE"/>
              <a:t> of 34</a:t>
            </a:r>
            <a:endParaRPr lang="en-AE" dirty="0"/>
          </a:p>
        </p:txBody>
      </p:sp>
    </p:spTree>
    <p:extLst>
      <p:ext uri="{BB962C8B-B14F-4D97-AF65-F5344CB8AC3E}">
        <p14:creationId xmlns:p14="http://schemas.microsoft.com/office/powerpoint/2010/main" val="9976507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C118-B6E1-8974-A36F-EB48B604A46C}"/>
              </a:ext>
            </a:extLst>
          </p:cNvPr>
          <p:cNvSpPr>
            <a:spLocks noGrp="1"/>
          </p:cNvSpPr>
          <p:nvPr>
            <p:ph type="title"/>
          </p:nvPr>
        </p:nvSpPr>
        <p:spPr/>
        <p:txBody>
          <a:bodyPr>
            <a:normAutofit/>
          </a:bodyPr>
          <a:lstStyle/>
          <a:p>
            <a:r>
              <a:rPr lang="ar-SA" sz="6000" dirty="0"/>
              <a:t>أنواع السلع الرقمية</a:t>
            </a:r>
            <a:endParaRPr lang="en-AE" sz="6000" dirty="0"/>
          </a:p>
        </p:txBody>
      </p:sp>
      <p:sp>
        <p:nvSpPr>
          <p:cNvPr id="3" name="Content Placeholder 2">
            <a:extLst>
              <a:ext uri="{FF2B5EF4-FFF2-40B4-BE49-F238E27FC236}">
                <a16:creationId xmlns:a16="http://schemas.microsoft.com/office/drawing/2014/main" id="{74E57A7E-168A-D10D-73DA-53F57B7A7D8E}"/>
              </a:ext>
            </a:extLst>
          </p:cNvPr>
          <p:cNvSpPr>
            <a:spLocks noGrp="1"/>
          </p:cNvSpPr>
          <p:nvPr>
            <p:ph idx="1"/>
          </p:nvPr>
        </p:nvSpPr>
        <p:spPr/>
        <p:txBody>
          <a:bodyPr>
            <a:normAutofit fontScale="92500" lnSpcReduction="10000"/>
          </a:bodyPr>
          <a:lstStyle/>
          <a:p>
            <a:r>
              <a:rPr lang="ar-SA" sz="3600" dirty="0">
                <a:solidFill>
                  <a:srgbClr val="0070C0"/>
                </a:solidFill>
              </a:rPr>
              <a:t>محتوى تعليمي</a:t>
            </a:r>
            <a:r>
              <a:rPr lang="ar-SA" sz="3600" dirty="0"/>
              <a:t>**: الدورات عبر الإنترنت والندوات على الويب والكتب الدراسية الرقمية ومواد تعليمية أخرى تعتبر سلعًا رقمية.</a:t>
            </a:r>
          </a:p>
          <a:p>
            <a:endParaRPr lang="ar-SA" sz="3600" dirty="0"/>
          </a:p>
          <a:p>
            <a:r>
              <a:rPr lang="ar-SA" sz="3600" dirty="0">
                <a:solidFill>
                  <a:srgbClr val="0070C0"/>
                </a:solidFill>
              </a:rPr>
              <a:t>الفن الرقمي</a:t>
            </a:r>
            <a:r>
              <a:rPr lang="ar-SA" sz="3600" dirty="0"/>
              <a:t>**: الأعمال الفنية الرقمية، والرسوم التوضيحية، وتصميمات الجرافيك، والنماذج ثلاثية الأبعاد التي تم إنشاؤها وتوزيعها بشكل رقمي.</a:t>
            </a:r>
          </a:p>
          <a:p>
            <a:endParaRPr lang="ar-SA" sz="3600" dirty="0"/>
          </a:p>
          <a:p>
            <a:r>
              <a:rPr lang="ar-SA" sz="3600" dirty="0">
                <a:solidFill>
                  <a:srgbClr val="0070C0"/>
                </a:solidFill>
              </a:rPr>
              <a:t>السلع الافتراضية</a:t>
            </a:r>
            <a:r>
              <a:rPr lang="ar-SA" sz="3600" dirty="0"/>
              <a:t>**: في البيئات الافتراضية، مثل الألعاب عبر الإنترنت أو العوالم الافتراضية، تعتبر العناصر الافتراضية والإكسسوارات والعملات الرقمية سلعًا رقمية.</a:t>
            </a:r>
          </a:p>
          <a:p>
            <a:endParaRPr lang="en-AE" dirty="0"/>
          </a:p>
        </p:txBody>
      </p:sp>
      <p:sp>
        <p:nvSpPr>
          <p:cNvPr id="5" name="Slide Number Placeholder 4">
            <a:extLst>
              <a:ext uri="{FF2B5EF4-FFF2-40B4-BE49-F238E27FC236}">
                <a16:creationId xmlns:a16="http://schemas.microsoft.com/office/drawing/2014/main" id="{201440F9-AEB9-FA3A-215A-3B0866933C65}"/>
              </a:ext>
            </a:extLst>
          </p:cNvPr>
          <p:cNvSpPr>
            <a:spLocks noGrp="1"/>
          </p:cNvSpPr>
          <p:nvPr>
            <p:ph type="sldNum" sz="quarter" idx="4"/>
          </p:nvPr>
        </p:nvSpPr>
        <p:spPr/>
        <p:txBody>
          <a:bodyPr/>
          <a:lstStyle/>
          <a:p>
            <a:fld id="{29CA5760-96F6-4BB9-9F01-E4123846D571}" type="slidenum">
              <a:rPr lang="en-AE" smtClean="0"/>
              <a:pPr/>
              <a:t>14</a:t>
            </a:fld>
            <a:r>
              <a:rPr lang="en-AE"/>
              <a:t> of 34</a:t>
            </a:r>
            <a:endParaRPr lang="en-AE" dirty="0"/>
          </a:p>
        </p:txBody>
      </p:sp>
    </p:spTree>
    <p:extLst>
      <p:ext uri="{BB962C8B-B14F-4D97-AF65-F5344CB8AC3E}">
        <p14:creationId xmlns:p14="http://schemas.microsoft.com/office/powerpoint/2010/main" val="4141018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5286-BC79-1939-0389-18B8A222B612}"/>
              </a:ext>
            </a:extLst>
          </p:cNvPr>
          <p:cNvSpPr>
            <a:spLocks noGrp="1"/>
          </p:cNvSpPr>
          <p:nvPr>
            <p:ph type="title"/>
          </p:nvPr>
        </p:nvSpPr>
        <p:spPr/>
        <p:txBody>
          <a:bodyPr>
            <a:normAutofit/>
          </a:bodyPr>
          <a:lstStyle/>
          <a:p>
            <a:r>
              <a:rPr lang="ar-SA" sz="6600" dirty="0"/>
              <a:t>خصائص السلع الرقمية</a:t>
            </a:r>
            <a:endParaRPr lang="en-AE" sz="6600" dirty="0"/>
          </a:p>
        </p:txBody>
      </p:sp>
      <p:sp>
        <p:nvSpPr>
          <p:cNvPr id="3" name="Content Placeholder 2">
            <a:extLst>
              <a:ext uri="{FF2B5EF4-FFF2-40B4-BE49-F238E27FC236}">
                <a16:creationId xmlns:a16="http://schemas.microsoft.com/office/drawing/2014/main" id="{BD95BE97-C67C-CE7B-E864-B56B31C71FEC}"/>
              </a:ext>
            </a:extLst>
          </p:cNvPr>
          <p:cNvSpPr>
            <a:spLocks noGrp="1"/>
          </p:cNvSpPr>
          <p:nvPr>
            <p:ph idx="1"/>
          </p:nvPr>
        </p:nvSpPr>
        <p:spPr/>
        <p:txBody>
          <a:bodyPr/>
          <a:lstStyle/>
          <a:p>
            <a:r>
              <a:rPr lang="ar-SA" sz="3600" dirty="0">
                <a:solidFill>
                  <a:srgbClr val="0070C0"/>
                </a:solidFill>
              </a:rPr>
              <a:t>طبيعة غير ملموسة</a:t>
            </a:r>
            <a:r>
              <a:rPr lang="ar-SA" sz="3600" dirty="0"/>
              <a:t>**: السلع الرقمية ليس لديها شكل مادي. إنها ليست أشياء ملموسة يمكن للشخص لمسها أو حملها. بدلاً من ذلك، تتألف من ملفات رقمية أو بيانات.</a:t>
            </a:r>
          </a:p>
          <a:p>
            <a:endParaRPr lang="ar-SA" sz="3600" dirty="0"/>
          </a:p>
          <a:p>
            <a:r>
              <a:rPr lang="ar-SA" sz="3600" dirty="0">
                <a:solidFill>
                  <a:srgbClr val="0070C0"/>
                </a:solidFill>
              </a:rPr>
              <a:t>توزيع إلكتروني</a:t>
            </a:r>
            <a:r>
              <a:rPr lang="ar-SA" sz="3600" dirty="0"/>
              <a:t>**: يتم توزيع السلع الرقمية بشكل إلكتروني، غالبًا عبر الإنترنت. يمكن للمستخدمين تنزيلها أو بثها أو الوصول إليها من خلال مواقع الويب أو المتاجر الإلكترونية أو المنصات الرقمية.</a:t>
            </a:r>
          </a:p>
          <a:p>
            <a:endParaRPr lang="en-AE" dirty="0"/>
          </a:p>
        </p:txBody>
      </p:sp>
      <p:sp>
        <p:nvSpPr>
          <p:cNvPr id="5" name="Slide Number Placeholder 4">
            <a:extLst>
              <a:ext uri="{FF2B5EF4-FFF2-40B4-BE49-F238E27FC236}">
                <a16:creationId xmlns:a16="http://schemas.microsoft.com/office/drawing/2014/main" id="{F2F63DB2-1EB4-1E75-3720-53BC1D03B218}"/>
              </a:ext>
            </a:extLst>
          </p:cNvPr>
          <p:cNvSpPr>
            <a:spLocks noGrp="1"/>
          </p:cNvSpPr>
          <p:nvPr>
            <p:ph type="sldNum" sz="quarter" idx="4"/>
          </p:nvPr>
        </p:nvSpPr>
        <p:spPr/>
        <p:txBody>
          <a:bodyPr/>
          <a:lstStyle/>
          <a:p>
            <a:fld id="{29CA5760-96F6-4BB9-9F01-E4123846D571}" type="slidenum">
              <a:rPr lang="en-AE" smtClean="0"/>
              <a:pPr/>
              <a:t>15</a:t>
            </a:fld>
            <a:r>
              <a:rPr lang="en-AE"/>
              <a:t> of 34</a:t>
            </a:r>
            <a:endParaRPr lang="en-AE" dirty="0"/>
          </a:p>
        </p:txBody>
      </p:sp>
    </p:spTree>
    <p:extLst>
      <p:ext uri="{BB962C8B-B14F-4D97-AF65-F5344CB8AC3E}">
        <p14:creationId xmlns:p14="http://schemas.microsoft.com/office/powerpoint/2010/main" val="1511742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heel(1)">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5286-BC79-1939-0389-18B8A222B612}"/>
              </a:ext>
            </a:extLst>
          </p:cNvPr>
          <p:cNvSpPr>
            <a:spLocks noGrp="1"/>
          </p:cNvSpPr>
          <p:nvPr>
            <p:ph type="title"/>
          </p:nvPr>
        </p:nvSpPr>
        <p:spPr/>
        <p:txBody>
          <a:bodyPr>
            <a:normAutofit/>
          </a:bodyPr>
          <a:lstStyle/>
          <a:p>
            <a:r>
              <a:rPr lang="ar-SA" sz="6600" dirty="0"/>
              <a:t>خصائص السلع الرقمية</a:t>
            </a:r>
            <a:endParaRPr lang="en-AE" sz="6600" dirty="0"/>
          </a:p>
        </p:txBody>
      </p:sp>
      <p:sp>
        <p:nvSpPr>
          <p:cNvPr id="3" name="Content Placeholder 2">
            <a:extLst>
              <a:ext uri="{FF2B5EF4-FFF2-40B4-BE49-F238E27FC236}">
                <a16:creationId xmlns:a16="http://schemas.microsoft.com/office/drawing/2014/main" id="{BD95BE97-C67C-CE7B-E864-B56B31C71FEC}"/>
              </a:ext>
            </a:extLst>
          </p:cNvPr>
          <p:cNvSpPr>
            <a:spLocks noGrp="1"/>
          </p:cNvSpPr>
          <p:nvPr>
            <p:ph idx="1"/>
          </p:nvPr>
        </p:nvSpPr>
        <p:spPr/>
        <p:txBody>
          <a:bodyPr/>
          <a:lstStyle/>
          <a:p>
            <a:r>
              <a:rPr lang="ar-SA" sz="3600" dirty="0">
                <a:solidFill>
                  <a:srgbClr val="0070C0"/>
                </a:solidFill>
              </a:rPr>
              <a:t>وصول فوري</a:t>
            </a:r>
            <a:r>
              <a:rPr lang="ar-SA" sz="3600" dirty="0"/>
              <a:t>**: تقدم السلع الرقمية عادة وصولًا فوريًا إلى المحتوى أو الوظائف. بمجرد الشراء أو الحصول عليها، يمكن للمستخدمين بشكل عادي البدء في استخدامها فوراً.</a:t>
            </a:r>
          </a:p>
          <a:p>
            <a:endParaRPr lang="ar-SA" sz="3600" dirty="0"/>
          </a:p>
          <a:p>
            <a:r>
              <a:rPr lang="ar-SA" sz="3600" dirty="0">
                <a:solidFill>
                  <a:srgbClr val="0070C0"/>
                </a:solidFill>
              </a:rPr>
              <a:t>إمكانية الاستنساخ</a:t>
            </a:r>
            <a:r>
              <a:rPr lang="ar-SA" sz="3600" dirty="0"/>
              <a:t>**: يمكن استنساخ السلع الرقمية بسهولة دون تدهور في الجودة. يمكنك إنشاء نسخ دقيقة من الملفات الرقمية دون فقدان في المحتوى أو الجودة. وهذا في مقابل السلع المادية، حيث يتطلب النسخ غالبًا التصنيع والمواد. </a:t>
            </a:r>
          </a:p>
        </p:txBody>
      </p:sp>
      <p:sp>
        <p:nvSpPr>
          <p:cNvPr id="5" name="Slide Number Placeholder 4">
            <a:extLst>
              <a:ext uri="{FF2B5EF4-FFF2-40B4-BE49-F238E27FC236}">
                <a16:creationId xmlns:a16="http://schemas.microsoft.com/office/drawing/2014/main" id="{449F27D1-4F98-058F-527A-42A720F9FE73}"/>
              </a:ext>
            </a:extLst>
          </p:cNvPr>
          <p:cNvSpPr>
            <a:spLocks noGrp="1"/>
          </p:cNvSpPr>
          <p:nvPr>
            <p:ph type="sldNum" sz="quarter" idx="4"/>
          </p:nvPr>
        </p:nvSpPr>
        <p:spPr/>
        <p:txBody>
          <a:bodyPr/>
          <a:lstStyle/>
          <a:p>
            <a:fld id="{29CA5760-96F6-4BB9-9F01-E4123846D571}" type="slidenum">
              <a:rPr lang="en-AE" smtClean="0"/>
              <a:pPr/>
              <a:t>16</a:t>
            </a:fld>
            <a:r>
              <a:rPr lang="en-AE"/>
              <a:t> of 34</a:t>
            </a:r>
            <a:endParaRPr lang="en-AE" dirty="0"/>
          </a:p>
        </p:txBody>
      </p:sp>
    </p:spTree>
    <p:extLst>
      <p:ext uri="{BB962C8B-B14F-4D97-AF65-F5344CB8AC3E}">
        <p14:creationId xmlns:p14="http://schemas.microsoft.com/office/powerpoint/2010/main" val="4082286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5286-BC79-1939-0389-18B8A222B612}"/>
              </a:ext>
            </a:extLst>
          </p:cNvPr>
          <p:cNvSpPr>
            <a:spLocks noGrp="1"/>
          </p:cNvSpPr>
          <p:nvPr>
            <p:ph type="title"/>
          </p:nvPr>
        </p:nvSpPr>
        <p:spPr/>
        <p:txBody>
          <a:bodyPr>
            <a:normAutofit/>
          </a:bodyPr>
          <a:lstStyle/>
          <a:p>
            <a:r>
              <a:rPr lang="ar-SA" sz="6600" dirty="0"/>
              <a:t>خصائص السلع الرقمية</a:t>
            </a:r>
            <a:endParaRPr lang="en-AE" sz="6600" dirty="0"/>
          </a:p>
        </p:txBody>
      </p:sp>
      <p:sp>
        <p:nvSpPr>
          <p:cNvPr id="3" name="Content Placeholder 2">
            <a:extLst>
              <a:ext uri="{FF2B5EF4-FFF2-40B4-BE49-F238E27FC236}">
                <a16:creationId xmlns:a16="http://schemas.microsoft.com/office/drawing/2014/main" id="{BD95BE97-C67C-CE7B-E864-B56B31C71FEC}"/>
              </a:ext>
            </a:extLst>
          </p:cNvPr>
          <p:cNvSpPr>
            <a:spLocks noGrp="1"/>
          </p:cNvSpPr>
          <p:nvPr>
            <p:ph idx="1"/>
          </p:nvPr>
        </p:nvSpPr>
        <p:spPr/>
        <p:txBody>
          <a:bodyPr>
            <a:normAutofit/>
          </a:bodyPr>
          <a:lstStyle/>
          <a:p>
            <a:r>
              <a:rPr lang="ar-SA" sz="3600" dirty="0">
                <a:solidFill>
                  <a:srgbClr val="0070C0"/>
                </a:solidFill>
              </a:rPr>
              <a:t>تحقيق الدخل</a:t>
            </a:r>
            <a:r>
              <a:rPr lang="ar-SA" sz="3600" dirty="0"/>
              <a:t>**: غالبًا ما يتم تحقيق الدخل من السلع الرقمية من خلال نماذج مختلفة، مثل عمليات الشراء لمرة واحدة، أو الاشتراكات، أو تقديم ميزات أساسية مجانًا ورسوم مقابل الميزات المتميزة، أو المعاملات الصغيرة (عمليات شراء صغيرة داخل التطبيق).</a:t>
            </a:r>
          </a:p>
          <a:p>
            <a:endParaRPr lang="ar-SA" sz="3600" dirty="0"/>
          </a:p>
          <a:p>
            <a:r>
              <a:rPr lang="ar-SA" sz="3600" dirty="0">
                <a:solidFill>
                  <a:srgbClr val="0070C0"/>
                </a:solidFill>
              </a:rPr>
              <a:t>إدارة حقوق الملكية الفكرية </a:t>
            </a:r>
            <a:r>
              <a:rPr lang="ar-SA" sz="3600" dirty="0"/>
              <a:t>: لحماية الملكية الفكرية والحقوق المرتبطة بالسلع الرقمية، قد يتم تضمين تقنيات الحماية</a:t>
            </a:r>
            <a:r>
              <a:rPr lang="en-US" sz="3600" dirty="0"/>
              <a:t> </a:t>
            </a:r>
            <a:r>
              <a:rPr lang="ar-SA" sz="3600" dirty="0"/>
              <a:t> التي تتحكم في كيفية استخدام السلع الرقمية وتقييد مشاركتها.</a:t>
            </a:r>
          </a:p>
        </p:txBody>
      </p:sp>
      <p:sp>
        <p:nvSpPr>
          <p:cNvPr id="5" name="Slide Number Placeholder 4">
            <a:extLst>
              <a:ext uri="{FF2B5EF4-FFF2-40B4-BE49-F238E27FC236}">
                <a16:creationId xmlns:a16="http://schemas.microsoft.com/office/drawing/2014/main" id="{33C612AB-2AAC-3C7D-90D8-C966B67EB9C6}"/>
              </a:ext>
            </a:extLst>
          </p:cNvPr>
          <p:cNvSpPr>
            <a:spLocks noGrp="1"/>
          </p:cNvSpPr>
          <p:nvPr>
            <p:ph type="sldNum" sz="quarter" idx="4"/>
          </p:nvPr>
        </p:nvSpPr>
        <p:spPr/>
        <p:txBody>
          <a:bodyPr/>
          <a:lstStyle/>
          <a:p>
            <a:fld id="{29CA5760-96F6-4BB9-9F01-E4123846D571}" type="slidenum">
              <a:rPr lang="en-AE" smtClean="0"/>
              <a:pPr/>
              <a:t>17</a:t>
            </a:fld>
            <a:r>
              <a:rPr lang="en-AE"/>
              <a:t> of 34</a:t>
            </a:r>
            <a:endParaRPr lang="en-AE" dirty="0"/>
          </a:p>
        </p:txBody>
      </p:sp>
    </p:spTree>
    <p:extLst>
      <p:ext uri="{BB962C8B-B14F-4D97-AF65-F5344CB8AC3E}">
        <p14:creationId xmlns:p14="http://schemas.microsoft.com/office/powerpoint/2010/main" val="3661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5286-BC79-1939-0389-18B8A222B612}"/>
              </a:ext>
            </a:extLst>
          </p:cNvPr>
          <p:cNvSpPr>
            <a:spLocks noGrp="1"/>
          </p:cNvSpPr>
          <p:nvPr>
            <p:ph type="title"/>
          </p:nvPr>
        </p:nvSpPr>
        <p:spPr/>
        <p:txBody>
          <a:bodyPr>
            <a:normAutofit/>
          </a:bodyPr>
          <a:lstStyle/>
          <a:p>
            <a:r>
              <a:rPr lang="ar-SA" sz="6600" dirty="0"/>
              <a:t>خصائص السلع الرقمية</a:t>
            </a:r>
            <a:endParaRPr lang="en-AE" sz="6600" dirty="0"/>
          </a:p>
        </p:txBody>
      </p:sp>
      <p:sp>
        <p:nvSpPr>
          <p:cNvPr id="3" name="Content Placeholder 2">
            <a:extLst>
              <a:ext uri="{FF2B5EF4-FFF2-40B4-BE49-F238E27FC236}">
                <a16:creationId xmlns:a16="http://schemas.microsoft.com/office/drawing/2014/main" id="{BD95BE97-C67C-CE7B-E864-B56B31C71FEC}"/>
              </a:ext>
            </a:extLst>
          </p:cNvPr>
          <p:cNvSpPr>
            <a:spLocks noGrp="1"/>
          </p:cNvSpPr>
          <p:nvPr>
            <p:ph idx="1"/>
          </p:nvPr>
        </p:nvSpPr>
        <p:spPr/>
        <p:txBody>
          <a:bodyPr>
            <a:normAutofit/>
          </a:bodyPr>
          <a:lstStyle/>
          <a:p>
            <a:r>
              <a:rPr lang="ar-SA" sz="3600" dirty="0">
                <a:solidFill>
                  <a:srgbClr val="0070C0"/>
                </a:solidFill>
              </a:rPr>
              <a:t>النقل</a:t>
            </a:r>
            <a:r>
              <a:rPr lang="ar-SA" sz="3600" dirty="0"/>
              <a:t>: السلع الرقمية قابلة للنقل بشكل كبير. يمكن للمستخدمين الوصول إليها من مختلف الأجهزة، طالما أن لديهم اتصال بالإنترنت. على سبيل المثال، يمكنك الاستماع إلى ألبوم موسيقى رقمي على جهاز كمبيوتر أو هاتف ذكي أو جهاز لوحي.</a:t>
            </a:r>
          </a:p>
          <a:p>
            <a:endParaRPr lang="ar-SA" sz="3600" dirty="0"/>
          </a:p>
          <a:p>
            <a:r>
              <a:rPr lang="ar-SA" sz="3600" dirty="0">
                <a:solidFill>
                  <a:srgbClr val="0070C0"/>
                </a:solidFill>
              </a:rPr>
              <a:t>الوصول العالمي</a:t>
            </a:r>
            <a:r>
              <a:rPr lang="ar-SA" sz="3600" dirty="0"/>
              <a:t>: يمكن توزيع السلع الرقمية على الصعيدين الوطني والعالمي بسهولة، مما يتيح لمنشئي المحتوى ومقدمي الخدمة الوصول إلى جمهور واسع ومتنوع.</a:t>
            </a:r>
          </a:p>
        </p:txBody>
      </p:sp>
      <p:sp>
        <p:nvSpPr>
          <p:cNvPr id="5" name="Slide Number Placeholder 4">
            <a:extLst>
              <a:ext uri="{FF2B5EF4-FFF2-40B4-BE49-F238E27FC236}">
                <a16:creationId xmlns:a16="http://schemas.microsoft.com/office/drawing/2014/main" id="{DCA94EFC-664B-A530-8B89-21FDCB01FBB2}"/>
              </a:ext>
            </a:extLst>
          </p:cNvPr>
          <p:cNvSpPr>
            <a:spLocks noGrp="1"/>
          </p:cNvSpPr>
          <p:nvPr>
            <p:ph type="sldNum" sz="quarter" idx="4"/>
          </p:nvPr>
        </p:nvSpPr>
        <p:spPr/>
        <p:txBody>
          <a:bodyPr/>
          <a:lstStyle/>
          <a:p>
            <a:fld id="{29CA5760-96F6-4BB9-9F01-E4123846D571}" type="slidenum">
              <a:rPr lang="en-AE" smtClean="0"/>
              <a:pPr/>
              <a:t>18</a:t>
            </a:fld>
            <a:r>
              <a:rPr lang="en-AE"/>
              <a:t> of 34</a:t>
            </a:r>
            <a:endParaRPr lang="en-AE" dirty="0"/>
          </a:p>
        </p:txBody>
      </p:sp>
    </p:spTree>
    <p:extLst>
      <p:ext uri="{BB962C8B-B14F-4D97-AF65-F5344CB8AC3E}">
        <p14:creationId xmlns:p14="http://schemas.microsoft.com/office/powerpoint/2010/main" val="2284144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5286-BC79-1939-0389-18B8A222B612}"/>
              </a:ext>
            </a:extLst>
          </p:cNvPr>
          <p:cNvSpPr>
            <a:spLocks noGrp="1"/>
          </p:cNvSpPr>
          <p:nvPr>
            <p:ph type="title"/>
          </p:nvPr>
        </p:nvSpPr>
        <p:spPr/>
        <p:txBody>
          <a:bodyPr>
            <a:normAutofit/>
          </a:bodyPr>
          <a:lstStyle/>
          <a:p>
            <a:r>
              <a:rPr lang="ar-SA" sz="6600" dirty="0"/>
              <a:t>خصائص السلع الرقمية</a:t>
            </a:r>
            <a:endParaRPr lang="en-AE" sz="6600" dirty="0"/>
          </a:p>
        </p:txBody>
      </p:sp>
      <p:sp>
        <p:nvSpPr>
          <p:cNvPr id="3" name="Content Placeholder 2">
            <a:extLst>
              <a:ext uri="{FF2B5EF4-FFF2-40B4-BE49-F238E27FC236}">
                <a16:creationId xmlns:a16="http://schemas.microsoft.com/office/drawing/2014/main" id="{BD95BE97-C67C-CE7B-E864-B56B31C71FEC}"/>
              </a:ext>
            </a:extLst>
          </p:cNvPr>
          <p:cNvSpPr>
            <a:spLocks noGrp="1"/>
          </p:cNvSpPr>
          <p:nvPr>
            <p:ph idx="1"/>
          </p:nvPr>
        </p:nvSpPr>
        <p:spPr/>
        <p:txBody>
          <a:bodyPr>
            <a:normAutofit/>
          </a:bodyPr>
          <a:lstStyle/>
          <a:p>
            <a:r>
              <a:rPr lang="ar-SA" sz="3600" dirty="0">
                <a:solidFill>
                  <a:srgbClr val="0070C0"/>
                </a:solidFill>
              </a:rPr>
              <a:t>التأثير البيئي</a:t>
            </a:r>
            <a:r>
              <a:rPr lang="ar-SA" sz="3600" dirty="0"/>
              <a:t>: على عكس السلع المادية، إن إنتاج وتوزيع السلع الرقمية له تأثير بيئي ضئيل، حيث لا ينطوي على التصنيع أو التعبئة أو النقل.</a:t>
            </a:r>
          </a:p>
          <a:p>
            <a:endParaRPr lang="ar-SA" sz="3600" dirty="0"/>
          </a:p>
          <a:p>
            <a:r>
              <a:rPr lang="ar-SA" sz="3600" dirty="0"/>
              <a:t>لقد غيرت السلع الرقمية الصناعات مثل الترفيه، والنشر، وتطوير البرمجيات،</a:t>
            </a:r>
            <a:r>
              <a:rPr lang="en-US" sz="3600" dirty="0"/>
              <a:t> </a:t>
            </a:r>
            <a:r>
              <a:rPr lang="ar-SA" sz="3600" dirty="0"/>
              <a:t>والتعليم. إنها توفر الراحة وسهولة الوصول للمستخدمين وتخلق نماذج أعمال جديدة وفرصًا لمنشئي المحتوى ومقدمي الخدمة. ومع ذلك، تأتي التحديات المتعلقة بالقرصنة وحماية الملكية الفكرية والأمان الرقمي أيضًا مع انتشار السلع الرقمية.</a:t>
            </a:r>
          </a:p>
        </p:txBody>
      </p:sp>
      <p:sp>
        <p:nvSpPr>
          <p:cNvPr id="5" name="Slide Number Placeholder 4">
            <a:extLst>
              <a:ext uri="{FF2B5EF4-FFF2-40B4-BE49-F238E27FC236}">
                <a16:creationId xmlns:a16="http://schemas.microsoft.com/office/drawing/2014/main" id="{2AED0C24-C007-1E25-20BA-3160C3204F75}"/>
              </a:ext>
            </a:extLst>
          </p:cNvPr>
          <p:cNvSpPr>
            <a:spLocks noGrp="1"/>
          </p:cNvSpPr>
          <p:nvPr>
            <p:ph type="sldNum" sz="quarter" idx="4"/>
          </p:nvPr>
        </p:nvSpPr>
        <p:spPr/>
        <p:txBody>
          <a:bodyPr/>
          <a:lstStyle/>
          <a:p>
            <a:fld id="{29CA5760-96F6-4BB9-9F01-E4123846D571}" type="slidenum">
              <a:rPr lang="en-AE" smtClean="0"/>
              <a:pPr/>
              <a:t>19</a:t>
            </a:fld>
            <a:r>
              <a:rPr lang="en-AE"/>
              <a:t> of 34</a:t>
            </a:r>
            <a:endParaRPr lang="en-AE" dirty="0"/>
          </a:p>
        </p:txBody>
      </p:sp>
    </p:spTree>
    <p:extLst>
      <p:ext uri="{BB962C8B-B14F-4D97-AF65-F5344CB8AC3E}">
        <p14:creationId xmlns:p14="http://schemas.microsoft.com/office/powerpoint/2010/main" val="318722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anim calcmode="lin" valueType="num">
                                      <p:cBhvr>
                                        <p:cTn id="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DF23-38E3-736D-AE16-A344E00D20B0}"/>
              </a:ext>
            </a:extLst>
          </p:cNvPr>
          <p:cNvSpPr>
            <a:spLocks noGrp="1"/>
          </p:cNvSpPr>
          <p:nvPr>
            <p:ph type="title"/>
          </p:nvPr>
        </p:nvSpPr>
        <p:spPr>
          <a:blipFill>
            <a:blip r:embed="rId2"/>
            <a:tile tx="0" ty="0" sx="100000" sy="100000" flip="none" algn="tl"/>
          </a:blipFill>
        </p:spPr>
        <p:txBody>
          <a:bodyPr/>
          <a:lstStyle/>
          <a:p>
            <a:r>
              <a:rPr lang="ar-SA" sz="8000" dirty="0">
                <a:solidFill>
                  <a:schemeClr val="bg1"/>
                </a:solidFill>
              </a:rPr>
              <a:t>المحتويات</a:t>
            </a:r>
            <a:endParaRPr lang="en-AE" dirty="0">
              <a:solidFill>
                <a:schemeClr val="bg1"/>
              </a:solidFill>
            </a:endParaRPr>
          </a:p>
        </p:txBody>
      </p:sp>
      <p:sp>
        <p:nvSpPr>
          <p:cNvPr id="3" name="Content Placeholder 2">
            <a:extLst>
              <a:ext uri="{FF2B5EF4-FFF2-40B4-BE49-F238E27FC236}">
                <a16:creationId xmlns:a16="http://schemas.microsoft.com/office/drawing/2014/main" id="{B86768BA-544C-B2C8-3B4D-7C9874A2A201}"/>
              </a:ext>
            </a:extLst>
          </p:cNvPr>
          <p:cNvSpPr>
            <a:spLocks noGrp="1"/>
          </p:cNvSpPr>
          <p:nvPr>
            <p:ph sz="half" idx="1"/>
          </p:nvPr>
        </p:nvSpPr>
        <p:spPr/>
        <p:txBody>
          <a:bodyPr>
            <a:normAutofit fontScale="85000" lnSpcReduction="10000"/>
          </a:bodyPr>
          <a:lstStyle/>
          <a:p>
            <a:pPr>
              <a:lnSpc>
                <a:spcPct val="150000"/>
              </a:lnSpc>
            </a:pPr>
            <a:r>
              <a:rPr lang="ar-SA" sz="3200" dirty="0"/>
              <a:t>	</a:t>
            </a:r>
            <a:endParaRPr lang="en-AE" sz="3200" dirty="0"/>
          </a:p>
        </p:txBody>
      </p:sp>
      <p:sp>
        <p:nvSpPr>
          <p:cNvPr id="4" name="Content Placeholder 3">
            <a:extLst>
              <a:ext uri="{FF2B5EF4-FFF2-40B4-BE49-F238E27FC236}">
                <a16:creationId xmlns:a16="http://schemas.microsoft.com/office/drawing/2014/main" id="{F63C77D4-BCB7-FC38-8E7B-C75C682A6AC1}"/>
              </a:ext>
            </a:extLst>
          </p:cNvPr>
          <p:cNvSpPr>
            <a:spLocks noGrp="1"/>
          </p:cNvSpPr>
          <p:nvPr>
            <p:ph sz="half" idx="2"/>
          </p:nvPr>
        </p:nvSpPr>
        <p:spPr/>
        <p:txBody>
          <a:bodyPr>
            <a:normAutofit fontScale="85000" lnSpcReduction="10000"/>
          </a:bodyPr>
          <a:lstStyle/>
          <a:p>
            <a:pPr marL="514350" indent="-514350">
              <a:lnSpc>
                <a:spcPct val="150000"/>
              </a:lnSpc>
              <a:buAutoNum type="arabicPeriod"/>
            </a:pPr>
            <a:r>
              <a:rPr lang="ar-SA" sz="3200" dirty="0"/>
              <a:t>مقدمة 	</a:t>
            </a:r>
          </a:p>
          <a:p>
            <a:pPr marL="514350" indent="-514350">
              <a:lnSpc>
                <a:spcPct val="150000"/>
              </a:lnSpc>
              <a:buAutoNum type="arabicPeriod"/>
            </a:pPr>
            <a:r>
              <a:rPr lang="ar-IQ" sz="3200" dirty="0"/>
              <a:t>نظم المعلومات الادارية</a:t>
            </a:r>
            <a:endParaRPr lang="ar-SA" sz="3200" dirty="0"/>
          </a:p>
          <a:p>
            <a:pPr marL="514350" indent="-514350">
              <a:lnSpc>
                <a:spcPct val="150000"/>
              </a:lnSpc>
              <a:buFontTx/>
              <a:buAutoNum type="arabicPeriod"/>
            </a:pPr>
            <a:r>
              <a:rPr lang="ar-IQ" sz="3200" dirty="0"/>
              <a:t>أساسيات نظم المعلومات الادارية</a:t>
            </a:r>
            <a:endParaRPr lang="ar-SA" sz="3200" dirty="0"/>
          </a:p>
          <a:p>
            <a:pPr marL="514350" indent="-514350">
              <a:lnSpc>
                <a:spcPct val="150000"/>
              </a:lnSpc>
              <a:buFontTx/>
              <a:buAutoNum type="arabicPeriod"/>
            </a:pPr>
            <a:r>
              <a:rPr lang="ar-IQ" sz="3200" dirty="0">
                <a:solidFill>
                  <a:srgbClr val="FF0000"/>
                </a:solidFill>
              </a:rPr>
              <a:t>تطبيقات متقدمة لنظم المعلومات الادارية</a:t>
            </a:r>
            <a:endParaRPr lang="ar-SA" sz="3200" dirty="0">
              <a:solidFill>
                <a:srgbClr val="FF0000"/>
              </a:solidFill>
            </a:endParaRPr>
          </a:p>
          <a:p>
            <a:pPr marL="514350" indent="-514350">
              <a:lnSpc>
                <a:spcPct val="150000"/>
              </a:lnSpc>
              <a:buFontTx/>
              <a:buAutoNum type="arabicPeriod"/>
            </a:pPr>
            <a:r>
              <a:rPr lang="ar-IQ" sz="3200" dirty="0"/>
              <a:t>موضوعات متقدمة في نظم المعلومات الادارية</a:t>
            </a:r>
            <a:endParaRPr lang="ar-SA" sz="3200" dirty="0"/>
          </a:p>
        </p:txBody>
      </p:sp>
      <p:pic>
        <p:nvPicPr>
          <p:cNvPr id="6" name="Picture 5">
            <a:extLst>
              <a:ext uri="{FF2B5EF4-FFF2-40B4-BE49-F238E27FC236}">
                <a16:creationId xmlns:a16="http://schemas.microsoft.com/office/drawing/2014/main" id="{438EA07B-E3F7-5C93-1E68-7AB496A68919}"/>
              </a:ext>
            </a:extLst>
          </p:cNvPr>
          <p:cNvPicPr>
            <a:picLocks noChangeAspect="1"/>
          </p:cNvPicPr>
          <p:nvPr/>
        </p:nvPicPr>
        <p:blipFill>
          <a:blip r:embed="rId3"/>
          <a:stretch>
            <a:fillRect/>
          </a:stretch>
        </p:blipFill>
        <p:spPr>
          <a:xfrm>
            <a:off x="0" y="1938338"/>
            <a:ext cx="6384758" cy="4238625"/>
          </a:xfrm>
          <a:prstGeom prst="rect">
            <a:avLst/>
          </a:prstGeom>
        </p:spPr>
      </p:pic>
      <p:sp>
        <p:nvSpPr>
          <p:cNvPr id="7" name="Slide Number Placeholder 6">
            <a:extLst>
              <a:ext uri="{FF2B5EF4-FFF2-40B4-BE49-F238E27FC236}">
                <a16:creationId xmlns:a16="http://schemas.microsoft.com/office/drawing/2014/main" id="{A215E781-62A7-1ACB-45DE-048FA1A8433B}"/>
              </a:ext>
            </a:extLst>
          </p:cNvPr>
          <p:cNvSpPr>
            <a:spLocks noGrp="1"/>
          </p:cNvSpPr>
          <p:nvPr>
            <p:ph type="sldNum" sz="quarter" idx="4"/>
          </p:nvPr>
        </p:nvSpPr>
        <p:spPr/>
        <p:txBody>
          <a:bodyPr/>
          <a:lstStyle/>
          <a:p>
            <a:fld id="{29CA5760-96F6-4BB9-9F01-E4123846D571}" type="slidenum">
              <a:rPr lang="en-AE" smtClean="0"/>
              <a:pPr/>
              <a:t>2</a:t>
            </a:fld>
            <a:r>
              <a:rPr lang="en-AE"/>
              <a:t> of 34</a:t>
            </a:r>
            <a:endParaRPr lang="en-AE" dirty="0"/>
          </a:p>
        </p:txBody>
      </p:sp>
    </p:spTree>
    <p:extLst>
      <p:ext uri="{BB962C8B-B14F-4D97-AF65-F5344CB8AC3E}">
        <p14:creationId xmlns:p14="http://schemas.microsoft.com/office/powerpoint/2010/main" val="138820341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2A6A-7034-4497-34EF-B65D14B750BA}"/>
              </a:ext>
            </a:extLst>
          </p:cNvPr>
          <p:cNvSpPr>
            <a:spLocks noGrp="1"/>
          </p:cNvSpPr>
          <p:nvPr>
            <p:ph type="title"/>
          </p:nvPr>
        </p:nvSpPr>
        <p:spPr/>
        <p:txBody>
          <a:bodyPr>
            <a:normAutofit/>
          </a:bodyPr>
          <a:lstStyle/>
          <a:p>
            <a:r>
              <a:rPr lang="ar-SA" sz="6600" dirty="0"/>
              <a:t>التجارة الالكترونية</a:t>
            </a:r>
            <a:endParaRPr lang="en-AE" sz="6600" dirty="0"/>
          </a:p>
        </p:txBody>
      </p:sp>
      <p:sp>
        <p:nvSpPr>
          <p:cNvPr id="3" name="Content Placeholder 2">
            <a:extLst>
              <a:ext uri="{FF2B5EF4-FFF2-40B4-BE49-F238E27FC236}">
                <a16:creationId xmlns:a16="http://schemas.microsoft.com/office/drawing/2014/main" id="{73468C70-F11F-C865-BFE6-E384454D47E2}"/>
              </a:ext>
            </a:extLst>
          </p:cNvPr>
          <p:cNvSpPr>
            <a:spLocks noGrp="1"/>
          </p:cNvSpPr>
          <p:nvPr>
            <p:ph idx="1"/>
          </p:nvPr>
        </p:nvSpPr>
        <p:spPr/>
        <p:txBody>
          <a:bodyPr>
            <a:normAutofit/>
          </a:bodyPr>
          <a:lstStyle/>
          <a:p>
            <a:r>
              <a:rPr lang="ar-SA" sz="4400" dirty="0"/>
              <a:t>التجارة الإلكترونية، المعروفة بشكل شائع ب </a:t>
            </a:r>
            <a:r>
              <a:rPr lang="en-US" dirty="0"/>
              <a:t>e-commerce</a:t>
            </a:r>
            <a:r>
              <a:rPr lang="en-US" sz="4400" dirty="0"/>
              <a:t>، </a:t>
            </a:r>
            <a:r>
              <a:rPr lang="ar-SA" sz="4400" dirty="0"/>
              <a:t>تشير إلى عمليات شراء وبيع السلع والخدمات عبر الإنترنت أو شبكات إلكترونية أخرى. يتضمن ذلك إجراء معاملات تجارية، بما في ذلك تبادل الأموال إلكترونيًا. أصبحت التجارة الإلكترونية جزءًا هامًا من الاقتصاد الحديث</a:t>
            </a:r>
            <a:r>
              <a:rPr lang="en-US" sz="4400" dirty="0"/>
              <a:t> </a:t>
            </a:r>
            <a:r>
              <a:rPr lang="ar-SA" sz="4400" dirty="0"/>
              <a:t>(الرقمي)، محولة الطريقة التي تعمل بها الشركات وكيفية تسوق المستهلكين. </a:t>
            </a:r>
            <a:endParaRPr lang="en-AE" sz="4400" dirty="0"/>
          </a:p>
        </p:txBody>
      </p:sp>
      <p:sp>
        <p:nvSpPr>
          <p:cNvPr id="5" name="Slide Number Placeholder 4">
            <a:extLst>
              <a:ext uri="{FF2B5EF4-FFF2-40B4-BE49-F238E27FC236}">
                <a16:creationId xmlns:a16="http://schemas.microsoft.com/office/drawing/2014/main" id="{4C38CC27-BA5B-DFB3-5BB1-0F5DB4E6F28B}"/>
              </a:ext>
            </a:extLst>
          </p:cNvPr>
          <p:cNvSpPr>
            <a:spLocks noGrp="1"/>
          </p:cNvSpPr>
          <p:nvPr>
            <p:ph type="sldNum" sz="quarter" idx="4"/>
          </p:nvPr>
        </p:nvSpPr>
        <p:spPr/>
        <p:txBody>
          <a:bodyPr/>
          <a:lstStyle/>
          <a:p>
            <a:fld id="{29CA5760-96F6-4BB9-9F01-E4123846D571}" type="slidenum">
              <a:rPr lang="en-AE" smtClean="0"/>
              <a:pPr/>
              <a:t>20</a:t>
            </a:fld>
            <a:r>
              <a:rPr lang="en-AE"/>
              <a:t> of 34</a:t>
            </a:r>
            <a:endParaRPr lang="en-AE" dirty="0"/>
          </a:p>
        </p:txBody>
      </p:sp>
    </p:spTree>
    <p:extLst>
      <p:ext uri="{BB962C8B-B14F-4D97-AF65-F5344CB8AC3E}">
        <p14:creationId xmlns:p14="http://schemas.microsoft.com/office/powerpoint/2010/main" val="3314280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2A6A-7034-4497-34EF-B65D14B750BA}"/>
              </a:ext>
            </a:extLst>
          </p:cNvPr>
          <p:cNvSpPr>
            <a:spLocks noGrp="1"/>
          </p:cNvSpPr>
          <p:nvPr>
            <p:ph type="title"/>
          </p:nvPr>
        </p:nvSpPr>
        <p:spPr/>
        <p:txBody>
          <a:bodyPr>
            <a:normAutofit/>
          </a:bodyPr>
          <a:lstStyle/>
          <a:p>
            <a:r>
              <a:rPr lang="ar-SA" sz="6600" dirty="0"/>
              <a:t>خصائص التجارة الالكترونية</a:t>
            </a:r>
            <a:endParaRPr lang="en-AE" sz="6600" dirty="0"/>
          </a:p>
        </p:txBody>
      </p:sp>
      <p:sp>
        <p:nvSpPr>
          <p:cNvPr id="3" name="Content Placeholder 2">
            <a:extLst>
              <a:ext uri="{FF2B5EF4-FFF2-40B4-BE49-F238E27FC236}">
                <a16:creationId xmlns:a16="http://schemas.microsoft.com/office/drawing/2014/main" id="{73468C70-F11F-C865-BFE6-E384454D47E2}"/>
              </a:ext>
            </a:extLst>
          </p:cNvPr>
          <p:cNvSpPr>
            <a:spLocks noGrp="1"/>
          </p:cNvSpPr>
          <p:nvPr>
            <p:ph idx="1"/>
          </p:nvPr>
        </p:nvSpPr>
        <p:spPr/>
        <p:txBody>
          <a:bodyPr>
            <a:noAutofit/>
          </a:bodyPr>
          <a:lstStyle/>
          <a:p>
            <a:r>
              <a:rPr lang="ar-SA" sz="3200" dirty="0"/>
              <a:t>1.	</a:t>
            </a:r>
            <a:r>
              <a:rPr lang="ar-SA" sz="3200" b="1" dirty="0">
                <a:solidFill>
                  <a:srgbClr val="0070C0"/>
                </a:solidFill>
              </a:rPr>
              <a:t>المعاملات عبر الإنترنت</a:t>
            </a:r>
            <a:r>
              <a:rPr lang="ar-SA" sz="3200" dirty="0"/>
              <a:t>: تمكن التجارة الإلكترونية الشركات والمستهلكين من القيام بمعاملات عبر الإنترنت. ويشمل ذلك شراء السلع والخدمات أو المنتجات الرقمية من خلال مواقع الويب، وتطبيقات الهواتف المحمولة، أو منصات رقمية أخرى.</a:t>
            </a:r>
          </a:p>
          <a:p>
            <a:endParaRPr lang="ar-SA" sz="3200" dirty="0"/>
          </a:p>
          <a:p>
            <a:r>
              <a:rPr lang="ar-SA" sz="3200" dirty="0"/>
              <a:t>2.	</a:t>
            </a:r>
            <a:r>
              <a:rPr lang="ar-SA" sz="3200" b="1" dirty="0">
                <a:solidFill>
                  <a:srgbClr val="0070C0"/>
                </a:solidFill>
              </a:rPr>
              <a:t>معالجة الدفع</a:t>
            </a:r>
            <a:r>
              <a:rPr lang="ar-SA" sz="3200" dirty="0"/>
              <a:t>: تعتمد التجارة الإلكترونية على وسائل الدفع الإلكترونية لتيسير عمليات التحويل المالي. تشمل وسائل الدفع الشائعة بطاقات الائتمان، والمحافظ الرقمية، والخدمات المصرفية عبر الإنترنت، وغيرها من أشكال تحويل الأموال الإلكترونية، وتضمن بوابات الدفع الآمنة سلامة المعاملات المالية.</a:t>
            </a:r>
          </a:p>
        </p:txBody>
      </p:sp>
      <p:sp>
        <p:nvSpPr>
          <p:cNvPr id="5" name="Slide Number Placeholder 4">
            <a:extLst>
              <a:ext uri="{FF2B5EF4-FFF2-40B4-BE49-F238E27FC236}">
                <a16:creationId xmlns:a16="http://schemas.microsoft.com/office/drawing/2014/main" id="{18FF8E7D-484D-A2E0-2272-31710C7ED97D}"/>
              </a:ext>
            </a:extLst>
          </p:cNvPr>
          <p:cNvSpPr>
            <a:spLocks noGrp="1"/>
          </p:cNvSpPr>
          <p:nvPr>
            <p:ph type="sldNum" sz="quarter" idx="4"/>
          </p:nvPr>
        </p:nvSpPr>
        <p:spPr/>
        <p:txBody>
          <a:bodyPr/>
          <a:lstStyle/>
          <a:p>
            <a:fld id="{29CA5760-96F6-4BB9-9F01-E4123846D571}" type="slidenum">
              <a:rPr lang="en-AE" smtClean="0"/>
              <a:pPr/>
              <a:t>21</a:t>
            </a:fld>
            <a:r>
              <a:rPr lang="en-AE"/>
              <a:t> of 34</a:t>
            </a:r>
            <a:endParaRPr lang="en-AE" dirty="0"/>
          </a:p>
        </p:txBody>
      </p:sp>
    </p:spTree>
    <p:extLst>
      <p:ext uri="{BB962C8B-B14F-4D97-AF65-F5344CB8AC3E}">
        <p14:creationId xmlns:p14="http://schemas.microsoft.com/office/powerpoint/2010/main" val="1731956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2" end="2"/>
                                            </p:txEl>
                                          </p:spTgt>
                                        </p:tgtEl>
                                      </p:cBhvr>
                                    </p:animEffect>
                                    <p:animScale>
                                      <p:cBhvr>
                                        <p:cTn id="7" dur="250" autoRev="1" fill="hold"/>
                                        <p:tgtEl>
                                          <p:spTgt spid="3">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2A6A-7034-4497-34EF-B65D14B750BA}"/>
              </a:ext>
            </a:extLst>
          </p:cNvPr>
          <p:cNvSpPr>
            <a:spLocks noGrp="1"/>
          </p:cNvSpPr>
          <p:nvPr>
            <p:ph type="title"/>
          </p:nvPr>
        </p:nvSpPr>
        <p:spPr/>
        <p:txBody>
          <a:bodyPr>
            <a:normAutofit/>
          </a:bodyPr>
          <a:lstStyle/>
          <a:p>
            <a:r>
              <a:rPr lang="ar-SA" sz="6600" dirty="0"/>
              <a:t>خصائص التجارة الالكترونية</a:t>
            </a:r>
            <a:endParaRPr lang="en-AE" sz="6600" dirty="0"/>
          </a:p>
        </p:txBody>
      </p:sp>
      <p:sp>
        <p:nvSpPr>
          <p:cNvPr id="3" name="Content Placeholder 2">
            <a:extLst>
              <a:ext uri="{FF2B5EF4-FFF2-40B4-BE49-F238E27FC236}">
                <a16:creationId xmlns:a16="http://schemas.microsoft.com/office/drawing/2014/main" id="{73468C70-F11F-C865-BFE6-E384454D47E2}"/>
              </a:ext>
            </a:extLst>
          </p:cNvPr>
          <p:cNvSpPr>
            <a:spLocks noGrp="1"/>
          </p:cNvSpPr>
          <p:nvPr>
            <p:ph idx="1"/>
          </p:nvPr>
        </p:nvSpPr>
        <p:spPr>
          <a:xfrm>
            <a:off x="838200" y="1825624"/>
            <a:ext cx="10515600" cy="4524375"/>
          </a:xfrm>
        </p:spPr>
        <p:txBody>
          <a:bodyPr>
            <a:noAutofit/>
          </a:bodyPr>
          <a:lstStyle/>
          <a:p>
            <a:r>
              <a:rPr lang="ar-SA" dirty="0"/>
              <a:t>3.	</a:t>
            </a:r>
            <a:r>
              <a:rPr lang="ar-SA" b="1" dirty="0">
                <a:solidFill>
                  <a:srgbClr val="0070C0"/>
                </a:solidFill>
              </a:rPr>
              <a:t>بيع عبر الإنترنت</a:t>
            </a:r>
            <a:r>
              <a:rPr lang="ar-SA" dirty="0"/>
              <a:t>: تشمل البيع عبر الإنترنت، أو التجزئة الإلكترونية، بيع المنتجات الفعلية عبر الإنترنت. تقوم الشركات بإعداد متاجر عبر الإنترنت يمكن للعملاء من خلالها تصفح واختيار وشراء المنتجات. قد تقدم المتاجر مجموعة واسعة من المنتجات، من الملابس والإلكترونيات إلى الكتب والسلع المنزلية.</a:t>
            </a:r>
          </a:p>
          <a:p>
            <a:endParaRPr lang="ar-SA" dirty="0"/>
          </a:p>
          <a:p>
            <a:r>
              <a:rPr lang="ar-SA" dirty="0"/>
              <a:t>4.	</a:t>
            </a:r>
            <a:r>
              <a:rPr lang="ar-SA" b="1" dirty="0">
                <a:solidFill>
                  <a:srgbClr val="0070C0"/>
                </a:solidFill>
              </a:rPr>
              <a:t>المنتجات والخدمات الرقمية</a:t>
            </a:r>
            <a:r>
              <a:rPr lang="ar-SA" dirty="0"/>
              <a:t>: </a:t>
            </a:r>
            <a:r>
              <a:rPr lang="ar-SA" sz="3200" dirty="0"/>
              <a:t>تمتد التجارة الإلكترونية إلى ما هو أبعد من السلع الفعلية لتشمل المنتجات والخدمات الرقمية. وتشمل ذلك بيع المحتوى الرقمي، مثل الكتب الإلكترونية، والموسيقى، والبرمجيات، واشتراكات الإنترنت. وتشمل الخدمات مثل الدورات عبر الإنترنت، والاستشارات، والعمل المستقل (الشخص الذي يعمل لحسابه).</a:t>
            </a:r>
            <a:endParaRPr lang="ar-SA" dirty="0"/>
          </a:p>
        </p:txBody>
      </p:sp>
      <p:sp>
        <p:nvSpPr>
          <p:cNvPr id="5" name="Slide Number Placeholder 4">
            <a:extLst>
              <a:ext uri="{FF2B5EF4-FFF2-40B4-BE49-F238E27FC236}">
                <a16:creationId xmlns:a16="http://schemas.microsoft.com/office/drawing/2014/main" id="{6C041F5D-BDF8-F851-B7AD-DB9D6F767934}"/>
              </a:ext>
            </a:extLst>
          </p:cNvPr>
          <p:cNvSpPr>
            <a:spLocks noGrp="1"/>
          </p:cNvSpPr>
          <p:nvPr>
            <p:ph type="sldNum" sz="quarter" idx="4"/>
          </p:nvPr>
        </p:nvSpPr>
        <p:spPr/>
        <p:txBody>
          <a:bodyPr/>
          <a:lstStyle/>
          <a:p>
            <a:fld id="{29CA5760-96F6-4BB9-9F01-E4123846D571}" type="slidenum">
              <a:rPr lang="en-AE" smtClean="0"/>
              <a:pPr/>
              <a:t>22</a:t>
            </a:fld>
            <a:r>
              <a:rPr lang="en-AE"/>
              <a:t> of 34</a:t>
            </a:r>
            <a:endParaRPr lang="en-AE" dirty="0"/>
          </a:p>
        </p:txBody>
      </p:sp>
    </p:spTree>
    <p:extLst>
      <p:ext uri="{BB962C8B-B14F-4D97-AF65-F5344CB8AC3E}">
        <p14:creationId xmlns:p14="http://schemas.microsoft.com/office/powerpoint/2010/main" val="863395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3">
                                            <p:txEl>
                                              <p:pRg st="2" end="2"/>
                                            </p:txEl>
                                          </p:spTgt>
                                        </p:tgtEl>
                                        <p:attrNameLst>
                                          <p:attrName>style.color</p:attrName>
                                        </p:attrNameLst>
                                      </p:cBhvr>
                                      <p:to>
                                        <a:schemeClr val="bg1"/>
                                      </p:to>
                                    </p:animClr>
                                    <p:animClr clrSpc="rgb" dir="cw">
                                      <p:cBhvr>
                                        <p:cTn id="7" dur="250" autoRev="1" fill="remove"/>
                                        <p:tgtEl>
                                          <p:spTgt spid="3">
                                            <p:txEl>
                                              <p:pRg st="2" end="2"/>
                                            </p:txEl>
                                          </p:spTgt>
                                        </p:tgtEl>
                                        <p:attrNameLst>
                                          <p:attrName>fillcolor</p:attrName>
                                        </p:attrNameLst>
                                      </p:cBhvr>
                                      <p:to>
                                        <a:schemeClr val="bg1"/>
                                      </p:to>
                                    </p:animClr>
                                    <p:set>
                                      <p:cBhvr>
                                        <p:cTn id="8" dur="250" autoRev="1" fill="remove"/>
                                        <p:tgtEl>
                                          <p:spTgt spid="3">
                                            <p:txEl>
                                              <p:pRg st="2" end="2"/>
                                            </p:txEl>
                                          </p:spTgt>
                                        </p:tgtEl>
                                        <p:attrNameLst>
                                          <p:attrName>fill.type</p:attrName>
                                        </p:attrNameLst>
                                      </p:cBhvr>
                                      <p:to>
                                        <p:strVal val="solid"/>
                                      </p:to>
                                    </p:set>
                                    <p:set>
                                      <p:cBhvr>
                                        <p:cTn id="9" dur="250" autoRev="1" fill="remove"/>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2A6A-7034-4497-34EF-B65D14B750BA}"/>
              </a:ext>
            </a:extLst>
          </p:cNvPr>
          <p:cNvSpPr>
            <a:spLocks noGrp="1"/>
          </p:cNvSpPr>
          <p:nvPr>
            <p:ph type="title"/>
          </p:nvPr>
        </p:nvSpPr>
        <p:spPr/>
        <p:txBody>
          <a:bodyPr>
            <a:normAutofit/>
          </a:bodyPr>
          <a:lstStyle/>
          <a:p>
            <a:r>
              <a:rPr lang="ar-SA" sz="6600" dirty="0"/>
              <a:t>خصائص التجارة الالكترونية</a:t>
            </a:r>
            <a:endParaRPr lang="en-AE" sz="6600" dirty="0"/>
          </a:p>
        </p:txBody>
      </p:sp>
      <p:sp>
        <p:nvSpPr>
          <p:cNvPr id="3" name="Content Placeholder 2">
            <a:extLst>
              <a:ext uri="{FF2B5EF4-FFF2-40B4-BE49-F238E27FC236}">
                <a16:creationId xmlns:a16="http://schemas.microsoft.com/office/drawing/2014/main" id="{73468C70-F11F-C865-BFE6-E384454D47E2}"/>
              </a:ext>
            </a:extLst>
          </p:cNvPr>
          <p:cNvSpPr>
            <a:spLocks noGrp="1"/>
          </p:cNvSpPr>
          <p:nvPr>
            <p:ph idx="1"/>
          </p:nvPr>
        </p:nvSpPr>
        <p:spPr/>
        <p:txBody>
          <a:bodyPr>
            <a:noAutofit/>
          </a:bodyPr>
          <a:lstStyle/>
          <a:p>
            <a:r>
              <a:rPr lang="ar-SA" sz="3200" dirty="0"/>
              <a:t>5.	</a:t>
            </a:r>
            <a:r>
              <a:rPr lang="ar-SA" sz="3200" b="1" dirty="0">
                <a:solidFill>
                  <a:srgbClr val="0070C0"/>
                </a:solidFill>
              </a:rPr>
              <a:t>منصات المزادات</a:t>
            </a:r>
            <a:r>
              <a:rPr lang="ar-SA" sz="3200" dirty="0"/>
              <a:t>: تعمل بعض منصات التجارة الإلكترونية على نموذج المزاد، حيث يقوم المشترين بالتسوق من خلال المزايدة، ويفوز أعلى مقدم عرض في نهاية فترة المزاد. حققت مواقع المزاد عبر الإنترنت شهرة في بيع العناصر الفريدة أو التحف.</a:t>
            </a:r>
          </a:p>
          <a:p>
            <a:endParaRPr lang="ar-SA" sz="3200" dirty="0"/>
          </a:p>
          <a:p>
            <a:r>
              <a:rPr lang="ar-SA" sz="3200" dirty="0"/>
              <a:t>6.	</a:t>
            </a:r>
            <a:r>
              <a:rPr lang="ar-SA" sz="3200" b="1" dirty="0">
                <a:solidFill>
                  <a:srgbClr val="0070C0"/>
                </a:solidFill>
              </a:rPr>
              <a:t>من الشركة إلى المستهلك </a:t>
            </a:r>
            <a:r>
              <a:rPr lang="ar-SA" sz="3200" dirty="0"/>
              <a:t>(</a:t>
            </a:r>
            <a:r>
              <a:rPr lang="en-US" sz="3200" dirty="0"/>
              <a:t>B2C</a:t>
            </a:r>
            <a:r>
              <a:rPr lang="ar-SA" sz="3200" dirty="0"/>
              <a:t>)</a:t>
            </a:r>
            <a:r>
              <a:rPr lang="en-US" sz="3200" dirty="0"/>
              <a:t> : </a:t>
            </a:r>
            <a:r>
              <a:rPr lang="ar-SA" sz="3200" dirty="0"/>
              <a:t> تشمل التجارة من الشركة إلى المستهلك معاملات بين الشركات والمستهلكين الفرديين. وهي أكثر أشكال التجارة الإلكترونية شيوعًا وتشمل تجارب التسوق عبر الإنترنت التي تقدمها شركات التجزئة.</a:t>
            </a:r>
          </a:p>
        </p:txBody>
      </p:sp>
      <p:sp>
        <p:nvSpPr>
          <p:cNvPr id="5" name="Slide Number Placeholder 4">
            <a:extLst>
              <a:ext uri="{FF2B5EF4-FFF2-40B4-BE49-F238E27FC236}">
                <a16:creationId xmlns:a16="http://schemas.microsoft.com/office/drawing/2014/main" id="{A9366789-ECB8-9655-35E2-6E27F32A5661}"/>
              </a:ext>
            </a:extLst>
          </p:cNvPr>
          <p:cNvSpPr>
            <a:spLocks noGrp="1"/>
          </p:cNvSpPr>
          <p:nvPr>
            <p:ph type="sldNum" sz="quarter" idx="4"/>
          </p:nvPr>
        </p:nvSpPr>
        <p:spPr/>
        <p:txBody>
          <a:bodyPr/>
          <a:lstStyle/>
          <a:p>
            <a:fld id="{29CA5760-96F6-4BB9-9F01-E4123846D571}" type="slidenum">
              <a:rPr lang="en-AE" smtClean="0"/>
              <a:pPr/>
              <a:t>23</a:t>
            </a:fld>
            <a:r>
              <a:rPr lang="en-AE"/>
              <a:t> of 34</a:t>
            </a:r>
            <a:endParaRPr lang="en-AE" dirty="0"/>
          </a:p>
        </p:txBody>
      </p:sp>
    </p:spTree>
    <p:extLst>
      <p:ext uri="{BB962C8B-B14F-4D97-AF65-F5344CB8AC3E}">
        <p14:creationId xmlns:p14="http://schemas.microsoft.com/office/powerpoint/2010/main" val="1686291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2" end="2"/>
                                            </p:txEl>
                                          </p:spTgt>
                                        </p:tgtEl>
                                        <p:attrNameLst>
                                          <p:attrName>r</p:attrName>
                                        </p:attrNameLst>
                                      </p:cBhvr>
                                    </p:animRot>
                                    <p:animRot by="-240000">
                                      <p:cBhvr>
                                        <p:cTn id="7" dur="200" fill="hold">
                                          <p:stCondLst>
                                            <p:cond delay="200"/>
                                          </p:stCondLst>
                                        </p:cTn>
                                        <p:tgtEl>
                                          <p:spTgt spid="3">
                                            <p:txEl>
                                              <p:pRg st="2" end="2"/>
                                            </p:txEl>
                                          </p:spTgt>
                                        </p:tgtEl>
                                        <p:attrNameLst>
                                          <p:attrName>r</p:attrName>
                                        </p:attrNameLst>
                                      </p:cBhvr>
                                    </p:animRot>
                                    <p:animRot by="240000">
                                      <p:cBhvr>
                                        <p:cTn id="8" dur="200" fill="hold">
                                          <p:stCondLst>
                                            <p:cond delay="400"/>
                                          </p:stCondLst>
                                        </p:cTn>
                                        <p:tgtEl>
                                          <p:spTgt spid="3">
                                            <p:txEl>
                                              <p:pRg st="2" end="2"/>
                                            </p:txEl>
                                          </p:spTgt>
                                        </p:tgtEl>
                                        <p:attrNameLst>
                                          <p:attrName>r</p:attrName>
                                        </p:attrNameLst>
                                      </p:cBhvr>
                                    </p:animRot>
                                    <p:animRot by="-240000">
                                      <p:cBhvr>
                                        <p:cTn id="9" dur="200" fill="hold">
                                          <p:stCondLst>
                                            <p:cond delay="600"/>
                                          </p:stCondLst>
                                        </p:cTn>
                                        <p:tgtEl>
                                          <p:spTgt spid="3">
                                            <p:txEl>
                                              <p:pRg st="2" end="2"/>
                                            </p:txEl>
                                          </p:spTgt>
                                        </p:tgtEl>
                                        <p:attrNameLst>
                                          <p:attrName>r</p:attrName>
                                        </p:attrNameLst>
                                      </p:cBhvr>
                                    </p:animRot>
                                    <p:animRot by="120000">
                                      <p:cBhvr>
                                        <p:cTn id="10" dur="200" fill="hold">
                                          <p:stCondLst>
                                            <p:cond delay="800"/>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2A6A-7034-4497-34EF-B65D14B750BA}"/>
              </a:ext>
            </a:extLst>
          </p:cNvPr>
          <p:cNvSpPr>
            <a:spLocks noGrp="1"/>
          </p:cNvSpPr>
          <p:nvPr>
            <p:ph type="title"/>
          </p:nvPr>
        </p:nvSpPr>
        <p:spPr/>
        <p:txBody>
          <a:bodyPr>
            <a:normAutofit/>
          </a:bodyPr>
          <a:lstStyle/>
          <a:p>
            <a:r>
              <a:rPr lang="ar-SA" sz="6600" dirty="0"/>
              <a:t>خصائص التجارة الالكترونية</a:t>
            </a:r>
            <a:endParaRPr lang="en-AE" sz="6600" dirty="0"/>
          </a:p>
        </p:txBody>
      </p:sp>
      <p:sp>
        <p:nvSpPr>
          <p:cNvPr id="3" name="Content Placeholder 2">
            <a:extLst>
              <a:ext uri="{FF2B5EF4-FFF2-40B4-BE49-F238E27FC236}">
                <a16:creationId xmlns:a16="http://schemas.microsoft.com/office/drawing/2014/main" id="{73468C70-F11F-C865-BFE6-E384454D47E2}"/>
              </a:ext>
            </a:extLst>
          </p:cNvPr>
          <p:cNvSpPr>
            <a:spLocks noGrp="1"/>
          </p:cNvSpPr>
          <p:nvPr>
            <p:ph idx="1"/>
          </p:nvPr>
        </p:nvSpPr>
        <p:spPr/>
        <p:txBody>
          <a:bodyPr>
            <a:noAutofit/>
          </a:bodyPr>
          <a:lstStyle/>
          <a:p>
            <a:r>
              <a:rPr lang="ar-SA" sz="3200" dirty="0"/>
              <a:t>7.	</a:t>
            </a:r>
            <a:r>
              <a:rPr lang="ar-SA" sz="3200" b="1" dirty="0">
                <a:solidFill>
                  <a:srgbClr val="0070C0"/>
                </a:solidFill>
              </a:rPr>
              <a:t>من المستهلك إلى المستهلك </a:t>
            </a:r>
            <a:r>
              <a:rPr lang="ar-SA" sz="3200" dirty="0"/>
              <a:t>(</a:t>
            </a:r>
            <a:r>
              <a:rPr lang="en-US" sz="3200" dirty="0"/>
              <a:t>C2C</a:t>
            </a:r>
            <a:r>
              <a:rPr lang="ar-SA" sz="3200" dirty="0"/>
              <a:t>)</a:t>
            </a:r>
            <a:r>
              <a:rPr lang="en-US" sz="3200" dirty="0"/>
              <a:t> :</a:t>
            </a:r>
            <a:r>
              <a:rPr lang="ar-SA" sz="3200" dirty="0"/>
              <a:t> تشمل التجارة من المستهلك إلى المستهلك المعاملات بين المستهلكين الفرديين. تمكن منصات السوق عبر الإنترنت المستهلكين من بيع منتجات أو خدمات مباشرة للمستهلكين الآخرين. أمثلة على ذلك تشمل المواقع الإعلانية عبر الإنترنت ومواقع المزادات.</a:t>
            </a:r>
          </a:p>
          <a:p>
            <a:endParaRPr lang="ar-SA" sz="3200" dirty="0"/>
          </a:p>
          <a:p>
            <a:r>
              <a:rPr lang="ar-SA" sz="3200" dirty="0"/>
              <a:t>8.	</a:t>
            </a:r>
            <a:r>
              <a:rPr lang="ar-SA" sz="3200" b="1" dirty="0">
                <a:solidFill>
                  <a:srgbClr val="0070C0"/>
                </a:solidFill>
              </a:rPr>
              <a:t>من الشركة إلى الشركة </a:t>
            </a:r>
            <a:r>
              <a:rPr lang="ar-SA" sz="3200" dirty="0"/>
              <a:t>(</a:t>
            </a:r>
            <a:r>
              <a:rPr lang="en-US" sz="3200" dirty="0"/>
              <a:t>B2B</a:t>
            </a:r>
            <a:r>
              <a:rPr lang="ar-SA" sz="3200" dirty="0"/>
              <a:t>)</a:t>
            </a:r>
            <a:r>
              <a:rPr lang="en-US" sz="3200" dirty="0"/>
              <a:t> : </a:t>
            </a:r>
            <a:r>
              <a:rPr lang="ar-SA" sz="3200" dirty="0"/>
              <a:t>تشمل التجارة من الشركة إلى الشركة المعاملات بين الشركات. ويشمل ذلك شراء وبيع المنتجات والخدمات بين الشركات. تسهل منصات التجارة بين الشركات الشراء بالجملة، والمعاملات بالجملة، وتفاعل سلاسل التوريد.</a:t>
            </a:r>
          </a:p>
        </p:txBody>
      </p:sp>
      <p:sp>
        <p:nvSpPr>
          <p:cNvPr id="5" name="Slide Number Placeholder 4">
            <a:extLst>
              <a:ext uri="{FF2B5EF4-FFF2-40B4-BE49-F238E27FC236}">
                <a16:creationId xmlns:a16="http://schemas.microsoft.com/office/drawing/2014/main" id="{C310D9D0-25A7-E76B-B6EF-703EC10127A0}"/>
              </a:ext>
            </a:extLst>
          </p:cNvPr>
          <p:cNvSpPr>
            <a:spLocks noGrp="1"/>
          </p:cNvSpPr>
          <p:nvPr>
            <p:ph type="sldNum" sz="quarter" idx="4"/>
          </p:nvPr>
        </p:nvSpPr>
        <p:spPr/>
        <p:txBody>
          <a:bodyPr/>
          <a:lstStyle/>
          <a:p>
            <a:fld id="{29CA5760-96F6-4BB9-9F01-E4123846D571}" type="slidenum">
              <a:rPr lang="en-AE" smtClean="0"/>
              <a:pPr/>
              <a:t>24</a:t>
            </a:fld>
            <a:r>
              <a:rPr lang="en-AE"/>
              <a:t> of 34</a:t>
            </a:r>
            <a:endParaRPr lang="en-AE" dirty="0"/>
          </a:p>
        </p:txBody>
      </p:sp>
    </p:spTree>
    <p:extLst>
      <p:ext uri="{BB962C8B-B14F-4D97-AF65-F5344CB8AC3E}">
        <p14:creationId xmlns:p14="http://schemas.microsoft.com/office/powerpoint/2010/main" val="1058688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2A6A-7034-4497-34EF-B65D14B750BA}"/>
              </a:ext>
            </a:extLst>
          </p:cNvPr>
          <p:cNvSpPr>
            <a:spLocks noGrp="1"/>
          </p:cNvSpPr>
          <p:nvPr>
            <p:ph type="title"/>
          </p:nvPr>
        </p:nvSpPr>
        <p:spPr/>
        <p:txBody>
          <a:bodyPr>
            <a:normAutofit/>
          </a:bodyPr>
          <a:lstStyle/>
          <a:p>
            <a:r>
              <a:rPr lang="ar-SA" sz="6600" dirty="0"/>
              <a:t>خصائص التجارة الالكترونية</a:t>
            </a:r>
            <a:endParaRPr lang="en-AE" sz="6600" dirty="0"/>
          </a:p>
        </p:txBody>
      </p:sp>
      <p:sp>
        <p:nvSpPr>
          <p:cNvPr id="3" name="Content Placeholder 2">
            <a:extLst>
              <a:ext uri="{FF2B5EF4-FFF2-40B4-BE49-F238E27FC236}">
                <a16:creationId xmlns:a16="http://schemas.microsoft.com/office/drawing/2014/main" id="{73468C70-F11F-C865-BFE6-E384454D47E2}"/>
              </a:ext>
            </a:extLst>
          </p:cNvPr>
          <p:cNvSpPr>
            <a:spLocks noGrp="1"/>
          </p:cNvSpPr>
          <p:nvPr>
            <p:ph idx="1"/>
          </p:nvPr>
        </p:nvSpPr>
        <p:spPr/>
        <p:txBody>
          <a:bodyPr>
            <a:noAutofit/>
          </a:bodyPr>
          <a:lstStyle/>
          <a:p>
            <a:r>
              <a:rPr lang="ar-SA" sz="3200" dirty="0"/>
              <a:t>9.	</a:t>
            </a:r>
            <a:r>
              <a:rPr lang="ar-SA" sz="3200" b="1" dirty="0">
                <a:solidFill>
                  <a:srgbClr val="0070C0"/>
                </a:solidFill>
              </a:rPr>
              <a:t>التجارة المحمولة </a:t>
            </a:r>
            <a:r>
              <a:rPr lang="en-US" sz="2400" dirty="0"/>
              <a:t>Mobile Commerce (M-commerce) </a:t>
            </a:r>
            <a:r>
              <a:rPr lang="en-US" sz="3200" dirty="0"/>
              <a:t>: </a:t>
            </a:r>
            <a:r>
              <a:rPr lang="ar-SA" sz="3200" dirty="0"/>
              <a:t> مع الاستخدام الواسع للهواتف الذكية والأجهزة اللوحية، ظهرت التجارة المحمولة كجزء هام من التجارة الإلكترونية. يمكن للمستهلكين التسوق والدفع والمشاركة في أنشطة التجارة الإلكترونية باستخدام الأجهزة المحمولة وتطبيقات الهواتف المحمولة.</a:t>
            </a:r>
          </a:p>
          <a:p>
            <a:endParaRPr lang="ar-SA" sz="3200" dirty="0"/>
          </a:p>
          <a:p>
            <a:r>
              <a:rPr lang="ar-SA" sz="3200" dirty="0"/>
              <a:t>10.	</a:t>
            </a:r>
            <a:r>
              <a:rPr lang="ar-SA" sz="3200" b="1" dirty="0">
                <a:solidFill>
                  <a:srgbClr val="0070C0"/>
                </a:solidFill>
              </a:rPr>
              <a:t>المعاملات الآمنة</a:t>
            </a:r>
            <a:r>
              <a:rPr lang="ar-SA" sz="3200" dirty="0"/>
              <a:t>: الأمان هو جزء حيوي من التجارة الإلكترونية. يساعد التشفير الآمن وبروتوكولات الأمان الأخرى في حماية المعلومات الحساسة أثناء المعاملات عبر الإنترنت، مثل تفاصيل بطاقات الائتمان والبيانات الشخصية.</a:t>
            </a:r>
          </a:p>
        </p:txBody>
      </p:sp>
      <p:sp>
        <p:nvSpPr>
          <p:cNvPr id="5" name="Slide Number Placeholder 4">
            <a:extLst>
              <a:ext uri="{FF2B5EF4-FFF2-40B4-BE49-F238E27FC236}">
                <a16:creationId xmlns:a16="http://schemas.microsoft.com/office/drawing/2014/main" id="{860216BD-9820-DDAB-5522-5242C440F546}"/>
              </a:ext>
            </a:extLst>
          </p:cNvPr>
          <p:cNvSpPr>
            <a:spLocks noGrp="1"/>
          </p:cNvSpPr>
          <p:nvPr>
            <p:ph type="sldNum" sz="quarter" idx="4"/>
          </p:nvPr>
        </p:nvSpPr>
        <p:spPr/>
        <p:txBody>
          <a:bodyPr/>
          <a:lstStyle/>
          <a:p>
            <a:fld id="{29CA5760-96F6-4BB9-9F01-E4123846D571}" type="slidenum">
              <a:rPr lang="en-AE" smtClean="0"/>
              <a:pPr/>
              <a:t>25</a:t>
            </a:fld>
            <a:r>
              <a:rPr lang="en-AE"/>
              <a:t> of 34</a:t>
            </a:r>
            <a:endParaRPr lang="en-AE" dirty="0"/>
          </a:p>
        </p:txBody>
      </p:sp>
    </p:spTree>
    <p:extLst>
      <p:ext uri="{BB962C8B-B14F-4D97-AF65-F5344CB8AC3E}">
        <p14:creationId xmlns:p14="http://schemas.microsoft.com/office/powerpoint/2010/main" val="296122176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2A6A-7034-4497-34EF-B65D14B750BA}"/>
              </a:ext>
            </a:extLst>
          </p:cNvPr>
          <p:cNvSpPr>
            <a:spLocks noGrp="1"/>
          </p:cNvSpPr>
          <p:nvPr>
            <p:ph type="title"/>
          </p:nvPr>
        </p:nvSpPr>
        <p:spPr/>
        <p:txBody>
          <a:bodyPr>
            <a:normAutofit/>
          </a:bodyPr>
          <a:lstStyle/>
          <a:p>
            <a:r>
              <a:rPr lang="ar-SA" sz="6600" dirty="0"/>
              <a:t>خصائص التجارة الالكترونية</a:t>
            </a:r>
            <a:endParaRPr lang="en-AE" sz="6600" dirty="0"/>
          </a:p>
        </p:txBody>
      </p:sp>
      <p:sp>
        <p:nvSpPr>
          <p:cNvPr id="3" name="Content Placeholder 2">
            <a:extLst>
              <a:ext uri="{FF2B5EF4-FFF2-40B4-BE49-F238E27FC236}">
                <a16:creationId xmlns:a16="http://schemas.microsoft.com/office/drawing/2014/main" id="{73468C70-F11F-C865-BFE6-E384454D47E2}"/>
              </a:ext>
            </a:extLst>
          </p:cNvPr>
          <p:cNvSpPr>
            <a:spLocks noGrp="1"/>
          </p:cNvSpPr>
          <p:nvPr>
            <p:ph idx="1"/>
          </p:nvPr>
        </p:nvSpPr>
        <p:spPr/>
        <p:txBody>
          <a:bodyPr>
            <a:noAutofit/>
          </a:bodyPr>
          <a:lstStyle/>
          <a:p>
            <a:r>
              <a:rPr lang="ar-SA" sz="3600" dirty="0"/>
              <a:t>11.	</a:t>
            </a:r>
            <a:r>
              <a:rPr lang="ar-SA" sz="3600" b="1" dirty="0">
                <a:solidFill>
                  <a:srgbClr val="0070C0"/>
                </a:solidFill>
              </a:rPr>
              <a:t>الخدمات اللوجستية والتنفيذ</a:t>
            </a:r>
            <a:r>
              <a:rPr lang="ar-SA" sz="3600" dirty="0"/>
              <a:t>: تشمل التجارة الإلكترونية عمليات فعّالة للخدمات اللوجستية والتنفيذ لتسليم المنتجات إلى العملاء. يشمل ذلك معالجة الطلبات وإدارة المخزون وخدمات الشحن.</a:t>
            </a:r>
          </a:p>
          <a:p>
            <a:endParaRPr lang="ar-SA" sz="3600" dirty="0"/>
          </a:p>
          <a:p>
            <a:r>
              <a:rPr lang="ar-SA" sz="3600" dirty="0"/>
              <a:t>12.</a:t>
            </a:r>
            <a:r>
              <a:rPr lang="ar-SA" sz="3600" b="1" dirty="0"/>
              <a:t>	</a:t>
            </a:r>
            <a:r>
              <a:rPr lang="ar-SA" sz="3600" b="1" dirty="0">
                <a:solidFill>
                  <a:srgbClr val="0070C0"/>
                </a:solidFill>
              </a:rPr>
              <a:t>آراء وتقييمات العملاء</a:t>
            </a:r>
            <a:r>
              <a:rPr lang="ar-SA" sz="3600" dirty="0"/>
              <a:t>: تدمج منصات التجارة الإلكترونية غالبًا آراء وتقييمات العملاء. توفر هذه الميزات ملاحظات قيمة للمشترين المحتملين وتساهم في بناء الثقة بين المشترين والبائعين.</a:t>
            </a:r>
          </a:p>
        </p:txBody>
      </p:sp>
      <p:sp>
        <p:nvSpPr>
          <p:cNvPr id="5" name="Slide Number Placeholder 4">
            <a:extLst>
              <a:ext uri="{FF2B5EF4-FFF2-40B4-BE49-F238E27FC236}">
                <a16:creationId xmlns:a16="http://schemas.microsoft.com/office/drawing/2014/main" id="{DBB961C2-903D-0B52-E48B-81EF896A9F7E}"/>
              </a:ext>
            </a:extLst>
          </p:cNvPr>
          <p:cNvSpPr>
            <a:spLocks noGrp="1"/>
          </p:cNvSpPr>
          <p:nvPr>
            <p:ph type="sldNum" sz="quarter" idx="4"/>
          </p:nvPr>
        </p:nvSpPr>
        <p:spPr/>
        <p:txBody>
          <a:bodyPr/>
          <a:lstStyle/>
          <a:p>
            <a:fld id="{29CA5760-96F6-4BB9-9F01-E4123846D571}" type="slidenum">
              <a:rPr lang="en-AE" smtClean="0"/>
              <a:pPr/>
              <a:t>26</a:t>
            </a:fld>
            <a:r>
              <a:rPr lang="en-AE"/>
              <a:t> of 34</a:t>
            </a:r>
            <a:endParaRPr lang="en-AE" dirty="0"/>
          </a:p>
        </p:txBody>
      </p:sp>
    </p:spTree>
    <p:extLst>
      <p:ext uri="{BB962C8B-B14F-4D97-AF65-F5344CB8AC3E}">
        <p14:creationId xmlns:p14="http://schemas.microsoft.com/office/powerpoint/2010/main" val="22438522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nodeType="clickEffect">
                                  <p:stCondLst>
                                    <p:cond delay="0"/>
                                  </p:stCondLst>
                                  <p:childTnLst>
                                    <p:animClr clrSpc="hsl" dir="cw">
                                      <p:cBhvr override="childStyle">
                                        <p:cTn id="6" dur="500" fill="hold"/>
                                        <p:tgtEl>
                                          <p:spTgt spid="3">
                                            <p:txEl>
                                              <p:pRg st="2" end="2"/>
                                            </p:txEl>
                                          </p:spTgt>
                                        </p:tgtEl>
                                        <p:attrNameLst>
                                          <p:attrName>style.color</p:attrName>
                                        </p:attrNameLst>
                                      </p:cBhvr>
                                      <p:by>
                                        <p:hsl h="0" s="-70588" l="0"/>
                                      </p:by>
                                    </p:animClr>
                                    <p:animClr clrSpc="hsl" dir="cw">
                                      <p:cBhvr>
                                        <p:cTn id="7" dur="500" fill="hold"/>
                                        <p:tgtEl>
                                          <p:spTgt spid="3">
                                            <p:txEl>
                                              <p:pRg st="2" end="2"/>
                                            </p:txEl>
                                          </p:spTgt>
                                        </p:tgtEl>
                                        <p:attrNameLst>
                                          <p:attrName>fillcolor</p:attrName>
                                        </p:attrNameLst>
                                      </p:cBhvr>
                                      <p:by>
                                        <p:hsl h="0" s="-70588" l="0"/>
                                      </p:by>
                                    </p:animClr>
                                    <p:animClr clrSpc="hsl" dir="cw">
                                      <p:cBhvr>
                                        <p:cTn id="8" dur="500" fill="hold"/>
                                        <p:tgtEl>
                                          <p:spTgt spid="3">
                                            <p:txEl>
                                              <p:pRg st="2" end="2"/>
                                            </p:txEl>
                                          </p:spTgt>
                                        </p:tgtEl>
                                        <p:attrNameLst>
                                          <p:attrName>stroke.color</p:attrName>
                                        </p:attrNameLst>
                                      </p:cBhvr>
                                      <p:by>
                                        <p:hsl h="0" s="-70588" l="0"/>
                                      </p:by>
                                    </p:animClr>
                                    <p:set>
                                      <p:cBhvr>
                                        <p:cTn id="9"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2D5D-36D9-1C4A-8E7D-16C2234CC21A}"/>
              </a:ext>
            </a:extLst>
          </p:cNvPr>
          <p:cNvSpPr>
            <a:spLocks noGrp="1"/>
          </p:cNvSpPr>
          <p:nvPr>
            <p:ph type="title"/>
          </p:nvPr>
        </p:nvSpPr>
        <p:spPr/>
        <p:txBody>
          <a:bodyPr>
            <a:normAutofit/>
          </a:bodyPr>
          <a:lstStyle/>
          <a:p>
            <a:r>
              <a:rPr lang="ar-SA" sz="6600" dirty="0">
                <a:effectLst/>
                <a:ea typeface="Calibri" panose="020F0502020204030204" pitchFamily="34" charset="0"/>
                <a:cs typeface="Times New Roman" panose="02020603050405020304" pitchFamily="18" charset="0"/>
              </a:rPr>
              <a:t>الحكومة الإلكترونية</a:t>
            </a:r>
            <a:endParaRPr lang="en-AE" sz="16600" dirty="0"/>
          </a:p>
        </p:txBody>
      </p:sp>
      <p:sp>
        <p:nvSpPr>
          <p:cNvPr id="3" name="Content Placeholder 2">
            <a:extLst>
              <a:ext uri="{FF2B5EF4-FFF2-40B4-BE49-F238E27FC236}">
                <a16:creationId xmlns:a16="http://schemas.microsoft.com/office/drawing/2014/main" id="{A2C5D0EC-6FD3-2EDA-9261-F8EA3BD7B6DA}"/>
              </a:ext>
            </a:extLst>
          </p:cNvPr>
          <p:cNvSpPr>
            <a:spLocks noGrp="1"/>
          </p:cNvSpPr>
          <p:nvPr>
            <p:ph idx="1"/>
          </p:nvPr>
        </p:nvSpPr>
        <p:spPr/>
        <p:txBody>
          <a:bodyPr>
            <a:normAutofit fontScale="92500"/>
          </a:bodyPr>
          <a:lstStyle/>
          <a:p>
            <a:r>
              <a:rPr lang="ar-SA" sz="4400" dirty="0"/>
              <a:t>الحكومة الإلكترونية، المختصرة باسم </a:t>
            </a:r>
            <a:r>
              <a:rPr lang="en-US" sz="4400" dirty="0"/>
              <a:t>E-government، </a:t>
            </a:r>
            <a:r>
              <a:rPr lang="ar-SA" sz="4400" dirty="0"/>
              <a:t>تشير إلى استخدام تكنولوجيا المعلومات والاتصالات لتعزيز وتسهيل تقديم خدمات الحكومة، وتحسين التفاعل بين الحكومة والمواطنين، والشركات، والكيانات الحكومية الأخرى، وتعزيز الكفاءة والشفافية في العمليات الإدارية. هدف الحكومة الإلكترونية هو استغلال التكنولوجيا الرقمية لتحويل العمليات الحكومية التقليدية وتعزيز الفعالية الشاملة للخدمات العامة.</a:t>
            </a:r>
            <a:endParaRPr lang="en-AE" sz="4400" dirty="0"/>
          </a:p>
        </p:txBody>
      </p:sp>
      <p:sp>
        <p:nvSpPr>
          <p:cNvPr id="5" name="Slide Number Placeholder 4">
            <a:extLst>
              <a:ext uri="{FF2B5EF4-FFF2-40B4-BE49-F238E27FC236}">
                <a16:creationId xmlns:a16="http://schemas.microsoft.com/office/drawing/2014/main" id="{462FB51B-D234-3E7D-7E38-FE8F168D5744}"/>
              </a:ext>
            </a:extLst>
          </p:cNvPr>
          <p:cNvSpPr>
            <a:spLocks noGrp="1"/>
          </p:cNvSpPr>
          <p:nvPr>
            <p:ph type="sldNum" sz="quarter" idx="4"/>
          </p:nvPr>
        </p:nvSpPr>
        <p:spPr/>
        <p:txBody>
          <a:bodyPr/>
          <a:lstStyle/>
          <a:p>
            <a:fld id="{29CA5760-96F6-4BB9-9F01-E4123846D571}" type="slidenum">
              <a:rPr lang="en-AE" smtClean="0"/>
              <a:pPr/>
              <a:t>27</a:t>
            </a:fld>
            <a:r>
              <a:rPr lang="en-AE"/>
              <a:t> of 34</a:t>
            </a:r>
            <a:endParaRPr lang="en-AE" dirty="0"/>
          </a:p>
        </p:txBody>
      </p:sp>
    </p:spTree>
    <p:extLst>
      <p:ext uri="{BB962C8B-B14F-4D97-AF65-F5344CB8AC3E}">
        <p14:creationId xmlns:p14="http://schemas.microsoft.com/office/powerpoint/2010/main" val="22678151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2D5D-36D9-1C4A-8E7D-16C2234CC21A}"/>
              </a:ext>
            </a:extLst>
          </p:cNvPr>
          <p:cNvSpPr>
            <a:spLocks noGrp="1"/>
          </p:cNvSpPr>
          <p:nvPr>
            <p:ph type="title"/>
          </p:nvPr>
        </p:nvSpPr>
        <p:spPr/>
        <p:txBody>
          <a:bodyPr>
            <a:normAutofit/>
          </a:bodyPr>
          <a:lstStyle/>
          <a:p>
            <a:r>
              <a:rPr lang="ar-SA" sz="6600" dirty="0">
                <a:effectLst/>
                <a:ea typeface="Calibri" panose="020F0502020204030204" pitchFamily="34" charset="0"/>
                <a:cs typeface="Times New Roman" panose="02020603050405020304" pitchFamily="18" charset="0"/>
              </a:rPr>
              <a:t>خصائص الحكومة الإلكترونية</a:t>
            </a:r>
            <a:endParaRPr lang="en-AE" sz="16600" dirty="0"/>
          </a:p>
        </p:txBody>
      </p:sp>
      <p:sp>
        <p:nvSpPr>
          <p:cNvPr id="3" name="Content Placeholder 2">
            <a:extLst>
              <a:ext uri="{FF2B5EF4-FFF2-40B4-BE49-F238E27FC236}">
                <a16:creationId xmlns:a16="http://schemas.microsoft.com/office/drawing/2014/main" id="{A2C5D0EC-6FD3-2EDA-9261-F8EA3BD7B6DA}"/>
              </a:ext>
            </a:extLst>
          </p:cNvPr>
          <p:cNvSpPr>
            <a:spLocks noGrp="1"/>
          </p:cNvSpPr>
          <p:nvPr>
            <p:ph idx="1"/>
          </p:nvPr>
        </p:nvSpPr>
        <p:spPr/>
        <p:txBody>
          <a:bodyPr>
            <a:noAutofit/>
          </a:bodyPr>
          <a:lstStyle/>
          <a:p>
            <a:r>
              <a:rPr lang="ar-SA" sz="3200" dirty="0"/>
              <a:t>1.	</a:t>
            </a:r>
            <a:r>
              <a:rPr lang="ar-SA" sz="3200" b="1" dirty="0">
                <a:solidFill>
                  <a:srgbClr val="0070C0"/>
                </a:solidFill>
              </a:rPr>
              <a:t>تقديم الخدمات عبر الإنترنت</a:t>
            </a:r>
            <a:r>
              <a:rPr lang="ar-SA" sz="3200" dirty="0"/>
              <a:t>: تتضمن الحكومة الإلكترونية تقديم الخدمات الحكومية عبر الإنترنت، مما يسمح للمواطنين والشركات بالوصول إلى المعلومات وإتمام المعاملات من خلال القنوات الرقمية. ويشمل ذلك خدمات مثل تقديم الضرائب عبر الإنترنت، وتقديم طلبات التصاريح، وتجديد التراخيص.</a:t>
            </a:r>
          </a:p>
          <a:p>
            <a:endParaRPr lang="ar-SA" sz="3200" dirty="0"/>
          </a:p>
          <a:p>
            <a:r>
              <a:rPr lang="ar-SA" sz="3200" dirty="0"/>
              <a:t>2.	</a:t>
            </a:r>
            <a:r>
              <a:rPr lang="ar-SA" sz="3200" b="1" dirty="0">
                <a:solidFill>
                  <a:srgbClr val="0070C0"/>
                </a:solidFill>
              </a:rPr>
              <a:t>المنصات الرقمية</a:t>
            </a:r>
            <a:r>
              <a:rPr lang="ar-SA" sz="3200" dirty="0"/>
              <a:t>: تقوم الحكومات بتطوير منصات رقمية ومواقع وبوابات تعتبر مراكز مركزية للوصول إلى المعلومات، وتقديم النماذج، والتفاعل مع الخدمات الحكومية. وتصمم هذه المنصات لتكون سهلة الاستخدام ويمكن الوصول إليها بسهولة لشرائح سكانية متنوعة.</a:t>
            </a:r>
          </a:p>
        </p:txBody>
      </p:sp>
      <p:sp>
        <p:nvSpPr>
          <p:cNvPr id="5" name="Slide Number Placeholder 4">
            <a:extLst>
              <a:ext uri="{FF2B5EF4-FFF2-40B4-BE49-F238E27FC236}">
                <a16:creationId xmlns:a16="http://schemas.microsoft.com/office/drawing/2014/main" id="{9AC48525-1211-63FA-037E-BB1080849DE2}"/>
              </a:ext>
            </a:extLst>
          </p:cNvPr>
          <p:cNvSpPr>
            <a:spLocks noGrp="1"/>
          </p:cNvSpPr>
          <p:nvPr>
            <p:ph type="sldNum" sz="quarter" idx="4"/>
          </p:nvPr>
        </p:nvSpPr>
        <p:spPr/>
        <p:txBody>
          <a:bodyPr/>
          <a:lstStyle/>
          <a:p>
            <a:fld id="{29CA5760-96F6-4BB9-9F01-E4123846D571}" type="slidenum">
              <a:rPr lang="en-AE" smtClean="0"/>
              <a:pPr/>
              <a:t>28</a:t>
            </a:fld>
            <a:r>
              <a:rPr lang="en-AE"/>
              <a:t> of 34</a:t>
            </a:r>
            <a:endParaRPr lang="en-AE" dirty="0"/>
          </a:p>
        </p:txBody>
      </p:sp>
    </p:spTree>
    <p:extLst>
      <p:ext uri="{BB962C8B-B14F-4D97-AF65-F5344CB8AC3E}">
        <p14:creationId xmlns:p14="http://schemas.microsoft.com/office/powerpoint/2010/main" val="28939507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2" end="2"/>
                                            </p:txEl>
                                          </p:spTgt>
                                        </p:tgtEl>
                                        <p:attrNameLst>
                                          <p:attrName>style.color</p:attrName>
                                        </p:attrNameLst>
                                      </p:cBhvr>
                                      <p:by>
                                        <p:hsl h="0" s="-12549" l="-25098"/>
                                      </p:by>
                                    </p:animClr>
                                    <p:animClr clrSpc="hsl" dir="cw">
                                      <p:cBhvr>
                                        <p:cTn id="7" dur="500" fill="hold"/>
                                        <p:tgtEl>
                                          <p:spTgt spid="3">
                                            <p:txEl>
                                              <p:pRg st="2" end="2"/>
                                            </p:txEl>
                                          </p:spTgt>
                                        </p:tgtEl>
                                        <p:attrNameLst>
                                          <p:attrName>fillcolor</p:attrName>
                                        </p:attrNameLst>
                                      </p:cBhvr>
                                      <p:by>
                                        <p:hsl h="0" s="-12549" l="-25098"/>
                                      </p:by>
                                    </p:animClr>
                                    <p:animClr clrSpc="hsl" dir="cw">
                                      <p:cBhvr>
                                        <p:cTn id="8" dur="500" fill="hold"/>
                                        <p:tgtEl>
                                          <p:spTgt spid="3">
                                            <p:txEl>
                                              <p:pRg st="2" end="2"/>
                                            </p:txEl>
                                          </p:spTgt>
                                        </p:tgtEl>
                                        <p:attrNameLst>
                                          <p:attrName>stroke.color</p:attrName>
                                        </p:attrNameLst>
                                      </p:cBhvr>
                                      <p:by>
                                        <p:hsl h="0" s="-12549" l="-25098"/>
                                      </p:by>
                                    </p:animClr>
                                    <p:set>
                                      <p:cBhvr>
                                        <p:cTn id="9"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2D5D-36D9-1C4A-8E7D-16C2234CC21A}"/>
              </a:ext>
            </a:extLst>
          </p:cNvPr>
          <p:cNvSpPr>
            <a:spLocks noGrp="1"/>
          </p:cNvSpPr>
          <p:nvPr>
            <p:ph type="title"/>
          </p:nvPr>
        </p:nvSpPr>
        <p:spPr/>
        <p:txBody>
          <a:bodyPr>
            <a:normAutofit/>
          </a:bodyPr>
          <a:lstStyle/>
          <a:p>
            <a:r>
              <a:rPr lang="ar-SA" sz="6600" dirty="0">
                <a:effectLst/>
                <a:ea typeface="Calibri" panose="020F0502020204030204" pitchFamily="34" charset="0"/>
                <a:cs typeface="Times New Roman" panose="02020603050405020304" pitchFamily="18" charset="0"/>
              </a:rPr>
              <a:t>خصائص الحكومة الإلكترونية</a:t>
            </a:r>
            <a:endParaRPr lang="en-AE" sz="16600" dirty="0"/>
          </a:p>
        </p:txBody>
      </p:sp>
      <p:sp>
        <p:nvSpPr>
          <p:cNvPr id="3" name="Content Placeholder 2">
            <a:extLst>
              <a:ext uri="{FF2B5EF4-FFF2-40B4-BE49-F238E27FC236}">
                <a16:creationId xmlns:a16="http://schemas.microsoft.com/office/drawing/2014/main" id="{A2C5D0EC-6FD3-2EDA-9261-F8EA3BD7B6DA}"/>
              </a:ext>
            </a:extLst>
          </p:cNvPr>
          <p:cNvSpPr>
            <a:spLocks noGrp="1"/>
          </p:cNvSpPr>
          <p:nvPr>
            <p:ph idx="1"/>
          </p:nvPr>
        </p:nvSpPr>
        <p:spPr/>
        <p:txBody>
          <a:bodyPr>
            <a:noAutofit/>
          </a:bodyPr>
          <a:lstStyle/>
          <a:p>
            <a:r>
              <a:rPr lang="ar-SA" sz="3200" dirty="0"/>
              <a:t>3.	</a:t>
            </a:r>
            <a:r>
              <a:rPr lang="ar-SA" sz="3200" b="1" dirty="0">
                <a:solidFill>
                  <a:srgbClr val="0070C0"/>
                </a:solidFill>
              </a:rPr>
              <a:t>مبادرات البيانات المفتوحة</a:t>
            </a:r>
            <a:r>
              <a:rPr lang="ar-SA" sz="3200" dirty="0"/>
              <a:t>: تتضمن الحكومة الإلكترونية في كثير من الأحيان مبادرات لجعل بيانات الحكومة متاحة للجمهور. يتعلق الأمر بنشر المعلومات الحكومية بتنسيق يمكن الوصول إليه والاستفادة منه بسهولة ومشاركته بين المواطنين والشركات. ويعزز ذلك الشفافية والمساءلة.</a:t>
            </a:r>
          </a:p>
          <a:p>
            <a:endParaRPr lang="ar-SA" sz="3200" dirty="0"/>
          </a:p>
          <a:p>
            <a:r>
              <a:rPr lang="ar-SA" sz="3200" dirty="0"/>
              <a:t>4.	</a:t>
            </a:r>
            <a:r>
              <a:rPr lang="ar-SA" sz="3200" b="1" dirty="0">
                <a:solidFill>
                  <a:srgbClr val="0070C0"/>
                </a:solidFill>
              </a:rPr>
              <a:t>أنظمة متصلة</a:t>
            </a:r>
            <a:r>
              <a:rPr lang="ar-SA" sz="3200" dirty="0"/>
              <a:t>: يتم ربط الإدارات والوكالات الحكومية المختلفة من خلال بنية تحتية تكنولوجية مشتركة. وتمكين هذا التكامل من تبادل البيانات بسلاسة والتعاون والتنسيق بين مختلف الكيانات الحكومية.</a:t>
            </a:r>
          </a:p>
        </p:txBody>
      </p:sp>
      <p:sp>
        <p:nvSpPr>
          <p:cNvPr id="5" name="Slide Number Placeholder 4">
            <a:extLst>
              <a:ext uri="{FF2B5EF4-FFF2-40B4-BE49-F238E27FC236}">
                <a16:creationId xmlns:a16="http://schemas.microsoft.com/office/drawing/2014/main" id="{D7521445-70D8-31B4-9955-2DBDC98A884E}"/>
              </a:ext>
            </a:extLst>
          </p:cNvPr>
          <p:cNvSpPr>
            <a:spLocks noGrp="1"/>
          </p:cNvSpPr>
          <p:nvPr>
            <p:ph type="sldNum" sz="quarter" idx="4"/>
          </p:nvPr>
        </p:nvSpPr>
        <p:spPr/>
        <p:txBody>
          <a:bodyPr/>
          <a:lstStyle/>
          <a:p>
            <a:fld id="{29CA5760-96F6-4BB9-9F01-E4123846D571}" type="slidenum">
              <a:rPr lang="en-AE" smtClean="0"/>
              <a:pPr/>
              <a:t>29</a:t>
            </a:fld>
            <a:r>
              <a:rPr lang="en-AE"/>
              <a:t> of 34</a:t>
            </a:r>
            <a:endParaRPr lang="en-AE" dirty="0"/>
          </a:p>
        </p:txBody>
      </p:sp>
    </p:spTree>
    <p:extLst>
      <p:ext uri="{BB962C8B-B14F-4D97-AF65-F5344CB8AC3E}">
        <p14:creationId xmlns:p14="http://schemas.microsoft.com/office/powerpoint/2010/main" val="41220441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3">
                                            <p:txEl>
                                              <p:pRg st="2" end="2"/>
                                            </p:txEl>
                                          </p:spTgt>
                                        </p:tgtEl>
                                        <p:attrNameLst>
                                          <p:attrName>style.color</p:attrName>
                                        </p:attrNameLst>
                                      </p:cBhvr>
                                      <p:by>
                                        <p:hsl h="0" s="12549" l="25098"/>
                                      </p:by>
                                    </p:animClr>
                                    <p:animClr clrSpc="hsl" dir="cw">
                                      <p:cBhvr>
                                        <p:cTn id="7" dur="500" fill="hold"/>
                                        <p:tgtEl>
                                          <p:spTgt spid="3">
                                            <p:txEl>
                                              <p:pRg st="2" end="2"/>
                                            </p:txEl>
                                          </p:spTgt>
                                        </p:tgtEl>
                                        <p:attrNameLst>
                                          <p:attrName>fillcolor</p:attrName>
                                        </p:attrNameLst>
                                      </p:cBhvr>
                                      <p:by>
                                        <p:hsl h="0" s="12549" l="25098"/>
                                      </p:by>
                                    </p:animClr>
                                    <p:animClr clrSpc="hsl" dir="cw">
                                      <p:cBhvr>
                                        <p:cTn id="8" dur="500" fill="hold"/>
                                        <p:tgtEl>
                                          <p:spTgt spid="3">
                                            <p:txEl>
                                              <p:pRg st="2" end="2"/>
                                            </p:txEl>
                                          </p:spTgt>
                                        </p:tgtEl>
                                        <p:attrNameLst>
                                          <p:attrName>stroke.color</p:attrName>
                                        </p:attrNameLst>
                                      </p:cBhvr>
                                      <p:by>
                                        <p:hsl h="0" s="12549" l="25098"/>
                                      </p:by>
                                    </p:animClr>
                                    <p:set>
                                      <p:cBhvr>
                                        <p:cTn id="9"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16AD869D-A663-FA45-F181-20FC8CE3E648}"/>
              </a:ext>
            </a:extLst>
          </p:cNvPr>
          <p:cNvPicPr>
            <a:picLocks noChangeAspect="1"/>
          </p:cNvPicPr>
          <p:nvPr/>
        </p:nvPicPr>
        <p:blipFill>
          <a:blip r:embed="rId3"/>
          <a:stretch>
            <a:fillRect/>
          </a:stretch>
        </p:blipFill>
        <p:spPr>
          <a:xfrm>
            <a:off x="0" y="4003040"/>
            <a:ext cx="2836493" cy="2854960"/>
          </a:xfrm>
          <a:prstGeom prst="rect">
            <a:avLst/>
          </a:prstGeom>
        </p:spPr>
      </p:pic>
      <p:sp>
        <p:nvSpPr>
          <p:cNvPr id="2" name="Title 1">
            <a:extLst>
              <a:ext uri="{FF2B5EF4-FFF2-40B4-BE49-F238E27FC236}">
                <a16:creationId xmlns:a16="http://schemas.microsoft.com/office/drawing/2014/main" id="{5BD04002-688C-09C3-DD2D-80DC7615CD5F}"/>
              </a:ext>
            </a:extLst>
          </p:cNvPr>
          <p:cNvSpPr>
            <a:spLocks noGrp="1"/>
          </p:cNvSpPr>
          <p:nvPr>
            <p:ph type="title"/>
          </p:nvPr>
        </p:nvSpPr>
        <p:spPr/>
        <p:txBody>
          <a:bodyPr>
            <a:normAutofit/>
          </a:bodyPr>
          <a:lstStyle/>
          <a:p>
            <a:r>
              <a:rPr lang="ar-SA" sz="8000" b="0" dirty="0"/>
              <a:t>مقال </a:t>
            </a:r>
            <a:r>
              <a:rPr lang="en-US" sz="8000" b="0" dirty="0"/>
              <a:t>Essay</a:t>
            </a:r>
            <a:endParaRPr lang="en-AE" sz="8000" b="0" dirty="0"/>
          </a:p>
        </p:txBody>
      </p:sp>
      <p:sp>
        <p:nvSpPr>
          <p:cNvPr id="3" name="Content Placeholder 2">
            <a:extLst>
              <a:ext uri="{FF2B5EF4-FFF2-40B4-BE49-F238E27FC236}">
                <a16:creationId xmlns:a16="http://schemas.microsoft.com/office/drawing/2014/main" id="{C0FF9DE5-CAAC-01AB-5739-C3508EAAB259}"/>
              </a:ext>
            </a:extLst>
          </p:cNvPr>
          <p:cNvSpPr>
            <a:spLocks noGrp="1"/>
          </p:cNvSpPr>
          <p:nvPr>
            <p:ph idx="1"/>
          </p:nvPr>
        </p:nvSpPr>
        <p:spPr/>
        <p:txBody>
          <a:bodyPr>
            <a:normAutofit fontScale="92500" lnSpcReduction="20000"/>
          </a:bodyPr>
          <a:lstStyle/>
          <a:p>
            <a:pPr>
              <a:lnSpc>
                <a:spcPct val="100000"/>
              </a:lnSpc>
            </a:pPr>
            <a:r>
              <a:rPr lang="ar-SA" dirty="0"/>
              <a:t>1. </a:t>
            </a:r>
            <a:r>
              <a:rPr lang="ar-SA" dirty="0">
                <a:latin typeface="Simplified Arabic" panose="02020603050405020304" pitchFamily="18" charset="-78"/>
                <a:cs typeface="Simplified Arabic" panose="02020603050405020304" pitchFamily="18" charset="-78"/>
              </a:rPr>
              <a:t>اكتب مقالا بصفحتين فقط عن أحد تطبيقات نظم المعلومات الإدارية.</a:t>
            </a:r>
          </a:p>
          <a:p>
            <a:pPr>
              <a:lnSpc>
                <a:spcPct val="100000"/>
              </a:lnSpc>
            </a:pPr>
            <a:r>
              <a:rPr lang="ar-SA" dirty="0">
                <a:latin typeface="Simplified Arabic" panose="02020603050405020304" pitchFamily="18" charset="-78"/>
                <a:cs typeface="Simplified Arabic" panose="02020603050405020304" pitchFamily="18" charset="-78"/>
              </a:rPr>
              <a:t>2. </a:t>
            </a:r>
            <a:r>
              <a:rPr lang="ar-SA" dirty="0">
                <a:solidFill>
                  <a:srgbClr val="C00000"/>
                </a:solidFill>
                <a:latin typeface="Simplified Arabic" panose="02020603050405020304" pitchFamily="18" charset="-78"/>
                <a:cs typeface="Simplified Arabic" panose="02020603050405020304" pitchFamily="18" charset="-78"/>
              </a:rPr>
              <a:t>أبحث عن مقالات او بحوث ذات صلة باللغتين العربية والإنكليزية في الانترنت.</a:t>
            </a:r>
          </a:p>
          <a:p>
            <a:r>
              <a:rPr lang="ar-SA" dirty="0">
                <a:latin typeface="Simplified Arabic" panose="02020603050405020304" pitchFamily="18" charset="-78"/>
                <a:cs typeface="Simplified Arabic" panose="02020603050405020304" pitchFamily="18" charset="-78"/>
              </a:rPr>
              <a:t>3. يتضمن المقال مقدمة وفقرات وخاتمة. </a:t>
            </a:r>
            <a:r>
              <a:rPr lang="ar-SA" dirty="0">
                <a:latin typeface="Simplified Arabic" panose="02020603050405020304" pitchFamily="18" charset="-78"/>
                <a:cs typeface="Simplified Arabic" panose="02020603050405020304" pitchFamily="18" charset="-78"/>
                <a:hlinkClick r:id="rId4"/>
              </a:rPr>
              <a:t>كيف تكتب مقالا أكاديميا؟ </a:t>
            </a:r>
            <a:endParaRPr lang="ar-SA" dirty="0">
              <a:latin typeface="Simplified Arabic" panose="02020603050405020304" pitchFamily="18" charset="-78"/>
              <a:cs typeface="Simplified Arabic" panose="02020603050405020304" pitchFamily="18" charset="-78"/>
            </a:endParaRPr>
          </a:p>
          <a:p>
            <a:r>
              <a:rPr lang="ar-SA" dirty="0">
                <a:latin typeface="Simplified Arabic" panose="02020603050405020304" pitchFamily="18" charset="-78"/>
                <a:cs typeface="Simplified Arabic" panose="02020603050405020304" pitchFamily="18" charset="-78"/>
              </a:rPr>
              <a:t>4. </a:t>
            </a:r>
            <a:r>
              <a:rPr lang="ar-SA" dirty="0">
                <a:solidFill>
                  <a:srgbClr val="C00000"/>
                </a:solidFill>
                <a:latin typeface="Simplified Arabic" panose="02020603050405020304" pitchFamily="18" charset="-78"/>
                <a:cs typeface="Simplified Arabic" panose="02020603050405020304" pitchFamily="18" charset="-78"/>
              </a:rPr>
              <a:t>ضع عنوانا للبحث والاسم والشعبة (صباحي، مسائي </a:t>
            </a:r>
            <a:r>
              <a:rPr lang="en-US" dirty="0">
                <a:solidFill>
                  <a:srgbClr val="C00000"/>
                </a:solidFill>
                <a:latin typeface="Simplified Arabic" panose="02020603050405020304" pitchFamily="18" charset="-78"/>
                <a:cs typeface="Simplified Arabic" panose="02020603050405020304" pitchFamily="18" charset="-78"/>
              </a:rPr>
              <a:t>A، </a:t>
            </a:r>
            <a:r>
              <a:rPr lang="ar-SA" dirty="0">
                <a:solidFill>
                  <a:srgbClr val="C00000"/>
                </a:solidFill>
                <a:latin typeface="Simplified Arabic" panose="02020603050405020304" pitchFamily="18" charset="-78"/>
                <a:cs typeface="Simplified Arabic" panose="02020603050405020304" pitchFamily="18" charset="-78"/>
              </a:rPr>
              <a:t>مسائي </a:t>
            </a:r>
            <a:r>
              <a:rPr lang="en-US" dirty="0">
                <a:solidFill>
                  <a:srgbClr val="C00000"/>
                </a:solidFill>
                <a:latin typeface="Simplified Arabic" panose="02020603050405020304" pitchFamily="18" charset="-78"/>
                <a:cs typeface="Simplified Arabic" panose="02020603050405020304" pitchFamily="18" charset="-78"/>
              </a:rPr>
              <a:t>(B</a:t>
            </a:r>
          </a:p>
          <a:p>
            <a:pPr algn="r"/>
            <a:r>
              <a:rPr lang="ar-SA" dirty="0">
                <a:latin typeface="Simplified Arabic" panose="02020603050405020304" pitchFamily="18" charset="-78"/>
                <a:cs typeface="Simplified Arabic" panose="02020603050405020304" pitchFamily="18" charset="-78"/>
              </a:rPr>
              <a:t>5. أرسل ملف</a:t>
            </a:r>
            <a:r>
              <a:rPr lang="en-US" dirty="0">
                <a:latin typeface="Simplified Arabic" panose="02020603050405020304" pitchFamily="18" charset="-78"/>
                <a:cs typeface="Simplified Arabic" panose="02020603050405020304" pitchFamily="18" charset="-78"/>
              </a:rPr>
              <a:t> PDF  </a:t>
            </a:r>
            <a:r>
              <a:rPr lang="ar-SA" dirty="0">
                <a:latin typeface="Simplified Arabic" panose="02020603050405020304" pitchFamily="18" charset="-78"/>
                <a:cs typeface="Simplified Arabic" panose="02020603050405020304" pitchFamily="18" charset="-78"/>
              </a:rPr>
              <a:t>الى </a:t>
            </a:r>
            <a:r>
              <a:rPr lang="en-US" sz="2400" dirty="0">
                <a:latin typeface="Simplified Arabic" panose="02020603050405020304" pitchFamily="18" charset="-78"/>
                <a:cs typeface="Simplified Arabic" panose="02020603050405020304" pitchFamily="18" charset="-78"/>
                <a:hlinkClick r:id="rId5"/>
              </a:rPr>
              <a:t>salem.aljundi@kunoozu.edu.iq</a:t>
            </a:r>
            <a:r>
              <a:rPr lang="ar-SA" sz="2400" dirty="0">
                <a:latin typeface="Simplified Arabic" panose="02020603050405020304" pitchFamily="18" charset="-78"/>
                <a:cs typeface="Simplified Arabic" panose="02020603050405020304" pitchFamily="18" charset="-78"/>
              </a:rPr>
              <a:t> </a:t>
            </a:r>
            <a:r>
              <a:rPr lang="en-US" dirty="0">
                <a:latin typeface="Simplified Arabic" panose="02020603050405020304" pitchFamily="18" charset="-78"/>
                <a:cs typeface="Simplified Arabic" panose="02020603050405020304" pitchFamily="18" charset="-78"/>
              </a:rPr>
              <a:t>، </a:t>
            </a:r>
            <a:r>
              <a:rPr lang="ar-SA" dirty="0">
                <a:latin typeface="Simplified Arabic" panose="02020603050405020304" pitchFamily="18" charset="-78"/>
                <a:cs typeface="Simplified Arabic" panose="02020603050405020304" pitchFamily="18" charset="-78"/>
              </a:rPr>
              <a:t>وأبتدأ البريد الالكتروني بالاسم والشعبة وعنوان المقال، وانتظر تأكيد الاستلام</a:t>
            </a:r>
          </a:p>
          <a:p>
            <a:r>
              <a:rPr lang="ar-SA" dirty="0">
                <a:latin typeface="Simplified Arabic" panose="02020603050405020304" pitchFamily="18" charset="-78"/>
                <a:cs typeface="Simplified Arabic" panose="02020603050405020304" pitchFamily="18" charset="-78"/>
              </a:rPr>
              <a:t>6. </a:t>
            </a:r>
            <a:r>
              <a:rPr lang="ar-SA" dirty="0">
                <a:solidFill>
                  <a:srgbClr val="C00000"/>
                </a:solidFill>
                <a:latin typeface="Simplified Arabic" panose="02020603050405020304" pitchFamily="18" charset="-78"/>
                <a:cs typeface="Simplified Arabic" panose="02020603050405020304" pitchFamily="18" charset="-78"/>
              </a:rPr>
              <a:t>أستخدم نمط الخط </a:t>
            </a:r>
            <a:r>
              <a:rPr lang="en-US" dirty="0">
                <a:solidFill>
                  <a:srgbClr val="C00000"/>
                </a:solidFill>
                <a:latin typeface="Simplified Arabic" panose="02020603050405020304" pitchFamily="18" charset="-78"/>
                <a:cs typeface="Simplified Arabic" panose="02020603050405020304" pitchFamily="18" charset="-78"/>
              </a:rPr>
              <a:t> Simplified Arabic </a:t>
            </a:r>
            <a:r>
              <a:rPr lang="ar-SA" dirty="0">
                <a:solidFill>
                  <a:srgbClr val="C00000"/>
                </a:solidFill>
                <a:latin typeface="Simplified Arabic" panose="02020603050405020304" pitchFamily="18" charset="-78"/>
                <a:cs typeface="Simplified Arabic" panose="02020603050405020304" pitchFamily="18" charset="-78"/>
              </a:rPr>
              <a:t>وبحجم خط 14 وأستخدم </a:t>
            </a:r>
            <a:r>
              <a:rPr lang="en-US" dirty="0">
                <a:solidFill>
                  <a:srgbClr val="C00000"/>
                </a:solidFill>
                <a:latin typeface="Simplified Arabic" panose="02020603050405020304" pitchFamily="18" charset="-78"/>
                <a:cs typeface="Simplified Arabic" panose="02020603050405020304" pitchFamily="18" charset="-78"/>
              </a:rPr>
              <a:t> Bold </a:t>
            </a:r>
            <a:r>
              <a:rPr lang="ar-SA" b="1" dirty="0">
                <a:solidFill>
                  <a:srgbClr val="C00000"/>
                </a:solidFill>
                <a:latin typeface="Simplified Arabic" panose="02020603050405020304" pitchFamily="18" charset="-78"/>
                <a:cs typeface="Simplified Arabic" panose="02020603050405020304" pitchFamily="18" charset="-78"/>
              </a:rPr>
              <a:t>للعناوين</a:t>
            </a:r>
            <a:r>
              <a:rPr lang="ar-SA" dirty="0">
                <a:solidFill>
                  <a:srgbClr val="C00000"/>
                </a:solidFill>
                <a:latin typeface="Simplified Arabic" panose="02020603050405020304" pitchFamily="18" charset="-78"/>
                <a:cs typeface="Simplified Arabic" panose="02020603050405020304" pitchFamily="18" charset="-78"/>
              </a:rPr>
              <a:t> الفرعية</a:t>
            </a:r>
            <a:r>
              <a:rPr lang="en-US" dirty="0">
                <a:solidFill>
                  <a:srgbClr val="C00000"/>
                </a:solidFill>
                <a:latin typeface="Simplified Arabic" panose="02020603050405020304" pitchFamily="18" charset="-78"/>
                <a:cs typeface="Simplified Arabic" panose="02020603050405020304" pitchFamily="18" charset="-78"/>
              </a:rPr>
              <a:t> </a:t>
            </a:r>
            <a:r>
              <a:rPr lang="ar-SA" dirty="0">
                <a:solidFill>
                  <a:srgbClr val="C00000"/>
                </a:solidFill>
                <a:latin typeface="Simplified Arabic" panose="02020603050405020304" pitchFamily="18" charset="-78"/>
                <a:cs typeface="Simplified Arabic" panose="02020603050405020304" pitchFamily="18" charset="-78"/>
              </a:rPr>
              <a:t> و </a:t>
            </a:r>
            <a:r>
              <a:rPr lang="en-US" dirty="0">
                <a:solidFill>
                  <a:srgbClr val="C00000"/>
                </a:solidFill>
                <a:latin typeface="Simplified Arabic" panose="02020603050405020304" pitchFamily="18" charset="-78"/>
                <a:cs typeface="Simplified Arabic" panose="02020603050405020304" pitchFamily="18" charset="-78"/>
              </a:rPr>
              <a:t>Line spacing 1</a:t>
            </a:r>
            <a:endParaRPr lang="ar-SA" dirty="0">
              <a:solidFill>
                <a:srgbClr val="C00000"/>
              </a:solidFill>
              <a:latin typeface="Simplified Arabic" panose="02020603050405020304" pitchFamily="18" charset="-78"/>
              <a:cs typeface="Simplified Arabic" panose="02020603050405020304" pitchFamily="18" charset="-78"/>
            </a:endParaRPr>
          </a:p>
          <a:p>
            <a:r>
              <a:rPr lang="ar-SA" dirty="0">
                <a:latin typeface="Simplified Arabic" panose="02020603050405020304" pitchFamily="18" charset="-78"/>
                <a:cs typeface="Simplified Arabic" panose="02020603050405020304" pitchFamily="18" charset="-78"/>
              </a:rPr>
              <a:t>7. يمكنك وضع صورة واحدة لتوضيح نظام المعلومات المختار.</a:t>
            </a:r>
            <a:endParaRPr lang="en-US" dirty="0">
              <a:latin typeface="Simplified Arabic" panose="02020603050405020304" pitchFamily="18" charset="-78"/>
              <a:cs typeface="Simplified Arabic" panose="02020603050405020304" pitchFamily="18" charset="-78"/>
            </a:endParaRPr>
          </a:p>
          <a:p>
            <a:r>
              <a:rPr lang="ar-SA" dirty="0">
                <a:latin typeface="Simplified Arabic" panose="02020603050405020304" pitchFamily="18" charset="-78"/>
                <a:cs typeface="Simplified Arabic" panose="02020603050405020304" pitchFamily="18" charset="-78"/>
              </a:rPr>
              <a:t>8</a:t>
            </a:r>
            <a:r>
              <a:rPr lang="ar-SA" dirty="0">
                <a:solidFill>
                  <a:srgbClr val="FF0000"/>
                </a:solidFill>
                <a:latin typeface="Simplified Arabic" panose="02020603050405020304" pitchFamily="18" charset="-78"/>
                <a:cs typeface="Simplified Arabic" panose="02020603050405020304" pitchFamily="18" charset="-78"/>
              </a:rPr>
              <a:t>. أرجو تسمية الملف باسمك الثنائي وباللغة الإنكليزية.</a:t>
            </a:r>
            <a:endParaRPr lang="en-US" dirty="0">
              <a:solidFill>
                <a:srgbClr val="FF0000"/>
              </a:solidFill>
              <a:latin typeface="Simplified Arabic" panose="02020603050405020304" pitchFamily="18" charset="-78"/>
              <a:cs typeface="Simplified Arabic" panose="02020603050405020304" pitchFamily="18" charset="-78"/>
            </a:endParaRPr>
          </a:p>
          <a:p>
            <a:r>
              <a:rPr lang="ar-SA" dirty="0">
                <a:solidFill>
                  <a:srgbClr val="FF0000"/>
                </a:solidFill>
                <a:latin typeface="Simplified Arabic" panose="02020603050405020304" pitchFamily="18" charset="-78"/>
                <a:cs typeface="Simplified Arabic" panose="02020603050405020304" pitchFamily="18" charset="-78"/>
              </a:rPr>
              <a:t>9</a:t>
            </a:r>
            <a:r>
              <a:rPr lang="ar-SA" dirty="0">
                <a:latin typeface="Simplified Arabic" panose="02020603050405020304" pitchFamily="18" charset="-78"/>
                <a:cs typeface="Simplified Arabic" panose="02020603050405020304" pitchFamily="18" charset="-78"/>
              </a:rPr>
              <a:t>. احذر التشابه مع أي مقال لأحد </a:t>
            </a:r>
            <a:r>
              <a:rPr lang="ar-SA">
                <a:latin typeface="Simplified Arabic" panose="02020603050405020304" pitchFamily="18" charset="-78"/>
                <a:cs typeface="Simplified Arabic" panose="02020603050405020304" pitchFamily="18" charset="-78"/>
              </a:rPr>
              <a:t>زملائك.</a:t>
            </a:r>
          </a:p>
        </p:txBody>
      </p:sp>
      <p:sp>
        <p:nvSpPr>
          <p:cNvPr id="6" name="Slide Number Placeholder 5">
            <a:extLst>
              <a:ext uri="{FF2B5EF4-FFF2-40B4-BE49-F238E27FC236}">
                <a16:creationId xmlns:a16="http://schemas.microsoft.com/office/drawing/2014/main" id="{BB708FAC-389D-5C4D-BB0A-757A7AA898F8}"/>
              </a:ext>
            </a:extLst>
          </p:cNvPr>
          <p:cNvSpPr>
            <a:spLocks noGrp="1"/>
          </p:cNvSpPr>
          <p:nvPr>
            <p:ph type="sldNum" sz="quarter" idx="4"/>
          </p:nvPr>
        </p:nvSpPr>
        <p:spPr/>
        <p:txBody>
          <a:bodyPr/>
          <a:lstStyle/>
          <a:p>
            <a:fld id="{29CA5760-96F6-4BB9-9F01-E4123846D571}" type="slidenum">
              <a:rPr lang="en-AE" smtClean="0"/>
              <a:pPr/>
              <a:t>3</a:t>
            </a:fld>
            <a:r>
              <a:rPr lang="en-AE"/>
              <a:t> of 34</a:t>
            </a:r>
            <a:endParaRPr lang="en-AE" dirty="0"/>
          </a:p>
        </p:txBody>
      </p:sp>
    </p:spTree>
    <p:extLst>
      <p:ext uri="{BB962C8B-B14F-4D97-AF65-F5344CB8AC3E}">
        <p14:creationId xmlns:p14="http://schemas.microsoft.com/office/powerpoint/2010/main" val="146856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2D5D-36D9-1C4A-8E7D-16C2234CC21A}"/>
              </a:ext>
            </a:extLst>
          </p:cNvPr>
          <p:cNvSpPr>
            <a:spLocks noGrp="1"/>
          </p:cNvSpPr>
          <p:nvPr>
            <p:ph type="title"/>
          </p:nvPr>
        </p:nvSpPr>
        <p:spPr/>
        <p:txBody>
          <a:bodyPr>
            <a:normAutofit/>
          </a:bodyPr>
          <a:lstStyle/>
          <a:p>
            <a:r>
              <a:rPr lang="ar-SA" sz="6600" dirty="0">
                <a:effectLst/>
                <a:ea typeface="Calibri" panose="020F0502020204030204" pitchFamily="34" charset="0"/>
                <a:cs typeface="Times New Roman" panose="02020603050405020304" pitchFamily="18" charset="0"/>
              </a:rPr>
              <a:t>خصائص الحكومة الإلكترونية</a:t>
            </a:r>
            <a:endParaRPr lang="en-AE" sz="16600" dirty="0"/>
          </a:p>
        </p:txBody>
      </p:sp>
      <p:sp>
        <p:nvSpPr>
          <p:cNvPr id="3" name="Content Placeholder 2">
            <a:extLst>
              <a:ext uri="{FF2B5EF4-FFF2-40B4-BE49-F238E27FC236}">
                <a16:creationId xmlns:a16="http://schemas.microsoft.com/office/drawing/2014/main" id="{A2C5D0EC-6FD3-2EDA-9261-F8EA3BD7B6DA}"/>
              </a:ext>
            </a:extLst>
          </p:cNvPr>
          <p:cNvSpPr>
            <a:spLocks noGrp="1"/>
          </p:cNvSpPr>
          <p:nvPr>
            <p:ph idx="1"/>
          </p:nvPr>
        </p:nvSpPr>
        <p:spPr/>
        <p:txBody>
          <a:bodyPr>
            <a:noAutofit/>
          </a:bodyPr>
          <a:lstStyle/>
          <a:p>
            <a:r>
              <a:rPr lang="ar-SA" sz="3200" dirty="0"/>
              <a:t>5.	</a:t>
            </a:r>
            <a:r>
              <a:rPr lang="ar-SA" sz="3200" b="1" dirty="0">
                <a:solidFill>
                  <a:srgbClr val="0070C0"/>
                </a:solidFill>
              </a:rPr>
              <a:t>هوية رقمية والمصادقة</a:t>
            </a:r>
            <a:r>
              <a:rPr lang="ar-SA" sz="3200" dirty="0"/>
              <a:t>: تنفذ أنظمة الحكومة الإلكترونية آليات الهوية الرقمية والمصادقة لضمان الوصول الآمن إلى الخدمات عبر الإنترنت. وينطوي ذلك على استخدام بيانات تسجيل دخول آمنة وآليات مصادقة متعددة، والتوقيع الرقمي.</a:t>
            </a:r>
          </a:p>
          <a:p>
            <a:endParaRPr lang="ar-SA" sz="3200" dirty="0"/>
          </a:p>
          <a:p>
            <a:r>
              <a:rPr lang="ar-SA" sz="3200" dirty="0"/>
              <a:t>6.	</a:t>
            </a:r>
            <a:r>
              <a:rPr lang="ar-SA" sz="3200" b="1" dirty="0">
                <a:solidFill>
                  <a:srgbClr val="0070C0"/>
                </a:solidFill>
              </a:rPr>
              <a:t>المشاركة الإلكترونية</a:t>
            </a:r>
            <a:r>
              <a:rPr lang="ar-SA" sz="3200" dirty="0"/>
              <a:t>: تشجع الحكومة الإلكترونية على مشاركة المواطنين والمشاركة من خلال منتديات عبر الإنترنت واستطلاعات الرأي وآليات التعليق. ويمكن للمواطنين تقديم مداخلات حول سياسات الحكومة والمشاريع والمبادرات، مما يعزز عملية اتخاذ القرار بشكل أكثر شمولاً وديمقراطية.</a:t>
            </a:r>
          </a:p>
        </p:txBody>
      </p:sp>
      <p:sp>
        <p:nvSpPr>
          <p:cNvPr id="5" name="Slide Number Placeholder 4">
            <a:extLst>
              <a:ext uri="{FF2B5EF4-FFF2-40B4-BE49-F238E27FC236}">
                <a16:creationId xmlns:a16="http://schemas.microsoft.com/office/drawing/2014/main" id="{DBD9F022-432B-5283-4816-15E77D268AF3}"/>
              </a:ext>
            </a:extLst>
          </p:cNvPr>
          <p:cNvSpPr>
            <a:spLocks noGrp="1"/>
          </p:cNvSpPr>
          <p:nvPr>
            <p:ph type="sldNum" sz="quarter" idx="4"/>
          </p:nvPr>
        </p:nvSpPr>
        <p:spPr/>
        <p:txBody>
          <a:bodyPr/>
          <a:lstStyle/>
          <a:p>
            <a:fld id="{29CA5760-96F6-4BB9-9F01-E4123846D571}" type="slidenum">
              <a:rPr lang="en-AE" smtClean="0"/>
              <a:pPr/>
              <a:t>30</a:t>
            </a:fld>
            <a:r>
              <a:rPr lang="en-AE"/>
              <a:t> of 34</a:t>
            </a:r>
            <a:endParaRPr lang="en-AE" dirty="0"/>
          </a:p>
        </p:txBody>
      </p:sp>
    </p:spTree>
    <p:extLst>
      <p:ext uri="{BB962C8B-B14F-4D97-AF65-F5344CB8AC3E}">
        <p14:creationId xmlns:p14="http://schemas.microsoft.com/office/powerpoint/2010/main" val="325739392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xEl>
                                              <p:pRg st="2" end="2"/>
                                            </p:txEl>
                                          </p:spTgt>
                                        </p:tgtEl>
                                        <p:attrNameLst>
                                          <p:attrName>style.opacity</p:attrName>
                                        </p:attrNameLst>
                                      </p:cBhvr>
                                      <p:to>
                                        <p:strVal val="0.5"/>
                                      </p:to>
                                    </p:set>
                                    <p:animEffect filter="image" prLst="opacity: 0.5">
                                      <p:cBhvr rctx="IE">
                                        <p:cTn id="7" dur="indefinite"/>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2D5D-36D9-1C4A-8E7D-16C2234CC21A}"/>
              </a:ext>
            </a:extLst>
          </p:cNvPr>
          <p:cNvSpPr>
            <a:spLocks noGrp="1"/>
          </p:cNvSpPr>
          <p:nvPr>
            <p:ph type="title"/>
          </p:nvPr>
        </p:nvSpPr>
        <p:spPr/>
        <p:txBody>
          <a:bodyPr>
            <a:normAutofit/>
          </a:bodyPr>
          <a:lstStyle/>
          <a:p>
            <a:r>
              <a:rPr lang="ar-SA" sz="6600" dirty="0">
                <a:effectLst/>
                <a:ea typeface="Calibri" panose="020F0502020204030204" pitchFamily="34" charset="0"/>
                <a:cs typeface="Times New Roman" panose="02020603050405020304" pitchFamily="18" charset="0"/>
              </a:rPr>
              <a:t>خصائص الحكومة الإلكترونية</a:t>
            </a:r>
            <a:endParaRPr lang="en-AE" sz="16600" dirty="0"/>
          </a:p>
        </p:txBody>
      </p:sp>
      <p:sp>
        <p:nvSpPr>
          <p:cNvPr id="3" name="Content Placeholder 2">
            <a:extLst>
              <a:ext uri="{FF2B5EF4-FFF2-40B4-BE49-F238E27FC236}">
                <a16:creationId xmlns:a16="http://schemas.microsoft.com/office/drawing/2014/main" id="{A2C5D0EC-6FD3-2EDA-9261-F8EA3BD7B6DA}"/>
              </a:ext>
            </a:extLst>
          </p:cNvPr>
          <p:cNvSpPr>
            <a:spLocks noGrp="1"/>
          </p:cNvSpPr>
          <p:nvPr>
            <p:ph idx="1"/>
          </p:nvPr>
        </p:nvSpPr>
        <p:spPr/>
        <p:txBody>
          <a:bodyPr>
            <a:noAutofit/>
          </a:bodyPr>
          <a:lstStyle/>
          <a:p>
            <a:r>
              <a:rPr lang="ar-SA" sz="3200" dirty="0"/>
              <a:t>7.	</a:t>
            </a:r>
            <a:r>
              <a:rPr lang="ar-SA" sz="3200" b="1" dirty="0">
                <a:solidFill>
                  <a:srgbClr val="0070C0"/>
                </a:solidFill>
              </a:rPr>
              <a:t>الحكومة المتنقلة </a:t>
            </a:r>
            <a:r>
              <a:rPr lang="en-US" sz="2000" dirty="0"/>
              <a:t>Mobile Government (M-Government</a:t>
            </a:r>
            <a:r>
              <a:rPr lang="en-US" sz="3200" dirty="0"/>
              <a:t>)</a:t>
            </a:r>
            <a:r>
              <a:rPr lang="ar-SA" sz="3200" dirty="0"/>
              <a:t>: مع الاستخدام الواسع للأجهزة الذكية، توسعت الحكومة الإلكترونية لتشمل تطبيقات وخدمات الحكومة المتنقلة. تمكن المواطنون من الوصول إلى معلومات الحكومة والخدمات على الهواتف الذكية والأجهزة اللوحية.</a:t>
            </a:r>
          </a:p>
          <a:p>
            <a:endParaRPr lang="ar-SA" sz="3200" dirty="0"/>
          </a:p>
          <a:p>
            <a:r>
              <a:rPr lang="ar-SA" sz="3200" dirty="0"/>
              <a:t>8.	</a:t>
            </a:r>
            <a:r>
              <a:rPr lang="ar-SA" sz="3200" b="1" dirty="0">
                <a:solidFill>
                  <a:srgbClr val="0070C0"/>
                </a:solidFill>
              </a:rPr>
              <a:t>الأتمتة وإدارة سير العمل</a:t>
            </a:r>
            <a:r>
              <a:rPr lang="ar-SA" sz="3200" dirty="0"/>
              <a:t>: تتضمن الحكومة الإلكترونية أتمتة العمليات الإدارية وإدارة سير العمل. ويقلل ذلك من الأعباء الورقية ويسرع من عملية اتخاذ القرارات، مما يعزز الكفاءة التشغيلية بشكل عام.</a:t>
            </a:r>
          </a:p>
        </p:txBody>
      </p:sp>
      <p:sp>
        <p:nvSpPr>
          <p:cNvPr id="5" name="Slide Number Placeholder 4">
            <a:extLst>
              <a:ext uri="{FF2B5EF4-FFF2-40B4-BE49-F238E27FC236}">
                <a16:creationId xmlns:a16="http://schemas.microsoft.com/office/drawing/2014/main" id="{52D05E28-F93A-3EB4-0ECF-231BD4C109DC}"/>
              </a:ext>
            </a:extLst>
          </p:cNvPr>
          <p:cNvSpPr>
            <a:spLocks noGrp="1"/>
          </p:cNvSpPr>
          <p:nvPr>
            <p:ph type="sldNum" sz="quarter" idx="4"/>
          </p:nvPr>
        </p:nvSpPr>
        <p:spPr/>
        <p:txBody>
          <a:bodyPr/>
          <a:lstStyle/>
          <a:p>
            <a:fld id="{29CA5760-96F6-4BB9-9F01-E4123846D571}" type="slidenum">
              <a:rPr lang="en-AE" smtClean="0"/>
              <a:pPr/>
              <a:t>31</a:t>
            </a:fld>
            <a:r>
              <a:rPr lang="en-AE"/>
              <a:t> of 34</a:t>
            </a:r>
            <a:endParaRPr lang="en-AE" dirty="0"/>
          </a:p>
        </p:txBody>
      </p:sp>
    </p:spTree>
    <p:extLst>
      <p:ext uri="{BB962C8B-B14F-4D97-AF65-F5344CB8AC3E}">
        <p14:creationId xmlns:p14="http://schemas.microsoft.com/office/powerpoint/2010/main" val="33786706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3">
                                            <p:txEl>
                                              <p:pRg st="2" end="2"/>
                                            </p:txEl>
                                          </p:spTgt>
                                        </p:tgtEl>
                                        <p:attrNameLst>
                                          <p:attrName>style.color</p:attrName>
                                        </p:attrNameLst>
                                      </p:cBhvr>
                                      <p:by>
                                        <p:hsl h="7200000" s="0" l="0"/>
                                      </p:by>
                                    </p:animClr>
                                    <p:animClr clrSpc="hsl" dir="cw">
                                      <p:cBhvr>
                                        <p:cTn id="7" dur="500" fill="hold"/>
                                        <p:tgtEl>
                                          <p:spTgt spid="3">
                                            <p:txEl>
                                              <p:pRg st="2" end="2"/>
                                            </p:txEl>
                                          </p:spTgt>
                                        </p:tgtEl>
                                        <p:attrNameLst>
                                          <p:attrName>fillcolor</p:attrName>
                                        </p:attrNameLst>
                                      </p:cBhvr>
                                      <p:by>
                                        <p:hsl h="7200000" s="0" l="0"/>
                                      </p:by>
                                    </p:animClr>
                                    <p:animClr clrSpc="hsl" dir="cw">
                                      <p:cBhvr>
                                        <p:cTn id="8" dur="500" fill="hold"/>
                                        <p:tgtEl>
                                          <p:spTgt spid="3">
                                            <p:txEl>
                                              <p:pRg st="2" end="2"/>
                                            </p:txEl>
                                          </p:spTgt>
                                        </p:tgtEl>
                                        <p:attrNameLst>
                                          <p:attrName>stroke.color</p:attrName>
                                        </p:attrNameLst>
                                      </p:cBhvr>
                                      <p:by>
                                        <p:hsl h="7200000" s="0" l="0"/>
                                      </p:by>
                                    </p:animClr>
                                    <p:set>
                                      <p:cBhvr>
                                        <p:cTn id="9"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2D5D-36D9-1C4A-8E7D-16C2234CC21A}"/>
              </a:ext>
            </a:extLst>
          </p:cNvPr>
          <p:cNvSpPr>
            <a:spLocks noGrp="1"/>
          </p:cNvSpPr>
          <p:nvPr>
            <p:ph type="title"/>
          </p:nvPr>
        </p:nvSpPr>
        <p:spPr/>
        <p:txBody>
          <a:bodyPr>
            <a:normAutofit/>
          </a:bodyPr>
          <a:lstStyle/>
          <a:p>
            <a:r>
              <a:rPr lang="ar-SA" sz="6600" dirty="0">
                <a:effectLst/>
                <a:ea typeface="Calibri" panose="020F0502020204030204" pitchFamily="34" charset="0"/>
                <a:cs typeface="Times New Roman" panose="02020603050405020304" pitchFamily="18" charset="0"/>
              </a:rPr>
              <a:t>خصائص الحكومة الإلكترونية</a:t>
            </a:r>
            <a:endParaRPr lang="en-AE" sz="16600" dirty="0"/>
          </a:p>
        </p:txBody>
      </p:sp>
      <p:sp>
        <p:nvSpPr>
          <p:cNvPr id="3" name="Content Placeholder 2">
            <a:extLst>
              <a:ext uri="{FF2B5EF4-FFF2-40B4-BE49-F238E27FC236}">
                <a16:creationId xmlns:a16="http://schemas.microsoft.com/office/drawing/2014/main" id="{A2C5D0EC-6FD3-2EDA-9261-F8EA3BD7B6DA}"/>
              </a:ext>
            </a:extLst>
          </p:cNvPr>
          <p:cNvSpPr>
            <a:spLocks noGrp="1"/>
          </p:cNvSpPr>
          <p:nvPr>
            <p:ph idx="1"/>
          </p:nvPr>
        </p:nvSpPr>
        <p:spPr/>
        <p:txBody>
          <a:bodyPr>
            <a:noAutofit/>
          </a:bodyPr>
          <a:lstStyle/>
          <a:p>
            <a:r>
              <a:rPr lang="ar-SA" sz="3600" dirty="0"/>
              <a:t>9.	</a:t>
            </a:r>
            <a:r>
              <a:rPr lang="ar-SA" sz="3600" b="1" dirty="0">
                <a:solidFill>
                  <a:srgbClr val="0070C0"/>
                </a:solidFill>
              </a:rPr>
              <a:t>تدابير أمان السيبرانية</a:t>
            </a:r>
            <a:r>
              <a:rPr lang="ar-SA" sz="3600" dirty="0"/>
              <a:t>: نظرًا لحساسية بيانات الحكومة، تضمن مبادرات الحكومة الإلكترونية تضمين تدابير أمان قوية لحماية من التهديدات السيبرانية وضمان سرية ونزاهة المعلومات.</a:t>
            </a:r>
          </a:p>
          <a:p>
            <a:endParaRPr lang="ar-SA" sz="3600" dirty="0"/>
          </a:p>
          <a:p>
            <a:r>
              <a:rPr lang="ar-SA" sz="3600" dirty="0"/>
              <a:t>10.	</a:t>
            </a:r>
            <a:r>
              <a:rPr lang="ar-SA" sz="3600" b="1" dirty="0">
                <a:solidFill>
                  <a:srgbClr val="0070C0"/>
                </a:solidFill>
              </a:rPr>
              <a:t>بناء القدرات</a:t>
            </a:r>
            <a:r>
              <a:rPr lang="ar-SA" sz="3600" dirty="0"/>
              <a:t>: تتطلب الحكومة الإلكترونية استثمارًا في التدريب وبناء القدرات لضمان أن يكون لدى موظفي الحكومة والموظفين المهارات اللازمة لإدارة وتشغيل الأنظمة الرقمية بفعالية.</a:t>
            </a:r>
          </a:p>
        </p:txBody>
      </p:sp>
      <p:sp>
        <p:nvSpPr>
          <p:cNvPr id="5" name="Slide Number Placeholder 4">
            <a:extLst>
              <a:ext uri="{FF2B5EF4-FFF2-40B4-BE49-F238E27FC236}">
                <a16:creationId xmlns:a16="http://schemas.microsoft.com/office/drawing/2014/main" id="{908D7DFF-1E33-7487-F68F-9CEE341BC23C}"/>
              </a:ext>
            </a:extLst>
          </p:cNvPr>
          <p:cNvSpPr>
            <a:spLocks noGrp="1"/>
          </p:cNvSpPr>
          <p:nvPr>
            <p:ph type="sldNum" sz="quarter" idx="4"/>
          </p:nvPr>
        </p:nvSpPr>
        <p:spPr/>
        <p:txBody>
          <a:bodyPr/>
          <a:lstStyle/>
          <a:p>
            <a:fld id="{29CA5760-96F6-4BB9-9F01-E4123846D571}" type="slidenum">
              <a:rPr lang="en-AE" smtClean="0"/>
              <a:pPr/>
              <a:t>32</a:t>
            </a:fld>
            <a:r>
              <a:rPr lang="en-AE"/>
              <a:t> of 34</a:t>
            </a:r>
            <a:endParaRPr lang="en-AE" dirty="0"/>
          </a:p>
        </p:txBody>
      </p:sp>
    </p:spTree>
    <p:extLst>
      <p:ext uri="{BB962C8B-B14F-4D97-AF65-F5344CB8AC3E}">
        <p14:creationId xmlns:p14="http://schemas.microsoft.com/office/powerpoint/2010/main" val="32608074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style.color</p:attrName>
                                        </p:attrNameLst>
                                      </p:cBhvr>
                                      <p:to>
                                        <p:clrVal>
                                          <a:schemeClr val="accent2"/>
                                        </p:clrVal>
                                      </p:to>
                                    </p:set>
                                    <p:set>
                                      <p:cBhvr>
                                        <p:cTn id="7" dur="500" fill="hold"/>
                                        <p:tgtEl>
                                          <p:spTgt spid="3">
                                            <p:txEl>
                                              <p:pRg st="2" end="2"/>
                                            </p:txEl>
                                          </p:spTgt>
                                        </p:tgtEl>
                                        <p:attrNameLst>
                                          <p:attrName>fillcolor</p:attrName>
                                        </p:attrNameLst>
                                      </p:cBhvr>
                                      <p:to>
                                        <p:clrVal>
                                          <a:schemeClr val="accent2"/>
                                        </p:clrVal>
                                      </p:to>
                                    </p:set>
                                    <p:set>
                                      <p:cBhvr>
                                        <p:cTn id="8"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2D5D-36D9-1C4A-8E7D-16C2234CC21A}"/>
              </a:ext>
            </a:extLst>
          </p:cNvPr>
          <p:cNvSpPr>
            <a:spLocks noGrp="1"/>
          </p:cNvSpPr>
          <p:nvPr>
            <p:ph type="title"/>
          </p:nvPr>
        </p:nvSpPr>
        <p:spPr/>
        <p:txBody>
          <a:bodyPr>
            <a:normAutofit/>
          </a:bodyPr>
          <a:lstStyle/>
          <a:p>
            <a:r>
              <a:rPr lang="ar-SA" sz="6600" dirty="0">
                <a:effectLst/>
                <a:ea typeface="Calibri" panose="020F0502020204030204" pitchFamily="34" charset="0"/>
                <a:cs typeface="Times New Roman" panose="02020603050405020304" pitchFamily="18" charset="0"/>
              </a:rPr>
              <a:t>خصائص الحكومة الإلكترونية</a:t>
            </a:r>
            <a:endParaRPr lang="en-AE" sz="16600" dirty="0"/>
          </a:p>
        </p:txBody>
      </p:sp>
      <p:sp>
        <p:nvSpPr>
          <p:cNvPr id="3" name="Content Placeholder 2">
            <a:extLst>
              <a:ext uri="{FF2B5EF4-FFF2-40B4-BE49-F238E27FC236}">
                <a16:creationId xmlns:a16="http://schemas.microsoft.com/office/drawing/2014/main" id="{A2C5D0EC-6FD3-2EDA-9261-F8EA3BD7B6DA}"/>
              </a:ext>
            </a:extLst>
          </p:cNvPr>
          <p:cNvSpPr>
            <a:spLocks noGrp="1"/>
          </p:cNvSpPr>
          <p:nvPr>
            <p:ph idx="1"/>
          </p:nvPr>
        </p:nvSpPr>
        <p:spPr/>
        <p:txBody>
          <a:bodyPr>
            <a:noAutofit/>
          </a:bodyPr>
          <a:lstStyle/>
          <a:p>
            <a:r>
              <a:rPr lang="ar-SA" sz="3400" dirty="0"/>
              <a:t>11.	</a:t>
            </a:r>
            <a:r>
              <a:rPr lang="ar-SA" sz="3400" b="1" dirty="0">
                <a:solidFill>
                  <a:srgbClr val="0070C0"/>
                </a:solidFill>
              </a:rPr>
              <a:t>الشمول الرقمي</a:t>
            </a:r>
            <a:r>
              <a:rPr lang="ar-SA" sz="3400" dirty="0"/>
              <a:t>: تهدف مبادرات الحكومة الإلكترونية إلى تقليل الفجوة الرقمية وضمان أن جميع شرائح السكان، بما في ذلك الذين لديهم وصول محدود إلى التكنولوجيا، يمكنهم الاستفادة من خدمات الحكومة عبر الإنترنت.</a:t>
            </a:r>
          </a:p>
          <a:p>
            <a:endParaRPr lang="ar-SA" sz="3400" dirty="0"/>
          </a:p>
          <a:p>
            <a:r>
              <a:rPr lang="ar-SA" sz="3400" dirty="0"/>
              <a:t>12.	</a:t>
            </a:r>
            <a:r>
              <a:rPr lang="ar-SA" sz="3400" b="1" dirty="0">
                <a:solidFill>
                  <a:srgbClr val="0070C0"/>
                </a:solidFill>
              </a:rPr>
              <a:t>حماية الخصوصية</a:t>
            </a:r>
            <a:r>
              <a:rPr lang="ar-SA" sz="3400" dirty="0"/>
              <a:t>: تؤكد الحكومة الإلكترونية على حماية خصوصية المواطنين. يتم وضع سياسات وتدابير لضمان حماية المعلومات الشخصية التي يتم جمعها خلال التفاعلات عبر الإنترنت مع خدمات الحكومة.</a:t>
            </a:r>
          </a:p>
        </p:txBody>
      </p:sp>
      <p:sp>
        <p:nvSpPr>
          <p:cNvPr id="5" name="Slide Number Placeholder 4">
            <a:extLst>
              <a:ext uri="{FF2B5EF4-FFF2-40B4-BE49-F238E27FC236}">
                <a16:creationId xmlns:a16="http://schemas.microsoft.com/office/drawing/2014/main" id="{DA32D74F-F55C-7FF0-E686-2F10EDEE2208}"/>
              </a:ext>
            </a:extLst>
          </p:cNvPr>
          <p:cNvSpPr>
            <a:spLocks noGrp="1"/>
          </p:cNvSpPr>
          <p:nvPr>
            <p:ph type="sldNum" sz="quarter" idx="4"/>
          </p:nvPr>
        </p:nvSpPr>
        <p:spPr/>
        <p:txBody>
          <a:bodyPr/>
          <a:lstStyle/>
          <a:p>
            <a:fld id="{29CA5760-96F6-4BB9-9F01-E4123846D571}" type="slidenum">
              <a:rPr lang="en-AE" smtClean="0"/>
              <a:pPr/>
              <a:t>33</a:t>
            </a:fld>
            <a:r>
              <a:rPr lang="en-AE"/>
              <a:t> of 34</a:t>
            </a:r>
            <a:endParaRPr lang="en-AE" dirty="0"/>
          </a:p>
        </p:txBody>
      </p:sp>
    </p:spTree>
    <p:extLst>
      <p:ext uri="{BB962C8B-B14F-4D97-AF65-F5344CB8AC3E}">
        <p14:creationId xmlns:p14="http://schemas.microsoft.com/office/powerpoint/2010/main" val="8185249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E515F-1B11-B345-9225-5A17483B3CC6}"/>
              </a:ext>
            </a:extLst>
          </p:cNvPr>
          <p:cNvSpPr>
            <a:spLocks noGrp="1"/>
          </p:cNvSpPr>
          <p:nvPr>
            <p:ph type="title"/>
          </p:nvPr>
        </p:nvSpPr>
        <p:spPr/>
        <p:txBody>
          <a:bodyPr>
            <a:normAutofit/>
          </a:bodyPr>
          <a:lstStyle/>
          <a:p>
            <a:r>
              <a:rPr lang="ar-SA" sz="8000" dirty="0"/>
              <a:t>خصائص الحكومة الإلكترونية</a:t>
            </a:r>
            <a:endParaRPr lang="en-AE" sz="8000" dirty="0"/>
          </a:p>
        </p:txBody>
      </p:sp>
      <p:pic>
        <p:nvPicPr>
          <p:cNvPr id="6" name="Content Placeholder 5">
            <a:extLst>
              <a:ext uri="{FF2B5EF4-FFF2-40B4-BE49-F238E27FC236}">
                <a16:creationId xmlns:a16="http://schemas.microsoft.com/office/drawing/2014/main" id="{1AEEE1D0-4297-5520-F0DD-C2DF0C890E2A}"/>
              </a:ext>
            </a:extLst>
          </p:cNvPr>
          <p:cNvPicPr>
            <a:picLocks noGrp="1" noChangeAspect="1"/>
          </p:cNvPicPr>
          <p:nvPr>
            <p:ph sz="half" idx="1"/>
          </p:nvPr>
        </p:nvPicPr>
        <p:blipFill>
          <a:blip r:embed="rId2"/>
          <a:stretch>
            <a:fillRect/>
          </a:stretch>
        </p:blipFill>
        <p:spPr>
          <a:xfrm>
            <a:off x="617107" y="2286000"/>
            <a:ext cx="5389519" cy="3586480"/>
          </a:xfrm>
          <a:prstGeom prst="rect">
            <a:avLst/>
          </a:prstGeom>
        </p:spPr>
      </p:pic>
      <p:sp>
        <p:nvSpPr>
          <p:cNvPr id="4" name="Content Placeholder 3">
            <a:extLst>
              <a:ext uri="{FF2B5EF4-FFF2-40B4-BE49-F238E27FC236}">
                <a16:creationId xmlns:a16="http://schemas.microsoft.com/office/drawing/2014/main" id="{54696D03-C46B-7A92-8F01-F85A7FC678E9}"/>
              </a:ext>
            </a:extLst>
          </p:cNvPr>
          <p:cNvSpPr>
            <a:spLocks noGrp="1"/>
          </p:cNvSpPr>
          <p:nvPr>
            <p:ph sz="half" idx="2"/>
          </p:nvPr>
        </p:nvSpPr>
        <p:spPr/>
        <p:txBody>
          <a:bodyPr>
            <a:normAutofit lnSpcReduction="10000"/>
          </a:bodyPr>
          <a:lstStyle/>
          <a:p>
            <a:r>
              <a:rPr lang="ar-SA" sz="3600" dirty="0">
                <a:solidFill>
                  <a:schemeClr val="accent1"/>
                </a:solidFill>
              </a:rPr>
              <a:t>الحكومة الإلكترونية </a:t>
            </a:r>
            <a:r>
              <a:rPr lang="ar-SA" sz="3600" dirty="0"/>
              <a:t>هي مجال متطور يستمر في التكيف مع التقدم التكنولوجي وتغيرات احتياجات المجتمع. من خلال استغلال التكنولوجيا الرقمية، تهدف الحكومات إلى تعزيز تقديم الخدمات العامة، وتحسين الحوكمة، وخلق حكومة أكثر إمكانية واستجابة للمواطنين.</a:t>
            </a:r>
          </a:p>
        </p:txBody>
      </p:sp>
      <p:sp>
        <p:nvSpPr>
          <p:cNvPr id="3" name="Slide Number Placeholder 2">
            <a:extLst>
              <a:ext uri="{FF2B5EF4-FFF2-40B4-BE49-F238E27FC236}">
                <a16:creationId xmlns:a16="http://schemas.microsoft.com/office/drawing/2014/main" id="{3EA22DCE-2172-1958-16B3-F28BC19F8FFD}"/>
              </a:ext>
            </a:extLst>
          </p:cNvPr>
          <p:cNvSpPr>
            <a:spLocks noGrp="1"/>
          </p:cNvSpPr>
          <p:nvPr>
            <p:ph type="sldNum" sz="quarter" idx="4"/>
          </p:nvPr>
        </p:nvSpPr>
        <p:spPr/>
        <p:txBody>
          <a:bodyPr/>
          <a:lstStyle/>
          <a:p>
            <a:fld id="{29CA5760-96F6-4BB9-9F01-E4123846D571}" type="slidenum">
              <a:rPr lang="en-AE" smtClean="0"/>
              <a:pPr/>
              <a:t>34</a:t>
            </a:fld>
            <a:r>
              <a:rPr lang="en-AE"/>
              <a:t> of 34</a:t>
            </a:r>
            <a:endParaRPr lang="en-AE" dirty="0"/>
          </a:p>
        </p:txBody>
      </p:sp>
    </p:spTree>
    <p:extLst>
      <p:ext uri="{BB962C8B-B14F-4D97-AF65-F5344CB8AC3E}">
        <p14:creationId xmlns:p14="http://schemas.microsoft.com/office/powerpoint/2010/main" val="2448552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C188-4BED-FA59-9D6E-A52DB3018A00}"/>
              </a:ext>
            </a:extLst>
          </p:cNvPr>
          <p:cNvSpPr>
            <a:spLocks noGrp="1"/>
          </p:cNvSpPr>
          <p:nvPr>
            <p:ph type="title"/>
          </p:nvPr>
        </p:nvSpPr>
        <p:spPr/>
        <p:txBody>
          <a:bodyPr>
            <a:noAutofit/>
          </a:bodyPr>
          <a:lstStyle/>
          <a:p>
            <a:r>
              <a:rPr lang="ar-SA" sz="4400" dirty="0"/>
              <a:t>الفصل الرابع: تطبيقات متقدمة لنظم المعلومات الإدارية</a:t>
            </a:r>
            <a:endParaRPr lang="en-AE" sz="4400" dirty="0"/>
          </a:p>
        </p:txBody>
      </p:sp>
      <p:sp>
        <p:nvSpPr>
          <p:cNvPr id="4" name="Content Placeholder 3">
            <a:extLst>
              <a:ext uri="{FF2B5EF4-FFF2-40B4-BE49-F238E27FC236}">
                <a16:creationId xmlns:a16="http://schemas.microsoft.com/office/drawing/2014/main" id="{01AD4FAA-B04F-33B5-0270-1A269F4129C3}"/>
              </a:ext>
            </a:extLst>
          </p:cNvPr>
          <p:cNvSpPr>
            <a:spLocks noGrp="1"/>
          </p:cNvSpPr>
          <p:nvPr>
            <p:ph sz="half" idx="2"/>
          </p:nvPr>
        </p:nvSpPr>
        <p:spPr/>
        <p:txBody>
          <a:bodyPr>
            <a:normAutofit/>
          </a:bodyPr>
          <a:lstStyle/>
          <a:p>
            <a:pPr lvl="0" algn="r" rtl="1">
              <a:lnSpc>
                <a:spcPct val="107000"/>
              </a:lnSpc>
              <a:spcAft>
                <a:spcPts val="800"/>
              </a:spcAft>
            </a:pPr>
            <a:r>
              <a:rPr lang="ar-SA" sz="4800" kern="100" dirty="0">
                <a:effectLst/>
                <a:latin typeface="Times New Roman" panose="02020603050405020304" pitchFamily="18" charset="0"/>
                <a:ea typeface="Calibri" panose="020F0502020204030204" pitchFamily="34" charset="0"/>
              </a:rPr>
              <a:t>•	الاعمال الالكترونية</a:t>
            </a:r>
          </a:p>
          <a:p>
            <a:pPr lvl="0" algn="r" rtl="1">
              <a:lnSpc>
                <a:spcPct val="107000"/>
              </a:lnSpc>
              <a:spcAft>
                <a:spcPts val="800"/>
              </a:spcAft>
            </a:pPr>
            <a:r>
              <a:rPr lang="ar-SA" sz="4800" kern="100" dirty="0">
                <a:effectLst/>
                <a:latin typeface="Times New Roman" panose="02020603050405020304" pitchFamily="18" charset="0"/>
                <a:ea typeface="Calibri" panose="020F0502020204030204" pitchFamily="34" charset="0"/>
              </a:rPr>
              <a:t>•	السلع الرقمية</a:t>
            </a:r>
          </a:p>
          <a:p>
            <a:pPr lvl="0" algn="r" rtl="1">
              <a:lnSpc>
                <a:spcPct val="107000"/>
              </a:lnSpc>
              <a:spcAft>
                <a:spcPts val="800"/>
              </a:spcAft>
            </a:pPr>
            <a:r>
              <a:rPr lang="ar-SA" sz="4800" kern="100" dirty="0">
                <a:effectLst/>
                <a:latin typeface="Times New Roman" panose="02020603050405020304" pitchFamily="18" charset="0"/>
                <a:ea typeface="Calibri" panose="020F0502020204030204" pitchFamily="34" charset="0"/>
              </a:rPr>
              <a:t>•	التجارة الالكترونية</a:t>
            </a:r>
          </a:p>
          <a:p>
            <a:pPr lvl="0" algn="r" rtl="1">
              <a:lnSpc>
                <a:spcPct val="107000"/>
              </a:lnSpc>
              <a:spcAft>
                <a:spcPts val="800"/>
              </a:spcAft>
            </a:pPr>
            <a:r>
              <a:rPr lang="ar-SA" sz="4800" kern="100" dirty="0">
                <a:effectLst/>
                <a:latin typeface="Times New Roman" panose="02020603050405020304" pitchFamily="18" charset="0"/>
                <a:ea typeface="Calibri" panose="020F0502020204030204" pitchFamily="34" charset="0"/>
              </a:rPr>
              <a:t>•	الحكومة الالكترونية</a:t>
            </a:r>
          </a:p>
          <a:p>
            <a:pPr lvl="0" algn="r" rtl="1">
              <a:lnSpc>
                <a:spcPct val="107000"/>
              </a:lnSpc>
              <a:spcAft>
                <a:spcPts val="800"/>
              </a:spcAft>
            </a:pPr>
            <a:endParaRPr lang="ar-SA" sz="4800" kern="100" dirty="0">
              <a:effectLst/>
              <a:latin typeface="Times New Roman" panose="02020603050405020304" pitchFamily="18" charset="0"/>
              <a:ea typeface="Calibri" panose="020F0502020204030204" pitchFamily="34" charset="0"/>
            </a:endParaRPr>
          </a:p>
        </p:txBody>
      </p:sp>
      <p:pic>
        <p:nvPicPr>
          <p:cNvPr id="7" name="Content Placeholder 6">
            <a:extLst>
              <a:ext uri="{FF2B5EF4-FFF2-40B4-BE49-F238E27FC236}">
                <a16:creationId xmlns:a16="http://schemas.microsoft.com/office/drawing/2014/main" id="{4DF7DD1E-2A0A-1B2B-2FF1-F300D6BDD357}"/>
              </a:ext>
            </a:extLst>
          </p:cNvPr>
          <p:cNvPicPr>
            <a:picLocks noGrp="1" noChangeAspect="1"/>
          </p:cNvPicPr>
          <p:nvPr>
            <p:ph sz="half" idx="1"/>
          </p:nvPr>
        </p:nvPicPr>
        <p:blipFill>
          <a:blip r:embed="rId2"/>
          <a:stretch>
            <a:fillRect/>
          </a:stretch>
        </p:blipFill>
        <p:spPr>
          <a:xfrm>
            <a:off x="838200" y="2135519"/>
            <a:ext cx="5181600" cy="3731549"/>
          </a:xfrm>
          <a:prstGeom prst="rect">
            <a:avLst/>
          </a:prstGeom>
        </p:spPr>
      </p:pic>
      <p:sp>
        <p:nvSpPr>
          <p:cNvPr id="3" name="Slide Number Placeholder 2">
            <a:extLst>
              <a:ext uri="{FF2B5EF4-FFF2-40B4-BE49-F238E27FC236}">
                <a16:creationId xmlns:a16="http://schemas.microsoft.com/office/drawing/2014/main" id="{BB50995F-2487-DB2E-AA39-C8495FF87771}"/>
              </a:ext>
            </a:extLst>
          </p:cNvPr>
          <p:cNvSpPr>
            <a:spLocks noGrp="1"/>
          </p:cNvSpPr>
          <p:nvPr>
            <p:ph type="sldNum" sz="quarter" idx="4"/>
          </p:nvPr>
        </p:nvSpPr>
        <p:spPr/>
        <p:txBody>
          <a:bodyPr/>
          <a:lstStyle/>
          <a:p>
            <a:fld id="{29CA5760-96F6-4BB9-9F01-E4123846D571}" type="slidenum">
              <a:rPr lang="en-AE" smtClean="0"/>
              <a:pPr/>
              <a:t>4</a:t>
            </a:fld>
            <a:r>
              <a:rPr lang="en-AE"/>
              <a:t> of 34</a:t>
            </a:r>
            <a:endParaRPr lang="en-AE" dirty="0"/>
          </a:p>
        </p:txBody>
      </p:sp>
    </p:spTree>
    <p:extLst>
      <p:ext uri="{BB962C8B-B14F-4D97-AF65-F5344CB8AC3E}">
        <p14:creationId xmlns:p14="http://schemas.microsoft.com/office/powerpoint/2010/main" val="190730802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A9C0-1E19-4B0E-037E-5FF1FFDEA568}"/>
              </a:ext>
            </a:extLst>
          </p:cNvPr>
          <p:cNvSpPr>
            <a:spLocks noGrp="1"/>
          </p:cNvSpPr>
          <p:nvPr>
            <p:ph type="title"/>
          </p:nvPr>
        </p:nvSpPr>
        <p:spPr/>
        <p:txBody>
          <a:bodyPr>
            <a:normAutofit/>
          </a:bodyPr>
          <a:lstStyle/>
          <a:p>
            <a:r>
              <a:rPr lang="ar-SA" sz="7200" dirty="0"/>
              <a:t>الأعمال الإلكترونية</a:t>
            </a:r>
            <a:endParaRPr lang="en-AE" sz="7200" dirty="0"/>
          </a:p>
        </p:txBody>
      </p:sp>
      <p:sp>
        <p:nvSpPr>
          <p:cNvPr id="3" name="Content Placeholder 2">
            <a:extLst>
              <a:ext uri="{FF2B5EF4-FFF2-40B4-BE49-F238E27FC236}">
                <a16:creationId xmlns:a16="http://schemas.microsoft.com/office/drawing/2014/main" id="{7F9E1E73-5144-3251-9131-C873F001F558}"/>
              </a:ext>
            </a:extLst>
          </p:cNvPr>
          <p:cNvSpPr>
            <a:spLocks noGrp="1"/>
          </p:cNvSpPr>
          <p:nvPr>
            <p:ph idx="1"/>
          </p:nvPr>
        </p:nvSpPr>
        <p:spPr/>
        <p:txBody>
          <a:bodyPr>
            <a:normAutofit/>
          </a:bodyPr>
          <a:lstStyle/>
          <a:p>
            <a:r>
              <a:rPr lang="ar-SA" sz="4400" dirty="0"/>
              <a:t>الأعمال الإلكترونية </a:t>
            </a:r>
            <a:r>
              <a:rPr lang="en-US" sz="3200" dirty="0"/>
              <a:t>(Electronic business or e-business)  </a:t>
            </a:r>
            <a:r>
              <a:rPr lang="ar-SA" sz="3200" dirty="0"/>
              <a:t> </a:t>
            </a:r>
            <a:r>
              <a:rPr lang="ar-SA" sz="4400" dirty="0"/>
              <a:t>هي مصطلح يصف استخدام التكنولوجيا الرقمية، وبشكل خاص الإنترنت، لأداء مجموعة متنوعة من عمليات الأعمال. الأعمال الإلكترونية تشمل مجموعة واسعة من الأنشطة والعمليات المتعلقة بشراء وبيع وتسويق وخدمة وإدارة التفاعلات والمعاملات التجارية بوساطة وسائل الاتصال الإلكترونية.</a:t>
            </a:r>
            <a:endParaRPr lang="en-AE" sz="4400" dirty="0"/>
          </a:p>
        </p:txBody>
      </p:sp>
      <p:sp>
        <p:nvSpPr>
          <p:cNvPr id="5" name="Slide Number Placeholder 4">
            <a:extLst>
              <a:ext uri="{FF2B5EF4-FFF2-40B4-BE49-F238E27FC236}">
                <a16:creationId xmlns:a16="http://schemas.microsoft.com/office/drawing/2014/main" id="{931AA858-643D-6F04-2D02-D1D933CF565B}"/>
              </a:ext>
            </a:extLst>
          </p:cNvPr>
          <p:cNvSpPr>
            <a:spLocks noGrp="1"/>
          </p:cNvSpPr>
          <p:nvPr>
            <p:ph type="sldNum" sz="quarter" idx="4"/>
          </p:nvPr>
        </p:nvSpPr>
        <p:spPr/>
        <p:txBody>
          <a:bodyPr/>
          <a:lstStyle/>
          <a:p>
            <a:fld id="{29CA5760-96F6-4BB9-9F01-E4123846D571}" type="slidenum">
              <a:rPr lang="en-AE" smtClean="0"/>
              <a:pPr/>
              <a:t>5</a:t>
            </a:fld>
            <a:r>
              <a:rPr lang="en-AE"/>
              <a:t> of 34</a:t>
            </a:r>
            <a:endParaRPr lang="en-AE" dirty="0"/>
          </a:p>
        </p:txBody>
      </p:sp>
    </p:spTree>
    <p:extLst>
      <p:ext uri="{BB962C8B-B14F-4D97-AF65-F5344CB8AC3E}">
        <p14:creationId xmlns:p14="http://schemas.microsoft.com/office/powerpoint/2010/main" val="39207484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2389-DA99-3E50-9F09-DC68C56A53E0}"/>
              </a:ext>
            </a:extLst>
          </p:cNvPr>
          <p:cNvSpPr>
            <a:spLocks noGrp="1"/>
          </p:cNvSpPr>
          <p:nvPr>
            <p:ph type="title"/>
          </p:nvPr>
        </p:nvSpPr>
        <p:spPr/>
        <p:txBody>
          <a:bodyPr>
            <a:normAutofit/>
          </a:bodyPr>
          <a:lstStyle/>
          <a:p>
            <a:r>
              <a:rPr lang="ar-SA" sz="7200" dirty="0"/>
              <a:t>تطبيقات الأعمال الإلكترونية</a:t>
            </a:r>
            <a:endParaRPr lang="en-AE" sz="7200" dirty="0"/>
          </a:p>
        </p:txBody>
      </p:sp>
      <p:sp>
        <p:nvSpPr>
          <p:cNvPr id="3" name="Content Placeholder 2">
            <a:extLst>
              <a:ext uri="{FF2B5EF4-FFF2-40B4-BE49-F238E27FC236}">
                <a16:creationId xmlns:a16="http://schemas.microsoft.com/office/drawing/2014/main" id="{EA22406F-FFBE-09D2-5295-612AC755E219}"/>
              </a:ext>
            </a:extLst>
          </p:cNvPr>
          <p:cNvSpPr>
            <a:spLocks noGrp="1"/>
          </p:cNvSpPr>
          <p:nvPr>
            <p:ph idx="1"/>
          </p:nvPr>
        </p:nvSpPr>
        <p:spPr/>
        <p:txBody>
          <a:bodyPr>
            <a:normAutofit lnSpcReduction="10000"/>
          </a:bodyPr>
          <a:lstStyle/>
          <a:p>
            <a:r>
              <a:rPr lang="ar-SA" sz="3200" dirty="0"/>
              <a:t>1. **</a:t>
            </a:r>
            <a:r>
              <a:rPr lang="ar-SA" sz="3200" dirty="0">
                <a:solidFill>
                  <a:srgbClr val="0070C0"/>
                </a:solidFill>
              </a:rPr>
              <a:t>المبيعات والبيع عبر الإنترنت</a:t>
            </a:r>
            <a:r>
              <a:rPr lang="ar-SA" sz="3200" dirty="0"/>
              <a:t>**: تتضمن الأعمال الإلكترونية بيع المنتجات أو الخدمات عبر الإنترنت. يمكن أداء ذلك من خلال مواقع التجارة الإلكترونية والأسواق عبر الإنترنت أو تطبيقات الهواتف المحمولة. يمكن للعملاء تصفح واختيار وشراء السلع بشكل رقمي، ويمكن للشركات قبول المدفوعات بوساطة الوسائل الإلكترونية.</a:t>
            </a:r>
          </a:p>
          <a:p>
            <a:endParaRPr lang="ar-SA" sz="3200" dirty="0"/>
          </a:p>
          <a:p>
            <a:r>
              <a:rPr lang="ar-SA" sz="3200" dirty="0"/>
              <a:t>2. **</a:t>
            </a:r>
            <a:r>
              <a:rPr lang="ar-SA" sz="3200" dirty="0">
                <a:solidFill>
                  <a:srgbClr val="0070C0"/>
                </a:solidFill>
              </a:rPr>
              <a:t>التسويق الرقمي</a:t>
            </a:r>
            <a:r>
              <a:rPr lang="ar-SA" sz="3200" dirty="0"/>
              <a:t>**: التسويق الرقمي هو جزء أساسي من الأعمال الإلكترونية. يتضمن الأمر الإعلان عبر الإنترنت والتسويق عبر وسائل التواصل الاجتماعي والتسويق عبر البريد الإلكتروني والتسويق بالمحتوى لتعزيز المنتجات أو الخدمات والوصول إلى الجماهير المستهدفة وبناء الوعي بالعلامة التجارية.</a:t>
            </a:r>
          </a:p>
        </p:txBody>
      </p:sp>
      <p:sp>
        <p:nvSpPr>
          <p:cNvPr id="5" name="Slide Number Placeholder 4">
            <a:extLst>
              <a:ext uri="{FF2B5EF4-FFF2-40B4-BE49-F238E27FC236}">
                <a16:creationId xmlns:a16="http://schemas.microsoft.com/office/drawing/2014/main" id="{F4CF0341-490A-EBE8-C85F-9834B00CD559}"/>
              </a:ext>
            </a:extLst>
          </p:cNvPr>
          <p:cNvSpPr>
            <a:spLocks noGrp="1"/>
          </p:cNvSpPr>
          <p:nvPr>
            <p:ph type="sldNum" sz="quarter" idx="4"/>
          </p:nvPr>
        </p:nvSpPr>
        <p:spPr/>
        <p:txBody>
          <a:bodyPr/>
          <a:lstStyle/>
          <a:p>
            <a:fld id="{29CA5760-96F6-4BB9-9F01-E4123846D571}" type="slidenum">
              <a:rPr lang="en-AE" smtClean="0"/>
              <a:pPr/>
              <a:t>6</a:t>
            </a:fld>
            <a:r>
              <a:rPr lang="en-AE"/>
              <a:t> of 34</a:t>
            </a:r>
            <a:endParaRPr lang="en-AE" dirty="0"/>
          </a:p>
        </p:txBody>
      </p:sp>
    </p:spTree>
    <p:extLst>
      <p:ext uri="{BB962C8B-B14F-4D97-AF65-F5344CB8AC3E}">
        <p14:creationId xmlns:p14="http://schemas.microsoft.com/office/powerpoint/2010/main" val="1709131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2389-DA99-3E50-9F09-DC68C56A53E0}"/>
              </a:ext>
            </a:extLst>
          </p:cNvPr>
          <p:cNvSpPr>
            <a:spLocks noGrp="1"/>
          </p:cNvSpPr>
          <p:nvPr>
            <p:ph type="title"/>
          </p:nvPr>
        </p:nvSpPr>
        <p:spPr/>
        <p:txBody>
          <a:bodyPr>
            <a:normAutofit/>
          </a:bodyPr>
          <a:lstStyle/>
          <a:p>
            <a:r>
              <a:rPr lang="ar-SA" sz="7200" dirty="0"/>
              <a:t>تطبيقات الأعمال الإلكترونية</a:t>
            </a:r>
            <a:endParaRPr lang="en-AE" sz="7200" dirty="0"/>
          </a:p>
        </p:txBody>
      </p:sp>
      <p:sp>
        <p:nvSpPr>
          <p:cNvPr id="3" name="Content Placeholder 2">
            <a:extLst>
              <a:ext uri="{FF2B5EF4-FFF2-40B4-BE49-F238E27FC236}">
                <a16:creationId xmlns:a16="http://schemas.microsoft.com/office/drawing/2014/main" id="{EA22406F-FFBE-09D2-5295-612AC755E219}"/>
              </a:ext>
            </a:extLst>
          </p:cNvPr>
          <p:cNvSpPr>
            <a:spLocks noGrp="1"/>
          </p:cNvSpPr>
          <p:nvPr>
            <p:ph idx="1"/>
          </p:nvPr>
        </p:nvSpPr>
        <p:spPr/>
        <p:txBody>
          <a:bodyPr>
            <a:normAutofit/>
          </a:bodyPr>
          <a:lstStyle/>
          <a:p>
            <a:r>
              <a:rPr lang="ar-SA" sz="3200" dirty="0"/>
              <a:t>3. **</a:t>
            </a:r>
            <a:r>
              <a:rPr lang="ar-SA" sz="3200" dirty="0">
                <a:solidFill>
                  <a:srgbClr val="0070C0"/>
                </a:solidFill>
              </a:rPr>
              <a:t>خدمة العملاء عبر الإنترنت</a:t>
            </a:r>
            <a:r>
              <a:rPr lang="ar-SA" sz="3200" dirty="0"/>
              <a:t>**: غالباً ما تقدم الأعمال الإلكترونية دعم العملاء وخدمة العملاء عبر الإنترنت من خلال قنوات اتصال متعددة، مثل الدردشة المباشرة والبريد الإلكتروني وبوابات دعم العملاء. وهذا يسمح للعملاء بالحصول على المساعدة وحل المشكلات دون الحاجة للتفاعل شخصياً.</a:t>
            </a:r>
          </a:p>
          <a:p>
            <a:endParaRPr lang="ar-SA" sz="3200" dirty="0"/>
          </a:p>
          <a:p>
            <a:r>
              <a:rPr lang="ar-SA" sz="3200" dirty="0"/>
              <a:t>4. **</a:t>
            </a:r>
            <a:r>
              <a:rPr lang="ar-SA" sz="3200" dirty="0">
                <a:solidFill>
                  <a:srgbClr val="0070C0"/>
                </a:solidFill>
              </a:rPr>
              <a:t>إدارة سلسلة الإمداد</a:t>
            </a:r>
            <a:r>
              <a:rPr lang="ar-SA" sz="3200" dirty="0"/>
              <a:t>**: الأعمال الإلكترونية تمتد أيضاً لإدارة سلسلة الإمداد بوساطة الوسائل الإلكترونية. وهذا يتضمن عمليات مثل تتبع الطلبات وإدارة المخزون والتبادل الإلكتروني للبيانات لضمان التواصل السلس مع الموردين والموزعين.</a:t>
            </a:r>
          </a:p>
        </p:txBody>
      </p:sp>
      <p:sp>
        <p:nvSpPr>
          <p:cNvPr id="5" name="Slide Number Placeholder 4">
            <a:extLst>
              <a:ext uri="{FF2B5EF4-FFF2-40B4-BE49-F238E27FC236}">
                <a16:creationId xmlns:a16="http://schemas.microsoft.com/office/drawing/2014/main" id="{C201CA6B-D08E-B0B9-D339-2CD9D58346AD}"/>
              </a:ext>
            </a:extLst>
          </p:cNvPr>
          <p:cNvSpPr>
            <a:spLocks noGrp="1"/>
          </p:cNvSpPr>
          <p:nvPr>
            <p:ph type="sldNum" sz="quarter" idx="4"/>
          </p:nvPr>
        </p:nvSpPr>
        <p:spPr/>
        <p:txBody>
          <a:bodyPr/>
          <a:lstStyle/>
          <a:p>
            <a:fld id="{29CA5760-96F6-4BB9-9F01-E4123846D571}" type="slidenum">
              <a:rPr lang="en-AE" smtClean="0"/>
              <a:pPr/>
              <a:t>7</a:t>
            </a:fld>
            <a:r>
              <a:rPr lang="en-AE"/>
              <a:t> of 34</a:t>
            </a:r>
            <a:endParaRPr lang="en-AE" dirty="0"/>
          </a:p>
        </p:txBody>
      </p:sp>
    </p:spTree>
    <p:extLst>
      <p:ext uri="{BB962C8B-B14F-4D97-AF65-F5344CB8AC3E}">
        <p14:creationId xmlns:p14="http://schemas.microsoft.com/office/powerpoint/2010/main" val="1137180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2389-DA99-3E50-9F09-DC68C56A53E0}"/>
              </a:ext>
            </a:extLst>
          </p:cNvPr>
          <p:cNvSpPr>
            <a:spLocks noGrp="1"/>
          </p:cNvSpPr>
          <p:nvPr>
            <p:ph type="title"/>
          </p:nvPr>
        </p:nvSpPr>
        <p:spPr/>
        <p:txBody>
          <a:bodyPr>
            <a:normAutofit/>
          </a:bodyPr>
          <a:lstStyle/>
          <a:p>
            <a:r>
              <a:rPr lang="ar-SA" sz="7200" dirty="0"/>
              <a:t>تطبيقات الأعمال الإلكترونية</a:t>
            </a:r>
            <a:endParaRPr lang="en-AE" sz="7200" dirty="0"/>
          </a:p>
        </p:txBody>
      </p:sp>
      <p:sp>
        <p:nvSpPr>
          <p:cNvPr id="3" name="Content Placeholder 2">
            <a:extLst>
              <a:ext uri="{FF2B5EF4-FFF2-40B4-BE49-F238E27FC236}">
                <a16:creationId xmlns:a16="http://schemas.microsoft.com/office/drawing/2014/main" id="{EA22406F-FFBE-09D2-5295-612AC755E219}"/>
              </a:ext>
            </a:extLst>
          </p:cNvPr>
          <p:cNvSpPr>
            <a:spLocks noGrp="1"/>
          </p:cNvSpPr>
          <p:nvPr>
            <p:ph idx="1"/>
          </p:nvPr>
        </p:nvSpPr>
        <p:spPr/>
        <p:txBody>
          <a:bodyPr>
            <a:normAutofit/>
          </a:bodyPr>
          <a:lstStyle/>
          <a:p>
            <a:r>
              <a:rPr lang="ar-SA" sz="3200" dirty="0"/>
              <a:t>5. **</a:t>
            </a:r>
            <a:r>
              <a:rPr lang="ar-SA" sz="3200" dirty="0">
                <a:solidFill>
                  <a:srgbClr val="0070C0"/>
                </a:solidFill>
              </a:rPr>
              <a:t>المدفوعات والمعاملات المالية عبر الإنترنت</a:t>
            </a:r>
            <a:r>
              <a:rPr lang="ar-SA" sz="3200" dirty="0"/>
              <a:t>**: الأعمال الإلكترونية تعتمد على وسائل مدفوعات آمنة عبر الإنترنت ومعاملات مالية. يمكن للشركات والعملاء نقل الأموال وإجراء المدفوعات وإدارة المعاملات المالية بوساطة منصات رقمية.</a:t>
            </a:r>
          </a:p>
          <a:p>
            <a:endParaRPr lang="ar-SA" sz="3200" dirty="0"/>
          </a:p>
          <a:p>
            <a:r>
              <a:rPr lang="ar-SA" sz="3200" dirty="0"/>
              <a:t>6. **</a:t>
            </a:r>
            <a:r>
              <a:rPr lang="ar-SA" sz="3200" dirty="0">
                <a:solidFill>
                  <a:srgbClr val="0070C0"/>
                </a:solidFill>
              </a:rPr>
              <a:t>العمل عن بعد والتعاون</a:t>
            </a:r>
            <a:r>
              <a:rPr lang="ar-SA" sz="3200" dirty="0"/>
              <a:t>**: الأعمال الإلكترونية قد ساهمت في تيسير العمل عن بُعد والتعاون بوساطة الأدوات والتقنيات الرقمية للاتصال. يمكن للموظفين العمل من أماكن مختلفة، ويمكن للفرق التعاون في مشاريع ومهام بوساطة وسائل الاتصال الإلكترونية.</a:t>
            </a:r>
          </a:p>
        </p:txBody>
      </p:sp>
      <p:sp>
        <p:nvSpPr>
          <p:cNvPr id="5" name="Slide Number Placeholder 4">
            <a:extLst>
              <a:ext uri="{FF2B5EF4-FFF2-40B4-BE49-F238E27FC236}">
                <a16:creationId xmlns:a16="http://schemas.microsoft.com/office/drawing/2014/main" id="{BDD957C6-0476-F5E2-5D01-1B48C12B4067}"/>
              </a:ext>
            </a:extLst>
          </p:cNvPr>
          <p:cNvSpPr>
            <a:spLocks noGrp="1"/>
          </p:cNvSpPr>
          <p:nvPr>
            <p:ph type="sldNum" sz="quarter" idx="4"/>
          </p:nvPr>
        </p:nvSpPr>
        <p:spPr/>
        <p:txBody>
          <a:bodyPr/>
          <a:lstStyle/>
          <a:p>
            <a:fld id="{29CA5760-96F6-4BB9-9F01-E4123846D571}" type="slidenum">
              <a:rPr lang="en-AE" smtClean="0"/>
              <a:pPr/>
              <a:t>8</a:t>
            </a:fld>
            <a:r>
              <a:rPr lang="en-AE"/>
              <a:t> of 34</a:t>
            </a:r>
            <a:endParaRPr lang="en-AE" dirty="0"/>
          </a:p>
        </p:txBody>
      </p:sp>
    </p:spTree>
    <p:extLst>
      <p:ext uri="{BB962C8B-B14F-4D97-AF65-F5344CB8AC3E}">
        <p14:creationId xmlns:p14="http://schemas.microsoft.com/office/powerpoint/2010/main" val="21648767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2389-DA99-3E50-9F09-DC68C56A53E0}"/>
              </a:ext>
            </a:extLst>
          </p:cNvPr>
          <p:cNvSpPr>
            <a:spLocks noGrp="1"/>
          </p:cNvSpPr>
          <p:nvPr>
            <p:ph type="title"/>
          </p:nvPr>
        </p:nvSpPr>
        <p:spPr/>
        <p:txBody>
          <a:bodyPr>
            <a:normAutofit/>
          </a:bodyPr>
          <a:lstStyle/>
          <a:p>
            <a:r>
              <a:rPr lang="ar-SA" sz="7200" dirty="0"/>
              <a:t>تطبيقات الأعمال الإلكترونية</a:t>
            </a:r>
            <a:endParaRPr lang="en-AE" sz="7200" dirty="0"/>
          </a:p>
        </p:txBody>
      </p:sp>
      <p:sp>
        <p:nvSpPr>
          <p:cNvPr id="3" name="Content Placeholder 2">
            <a:extLst>
              <a:ext uri="{FF2B5EF4-FFF2-40B4-BE49-F238E27FC236}">
                <a16:creationId xmlns:a16="http://schemas.microsoft.com/office/drawing/2014/main" id="{EA22406F-FFBE-09D2-5295-612AC755E219}"/>
              </a:ext>
            </a:extLst>
          </p:cNvPr>
          <p:cNvSpPr>
            <a:spLocks noGrp="1"/>
          </p:cNvSpPr>
          <p:nvPr>
            <p:ph idx="1"/>
          </p:nvPr>
        </p:nvSpPr>
        <p:spPr/>
        <p:txBody>
          <a:bodyPr>
            <a:normAutofit/>
          </a:bodyPr>
          <a:lstStyle/>
          <a:p>
            <a:r>
              <a:rPr lang="ar-SA" sz="3200" dirty="0"/>
              <a:t>7. **</a:t>
            </a:r>
            <a:r>
              <a:rPr lang="ar-SA" sz="3200" dirty="0">
                <a:solidFill>
                  <a:srgbClr val="0070C0"/>
                </a:solidFill>
              </a:rPr>
              <a:t>تحليل البيانات</a:t>
            </a:r>
            <a:r>
              <a:rPr lang="ar-SA" sz="3200" dirty="0"/>
              <a:t>**: التحليل البياني أمر حيوي في الأعمال الإلكترونية. يتضمن جمع وتحليل البيانات للحصول على رؤى حول سلوك العملاء واتجاهات السوق وأداء الأعمال. تلك الرؤى تساعد في عمليات اتخاذ القرارات والإستراتيجيات.</a:t>
            </a:r>
          </a:p>
          <a:p>
            <a:endParaRPr lang="ar-SA" sz="3200" dirty="0"/>
          </a:p>
          <a:p>
            <a:r>
              <a:rPr lang="ar-SA" sz="3200" dirty="0"/>
              <a:t>8. **</a:t>
            </a:r>
            <a:r>
              <a:rPr lang="ar-SA" sz="3200" dirty="0">
                <a:solidFill>
                  <a:srgbClr val="0070C0"/>
                </a:solidFill>
              </a:rPr>
              <a:t>الوجود عبر الإنترنت</a:t>
            </a:r>
            <a:r>
              <a:rPr lang="ar-SA" sz="3200" dirty="0"/>
              <a:t>**: إنشاء وجود قوي عبر الإنترنت من خلال مواقع الويب ووسائل التواصل الاجتماعي وقنوات أخرى رقمية هو جزء أساسي في الأعمال الإلكترونية. يساعد هذا الوجود الشركات على الوصول إلى جمهور عالمي والتفاعل معه.</a:t>
            </a:r>
          </a:p>
        </p:txBody>
      </p:sp>
      <p:sp>
        <p:nvSpPr>
          <p:cNvPr id="5" name="Slide Number Placeholder 4">
            <a:extLst>
              <a:ext uri="{FF2B5EF4-FFF2-40B4-BE49-F238E27FC236}">
                <a16:creationId xmlns:a16="http://schemas.microsoft.com/office/drawing/2014/main" id="{046FEE6E-901C-0C99-3B57-F2E980CB79A1}"/>
              </a:ext>
            </a:extLst>
          </p:cNvPr>
          <p:cNvSpPr>
            <a:spLocks noGrp="1"/>
          </p:cNvSpPr>
          <p:nvPr>
            <p:ph type="sldNum" sz="quarter" idx="4"/>
          </p:nvPr>
        </p:nvSpPr>
        <p:spPr/>
        <p:txBody>
          <a:bodyPr/>
          <a:lstStyle/>
          <a:p>
            <a:fld id="{29CA5760-96F6-4BB9-9F01-E4123846D571}" type="slidenum">
              <a:rPr lang="en-AE" smtClean="0"/>
              <a:pPr/>
              <a:t>9</a:t>
            </a:fld>
            <a:r>
              <a:rPr lang="en-AE"/>
              <a:t> of 34</a:t>
            </a:r>
            <a:endParaRPr lang="en-AE" dirty="0"/>
          </a:p>
        </p:txBody>
      </p:sp>
    </p:spTree>
    <p:extLst>
      <p:ext uri="{BB962C8B-B14F-4D97-AF65-F5344CB8AC3E}">
        <p14:creationId xmlns:p14="http://schemas.microsoft.com/office/powerpoint/2010/main" val="8377630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680</TotalTime>
  <Words>2580</Words>
  <Application>Microsoft Office PowerPoint</Application>
  <PresentationFormat>Widescreen</PresentationFormat>
  <Paragraphs>174</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Simplified Arabic</vt:lpstr>
      <vt:lpstr>Times New Roman</vt:lpstr>
      <vt:lpstr>Office Theme</vt:lpstr>
      <vt:lpstr>تكنولوجيا المعلومات الادارية</vt:lpstr>
      <vt:lpstr>المحتويات</vt:lpstr>
      <vt:lpstr>مقال Essay</vt:lpstr>
      <vt:lpstr>الفصل الرابع: تطبيقات متقدمة لنظم المعلومات الإدارية</vt:lpstr>
      <vt:lpstr>الأعمال الإلكترونية</vt:lpstr>
      <vt:lpstr>تطبيقات الأعمال الإلكترونية</vt:lpstr>
      <vt:lpstr>تطبيقات الأعمال الإلكترونية</vt:lpstr>
      <vt:lpstr>تطبيقات الأعمال الإلكترونية</vt:lpstr>
      <vt:lpstr>تطبيقات الأعمال الإلكترونية</vt:lpstr>
      <vt:lpstr>تطبيقات الأعمال الإلكترونية</vt:lpstr>
      <vt:lpstr>تطبيقات الأعمال الإلكترونية</vt:lpstr>
      <vt:lpstr>السلع الرقمية</vt:lpstr>
      <vt:lpstr>أنواع السلع الرقمية</vt:lpstr>
      <vt:lpstr>أنواع السلع الرقمية</vt:lpstr>
      <vt:lpstr>خصائص السلع الرقمية</vt:lpstr>
      <vt:lpstr>خصائص السلع الرقمية</vt:lpstr>
      <vt:lpstr>خصائص السلع الرقمية</vt:lpstr>
      <vt:lpstr>خصائص السلع الرقمية</vt:lpstr>
      <vt:lpstr>خصائص السلع الرقمية</vt:lpstr>
      <vt:lpstr>التجارة الالكترونية</vt:lpstr>
      <vt:lpstr>خصائص التجارة الالكترونية</vt:lpstr>
      <vt:lpstr>خصائص التجارة الالكترونية</vt:lpstr>
      <vt:lpstr>خصائص التجارة الالكترونية</vt:lpstr>
      <vt:lpstr>خصائص التجارة الالكترونية</vt:lpstr>
      <vt:lpstr>خصائص التجارة الالكترونية</vt:lpstr>
      <vt:lpstr>خصائص التجارة الالكترونية</vt:lpstr>
      <vt:lpstr>الحكومة الإلكترونية</vt:lpstr>
      <vt:lpstr>خصائص الحكومة الإلكترونية</vt:lpstr>
      <vt:lpstr>خصائص الحكومة الإلكترونية</vt:lpstr>
      <vt:lpstr>خصائص الحكومة الإلكترونية</vt:lpstr>
      <vt:lpstr>خصائص الحكومة الإلكترونية</vt:lpstr>
      <vt:lpstr>خصائص الحكومة الإلكترونية</vt:lpstr>
      <vt:lpstr>خصائص الحكومة الإلكترونية</vt:lpstr>
      <vt:lpstr>خصائص الحكومة الإلكترونية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تكنولوجيا المعلومات الادارية</dc:title>
  <dc:creator>Salem Al-Jundi</dc:creator>
  <cp:lastModifiedBy>Salem Al-Jundi</cp:lastModifiedBy>
  <cp:revision>94</cp:revision>
  <dcterms:created xsi:type="dcterms:W3CDTF">2023-10-15T14:15:01Z</dcterms:created>
  <dcterms:modified xsi:type="dcterms:W3CDTF">2024-07-27T16:13:30Z</dcterms:modified>
</cp:coreProperties>
</file>