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387" r:id="rId2"/>
    <p:sldId id="386" r:id="rId3"/>
    <p:sldId id="282" r:id="rId4"/>
    <p:sldId id="283" r:id="rId5"/>
    <p:sldId id="284" r:id="rId6"/>
    <p:sldId id="285" r:id="rId7"/>
    <p:sldId id="289" r:id="rId8"/>
    <p:sldId id="286" r:id="rId9"/>
    <p:sldId id="287"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28/09/2024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158AEF32-2AC9-4487-ABE3-F6F91400C8CC}" type="datetime1">
              <a:rPr lang="en-AE" smtClean="0"/>
              <a:t>28/09/2024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a:xfrm>
            <a:off x="10766066" y="6356350"/>
            <a:ext cx="1425934" cy="501649"/>
          </a:xfrm>
        </p:spPr>
        <p:txBody>
          <a:bodyPr/>
          <a:lstStyle/>
          <a:p>
            <a:fld id="{9D7E10A5-D6BE-49F1-B6B0-3994C46CDFDC}" type="slidenum">
              <a:rPr lang="en-AE" smtClean="0"/>
              <a:pPr/>
              <a:t>‹#›</a:t>
            </a:fld>
            <a:r>
              <a:rPr lang="en-AE" dirty="0"/>
              <a:t> of 37</a:t>
            </a:r>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586290F1-2106-43B3-BC05-F28F1C4B5B1B}" type="datetime1">
              <a:rPr lang="en-AE" smtClean="0"/>
              <a:t>28/09/2024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0634869" y="6356350"/>
            <a:ext cx="1437862" cy="501650"/>
          </a:xfrm>
        </p:spPr>
        <p:txBody>
          <a:bodyPr/>
          <a:lstStyle>
            <a:lvl1pPr>
              <a:defRPr sz="2800"/>
            </a:lvl1pPr>
          </a:lstStyle>
          <a:p>
            <a:fld id="{9D7E10A5-D6BE-49F1-B6B0-3994C46CDFDC}" type="slidenum">
              <a:rPr lang="en-AE" smtClean="0"/>
              <a:pPr/>
              <a:t>‹#›</a:t>
            </a:fld>
            <a:r>
              <a:rPr lang="en-AE"/>
              <a:t> of 37</a:t>
            </a:r>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7CB71542-A0BF-407D-B3FF-6EDC408D455C}" type="datetime1">
              <a:rPr lang="en-AE" smtClean="0"/>
              <a:t>28/09/2024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0710408" y="6424654"/>
            <a:ext cx="1481592" cy="433347"/>
          </a:xfrm>
        </p:spPr>
        <p:txBody>
          <a:bodyPr/>
          <a:lstStyle>
            <a:lvl1pPr>
              <a:defRPr sz="2800"/>
            </a:lvl1pPr>
          </a:lstStyle>
          <a:p>
            <a:fld id="{24E1593F-C6A5-48D7-8322-BC8526C86B25}" type="slidenum">
              <a:rPr lang="en-AE" smtClean="0"/>
              <a:pPr/>
              <a:t>‹#›</a:t>
            </a:fld>
            <a:r>
              <a:rPr lang="en-AE" dirty="0"/>
              <a:t> of 37</a:t>
            </a:r>
          </a:p>
        </p:txBody>
      </p:sp>
    </p:spTree>
    <p:extLst>
      <p:ext uri="{BB962C8B-B14F-4D97-AF65-F5344CB8AC3E}">
        <p14:creationId xmlns:p14="http://schemas.microsoft.com/office/powerpoint/2010/main" val="381805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C2EC4-77F6-4E25-A49D-78EDE13304EC}" type="datetime1">
              <a:rPr lang="en-AE" smtClean="0"/>
              <a:t>28/09/2024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0766066" y="6311900"/>
            <a:ext cx="1425934" cy="546099"/>
          </a:xfrm>
          <a:prstGeom prst="rect">
            <a:avLst/>
          </a:prstGeom>
        </p:spPr>
        <p:txBody>
          <a:bodyPr vert="horz" lIns="91440" tIns="45720" rIns="91440" bIns="45720" rtlCol="0" anchor="ctr"/>
          <a:lstStyle>
            <a:lvl1pPr algn="ctr">
              <a:defRPr sz="2800">
                <a:solidFill>
                  <a:srgbClr val="FF0000"/>
                </a:solidFill>
                <a:highlight>
                  <a:srgbClr val="FFFF00"/>
                </a:highlight>
              </a:defRPr>
            </a:lvl1pPr>
          </a:lstStyle>
          <a:p>
            <a:fld id="{29CA5760-96F6-4BB9-9F01-E4123846D571}" type="slidenum">
              <a:rPr lang="en-AE" smtClean="0"/>
              <a:pPr/>
              <a:t>‹#›</a:t>
            </a:fld>
            <a:r>
              <a:rPr lang="en-AE" dirty="0"/>
              <a:t> of 37</a:t>
            </a:r>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31785" y="4538029"/>
            <a:ext cx="244834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ranstle.com/general-learning/how-to-write-an-essay/" TargetMode="External"/><Relationship Id="rId1" Type="http://schemas.openxmlformats.org/officeDocument/2006/relationships/slideLayout" Target="../slideLayouts/slideLayout2.xml"/><Relationship Id="rId5" Type="http://schemas.openxmlformats.org/officeDocument/2006/relationships/hyperlink" Target="mailto:salem.aljundi@kunoozu.edu.iq" TargetMode="External"/><Relationship Id="rId4" Type="http://schemas.openxmlformats.org/officeDocument/2006/relationships/hyperlink" Target="https://www.for9a.com/learn/%D9%83%D9%8A%D9%81%D9%8A%D8%A9-%D9%83%D8%AA%D8%A7%D8%A8%D8%A9-%D9%85%D9%82%D8%A7%D9%84-%D8%AE%D8%B7%D9%88%D8%A7%D8%AA-%D8%B9%D9%85%D9%84%D9%8A%D8%A9-%D9%84%D9%83%D8%AA%D8%A7%D8%A8%D8%A9-%D9%85%D9%82%D8%A7%D9%84-%D8%A3%D9%83%D8%A7%D8%AF%D9%8A%D9%85%D9%8A-%D8%A7%D8%AD%D8%AA%D8%B1%D8%A7%D9%81%D9%8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lobe surrounded by computers&#10;&#10;Description automatically generated">
            <a:extLst>
              <a:ext uri="{FF2B5EF4-FFF2-40B4-BE49-F238E27FC236}">
                <a16:creationId xmlns:a16="http://schemas.microsoft.com/office/drawing/2014/main" id="{281F0A79-FAF0-1D60-6F6F-B9F3C20294DD}"/>
              </a:ext>
            </a:extLst>
          </p:cNvPr>
          <p:cNvPicPr>
            <a:picLocks noChangeAspect="1"/>
          </p:cNvPicPr>
          <p:nvPr/>
        </p:nvPicPr>
        <p:blipFill>
          <a:blip r:embed="rId2"/>
          <a:srcRect l="9114" r="6442" b="1"/>
          <a:stretch/>
        </p:blipFill>
        <p:spPr>
          <a:xfrm>
            <a:off x="-3047" y="10"/>
            <a:ext cx="12191999" cy="6857990"/>
          </a:xfrm>
          <a:prstGeom prst="rect">
            <a:avLst/>
          </a:prstGeom>
        </p:spPr>
      </p:pic>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chor="ctr">
            <a:normAutofit/>
          </a:bodyPr>
          <a:lstStyle/>
          <a:p>
            <a:r>
              <a:rPr lang="ar-SA" sz="8000" b="1" dirty="0">
                <a:solidFill>
                  <a:schemeClr val="accent1">
                    <a:lumMod val="50000"/>
                  </a:schemeClr>
                </a:solidFill>
              </a:rPr>
              <a:t>تكنولوجيا المعلومات الادارية</a:t>
            </a:r>
            <a:endParaRPr lang="en-AE" sz="8000" b="1" dirty="0">
              <a:solidFill>
                <a:schemeClr val="accent1">
                  <a:lumMod val="50000"/>
                </a:schemeClr>
              </a:solidFill>
            </a:endParaRP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1097280" y="4066674"/>
            <a:ext cx="10058400" cy="1857571"/>
          </a:xfrm>
          <a:effectLst>
            <a:outerShdw blurRad="50800" dist="38100" dir="2700000" algn="tl" rotWithShape="0">
              <a:prstClr val="black">
                <a:alpha val="40000"/>
              </a:prstClr>
            </a:outerShdw>
          </a:effectLst>
        </p:spPr>
        <p:txBody>
          <a:bodyPr>
            <a:normAutofit fontScale="92500" lnSpcReduction="10000"/>
          </a:bodyPr>
          <a:lstStyle/>
          <a:p>
            <a:r>
              <a:rPr lang="ar-SA" sz="2900" dirty="0"/>
              <a:t>د. سالم الجندي</a:t>
            </a:r>
            <a:endParaRPr lang="ar-IQ" sz="2900" dirty="0"/>
          </a:p>
          <a:p>
            <a:r>
              <a:rPr lang="en-US" sz="2900" dirty="0"/>
              <a:t>Salem.aljundi@kunoozu.edu.iq</a:t>
            </a:r>
            <a:endParaRPr lang="ar-SA" sz="2900" dirty="0"/>
          </a:p>
          <a:p>
            <a:r>
              <a:rPr lang="ar-SA" sz="2900" dirty="0"/>
              <a:t>كلية الكنوز الجامعة</a:t>
            </a:r>
          </a:p>
          <a:p>
            <a:r>
              <a:rPr lang="ar-SA" sz="2900" dirty="0"/>
              <a:t>202</a:t>
            </a:r>
            <a:r>
              <a:rPr lang="ar-IQ" sz="2900" dirty="0"/>
              <a:t>4</a:t>
            </a:r>
            <a:endParaRPr lang="en-AE" sz="2200" dirty="0"/>
          </a:p>
        </p:txBody>
      </p:sp>
    </p:spTree>
    <p:extLst>
      <p:ext uri="{BB962C8B-B14F-4D97-AF65-F5344CB8AC3E}">
        <p14:creationId xmlns:p14="http://schemas.microsoft.com/office/powerpoint/2010/main" val="415819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D273-90DB-9EC6-A80F-16AF00D8A990}"/>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3" name="Content Placeholder 2">
            <a:extLst>
              <a:ext uri="{FF2B5EF4-FFF2-40B4-BE49-F238E27FC236}">
                <a16:creationId xmlns:a16="http://schemas.microsoft.com/office/drawing/2014/main" id="{97C9C6C3-BF77-59A8-A3A9-70713B360061}"/>
              </a:ext>
            </a:extLst>
          </p:cNvPr>
          <p:cNvSpPr>
            <a:spLocks noGrp="1"/>
          </p:cNvSpPr>
          <p:nvPr>
            <p:ph sz="half" idx="1"/>
          </p:nvPr>
        </p:nvSpPr>
        <p:spPr/>
        <p:txBody>
          <a:bodyPr>
            <a:normAutofit lnSpcReduction="10000"/>
          </a:bodyPr>
          <a:lstStyle/>
          <a:p>
            <a:pPr algn="l"/>
            <a:r>
              <a:rPr lang="en-AE" sz="3200" kern="100" dirty="0">
                <a:solidFill>
                  <a:srgbClr val="0070C0"/>
                </a:solidFill>
                <a:effectLst/>
                <a:latin typeface="Times New Roman" panose="02020603050405020304" pitchFamily="18" charset="0"/>
                <a:ea typeface="Calibri" panose="020F0502020204030204" pitchFamily="34" charset="0"/>
              </a:rPr>
              <a:t>Enterprise Resource Planning (ERP) Systems</a:t>
            </a:r>
            <a:r>
              <a:rPr lang="en-AE" sz="3200" kern="100" dirty="0">
                <a:effectLst/>
                <a:latin typeface="Times New Roman" panose="02020603050405020304" pitchFamily="18" charset="0"/>
                <a:ea typeface="Calibri" panose="020F0502020204030204" pitchFamily="34" charset="0"/>
              </a:rPr>
              <a:t>: ERP systems integrate and manage core business processes, including finance, human resources, supply chain, and customer management. They provide a unified view of the organization's operations.</a:t>
            </a:r>
          </a:p>
          <a:p>
            <a:endParaRPr lang="en-AE" dirty="0"/>
          </a:p>
        </p:txBody>
      </p:sp>
      <p:sp>
        <p:nvSpPr>
          <p:cNvPr id="4" name="Content Placeholder 3">
            <a:extLst>
              <a:ext uri="{FF2B5EF4-FFF2-40B4-BE49-F238E27FC236}">
                <a16:creationId xmlns:a16="http://schemas.microsoft.com/office/drawing/2014/main" id="{667BA6E3-F155-484F-B55C-AF09B1308E3C}"/>
              </a:ext>
            </a:extLst>
          </p:cNvPr>
          <p:cNvSpPr>
            <a:spLocks noGrp="1"/>
          </p:cNvSpPr>
          <p:nvPr>
            <p:ph sz="half" idx="2"/>
          </p:nvPr>
        </p:nvSpPr>
        <p:spPr/>
        <p:txBody>
          <a:bodyPr>
            <a:normAutofit lnSpcReduction="10000"/>
          </a:bodyPr>
          <a:lstStyle/>
          <a:p>
            <a:r>
              <a:rPr lang="ar-SA" sz="4000" kern="100" dirty="0">
                <a:solidFill>
                  <a:srgbClr val="0070C0"/>
                </a:solidFill>
                <a:effectLst/>
                <a:latin typeface="Times New Roman" panose="02020603050405020304" pitchFamily="18" charset="0"/>
                <a:ea typeface="Calibri" panose="020F0502020204030204" pitchFamily="34" charset="0"/>
              </a:rPr>
              <a:t>أنظمة تخطيط موارد المؤسسة</a:t>
            </a:r>
            <a:r>
              <a:rPr lang="en-AE" sz="4000" kern="100" dirty="0">
                <a:solidFill>
                  <a:srgbClr val="0070C0"/>
                </a:solidFill>
                <a:effectLst/>
                <a:latin typeface="Times New Roman" panose="02020603050405020304" pitchFamily="18" charset="0"/>
                <a:ea typeface="Calibri" panose="020F0502020204030204" pitchFamily="34" charset="0"/>
              </a:rPr>
              <a:t>  :(ERP) </a:t>
            </a:r>
            <a:r>
              <a:rPr lang="ar-SA" sz="4000" kern="100" dirty="0">
                <a:effectLst/>
                <a:latin typeface="Times New Roman" panose="02020603050405020304" pitchFamily="18" charset="0"/>
                <a:ea typeface="Calibri" panose="020F0502020204030204" pitchFamily="34" charset="0"/>
              </a:rPr>
              <a:t>تدمج أنظمة</a:t>
            </a:r>
            <a:r>
              <a:rPr lang="en-AE" sz="4000" kern="100" dirty="0">
                <a:effectLst/>
                <a:latin typeface="Times New Roman" panose="02020603050405020304" pitchFamily="18" charset="0"/>
                <a:ea typeface="Calibri" panose="020F0502020204030204" pitchFamily="34" charset="0"/>
              </a:rPr>
              <a:t> ERP </a:t>
            </a:r>
            <a:r>
              <a:rPr lang="ar-SA" sz="4000" kern="100" dirty="0">
                <a:effectLst/>
                <a:latin typeface="Times New Roman" panose="02020603050405020304" pitchFamily="18" charset="0"/>
                <a:ea typeface="Calibri" panose="020F0502020204030204" pitchFamily="34" charset="0"/>
              </a:rPr>
              <a:t>وتدير العمليات الأساسية للأعمال، بما في ذلك التمويل، الموارد البشرية، سلسلة الإمداد، وإدارة العملاء. إنها توفر رؤية موحدة لعمليات المؤسسة</a:t>
            </a:r>
            <a:r>
              <a:rPr lang="en-AE" sz="4000" kern="100" dirty="0">
                <a:effectLst/>
                <a:latin typeface="Times New Roman" panose="02020603050405020304" pitchFamily="18" charset="0"/>
                <a:ea typeface="Calibri" panose="020F0502020204030204" pitchFamily="34" charset="0"/>
              </a:rPr>
              <a:t>.</a:t>
            </a:r>
          </a:p>
          <a:p>
            <a:endParaRPr lang="en-AE" dirty="0"/>
          </a:p>
        </p:txBody>
      </p:sp>
      <p:sp>
        <p:nvSpPr>
          <p:cNvPr id="6" name="Slide Number Placeholder 5">
            <a:extLst>
              <a:ext uri="{FF2B5EF4-FFF2-40B4-BE49-F238E27FC236}">
                <a16:creationId xmlns:a16="http://schemas.microsoft.com/office/drawing/2014/main" id="{6079EF21-8171-1831-C7DD-B72236456217}"/>
              </a:ext>
            </a:extLst>
          </p:cNvPr>
          <p:cNvSpPr>
            <a:spLocks noGrp="1"/>
          </p:cNvSpPr>
          <p:nvPr>
            <p:ph type="sldNum" sz="quarter" idx="12"/>
          </p:nvPr>
        </p:nvSpPr>
        <p:spPr/>
        <p:txBody>
          <a:bodyPr/>
          <a:lstStyle/>
          <a:p>
            <a:fld id="{24E1593F-C6A5-48D7-8322-BC8526C86B25}" type="slidenum">
              <a:rPr lang="en-AE" smtClean="0"/>
              <a:pPr/>
              <a:t>10</a:t>
            </a:fld>
            <a:r>
              <a:rPr lang="en-AE"/>
              <a:t> of 37</a:t>
            </a:r>
            <a:endParaRPr lang="en-AE" dirty="0"/>
          </a:p>
        </p:txBody>
      </p:sp>
    </p:spTree>
    <p:extLst>
      <p:ext uri="{BB962C8B-B14F-4D97-AF65-F5344CB8AC3E}">
        <p14:creationId xmlns:p14="http://schemas.microsoft.com/office/powerpoint/2010/main" val="426654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B863-0315-54C5-9184-5B61BA195974}"/>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3" name="Content Placeholder 2">
            <a:extLst>
              <a:ext uri="{FF2B5EF4-FFF2-40B4-BE49-F238E27FC236}">
                <a16:creationId xmlns:a16="http://schemas.microsoft.com/office/drawing/2014/main" id="{1276FCC3-3868-DF6D-3E2A-F2A772BEDF78}"/>
              </a:ext>
            </a:extLst>
          </p:cNvPr>
          <p:cNvSpPr>
            <a:spLocks noGrp="1"/>
          </p:cNvSpPr>
          <p:nvPr>
            <p:ph sz="half" idx="1"/>
          </p:nvPr>
        </p:nvSpPr>
        <p:spPr/>
        <p:txBody>
          <a:bodyPr>
            <a:normAutofit lnSpcReduction="10000"/>
          </a:bodyPr>
          <a:lstStyle/>
          <a:p>
            <a:pPr algn="l"/>
            <a:r>
              <a:rPr lang="en-AE" sz="3200" kern="100" dirty="0">
                <a:solidFill>
                  <a:srgbClr val="0070C0"/>
                </a:solidFill>
                <a:effectLst/>
                <a:latin typeface="Times New Roman" panose="02020603050405020304" pitchFamily="18" charset="0"/>
                <a:ea typeface="Calibri" panose="020F0502020204030204" pitchFamily="34" charset="0"/>
              </a:rPr>
              <a:t>Customer Relationship Management (CRM) Systems</a:t>
            </a:r>
            <a:r>
              <a:rPr lang="en-AE" sz="3200" kern="100" dirty="0">
                <a:effectLst/>
                <a:latin typeface="Times New Roman" panose="02020603050405020304" pitchFamily="18" charset="0"/>
                <a:ea typeface="Calibri" panose="020F0502020204030204" pitchFamily="34" charset="0"/>
              </a:rPr>
              <a:t>: CRM systems help businesses manage customer interactions, track leads, and improve customer service. They store customer information and help in sales and marketing efforts.</a:t>
            </a:r>
          </a:p>
          <a:p>
            <a:pPr algn="l"/>
            <a:endParaRPr lang="en-AE" dirty="0"/>
          </a:p>
        </p:txBody>
      </p:sp>
      <p:sp>
        <p:nvSpPr>
          <p:cNvPr id="4" name="Content Placeholder 3">
            <a:extLst>
              <a:ext uri="{FF2B5EF4-FFF2-40B4-BE49-F238E27FC236}">
                <a16:creationId xmlns:a16="http://schemas.microsoft.com/office/drawing/2014/main" id="{D537132B-1914-1CF2-4E63-67B994B445C3}"/>
              </a:ext>
            </a:extLst>
          </p:cNvPr>
          <p:cNvSpPr>
            <a:spLocks noGrp="1"/>
          </p:cNvSpPr>
          <p:nvPr>
            <p:ph sz="half" idx="2"/>
          </p:nvPr>
        </p:nvSpPr>
        <p:spPr/>
        <p:txBody>
          <a:bodyPr>
            <a:normAutofit lnSpcReduction="10000"/>
          </a:bodyPr>
          <a:lstStyle/>
          <a:p>
            <a:r>
              <a:rPr lang="ar-SA" sz="4000" kern="100" dirty="0">
                <a:solidFill>
                  <a:srgbClr val="0070C0"/>
                </a:solidFill>
                <a:effectLst/>
                <a:latin typeface="Times New Roman" panose="02020603050405020304" pitchFamily="18" charset="0"/>
                <a:ea typeface="Calibri" panose="020F0502020204030204" pitchFamily="34" charset="0"/>
              </a:rPr>
              <a:t>أنظمة إدارة علاقات</a:t>
            </a:r>
            <a:r>
              <a:rPr lang="en-US" sz="4000" kern="100" dirty="0">
                <a:solidFill>
                  <a:srgbClr val="0070C0"/>
                </a:solidFill>
                <a:effectLst/>
                <a:latin typeface="Times New Roman" panose="02020603050405020304" pitchFamily="18" charset="0"/>
                <a:ea typeface="Calibri" panose="020F0502020204030204" pitchFamily="34" charset="0"/>
              </a:rPr>
              <a:t> </a:t>
            </a:r>
            <a:r>
              <a:rPr lang="ar-SA" sz="4000" kern="100" dirty="0">
                <a:solidFill>
                  <a:srgbClr val="0070C0"/>
                </a:solidFill>
                <a:effectLst/>
                <a:latin typeface="Times New Roman" panose="02020603050405020304" pitchFamily="18" charset="0"/>
                <a:ea typeface="Calibri" panose="020F0502020204030204" pitchFamily="34" charset="0"/>
              </a:rPr>
              <a:t>العملاء</a:t>
            </a:r>
            <a:r>
              <a:rPr lang="en-AE" sz="4000" kern="100" dirty="0">
                <a:solidFill>
                  <a:srgbClr val="0070C0"/>
                </a:solidFill>
                <a:effectLst/>
                <a:latin typeface="Times New Roman" panose="02020603050405020304" pitchFamily="18" charset="0"/>
                <a:ea typeface="Calibri" panose="020F0502020204030204" pitchFamily="34" charset="0"/>
              </a:rPr>
              <a:t>     :(CRM) </a:t>
            </a:r>
            <a:r>
              <a:rPr lang="ar-SA" sz="4000" kern="100" dirty="0">
                <a:effectLst/>
                <a:latin typeface="Times New Roman" panose="02020603050405020304" pitchFamily="18" charset="0"/>
                <a:ea typeface="Calibri" panose="020F0502020204030204" pitchFamily="34" charset="0"/>
              </a:rPr>
              <a:t>تساعد أنظمة</a:t>
            </a:r>
            <a:r>
              <a:rPr lang="en-AE" sz="4000" kern="100" dirty="0">
                <a:effectLst/>
                <a:latin typeface="Times New Roman" panose="02020603050405020304" pitchFamily="18" charset="0"/>
                <a:ea typeface="Calibri" panose="020F0502020204030204" pitchFamily="34" charset="0"/>
              </a:rPr>
              <a:t> CRM </a:t>
            </a:r>
            <a:r>
              <a:rPr lang="ar-SA" sz="4000" kern="100" dirty="0">
                <a:effectLst/>
                <a:latin typeface="Times New Roman" panose="02020603050405020304" pitchFamily="18" charset="0"/>
                <a:ea typeface="Calibri" panose="020F0502020204030204" pitchFamily="34" charset="0"/>
              </a:rPr>
              <a:t>الشركات في إدارة تفاعلات العملاء، وتتبع الزبائن المحتملين، وتحسين خدمة العملاء. إنها تخزن معلومات العملاء وتساعد في جهود البيع والتسويق</a:t>
            </a:r>
            <a:r>
              <a:rPr lang="en-AE" sz="4000" kern="100" dirty="0">
                <a:effectLst/>
                <a:latin typeface="Times New Roman" panose="02020603050405020304" pitchFamily="18" charset="0"/>
                <a:ea typeface="Calibri" panose="020F0502020204030204" pitchFamily="34" charset="0"/>
              </a:rPr>
              <a:t>.</a:t>
            </a:r>
          </a:p>
          <a:p>
            <a:endParaRPr lang="en-AE" dirty="0"/>
          </a:p>
        </p:txBody>
      </p:sp>
      <p:sp>
        <p:nvSpPr>
          <p:cNvPr id="6" name="Slide Number Placeholder 5">
            <a:extLst>
              <a:ext uri="{FF2B5EF4-FFF2-40B4-BE49-F238E27FC236}">
                <a16:creationId xmlns:a16="http://schemas.microsoft.com/office/drawing/2014/main" id="{927A6441-2265-9114-BB04-D06B274E36E2}"/>
              </a:ext>
            </a:extLst>
          </p:cNvPr>
          <p:cNvSpPr>
            <a:spLocks noGrp="1"/>
          </p:cNvSpPr>
          <p:nvPr>
            <p:ph type="sldNum" sz="quarter" idx="12"/>
          </p:nvPr>
        </p:nvSpPr>
        <p:spPr/>
        <p:txBody>
          <a:bodyPr/>
          <a:lstStyle/>
          <a:p>
            <a:fld id="{24E1593F-C6A5-48D7-8322-BC8526C86B25}" type="slidenum">
              <a:rPr lang="en-AE" smtClean="0"/>
              <a:pPr/>
              <a:t>11</a:t>
            </a:fld>
            <a:r>
              <a:rPr lang="en-AE"/>
              <a:t> of 37</a:t>
            </a:r>
            <a:endParaRPr lang="en-AE" dirty="0"/>
          </a:p>
        </p:txBody>
      </p:sp>
    </p:spTree>
    <p:extLst>
      <p:ext uri="{BB962C8B-B14F-4D97-AF65-F5344CB8AC3E}">
        <p14:creationId xmlns:p14="http://schemas.microsoft.com/office/powerpoint/2010/main" val="20646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B037E-ED98-30A0-718D-3769EDE70DB4}"/>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3" name="Content Placeholder 2">
            <a:extLst>
              <a:ext uri="{FF2B5EF4-FFF2-40B4-BE49-F238E27FC236}">
                <a16:creationId xmlns:a16="http://schemas.microsoft.com/office/drawing/2014/main" id="{D948958A-F17B-5F20-DD64-7212D09571BC}"/>
              </a:ext>
            </a:extLst>
          </p:cNvPr>
          <p:cNvSpPr>
            <a:spLocks noGrp="1"/>
          </p:cNvSpPr>
          <p:nvPr>
            <p:ph sz="half" idx="1"/>
          </p:nvPr>
        </p:nvSpPr>
        <p:spPr/>
        <p:txBody>
          <a:bodyPr/>
          <a:lstStyle/>
          <a:p>
            <a:pPr algn="l"/>
            <a:r>
              <a:rPr lang="en-AE" sz="3200" kern="100" dirty="0">
                <a:solidFill>
                  <a:srgbClr val="0070C0"/>
                </a:solidFill>
                <a:effectLst/>
                <a:latin typeface="Times New Roman" panose="02020603050405020304" pitchFamily="18" charset="0"/>
                <a:ea typeface="Calibri" panose="020F0502020204030204" pitchFamily="34" charset="0"/>
              </a:rPr>
              <a:t>Supply Chain Management (SCM) Systems: </a:t>
            </a:r>
            <a:r>
              <a:rPr lang="en-AE" sz="3200" kern="100" dirty="0">
                <a:effectLst/>
                <a:latin typeface="Times New Roman" panose="02020603050405020304" pitchFamily="18" charset="0"/>
                <a:ea typeface="Calibri" panose="020F0502020204030204" pitchFamily="34" charset="0"/>
              </a:rPr>
              <a:t>SCM systems optimize the flow of goods, information, and finances across the supply chain. They track inventory, manage suppliers, and improve logistics.</a:t>
            </a:r>
          </a:p>
          <a:p>
            <a:endParaRPr lang="en-AE" dirty="0"/>
          </a:p>
        </p:txBody>
      </p:sp>
      <p:sp>
        <p:nvSpPr>
          <p:cNvPr id="4" name="Content Placeholder 3">
            <a:extLst>
              <a:ext uri="{FF2B5EF4-FFF2-40B4-BE49-F238E27FC236}">
                <a16:creationId xmlns:a16="http://schemas.microsoft.com/office/drawing/2014/main" id="{A856E543-70C2-9716-7461-E1B91935C110}"/>
              </a:ext>
            </a:extLst>
          </p:cNvPr>
          <p:cNvSpPr>
            <a:spLocks noGrp="1"/>
          </p:cNvSpPr>
          <p:nvPr>
            <p:ph sz="half" idx="2"/>
          </p:nvPr>
        </p:nvSpPr>
        <p:spPr/>
        <p:txBody>
          <a:bodyPr>
            <a:normAutofit/>
          </a:bodyPr>
          <a:lstStyle/>
          <a:p>
            <a:r>
              <a:rPr lang="ar-SA" sz="3600" dirty="0">
                <a:solidFill>
                  <a:srgbClr val="0070C0"/>
                </a:solidFill>
              </a:rPr>
              <a:t>أنظمة إدارة سلسلة الإمداد </a:t>
            </a:r>
            <a:r>
              <a:rPr lang="en-US" sz="3600" dirty="0">
                <a:solidFill>
                  <a:srgbClr val="0070C0"/>
                </a:solidFill>
              </a:rPr>
              <a:t>(SCM)  </a:t>
            </a:r>
            <a:r>
              <a:rPr lang="ar-SA" sz="3600" dirty="0">
                <a:solidFill>
                  <a:srgbClr val="0070C0"/>
                </a:solidFill>
              </a:rPr>
              <a:t> :</a:t>
            </a:r>
            <a:endParaRPr lang="en-US" sz="3600" dirty="0">
              <a:solidFill>
                <a:srgbClr val="0070C0"/>
              </a:solidFill>
            </a:endParaRPr>
          </a:p>
          <a:p>
            <a:r>
              <a:rPr lang="ar-SA" sz="3600" dirty="0"/>
              <a:t>تقوم أنظمة </a:t>
            </a:r>
            <a:r>
              <a:rPr lang="en-US" sz="3600" dirty="0"/>
              <a:t> SCM </a:t>
            </a:r>
            <a:r>
              <a:rPr lang="ar-SA" sz="3600" dirty="0"/>
              <a:t>بتحسين تدفق البضائع والمعلومات والأموال عبر سلسلة الإمداد. إنها تتبع المخزون وتدير الموردين وتحسن اللوجستيات.</a:t>
            </a:r>
            <a:endParaRPr lang="en-AE" sz="3600" dirty="0"/>
          </a:p>
        </p:txBody>
      </p:sp>
      <p:sp>
        <p:nvSpPr>
          <p:cNvPr id="6" name="Slide Number Placeholder 5">
            <a:extLst>
              <a:ext uri="{FF2B5EF4-FFF2-40B4-BE49-F238E27FC236}">
                <a16:creationId xmlns:a16="http://schemas.microsoft.com/office/drawing/2014/main" id="{A10AB54C-5FAA-491A-BB22-21F7421A4840}"/>
              </a:ext>
            </a:extLst>
          </p:cNvPr>
          <p:cNvSpPr>
            <a:spLocks noGrp="1"/>
          </p:cNvSpPr>
          <p:nvPr>
            <p:ph type="sldNum" sz="quarter" idx="12"/>
          </p:nvPr>
        </p:nvSpPr>
        <p:spPr/>
        <p:txBody>
          <a:bodyPr/>
          <a:lstStyle/>
          <a:p>
            <a:fld id="{24E1593F-C6A5-48D7-8322-BC8526C86B25}" type="slidenum">
              <a:rPr lang="en-AE" smtClean="0"/>
              <a:pPr/>
              <a:t>12</a:t>
            </a:fld>
            <a:r>
              <a:rPr lang="en-AE"/>
              <a:t> of 37</a:t>
            </a:r>
            <a:endParaRPr lang="en-AE" dirty="0"/>
          </a:p>
        </p:txBody>
      </p:sp>
    </p:spTree>
    <p:extLst>
      <p:ext uri="{BB962C8B-B14F-4D97-AF65-F5344CB8AC3E}">
        <p14:creationId xmlns:p14="http://schemas.microsoft.com/office/powerpoint/2010/main" val="329018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3D41-4847-9DC8-C9AF-D590FE8F94FC}"/>
              </a:ext>
            </a:extLst>
          </p:cNvPr>
          <p:cNvSpPr>
            <a:spLocks noGrp="1"/>
          </p:cNvSpPr>
          <p:nvPr>
            <p:ph type="title"/>
          </p:nvPr>
        </p:nvSpPr>
        <p:spPr>
          <a:xfrm>
            <a:off x="838200" y="233045"/>
            <a:ext cx="10515600" cy="1325563"/>
          </a:xfrm>
        </p:spPr>
        <p:txBody>
          <a:bodyPr/>
          <a:lstStyle/>
          <a:p>
            <a:r>
              <a:rPr lang="ar-SA" sz="5400" dirty="0"/>
              <a:t>تطبيقات نظم المعلومات الإدارية</a:t>
            </a:r>
            <a:endParaRPr lang="en-AE" dirty="0"/>
          </a:p>
        </p:txBody>
      </p:sp>
      <p:sp>
        <p:nvSpPr>
          <p:cNvPr id="3" name="Content Placeholder 2">
            <a:extLst>
              <a:ext uri="{FF2B5EF4-FFF2-40B4-BE49-F238E27FC236}">
                <a16:creationId xmlns:a16="http://schemas.microsoft.com/office/drawing/2014/main" id="{8FD32535-9BED-2884-F4FA-9AC7A5551E0C}"/>
              </a:ext>
            </a:extLst>
          </p:cNvPr>
          <p:cNvSpPr>
            <a:spLocks noGrp="1"/>
          </p:cNvSpPr>
          <p:nvPr>
            <p:ph sz="half" idx="1"/>
          </p:nvPr>
        </p:nvSpPr>
        <p:spPr/>
        <p:txBody>
          <a:bodyPr>
            <a:normAutofit lnSpcReduction="10000"/>
          </a:bodyPr>
          <a:lstStyle/>
          <a:p>
            <a:pPr algn="l"/>
            <a:r>
              <a:rPr lang="en-US" sz="3600" dirty="0">
                <a:solidFill>
                  <a:srgbClr val="0070C0"/>
                </a:solidFill>
              </a:rPr>
              <a:t>Human Resources Information Systems (HRIS): </a:t>
            </a:r>
            <a:r>
              <a:rPr lang="en-US" sz="3600" dirty="0"/>
              <a:t>HRIS manage employee data, recruitment, benefits, and payroll. They streamline HR processes and improve workforce management.</a:t>
            </a:r>
            <a:endParaRPr lang="en-AE" sz="3600" dirty="0"/>
          </a:p>
        </p:txBody>
      </p:sp>
      <p:sp>
        <p:nvSpPr>
          <p:cNvPr id="4" name="Content Placeholder 3">
            <a:extLst>
              <a:ext uri="{FF2B5EF4-FFF2-40B4-BE49-F238E27FC236}">
                <a16:creationId xmlns:a16="http://schemas.microsoft.com/office/drawing/2014/main" id="{0F3AF463-3234-DC4F-3CC6-0BAD1F228959}"/>
              </a:ext>
            </a:extLst>
          </p:cNvPr>
          <p:cNvSpPr>
            <a:spLocks noGrp="1"/>
          </p:cNvSpPr>
          <p:nvPr>
            <p:ph sz="half" idx="2"/>
          </p:nvPr>
        </p:nvSpPr>
        <p:spPr/>
        <p:txBody>
          <a:bodyPr>
            <a:normAutofit lnSpcReduction="10000"/>
          </a:bodyPr>
          <a:lstStyle/>
          <a:p>
            <a:r>
              <a:rPr lang="ar-SA" sz="4400" dirty="0">
                <a:solidFill>
                  <a:srgbClr val="0070C0"/>
                </a:solidFill>
              </a:rPr>
              <a:t>أنظمة معلومات الموارد البشرية </a:t>
            </a:r>
            <a:r>
              <a:rPr lang="en-US" sz="4400" dirty="0">
                <a:solidFill>
                  <a:srgbClr val="0070C0"/>
                </a:solidFill>
              </a:rPr>
              <a:t> :(HRIS) </a:t>
            </a:r>
            <a:r>
              <a:rPr lang="ar-SA" sz="4400" dirty="0"/>
              <a:t>تدير أنظمة </a:t>
            </a:r>
            <a:r>
              <a:rPr lang="en-US" sz="4400" dirty="0"/>
              <a:t> HRIS </a:t>
            </a:r>
            <a:r>
              <a:rPr lang="ar-SA" sz="4400" dirty="0"/>
              <a:t>بيانات الموظفين وعمليات التوظيف والفوائد والرواتب. إنها تبسط عمليات الموارد البشرية وتحسن إدارة القوى العاملة.</a:t>
            </a:r>
            <a:endParaRPr lang="en-AE" sz="4400" dirty="0"/>
          </a:p>
        </p:txBody>
      </p:sp>
      <p:sp>
        <p:nvSpPr>
          <p:cNvPr id="6" name="Slide Number Placeholder 5">
            <a:extLst>
              <a:ext uri="{FF2B5EF4-FFF2-40B4-BE49-F238E27FC236}">
                <a16:creationId xmlns:a16="http://schemas.microsoft.com/office/drawing/2014/main" id="{521850B4-0E44-CF2E-092A-467597DE1F66}"/>
              </a:ext>
            </a:extLst>
          </p:cNvPr>
          <p:cNvSpPr>
            <a:spLocks noGrp="1"/>
          </p:cNvSpPr>
          <p:nvPr>
            <p:ph type="sldNum" sz="quarter" idx="12"/>
          </p:nvPr>
        </p:nvSpPr>
        <p:spPr/>
        <p:txBody>
          <a:bodyPr/>
          <a:lstStyle/>
          <a:p>
            <a:fld id="{24E1593F-C6A5-48D7-8322-BC8526C86B25}" type="slidenum">
              <a:rPr lang="en-AE" smtClean="0"/>
              <a:pPr/>
              <a:t>13</a:t>
            </a:fld>
            <a:r>
              <a:rPr lang="en-AE"/>
              <a:t> of 37</a:t>
            </a:r>
            <a:endParaRPr lang="en-AE" dirty="0"/>
          </a:p>
        </p:txBody>
      </p:sp>
    </p:spTree>
    <p:extLst>
      <p:ext uri="{BB962C8B-B14F-4D97-AF65-F5344CB8AC3E}">
        <p14:creationId xmlns:p14="http://schemas.microsoft.com/office/powerpoint/2010/main" val="331553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7846-44B8-1909-CBA2-D2FCEEBDF234}"/>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3" name="Content Placeholder 2">
            <a:extLst>
              <a:ext uri="{FF2B5EF4-FFF2-40B4-BE49-F238E27FC236}">
                <a16:creationId xmlns:a16="http://schemas.microsoft.com/office/drawing/2014/main" id="{58900815-B564-0DEE-004A-DA38B8299D4A}"/>
              </a:ext>
            </a:extLst>
          </p:cNvPr>
          <p:cNvSpPr>
            <a:spLocks noGrp="1"/>
          </p:cNvSpPr>
          <p:nvPr>
            <p:ph sz="half" idx="1"/>
          </p:nvPr>
        </p:nvSpPr>
        <p:spPr/>
        <p:txBody>
          <a:bodyPr>
            <a:normAutofit lnSpcReduction="10000"/>
          </a:bodyPr>
          <a:lstStyle/>
          <a:p>
            <a:pPr algn="l"/>
            <a:r>
              <a:rPr lang="en-US" sz="3200" dirty="0">
                <a:solidFill>
                  <a:srgbClr val="0070C0"/>
                </a:solidFill>
              </a:rPr>
              <a:t>Financial Management Systems: </a:t>
            </a:r>
          </a:p>
          <a:p>
            <a:pPr algn="l"/>
            <a:r>
              <a:rPr lang="en-US" sz="3200" dirty="0"/>
              <a:t>These systems handle financial transactions, budgeting, and financial reporting. They are essential for managing an organization's finances and ensuring compliance.</a:t>
            </a:r>
            <a:endParaRPr lang="en-AE" sz="3200" dirty="0"/>
          </a:p>
        </p:txBody>
      </p:sp>
      <p:sp>
        <p:nvSpPr>
          <p:cNvPr id="4" name="Content Placeholder 3">
            <a:extLst>
              <a:ext uri="{FF2B5EF4-FFF2-40B4-BE49-F238E27FC236}">
                <a16:creationId xmlns:a16="http://schemas.microsoft.com/office/drawing/2014/main" id="{B7F24A10-FDA1-110A-6E6E-423C292A614B}"/>
              </a:ext>
            </a:extLst>
          </p:cNvPr>
          <p:cNvSpPr>
            <a:spLocks noGrp="1"/>
          </p:cNvSpPr>
          <p:nvPr>
            <p:ph sz="half" idx="2"/>
          </p:nvPr>
        </p:nvSpPr>
        <p:spPr/>
        <p:txBody>
          <a:bodyPr>
            <a:normAutofit lnSpcReduction="10000"/>
          </a:bodyPr>
          <a:lstStyle/>
          <a:p>
            <a:r>
              <a:rPr lang="ar-SA" sz="4400" dirty="0">
                <a:solidFill>
                  <a:srgbClr val="0070C0"/>
                </a:solidFill>
                <a:effectLst/>
                <a:latin typeface="Times New Roman" panose="02020603050405020304" pitchFamily="18" charset="0"/>
                <a:ea typeface="Calibri" panose="020F0502020204030204" pitchFamily="34" charset="0"/>
              </a:rPr>
              <a:t>أنظمة إدارة مالية:</a:t>
            </a:r>
            <a:endParaRPr lang="en-US" sz="4400" dirty="0">
              <a:solidFill>
                <a:srgbClr val="0070C0"/>
              </a:solidFill>
              <a:effectLst/>
              <a:latin typeface="Times New Roman" panose="02020603050405020304" pitchFamily="18" charset="0"/>
              <a:ea typeface="Calibri" panose="020F0502020204030204" pitchFamily="34" charset="0"/>
            </a:endParaRPr>
          </a:p>
          <a:p>
            <a:r>
              <a:rPr lang="ar-SA" sz="4400" dirty="0">
                <a:effectLst/>
                <a:latin typeface="Times New Roman" panose="02020603050405020304" pitchFamily="18" charset="0"/>
                <a:ea typeface="Calibri" panose="020F0502020204030204" pitchFamily="34" charset="0"/>
              </a:rPr>
              <a:t> تدير هذه الأنظمة المعاملات المالية وإعداد الميزانيات وإعداد التقارير المالية. إنها أساسية </a:t>
            </a:r>
            <a:r>
              <a:rPr lang="ar-SA" sz="4400" kern="100" dirty="0">
                <a:effectLst/>
                <a:latin typeface="Times New Roman" panose="02020603050405020304" pitchFamily="18" charset="0"/>
                <a:ea typeface="Calibri" panose="020F0502020204030204" pitchFamily="34" charset="0"/>
              </a:rPr>
              <a:t>لإدارة أمور مالية المؤسسة وضمان الامتثال</a:t>
            </a:r>
            <a:r>
              <a:rPr lang="en-AE" sz="4400" kern="100" dirty="0">
                <a:effectLst/>
                <a:latin typeface="Times New Roman" panose="02020603050405020304" pitchFamily="18" charset="0"/>
                <a:ea typeface="Calibri" panose="020F0502020204030204" pitchFamily="34" charset="0"/>
              </a:rPr>
              <a:t>.</a:t>
            </a:r>
          </a:p>
          <a:p>
            <a:endParaRPr lang="en-AE" dirty="0"/>
          </a:p>
        </p:txBody>
      </p:sp>
      <p:sp>
        <p:nvSpPr>
          <p:cNvPr id="6" name="Slide Number Placeholder 5">
            <a:extLst>
              <a:ext uri="{FF2B5EF4-FFF2-40B4-BE49-F238E27FC236}">
                <a16:creationId xmlns:a16="http://schemas.microsoft.com/office/drawing/2014/main" id="{F686B273-2789-6DAA-0484-DD47A75B5326}"/>
              </a:ext>
            </a:extLst>
          </p:cNvPr>
          <p:cNvSpPr>
            <a:spLocks noGrp="1"/>
          </p:cNvSpPr>
          <p:nvPr>
            <p:ph type="sldNum" sz="quarter" idx="12"/>
          </p:nvPr>
        </p:nvSpPr>
        <p:spPr/>
        <p:txBody>
          <a:bodyPr/>
          <a:lstStyle/>
          <a:p>
            <a:fld id="{24E1593F-C6A5-48D7-8322-BC8526C86B25}" type="slidenum">
              <a:rPr lang="en-AE" smtClean="0"/>
              <a:pPr/>
              <a:t>14</a:t>
            </a:fld>
            <a:r>
              <a:rPr lang="en-AE"/>
              <a:t> of 37</a:t>
            </a:r>
            <a:endParaRPr lang="en-AE" dirty="0"/>
          </a:p>
        </p:txBody>
      </p:sp>
    </p:spTree>
    <p:extLst>
      <p:ext uri="{BB962C8B-B14F-4D97-AF65-F5344CB8AC3E}">
        <p14:creationId xmlns:p14="http://schemas.microsoft.com/office/powerpoint/2010/main" val="323216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F6F8-0AC4-F611-EB9B-BB27A0483F1F}"/>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3" name="Content Placeholder 2">
            <a:extLst>
              <a:ext uri="{FF2B5EF4-FFF2-40B4-BE49-F238E27FC236}">
                <a16:creationId xmlns:a16="http://schemas.microsoft.com/office/drawing/2014/main" id="{02E127BC-A0A2-2318-A5BB-F7F1A445197D}"/>
              </a:ext>
            </a:extLst>
          </p:cNvPr>
          <p:cNvSpPr>
            <a:spLocks noGrp="1"/>
          </p:cNvSpPr>
          <p:nvPr>
            <p:ph sz="half" idx="1"/>
          </p:nvPr>
        </p:nvSpPr>
        <p:spPr/>
        <p:txBody>
          <a:bodyPr/>
          <a:lstStyle/>
          <a:p>
            <a:pPr algn="l"/>
            <a:r>
              <a:rPr lang="en-AE" sz="3600" kern="100" dirty="0">
                <a:solidFill>
                  <a:srgbClr val="0070C0"/>
                </a:solidFill>
                <a:effectLst/>
                <a:latin typeface="Times New Roman" panose="02020603050405020304" pitchFamily="18" charset="0"/>
                <a:ea typeface="Calibri" panose="020F0502020204030204" pitchFamily="34" charset="0"/>
              </a:rPr>
              <a:t>Business Intelligence (BI) Systems: </a:t>
            </a:r>
            <a:r>
              <a:rPr lang="en-AE" sz="3600" kern="100" dirty="0">
                <a:effectLst/>
                <a:latin typeface="Times New Roman" panose="02020603050405020304" pitchFamily="18" charset="0"/>
                <a:ea typeface="Calibri" panose="020F0502020204030204" pitchFamily="34" charset="0"/>
              </a:rPr>
              <a:t>BI systems </a:t>
            </a:r>
            <a:r>
              <a:rPr lang="en-AE" sz="3600" kern="100" dirty="0" err="1">
                <a:effectLst/>
                <a:latin typeface="Times New Roman" panose="02020603050405020304" pitchFamily="18" charset="0"/>
                <a:ea typeface="Calibri" panose="020F0502020204030204" pitchFamily="34" charset="0"/>
              </a:rPr>
              <a:t>analyze</a:t>
            </a:r>
            <a:r>
              <a:rPr lang="en-AE" sz="3600" kern="100" dirty="0">
                <a:effectLst/>
                <a:latin typeface="Times New Roman" panose="02020603050405020304" pitchFamily="18" charset="0"/>
                <a:ea typeface="Calibri" panose="020F0502020204030204" pitchFamily="34" charset="0"/>
              </a:rPr>
              <a:t> data to provide insights for informed decision-making. They generate reports, dashboards, and data visualizations.</a:t>
            </a:r>
          </a:p>
          <a:p>
            <a:endParaRPr lang="en-AE" dirty="0"/>
          </a:p>
        </p:txBody>
      </p:sp>
      <p:sp>
        <p:nvSpPr>
          <p:cNvPr id="4" name="Content Placeholder 3">
            <a:extLst>
              <a:ext uri="{FF2B5EF4-FFF2-40B4-BE49-F238E27FC236}">
                <a16:creationId xmlns:a16="http://schemas.microsoft.com/office/drawing/2014/main" id="{42E850D9-A483-142F-B459-C4228085635F}"/>
              </a:ext>
            </a:extLst>
          </p:cNvPr>
          <p:cNvSpPr>
            <a:spLocks noGrp="1"/>
          </p:cNvSpPr>
          <p:nvPr>
            <p:ph sz="half" idx="2"/>
          </p:nvPr>
        </p:nvSpPr>
        <p:spPr/>
        <p:txBody>
          <a:bodyPr>
            <a:normAutofit/>
          </a:bodyPr>
          <a:lstStyle/>
          <a:p>
            <a:r>
              <a:rPr lang="ar-SA" sz="4400" dirty="0">
                <a:solidFill>
                  <a:srgbClr val="0070C0"/>
                </a:solidFill>
              </a:rPr>
              <a:t>أنظمة الذكاء التجاري </a:t>
            </a:r>
            <a:r>
              <a:rPr lang="en-US" sz="4400" dirty="0">
                <a:solidFill>
                  <a:srgbClr val="0070C0"/>
                </a:solidFill>
              </a:rPr>
              <a:t>(BI) </a:t>
            </a:r>
          </a:p>
          <a:p>
            <a:r>
              <a:rPr lang="ar-SA" sz="4400" dirty="0"/>
              <a:t>تحلل أنظمة </a:t>
            </a:r>
            <a:r>
              <a:rPr lang="en-US" sz="4400" dirty="0"/>
              <a:t> BI </a:t>
            </a:r>
            <a:r>
              <a:rPr lang="ar-SA" sz="4400" dirty="0"/>
              <a:t>البيانات لتوفير رؤى تساعد في اتخاذ قرارات مستنيرة. إنها تولد تقارير ولوحات معلومات وتصورات بيانية.</a:t>
            </a:r>
            <a:endParaRPr lang="en-AE" sz="4400" dirty="0"/>
          </a:p>
        </p:txBody>
      </p:sp>
      <p:sp>
        <p:nvSpPr>
          <p:cNvPr id="6" name="Slide Number Placeholder 5">
            <a:extLst>
              <a:ext uri="{FF2B5EF4-FFF2-40B4-BE49-F238E27FC236}">
                <a16:creationId xmlns:a16="http://schemas.microsoft.com/office/drawing/2014/main" id="{AD5407F7-1E41-92B9-1C36-7880E2E6BB8D}"/>
              </a:ext>
            </a:extLst>
          </p:cNvPr>
          <p:cNvSpPr>
            <a:spLocks noGrp="1"/>
          </p:cNvSpPr>
          <p:nvPr>
            <p:ph type="sldNum" sz="quarter" idx="12"/>
          </p:nvPr>
        </p:nvSpPr>
        <p:spPr/>
        <p:txBody>
          <a:bodyPr/>
          <a:lstStyle/>
          <a:p>
            <a:fld id="{24E1593F-C6A5-48D7-8322-BC8526C86B25}" type="slidenum">
              <a:rPr lang="en-AE" smtClean="0"/>
              <a:pPr/>
              <a:t>15</a:t>
            </a:fld>
            <a:r>
              <a:rPr lang="en-AE"/>
              <a:t> of 37</a:t>
            </a:r>
            <a:endParaRPr lang="en-AE" dirty="0"/>
          </a:p>
        </p:txBody>
      </p:sp>
    </p:spTree>
    <p:extLst>
      <p:ext uri="{BB962C8B-B14F-4D97-AF65-F5344CB8AC3E}">
        <p14:creationId xmlns:p14="http://schemas.microsoft.com/office/powerpoint/2010/main" val="322325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140F-2278-ACF3-F133-5163E17DC5DE}"/>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3" name="Content Placeholder 2">
            <a:extLst>
              <a:ext uri="{FF2B5EF4-FFF2-40B4-BE49-F238E27FC236}">
                <a16:creationId xmlns:a16="http://schemas.microsoft.com/office/drawing/2014/main" id="{25288062-0226-7E08-596A-E5871B891843}"/>
              </a:ext>
            </a:extLst>
          </p:cNvPr>
          <p:cNvSpPr>
            <a:spLocks noGrp="1"/>
          </p:cNvSpPr>
          <p:nvPr>
            <p:ph sz="half" idx="1"/>
          </p:nvPr>
        </p:nvSpPr>
        <p:spPr/>
        <p:txBody>
          <a:bodyPr>
            <a:normAutofit lnSpcReduction="10000"/>
          </a:bodyPr>
          <a:lstStyle/>
          <a:p>
            <a:pPr algn="l"/>
            <a:r>
              <a:rPr lang="en-AE" sz="3600" kern="100" dirty="0">
                <a:solidFill>
                  <a:srgbClr val="0070C0"/>
                </a:solidFill>
                <a:effectLst/>
                <a:latin typeface="Times New Roman" panose="02020603050405020304" pitchFamily="18" charset="0"/>
                <a:ea typeface="Calibri" panose="020F0502020204030204" pitchFamily="34" charset="0"/>
              </a:rPr>
              <a:t>Healthcare Information Systems: </a:t>
            </a:r>
          </a:p>
          <a:p>
            <a:pPr algn="l"/>
            <a:r>
              <a:rPr lang="en-AE" sz="3600" kern="100" dirty="0">
                <a:effectLst/>
                <a:latin typeface="Times New Roman" panose="02020603050405020304" pitchFamily="18" charset="0"/>
                <a:ea typeface="Calibri" panose="020F0502020204030204" pitchFamily="34" charset="0"/>
              </a:rPr>
              <a:t>In the healthcare industry, MIS manage patient records, appointments, billing, and medical information. Electronic Health Records (EHR) are a common example.</a:t>
            </a:r>
          </a:p>
          <a:p>
            <a:endParaRPr lang="en-AE" dirty="0"/>
          </a:p>
        </p:txBody>
      </p:sp>
      <p:sp>
        <p:nvSpPr>
          <p:cNvPr id="4" name="Content Placeholder 3">
            <a:extLst>
              <a:ext uri="{FF2B5EF4-FFF2-40B4-BE49-F238E27FC236}">
                <a16:creationId xmlns:a16="http://schemas.microsoft.com/office/drawing/2014/main" id="{94CAFAA6-9E7A-3E3A-AE95-348A524FEA8F}"/>
              </a:ext>
            </a:extLst>
          </p:cNvPr>
          <p:cNvSpPr>
            <a:spLocks noGrp="1"/>
          </p:cNvSpPr>
          <p:nvPr>
            <p:ph sz="half" idx="2"/>
          </p:nvPr>
        </p:nvSpPr>
        <p:spPr/>
        <p:txBody>
          <a:bodyPr>
            <a:normAutofit lnSpcReduction="10000"/>
          </a:bodyPr>
          <a:lstStyle/>
          <a:p>
            <a:r>
              <a:rPr lang="ar-SA" sz="4400" kern="100" dirty="0">
                <a:solidFill>
                  <a:srgbClr val="0070C0"/>
                </a:solidFill>
                <a:effectLst/>
                <a:latin typeface="Times New Roman" panose="02020603050405020304" pitchFamily="18" charset="0"/>
                <a:ea typeface="Calibri" panose="020F0502020204030204" pitchFamily="34" charset="0"/>
              </a:rPr>
              <a:t>أنظمة معلومات الرعاية الصحية</a:t>
            </a:r>
            <a:r>
              <a:rPr lang="ar-SA" sz="4400" kern="100" dirty="0">
                <a:effectLst/>
                <a:latin typeface="Times New Roman" panose="02020603050405020304" pitchFamily="18" charset="0"/>
                <a:ea typeface="Calibri" panose="020F0502020204030204" pitchFamily="34" charset="0"/>
              </a:rPr>
              <a:t>: في صناعة الرعاية الصحية، تدير</a:t>
            </a:r>
            <a:r>
              <a:rPr lang="en-AE" sz="4400" kern="100" dirty="0">
                <a:effectLst/>
                <a:latin typeface="Times New Roman" panose="02020603050405020304" pitchFamily="18" charset="0"/>
                <a:ea typeface="Calibri" panose="020F0502020204030204" pitchFamily="34" charset="0"/>
              </a:rPr>
              <a:t> MIS </a:t>
            </a:r>
            <a:r>
              <a:rPr lang="ar-SA" sz="4400" kern="100" dirty="0">
                <a:effectLst/>
                <a:latin typeface="Times New Roman" panose="02020603050405020304" pitchFamily="18" charset="0"/>
                <a:ea typeface="Calibri" panose="020F0502020204030204" pitchFamily="34" charset="0"/>
              </a:rPr>
              <a:t>سجلات المرضى والمواعيد والفواتير والمعلومات الطبية. سجلات الصحة الإلكترونية</a:t>
            </a:r>
            <a:r>
              <a:rPr lang="en-AE" sz="4400" kern="100" dirty="0">
                <a:effectLst/>
                <a:latin typeface="Times New Roman" panose="02020603050405020304" pitchFamily="18" charset="0"/>
                <a:ea typeface="Calibri" panose="020F0502020204030204" pitchFamily="34" charset="0"/>
              </a:rPr>
              <a:t> (EHR) </a:t>
            </a:r>
            <a:r>
              <a:rPr lang="ar-SA" sz="4400" kern="100" dirty="0">
                <a:effectLst/>
                <a:latin typeface="Times New Roman" panose="02020603050405020304" pitchFamily="18" charset="0"/>
                <a:ea typeface="Calibri" panose="020F0502020204030204" pitchFamily="34" charset="0"/>
              </a:rPr>
              <a:t>هي مثال شائع</a:t>
            </a:r>
            <a:r>
              <a:rPr lang="en-AE" sz="4400" kern="100" dirty="0">
                <a:effectLst/>
                <a:latin typeface="Times New Roman" panose="02020603050405020304" pitchFamily="18" charset="0"/>
                <a:ea typeface="Calibri" panose="020F0502020204030204" pitchFamily="34" charset="0"/>
              </a:rPr>
              <a:t>.</a:t>
            </a:r>
          </a:p>
        </p:txBody>
      </p:sp>
      <p:sp>
        <p:nvSpPr>
          <p:cNvPr id="6" name="Slide Number Placeholder 5">
            <a:extLst>
              <a:ext uri="{FF2B5EF4-FFF2-40B4-BE49-F238E27FC236}">
                <a16:creationId xmlns:a16="http://schemas.microsoft.com/office/drawing/2014/main" id="{A3709CC5-C571-B9FA-4784-370D98796FAE}"/>
              </a:ext>
            </a:extLst>
          </p:cNvPr>
          <p:cNvSpPr>
            <a:spLocks noGrp="1"/>
          </p:cNvSpPr>
          <p:nvPr>
            <p:ph type="sldNum" sz="quarter" idx="12"/>
          </p:nvPr>
        </p:nvSpPr>
        <p:spPr/>
        <p:txBody>
          <a:bodyPr/>
          <a:lstStyle/>
          <a:p>
            <a:fld id="{24E1593F-C6A5-48D7-8322-BC8526C86B25}" type="slidenum">
              <a:rPr lang="en-AE" smtClean="0"/>
              <a:pPr/>
              <a:t>16</a:t>
            </a:fld>
            <a:r>
              <a:rPr lang="en-AE"/>
              <a:t> of 37</a:t>
            </a:r>
            <a:endParaRPr lang="en-AE" dirty="0"/>
          </a:p>
        </p:txBody>
      </p:sp>
    </p:spTree>
    <p:extLst>
      <p:ext uri="{BB962C8B-B14F-4D97-AF65-F5344CB8AC3E}">
        <p14:creationId xmlns:p14="http://schemas.microsoft.com/office/powerpoint/2010/main" val="70789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568F-BE36-3C19-78F8-B926631F7042}"/>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3" name="Content Placeholder 2">
            <a:extLst>
              <a:ext uri="{FF2B5EF4-FFF2-40B4-BE49-F238E27FC236}">
                <a16:creationId xmlns:a16="http://schemas.microsoft.com/office/drawing/2014/main" id="{794B878B-FEAB-7BD2-D1D3-2D66A4FDECCD}"/>
              </a:ext>
            </a:extLst>
          </p:cNvPr>
          <p:cNvSpPr>
            <a:spLocks noGrp="1"/>
          </p:cNvSpPr>
          <p:nvPr>
            <p:ph sz="half" idx="1"/>
          </p:nvPr>
        </p:nvSpPr>
        <p:spPr/>
        <p:txBody>
          <a:bodyPr>
            <a:normAutofit lnSpcReduction="10000"/>
          </a:bodyPr>
          <a:lstStyle/>
          <a:p>
            <a:pPr algn="l"/>
            <a:r>
              <a:rPr lang="en-AE" sz="3600" kern="100" dirty="0">
                <a:solidFill>
                  <a:srgbClr val="0070C0"/>
                </a:solidFill>
                <a:effectLst/>
                <a:latin typeface="Times New Roman" panose="02020603050405020304" pitchFamily="18" charset="0"/>
                <a:ea typeface="Calibri" panose="020F0502020204030204" pitchFamily="34" charset="0"/>
              </a:rPr>
              <a:t>E-commerce Platforms: </a:t>
            </a:r>
          </a:p>
          <a:p>
            <a:pPr algn="l"/>
            <a:r>
              <a:rPr lang="en-AE" sz="3600" kern="100" dirty="0">
                <a:effectLst/>
                <a:latin typeface="Times New Roman" panose="02020603050405020304" pitchFamily="18" charset="0"/>
                <a:ea typeface="Calibri" panose="020F0502020204030204" pitchFamily="34" charset="0"/>
              </a:rPr>
              <a:t>E-commerce platforms use MIS to manage online stores, track sales, inventory, and customer data. They facilitate online sales and marketing.</a:t>
            </a:r>
          </a:p>
          <a:p>
            <a:endParaRPr lang="en-AE" dirty="0"/>
          </a:p>
        </p:txBody>
      </p:sp>
      <p:sp>
        <p:nvSpPr>
          <p:cNvPr id="4" name="Content Placeholder 3">
            <a:extLst>
              <a:ext uri="{FF2B5EF4-FFF2-40B4-BE49-F238E27FC236}">
                <a16:creationId xmlns:a16="http://schemas.microsoft.com/office/drawing/2014/main" id="{E04C7CCC-E651-6043-42C9-D6B2603D328E}"/>
              </a:ext>
            </a:extLst>
          </p:cNvPr>
          <p:cNvSpPr>
            <a:spLocks noGrp="1"/>
          </p:cNvSpPr>
          <p:nvPr>
            <p:ph sz="half" idx="2"/>
          </p:nvPr>
        </p:nvSpPr>
        <p:spPr/>
        <p:txBody>
          <a:bodyPr>
            <a:normAutofit lnSpcReduction="10000"/>
          </a:bodyPr>
          <a:lstStyle/>
          <a:p>
            <a:r>
              <a:rPr lang="ar-SA" sz="4000" kern="100" dirty="0">
                <a:solidFill>
                  <a:srgbClr val="0070C0"/>
                </a:solidFill>
                <a:effectLst/>
                <a:latin typeface="Times New Roman" panose="02020603050405020304" pitchFamily="18" charset="0"/>
                <a:ea typeface="Calibri" panose="020F0502020204030204" pitchFamily="34" charset="0"/>
              </a:rPr>
              <a:t>منصات التجارة الإلكترونية</a:t>
            </a:r>
            <a:r>
              <a:rPr lang="ar-SA" sz="4000" kern="100" dirty="0">
                <a:effectLst/>
                <a:latin typeface="Times New Roman" panose="02020603050405020304" pitchFamily="18" charset="0"/>
                <a:ea typeface="Calibri" panose="020F0502020204030204" pitchFamily="34" charset="0"/>
              </a:rPr>
              <a:t>: تستخدم منصات التجارة الإلكترونية</a:t>
            </a:r>
            <a:r>
              <a:rPr lang="en-AE" sz="4000" kern="100" dirty="0">
                <a:effectLst/>
                <a:latin typeface="Times New Roman" panose="02020603050405020304" pitchFamily="18" charset="0"/>
                <a:ea typeface="Calibri" panose="020F0502020204030204" pitchFamily="34" charset="0"/>
              </a:rPr>
              <a:t> MIS </a:t>
            </a:r>
            <a:r>
              <a:rPr lang="ar-SA" sz="4000" kern="100" dirty="0">
                <a:effectLst/>
                <a:latin typeface="Times New Roman" panose="02020603050405020304" pitchFamily="18" charset="0"/>
                <a:ea typeface="Calibri" panose="020F0502020204030204" pitchFamily="34" charset="0"/>
              </a:rPr>
              <a:t>لإدارة المتاجر عبر الإنترنت وتتبع المبيعات والمخزون وبيانات العملاء. إنها تيسر مبيعات وتسويق المنتجات عبر الإنترنت</a:t>
            </a:r>
            <a:r>
              <a:rPr lang="en-AE" sz="4000" kern="100" dirty="0">
                <a:effectLst/>
                <a:latin typeface="Times New Roman" panose="02020603050405020304" pitchFamily="18" charset="0"/>
                <a:ea typeface="Calibri" panose="020F0502020204030204" pitchFamily="34" charset="0"/>
              </a:rPr>
              <a:t>.</a:t>
            </a:r>
          </a:p>
        </p:txBody>
      </p:sp>
      <p:sp>
        <p:nvSpPr>
          <p:cNvPr id="6" name="Slide Number Placeholder 5">
            <a:extLst>
              <a:ext uri="{FF2B5EF4-FFF2-40B4-BE49-F238E27FC236}">
                <a16:creationId xmlns:a16="http://schemas.microsoft.com/office/drawing/2014/main" id="{27F7E36C-358F-0AB1-E86E-0857183FB8B0}"/>
              </a:ext>
            </a:extLst>
          </p:cNvPr>
          <p:cNvSpPr>
            <a:spLocks noGrp="1"/>
          </p:cNvSpPr>
          <p:nvPr>
            <p:ph type="sldNum" sz="quarter" idx="12"/>
          </p:nvPr>
        </p:nvSpPr>
        <p:spPr/>
        <p:txBody>
          <a:bodyPr/>
          <a:lstStyle/>
          <a:p>
            <a:fld id="{24E1593F-C6A5-48D7-8322-BC8526C86B25}" type="slidenum">
              <a:rPr lang="en-AE" smtClean="0"/>
              <a:pPr/>
              <a:t>17</a:t>
            </a:fld>
            <a:r>
              <a:rPr lang="en-AE"/>
              <a:t> of 37</a:t>
            </a:r>
            <a:endParaRPr lang="en-AE" dirty="0"/>
          </a:p>
        </p:txBody>
      </p:sp>
    </p:spTree>
    <p:extLst>
      <p:ext uri="{BB962C8B-B14F-4D97-AF65-F5344CB8AC3E}">
        <p14:creationId xmlns:p14="http://schemas.microsoft.com/office/powerpoint/2010/main" val="3466394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8569-EA58-39A8-FC40-1C164350CEE3}"/>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3" name="Content Placeholder 2">
            <a:extLst>
              <a:ext uri="{FF2B5EF4-FFF2-40B4-BE49-F238E27FC236}">
                <a16:creationId xmlns:a16="http://schemas.microsoft.com/office/drawing/2014/main" id="{C6AE6F89-371C-A1FB-1B35-AE08E010F6C4}"/>
              </a:ext>
            </a:extLst>
          </p:cNvPr>
          <p:cNvSpPr>
            <a:spLocks noGrp="1"/>
          </p:cNvSpPr>
          <p:nvPr>
            <p:ph sz="half" idx="1"/>
          </p:nvPr>
        </p:nvSpPr>
        <p:spPr/>
        <p:txBody>
          <a:bodyPr>
            <a:normAutofit lnSpcReduction="10000"/>
          </a:bodyPr>
          <a:lstStyle/>
          <a:p>
            <a:pPr algn="l"/>
            <a:r>
              <a:rPr lang="en-AE" sz="3600" kern="100" dirty="0">
                <a:solidFill>
                  <a:srgbClr val="0070C0"/>
                </a:solidFill>
                <a:effectLst/>
                <a:latin typeface="Times New Roman" panose="02020603050405020304" pitchFamily="18" charset="0"/>
                <a:ea typeface="Calibri" panose="020F0502020204030204" pitchFamily="34" charset="0"/>
              </a:rPr>
              <a:t>Educational Management Systems: </a:t>
            </a:r>
          </a:p>
          <a:p>
            <a:pPr algn="l"/>
            <a:r>
              <a:rPr lang="en-AE" sz="3600" kern="100" dirty="0">
                <a:effectLst/>
                <a:latin typeface="Times New Roman" panose="02020603050405020304" pitchFamily="18" charset="0"/>
                <a:ea typeface="Calibri" panose="020F0502020204030204" pitchFamily="34" charset="0"/>
              </a:rPr>
              <a:t>MIS in education manage student records, schedules, and course materials. Learning Management Systems (LMS) are used for online and in-person education.</a:t>
            </a:r>
          </a:p>
          <a:p>
            <a:endParaRPr lang="en-AE" dirty="0"/>
          </a:p>
        </p:txBody>
      </p:sp>
      <p:sp>
        <p:nvSpPr>
          <p:cNvPr id="4" name="Content Placeholder 3">
            <a:extLst>
              <a:ext uri="{FF2B5EF4-FFF2-40B4-BE49-F238E27FC236}">
                <a16:creationId xmlns:a16="http://schemas.microsoft.com/office/drawing/2014/main" id="{3B383F7F-3F77-01B0-F23E-5070801D82A7}"/>
              </a:ext>
            </a:extLst>
          </p:cNvPr>
          <p:cNvSpPr>
            <a:spLocks noGrp="1"/>
          </p:cNvSpPr>
          <p:nvPr>
            <p:ph sz="half" idx="2"/>
          </p:nvPr>
        </p:nvSpPr>
        <p:spPr/>
        <p:txBody>
          <a:bodyPr>
            <a:normAutofit lnSpcReduction="10000"/>
          </a:bodyPr>
          <a:lstStyle/>
          <a:p>
            <a:r>
              <a:rPr lang="ar-SA" sz="4400" dirty="0">
                <a:solidFill>
                  <a:srgbClr val="0070C0"/>
                </a:solidFill>
              </a:rPr>
              <a:t>أنظمة إدارة التعليم</a:t>
            </a:r>
            <a:r>
              <a:rPr lang="ar-SA" sz="4400" dirty="0"/>
              <a:t>:</a:t>
            </a:r>
            <a:endParaRPr lang="en-US" sz="4400" dirty="0"/>
          </a:p>
          <a:p>
            <a:r>
              <a:rPr lang="ar-SA" sz="4400" dirty="0"/>
              <a:t> تدير </a:t>
            </a:r>
            <a:r>
              <a:rPr lang="en-US" sz="4400" dirty="0"/>
              <a:t> MIS </a:t>
            </a:r>
            <a:r>
              <a:rPr lang="ar-SA" sz="4400" dirty="0"/>
              <a:t>في مجال التعليم سجلات الطلاب والجداول ومواد الدروس. تُستخدم أنظمة إدارة التعليم عبر الإنترنت وفي الحضور الشخصي.</a:t>
            </a:r>
            <a:endParaRPr lang="en-AE" sz="4400" dirty="0"/>
          </a:p>
        </p:txBody>
      </p:sp>
      <p:sp>
        <p:nvSpPr>
          <p:cNvPr id="6" name="Slide Number Placeholder 5">
            <a:extLst>
              <a:ext uri="{FF2B5EF4-FFF2-40B4-BE49-F238E27FC236}">
                <a16:creationId xmlns:a16="http://schemas.microsoft.com/office/drawing/2014/main" id="{D29066B1-9D3E-4107-A9B0-B892AD76B2A8}"/>
              </a:ext>
            </a:extLst>
          </p:cNvPr>
          <p:cNvSpPr>
            <a:spLocks noGrp="1"/>
          </p:cNvSpPr>
          <p:nvPr>
            <p:ph type="sldNum" sz="quarter" idx="12"/>
          </p:nvPr>
        </p:nvSpPr>
        <p:spPr/>
        <p:txBody>
          <a:bodyPr/>
          <a:lstStyle/>
          <a:p>
            <a:fld id="{24E1593F-C6A5-48D7-8322-BC8526C86B25}" type="slidenum">
              <a:rPr lang="en-AE" smtClean="0"/>
              <a:pPr/>
              <a:t>18</a:t>
            </a:fld>
            <a:r>
              <a:rPr lang="en-AE"/>
              <a:t> of 37</a:t>
            </a:r>
            <a:endParaRPr lang="en-AE" dirty="0"/>
          </a:p>
        </p:txBody>
      </p:sp>
    </p:spTree>
    <p:extLst>
      <p:ext uri="{BB962C8B-B14F-4D97-AF65-F5344CB8AC3E}">
        <p14:creationId xmlns:p14="http://schemas.microsoft.com/office/powerpoint/2010/main" val="403993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5EFF-E344-0212-18F6-04D3FD638F0F}"/>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3" name="Content Placeholder 2">
            <a:extLst>
              <a:ext uri="{FF2B5EF4-FFF2-40B4-BE49-F238E27FC236}">
                <a16:creationId xmlns:a16="http://schemas.microsoft.com/office/drawing/2014/main" id="{D345507D-F967-5AB4-14CD-AA85172C2E91}"/>
              </a:ext>
            </a:extLst>
          </p:cNvPr>
          <p:cNvSpPr>
            <a:spLocks noGrp="1"/>
          </p:cNvSpPr>
          <p:nvPr>
            <p:ph sz="half" idx="1"/>
          </p:nvPr>
        </p:nvSpPr>
        <p:spPr/>
        <p:txBody>
          <a:bodyPr>
            <a:normAutofit fontScale="92500"/>
          </a:bodyPr>
          <a:lstStyle/>
          <a:p>
            <a:pPr algn="l"/>
            <a:r>
              <a:rPr lang="en-AE" sz="3600" kern="100" dirty="0">
                <a:solidFill>
                  <a:srgbClr val="0070C0"/>
                </a:solidFill>
                <a:effectLst/>
                <a:latin typeface="Times New Roman" panose="02020603050405020304" pitchFamily="18" charset="0"/>
                <a:ea typeface="Calibri" panose="020F0502020204030204" pitchFamily="34" charset="0"/>
              </a:rPr>
              <a:t>Government Information Systems: </a:t>
            </a:r>
          </a:p>
          <a:p>
            <a:pPr algn="l"/>
            <a:r>
              <a:rPr lang="en-AE" sz="3600" kern="100" dirty="0">
                <a:effectLst/>
                <a:latin typeface="Times New Roman" panose="02020603050405020304" pitchFamily="18" charset="0"/>
                <a:ea typeface="Calibri" panose="020F0502020204030204" pitchFamily="34" charset="0"/>
              </a:rPr>
              <a:t>Government agencies use MIS for citizen services, tax collection, law enforcement, and public administration. These systems improve efficiency and data management.</a:t>
            </a:r>
          </a:p>
          <a:p>
            <a:endParaRPr lang="en-AE" dirty="0"/>
          </a:p>
        </p:txBody>
      </p:sp>
      <p:sp>
        <p:nvSpPr>
          <p:cNvPr id="4" name="Content Placeholder 3">
            <a:extLst>
              <a:ext uri="{FF2B5EF4-FFF2-40B4-BE49-F238E27FC236}">
                <a16:creationId xmlns:a16="http://schemas.microsoft.com/office/drawing/2014/main" id="{1216A4BB-AEF6-6000-EAD3-ECA659AAE5C7}"/>
              </a:ext>
            </a:extLst>
          </p:cNvPr>
          <p:cNvSpPr>
            <a:spLocks noGrp="1"/>
          </p:cNvSpPr>
          <p:nvPr>
            <p:ph sz="half" idx="2"/>
          </p:nvPr>
        </p:nvSpPr>
        <p:spPr>
          <a:xfrm>
            <a:off x="6156960" y="1825625"/>
            <a:ext cx="5181600" cy="4351338"/>
          </a:xfrm>
        </p:spPr>
        <p:txBody>
          <a:bodyPr>
            <a:normAutofit fontScale="92500"/>
          </a:bodyPr>
          <a:lstStyle/>
          <a:p>
            <a:r>
              <a:rPr lang="ar-SA" sz="4300" dirty="0">
                <a:solidFill>
                  <a:srgbClr val="0070C0"/>
                </a:solidFill>
              </a:rPr>
              <a:t>أنظمة معلومات الحكومة: </a:t>
            </a:r>
            <a:r>
              <a:rPr lang="ar-SA" sz="4300" dirty="0"/>
              <a:t>تستخدم الجهات الحكومية </a:t>
            </a:r>
            <a:r>
              <a:rPr lang="en-US" sz="4300" dirty="0"/>
              <a:t>      </a:t>
            </a:r>
            <a:r>
              <a:rPr lang="ar-SA" sz="4300" dirty="0"/>
              <a:t>         </a:t>
            </a:r>
          </a:p>
          <a:p>
            <a:r>
              <a:rPr lang="en-US" sz="4300" dirty="0"/>
              <a:t> MIS </a:t>
            </a:r>
            <a:r>
              <a:rPr lang="ar-SA" sz="4300" dirty="0"/>
              <a:t>لخدمات المواطنين وتحصيل الضرائب وإنفاذ القانون والإدارة العامة. هذه الأنظمة تحسن الكفاءة وإدارة البيانات.</a:t>
            </a:r>
            <a:endParaRPr lang="en-AE" dirty="0"/>
          </a:p>
        </p:txBody>
      </p:sp>
      <p:sp>
        <p:nvSpPr>
          <p:cNvPr id="6" name="Slide Number Placeholder 5">
            <a:extLst>
              <a:ext uri="{FF2B5EF4-FFF2-40B4-BE49-F238E27FC236}">
                <a16:creationId xmlns:a16="http://schemas.microsoft.com/office/drawing/2014/main" id="{585CA441-8171-EA15-3677-A792AEE1F9DA}"/>
              </a:ext>
            </a:extLst>
          </p:cNvPr>
          <p:cNvSpPr>
            <a:spLocks noGrp="1"/>
          </p:cNvSpPr>
          <p:nvPr>
            <p:ph type="sldNum" sz="quarter" idx="12"/>
          </p:nvPr>
        </p:nvSpPr>
        <p:spPr/>
        <p:txBody>
          <a:bodyPr/>
          <a:lstStyle/>
          <a:p>
            <a:fld id="{24E1593F-C6A5-48D7-8322-BC8526C86B25}" type="slidenum">
              <a:rPr lang="en-AE" smtClean="0"/>
              <a:pPr/>
              <a:t>19</a:t>
            </a:fld>
            <a:r>
              <a:rPr lang="en-AE"/>
              <a:t> of 37</a:t>
            </a:r>
            <a:endParaRPr lang="en-AE" dirty="0"/>
          </a:p>
        </p:txBody>
      </p:sp>
    </p:spTree>
    <p:extLst>
      <p:ext uri="{BB962C8B-B14F-4D97-AF65-F5344CB8AC3E}">
        <p14:creationId xmlns:p14="http://schemas.microsoft.com/office/powerpoint/2010/main" val="44784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DF23-38E3-736D-AE16-A344E00D20B0}"/>
              </a:ext>
            </a:extLst>
          </p:cNvPr>
          <p:cNvSpPr>
            <a:spLocks noGrp="1"/>
          </p:cNvSpPr>
          <p:nvPr>
            <p:ph type="title"/>
          </p:nvPr>
        </p:nvSpPr>
        <p:spPr>
          <a:blipFill>
            <a:blip r:embed="rId2"/>
            <a:tile tx="0" ty="0" sx="100000" sy="100000" flip="none" algn="tl"/>
          </a:blipFill>
        </p:spPr>
        <p:txBody>
          <a:bodyPr/>
          <a:lstStyle/>
          <a:p>
            <a:r>
              <a:rPr lang="ar-SA" sz="8000" dirty="0">
                <a:solidFill>
                  <a:schemeClr val="bg1"/>
                </a:solidFill>
              </a:rPr>
              <a:t>المحتويات</a:t>
            </a:r>
            <a:endParaRPr lang="en-AE" dirty="0">
              <a:solidFill>
                <a:schemeClr val="bg1"/>
              </a:solidFill>
            </a:endParaRPr>
          </a:p>
        </p:txBody>
      </p:sp>
      <p:sp>
        <p:nvSpPr>
          <p:cNvPr id="3" name="Content Placeholder 2">
            <a:extLst>
              <a:ext uri="{FF2B5EF4-FFF2-40B4-BE49-F238E27FC236}">
                <a16:creationId xmlns:a16="http://schemas.microsoft.com/office/drawing/2014/main" id="{B86768BA-544C-B2C8-3B4D-7C9874A2A201}"/>
              </a:ext>
            </a:extLst>
          </p:cNvPr>
          <p:cNvSpPr>
            <a:spLocks noGrp="1"/>
          </p:cNvSpPr>
          <p:nvPr>
            <p:ph sz="half" idx="1"/>
          </p:nvPr>
        </p:nvSpPr>
        <p:spPr/>
        <p:txBody>
          <a:bodyPr>
            <a:normAutofit fontScale="85000" lnSpcReduction="10000"/>
          </a:bodyPr>
          <a:lstStyle/>
          <a:p>
            <a:pPr>
              <a:lnSpc>
                <a:spcPct val="150000"/>
              </a:lnSpc>
            </a:pPr>
            <a:r>
              <a:rPr lang="ar-SA" sz="3200" dirty="0"/>
              <a:t>	</a:t>
            </a:r>
            <a:endParaRPr lang="en-AE" sz="3200" dirty="0"/>
          </a:p>
        </p:txBody>
      </p:sp>
      <p:sp>
        <p:nvSpPr>
          <p:cNvPr id="4" name="Content Placeholder 3">
            <a:extLst>
              <a:ext uri="{FF2B5EF4-FFF2-40B4-BE49-F238E27FC236}">
                <a16:creationId xmlns:a16="http://schemas.microsoft.com/office/drawing/2014/main" id="{F63C77D4-BCB7-FC38-8E7B-C75C682A6AC1}"/>
              </a:ext>
            </a:extLst>
          </p:cNvPr>
          <p:cNvSpPr>
            <a:spLocks noGrp="1"/>
          </p:cNvSpPr>
          <p:nvPr>
            <p:ph sz="half" idx="2"/>
          </p:nvPr>
        </p:nvSpPr>
        <p:spPr/>
        <p:txBody>
          <a:bodyPr>
            <a:normAutofit fontScale="85000" lnSpcReduction="10000"/>
          </a:bodyPr>
          <a:lstStyle/>
          <a:p>
            <a:pPr marL="514350" indent="-514350">
              <a:lnSpc>
                <a:spcPct val="150000"/>
              </a:lnSpc>
              <a:buAutoNum type="arabicPeriod"/>
            </a:pPr>
            <a:r>
              <a:rPr lang="ar-SA" sz="3200" dirty="0"/>
              <a:t>مقدمة 	</a:t>
            </a:r>
          </a:p>
          <a:p>
            <a:pPr marL="514350" indent="-514350">
              <a:lnSpc>
                <a:spcPct val="150000"/>
              </a:lnSpc>
              <a:buAutoNum type="arabicPeriod"/>
            </a:pPr>
            <a:r>
              <a:rPr lang="ar-IQ" sz="3200" dirty="0">
                <a:solidFill>
                  <a:srgbClr val="FF0000"/>
                </a:solidFill>
              </a:rPr>
              <a:t>نظم المعلومات الادارية</a:t>
            </a:r>
            <a:endParaRPr lang="ar-SA" sz="3200" dirty="0">
              <a:solidFill>
                <a:srgbClr val="FF0000"/>
              </a:solidFill>
            </a:endParaRPr>
          </a:p>
          <a:p>
            <a:pPr marL="514350" indent="-514350">
              <a:lnSpc>
                <a:spcPct val="150000"/>
              </a:lnSpc>
              <a:buFontTx/>
              <a:buAutoNum type="arabicPeriod"/>
            </a:pPr>
            <a:r>
              <a:rPr lang="ar-IQ" sz="3200" dirty="0"/>
              <a:t>أساسيات نظم المعلومات الادارية</a:t>
            </a:r>
            <a:endParaRPr lang="ar-SA" sz="3200" dirty="0"/>
          </a:p>
          <a:p>
            <a:pPr marL="514350" indent="-514350">
              <a:lnSpc>
                <a:spcPct val="150000"/>
              </a:lnSpc>
              <a:buFontTx/>
              <a:buAutoNum type="arabicPeriod"/>
            </a:pPr>
            <a:r>
              <a:rPr lang="ar-IQ" sz="3200" dirty="0"/>
              <a:t>تطبيقات متقدمة لنظم المعلومات الادارية</a:t>
            </a:r>
            <a:endParaRPr lang="ar-SA" sz="3200" dirty="0"/>
          </a:p>
          <a:p>
            <a:pPr marL="514350" indent="-514350">
              <a:lnSpc>
                <a:spcPct val="150000"/>
              </a:lnSpc>
              <a:buFontTx/>
              <a:buAutoNum type="arabicPeriod"/>
            </a:pPr>
            <a:r>
              <a:rPr lang="ar-IQ" sz="3200" dirty="0"/>
              <a:t>موضوعات متقدمة في نظم المعلومات الادارية</a:t>
            </a:r>
            <a:endParaRPr lang="ar-SA" sz="3200" dirty="0"/>
          </a:p>
        </p:txBody>
      </p:sp>
      <p:pic>
        <p:nvPicPr>
          <p:cNvPr id="6" name="Picture 5">
            <a:extLst>
              <a:ext uri="{FF2B5EF4-FFF2-40B4-BE49-F238E27FC236}">
                <a16:creationId xmlns:a16="http://schemas.microsoft.com/office/drawing/2014/main" id="{438EA07B-E3F7-5C93-1E68-7AB496A68919}"/>
              </a:ext>
            </a:extLst>
          </p:cNvPr>
          <p:cNvPicPr>
            <a:picLocks noChangeAspect="1"/>
          </p:cNvPicPr>
          <p:nvPr/>
        </p:nvPicPr>
        <p:blipFill>
          <a:blip r:embed="rId3"/>
          <a:stretch>
            <a:fillRect/>
          </a:stretch>
        </p:blipFill>
        <p:spPr>
          <a:xfrm>
            <a:off x="0" y="1938338"/>
            <a:ext cx="6384758" cy="4238625"/>
          </a:xfrm>
          <a:prstGeom prst="rect">
            <a:avLst/>
          </a:prstGeom>
        </p:spPr>
      </p:pic>
      <p:sp>
        <p:nvSpPr>
          <p:cNvPr id="7" name="Slide Number Placeholder 6">
            <a:extLst>
              <a:ext uri="{FF2B5EF4-FFF2-40B4-BE49-F238E27FC236}">
                <a16:creationId xmlns:a16="http://schemas.microsoft.com/office/drawing/2014/main" id="{B47ED61C-41E1-2AB9-6532-BFBA0CDCC027}"/>
              </a:ext>
            </a:extLst>
          </p:cNvPr>
          <p:cNvSpPr>
            <a:spLocks noGrp="1"/>
          </p:cNvSpPr>
          <p:nvPr>
            <p:ph type="sldNum" sz="quarter" idx="12"/>
          </p:nvPr>
        </p:nvSpPr>
        <p:spPr/>
        <p:txBody>
          <a:bodyPr/>
          <a:lstStyle/>
          <a:p>
            <a:fld id="{24E1593F-C6A5-48D7-8322-BC8526C86B25}" type="slidenum">
              <a:rPr lang="en-AE" smtClean="0"/>
              <a:pPr/>
              <a:t>2</a:t>
            </a:fld>
            <a:r>
              <a:rPr lang="en-AE"/>
              <a:t> of 37</a:t>
            </a:r>
            <a:endParaRPr lang="en-AE" dirty="0"/>
          </a:p>
        </p:txBody>
      </p:sp>
    </p:spTree>
    <p:extLst>
      <p:ext uri="{BB962C8B-B14F-4D97-AF65-F5344CB8AC3E}">
        <p14:creationId xmlns:p14="http://schemas.microsoft.com/office/powerpoint/2010/main" val="1388203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16AD869D-A663-FA45-F181-20FC8CE3E648}"/>
              </a:ext>
            </a:extLst>
          </p:cNvPr>
          <p:cNvPicPr>
            <a:picLocks noChangeAspect="1"/>
          </p:cNvPicPr>
          <p:nvPr/>
        </p:nvPicPr>
        <p:blipFill>
          <a:blip r:embed="rId3"/>
          <a:stretch>
            <a:fillRect/>
          </a:stretch>
        </p:blipFill>
        <p:spPr>
          <a:xfrm>
            <a:off x="0" y="4003040"/>
            <a:ext cx="2836493" cy="2854960"/>
          </a:xfrm>
          <a:prstGeom prst="rect">
            <a:avLst/>
          </a:prstGeom>
        </p:spPr>
      </p:pic>
      <p:sp>
        <p:nvSpPr>
          <p:cNvPr id="2" name="Title 1">
            <a:extLst>
              <a:ext uri="{FF2B5EF4-FFF2-40B4-BE49-F238E27FC236}">
                <a16:creationId xmlns:a16="http://schemas.microsoft.com/office/drawing/2014/main" id="{5BD04002-688C-09C3-DD2D-80DC7615CD5F}"/>
              </a:ext>
            </a:extLst>
          </p:cNvPr>
          <p:cNvSpPr>
            <a:spLocks noGrp="1"/>
          </p:cNvSpPr>
          <p:nvPr>
            <p:ph type="title"/>
          </p:nvPr>
        </p:nvSpPr>
        <p:spPr/>
        <p:txBody>
          <a:bodyPr>
            <a:normAutofit/>
          </a:bodyPr>
          <a:lstStyle/>
          <a:p>
            <a:r>
              <a:rPr lang="ar-SA" sz="8000" b="0" dirty="0"/>
              <a:t>مقال </a:t>
            </a:r>
            <a:r>
              <a:rPr lang="en-US" sz="8000" b="0" dirty="0"/>
              <a:t>Essay</a:t>
            </a:r>
            <a:endParaRPr lang="en-AE" sz="8000" b="0" dirty="0"/>
          </a:p>
        </p:txBody>
      </p:sp>
      <p:sp>
        <p:nvSpPr>
          <p:cNvPr id="3" name="Content Placeholder 2">
            <a:extLst>
              <a:ext uri="{FF2B5EF4-FFF2-40B4-BE49-F238E27FC236}">
                <a16:creationId xmlns:a16="http://schemas.microsoft.com/office/drawing/2014/main" id="{C0FF9DE5-CAAC-01AB-5739-C3508EAAB259}"/>
              </a:ext>
            </a:extLst>
          </p:cNvPr>
          <p:cNvSpPr>
            <a:spLocks noGrp="1"/>
          </p:cNvSpPr>
          <p:nvPr>
            <p:ph idx="1"/>
          </p:nvPr>
        </p:nvSpPr>
        <p:spPr/>
        <p:txBody>
          <a:bodyPr>
            <a:normAutofit fontScale="85000" lnSpcReduction="10000"/>
          </a:bodyPr>
          <a:lstStyle/>
          <a:p>
            <a:pPr marL="514350" indent="-514350">
              <a:lnSpc>
                <a:spcPct val="100000"/>
              </a:lnSpc>
              <a:buFont typeface="+mj-lt"/>
              <a:buAutoNum type="arabicPeriod"/>
            </a:pPr>
            <a:r>
              <a:rPr lang="ar-SA" dirty="0">
                <a:latin typeface="Simplified Arabic" panose="02020603050405020304" pitchFamily="18" charset="-78"/>
                <a:cs typeface="Simplified Arabic" panose="02020603050405020304" pitchFamily="18" charset="-78"/>
              </a:rPr>
              <a:t>اكتب مقالا - بالاشتراك مع أحد زملائك - بصفحتين فقط عن أحد تطبيقات نظم المعلومات الإدارية.</a:t>
            </a:r>
            <a:endParaRPr lang="en-US" dirty="0">
              <a:latin typeface="Simplified Arabic" panose="02020603050405020304" pitchFamily="18" charset="-78"/>
              <a:cs typeface="Simplified Arabic" panose="02020603050405020304" pitchFamily="18" charset="-78"/>
            </a:endParaRPr>
          </a:p>
          <a:p>
            <a:pPr marL="514350" indent="-514350">
              <a:lnSpc>
                <a:spcPct val="100000"/>
              </a:lnSpc>
              <a:buFont typeface="+mj-lt"/>
              <a:buAutoNum type="arabicPeriod"/>
            </a:pPr>
            <a:r>
              <a:rPr lang="ar-SA" dirty="0">
                <a:latin typeface="Simplified Arabic" panose="02020603050405020304" pitchFamily="18" charset="-78"/>
                <a:cs typeface="Simplified Arabic" panose="02020603050405020304" pitchFamily="18" charset="-78"/>
              </a:rPr>
              <a:t> </a:t>
            </a:r>
            <a:r>
              <a:rPr lang="ar-SA" dirty="0">
                <a:solidFill>
                  <a:srgbClr val="C00000"/>
                </a:solidFill>
                <a:latin typeface="Simplified Arabic" panose="02020603050405020304" pitchFamily="18" charset="-78"/>
                <a:cs typeface="Simplified Arabic" panose="02020603050405020304" pitchFamily="18" charset="-78"/>
              </a:rPr>
              <a:t>أبحث عن مقالات او بحوث ذات صلة باللغتين العربية والإنكليزية في الانترنت.</a:t>
            </a:r>
          </a:p>
          <a:p>
            <a:r>
              <a:rPr lang="ar-SA" dirty="0">
                <a:latin typeface="Simplified Arabic" panose="02020603050405020304" pitchFamily="18" charset="-78"/>
                <a:cs typeface="Simplified Arabic" panose="02020603050405020304" pitchFamily="18" charset="-78"/>
              </a:rPr>
              <a:t>3. يتضمن المقال مقدمة وفقرات وخاتمة. </a:t>
            </a:r>
            <a:r>
              <a:rPr lang="ar-SA" dirty="0">
                <a:latin typeface="Simplified Arabic" panose="02020603050405020304" pitchFamily="18" charset="-78"/>
                <a:cs typeface="Simplified Arabic" panose="02020603050405020304" pitchFamily="18" charset="-78"/>
                <a:hlinkClick r:id="rId4"/>
              </a:rPr>
              <a:t>كيف تكتب مقالا أكاديميا؟ </a:t>
            </a:r>
            <a:endParaRPr lang="ar-SA"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4. </a:t>
            </a:r>
            <a:r>
              <a:rPr lang="ar-SA" dirty="0">
                <a:solidFill>
                  <a:srgbClr val="C00000"/>
                </a:solidFill>
                <a:latin typeface="Simplified Arabic" panose="02020603050405020304" pitchFamily="18" charset="-78"/>
                <a:cs typeface="Simplified Arabic" panose="02020603050405020304" pitchFamily="18" charset="-78"/>
              </a:rPr>
              <a:t>ضع عنوانا للبحث والاسم والدراسة (صباحي، مسائي) والشعبة </a:t>
            </a:r>
            <a:r>
              <a:rPr lang="en-US" dirty="0">
                <a:solidFill>
                  <a:srgbClr val="C00000"/>
                </a:solidFill>
                <a:latin typeface="Simplified Arabic" panose="02020603050405020304" pitchFamily="18" charset="-78"/>
                <a:cs typeface="Simplified Arabic" panose="02020603050405020304" pitchFamily="18" charset="-78"/>
              </a:rPr>
              <a:t>A  ، B ، C</a:t>
            </a:r>
          </a:p>
          <a:p>
            <a:r>
              <a:rPr lang="ar-SA" dirty="0">
                <a:latin typeface="Simplified Arabic" panose="02020603050405020304" pitchFamily="18" charset="-78"/>
                <a:cs typeface="Simplified Arabic" panose="02020603050405020304" pitchFamily="18" charset="-78"/>
              </a:rPr>
              <a:t>5. أرسل ملف</a:t>
            </a:r>
            <a:r>
              <a:rPr lang="en-US" dirty="0">
                <a:latin typeface="Simplified Arabic" panose="02020603050405020304" pitchFamily="18" charset="-78"/>
                <a:cs typeface="Simplified Arabic" panose="02020603050405020304" pitchFamily="18" charset="-78"/>
              </a:rPr>
              <a:t> PDF  </a:t>
            </a:r>
            <a:r>
              <a:rPr lang="ar-SA" dirty="0">
                <a:latin typeface="Simplified Arabic" panose="02020603050405020304" pitchFamily="18" charset="-78"/>
                <a:cs typeface="Simplified Arabic" panose="02020603050405020304" pitchFamily="18" charset="-78"/>
              </a:rPr>
              <a:t>الى </a:t>
            </a:r>
            <a:r>
              <a:rPr lang="en-US" sz="2400" dirty="0">
                <a:latin typeface="Simplified Arabic" panose="02020603050405020304" pitchFamily="18" charset="-78"/>
                <a:cs typeface="Simplified Arabic" panose="02020603050405020304" pitchFamily="18" charset="-78"/>
                <a:hlinkClick r:id="rId5"/>
              </a:rPr>
              <a:t>salem.aljundi@kunoozu.edu.iq</a:t>
            </a:r>
            <a:r>
              <a:rPr lang="ar-SA" sz="2400" dirty="0">
                <a:latin typeface="Simplified Arabic" panose="02020603050405020304" pitchFamily="18" charset="-78"/>
                <a:cs typeface="Simplified Arabic" panose="02020603050405020304" pitchFamily="18" charset="-78"/>
              </a:rPr>
              <a:t> </a:t>
            </a:r>
            <a:r>
              <a:rPr lang="en-US" dirty="0">
                <a:latin typeface="Simplified Arabic" panose="02020603050405020304" pitchFamily="18" charset="-78"/>
                <a:cs typeface="Simplified Arabic" panose="02020603050405020304" pitchFamily="18" charset="-78"/>
              </a:rPr>
              <a:t>، </a:t>
            </a:r>
            <a:r>
              <a:rPr lang="ar-SA" dirty="0">
                <a:latin typeface="Simplified Arabic" panose="02020603050405020304" pitchFamily="18" charset="-78"/>
                <a:cs typeface="Simplified Arabic" panose="02020603050405020304" pitchFamily="18" charset="-78"/>
              </a:rPr>
              <a:t>وأبتدأ البريد الالكتروني بالاسم والشعبة وعنوان المقال، وانتظر تأكيد الاستلام</a:t>
            </a:r>
          </a:p>
          <a:p>
            <a:r>
              <a:rPr lang="ar-SA" dirty="0">
                <a:latin typeface="Simplified Arabic" panose="02020603050405020304" pitchFamily="18" charset="-78"/>
                <a:cs typeface="Simplified Arabic" panose="02020603050405020304" pitchFamily="18" charset="-78"/>
              </a:rPr>
              <a:t>6. </a:t>
            </a:r>
            <a:r>
              <a:rPr lang="ar-SA" sz="2400" dirty="0">
                <a:solidFill>
                  <a:srgbClr val="C00000"/>
                </a:solidFill>
                <a:latin typeface="Simplified Arabic" panose="02020603050405020304" pitchFamily="18" charset="-78"/>
                <a:cs typeface="Simplified Arabic" panose="02020603050405020304" pitchFamily="18" charset="-78"/>
              </a:rPr>
              <a:t>أستخدم نمط الخط </a:t>
            </a:r>
            <a:r>
              <a:rPr lang="en-US" sz="2400" dirty="0">
                <a:solidFill>
                  <a:srgbClr val="C00000"/>
                </a:solidFill>
                <a:latin typeface="Simplified Arabic" panose="02020603050405020304" pitchFamily="18" charset="-78"/>
                <a:cs typeface="Simplified Arabic" panose="02020603050405020304" pitchFamily="18" charset="-78"/>
              </a:rPr>
              <a:t> Simplified Arabic </a:t>
            </a:r>
            <a:r>
              <a:rPr lang="ar-SA" sz="2400" dirty="0">
                <a:solidFill>
                  <a:srgbClr val="C00000"/>
                </a:solidFill>
                <a:latin typeface="Simplified Arabic" panose="02020603050405020304" pitchFamily="18" charset="-78"/>
                <a:cs typeface="Simplified Arabic" panose="02020603050405020304" pitchFamily="18" charset="-78"/>
              </a:rPr>
              <a:t>وبحجم خط 14 وأستخدم </a:t>
            </a:r>
            <a:r>
              <a:rPr lang="en-US" sz="2400" dirty="0">
                <a:solidFill>
                  <a:srgbClr val="C00000"/>
                </a:solidFill>
                <a:latin typeface="Simplified Arabic" panose="02020603050405020304" pitchFamily="18" charset="-78"/>
                <a:cs typeface="Simplified Arabic" panose="02020603050405020304" pitchFamily="18" charset="-78"/>
              </a:rPr>
              <a:t> Bold </a:t>
            </a:r>
            <a:r>
              <a:rPr lang="ar-SA" sz="2400" b="1" dirty="0">
                <a:solidFill>
                  <a:srgbClr val="C00000"/>
                </a:solidFill>
                <a:latin typeface="Simplified Arabic" panose="02020603050405020304" pitchFamily="18" charset="-78"/>
                <a:cs typeface="Simplified Arabic" panose="02020603050405020304" pitchFamily="18" charset="-78"/>
              </a:rPr>
              <a:t>للعناوين</a:t>
            </a:r>
            <a:r>
              <a:rPr lang="ar-SA" sz="2400" dirty="0">
                <a:solidFill>
                  <a:srgbClr val="C00000"/>
                </a:solidFill>
                <a:latin typeface="Simplified Arabic" panose="02020603050405020304" pitchFamily="18" charset="-78"/>
                <a:cs typeface="Simplified Arabic" panose="02020603050405020304" pitchFamily="18" charset="-78"/>
              </a:rPr>
              <a:t> الفرعية</a:t>
            </a:r>
            <a:r>
              <a:rPr lang="en-US" sz="2400" dirty="0">
                <a:solidFill>
                  <a:srgbClr val="C00000"/>
                </a:solidFill>
                <a:latin typeface="Simplified Arabic" panose="02020603050405020304" pitchFamily="18" charset="-78"/>
                <a:cs typeface="Simplified Arabic" panose="02020603050405020304" pitchFamily="18" charset="-78"/>
              </a:rPr>
              <a:t> </a:t>
            </a:r>
            <a:r>
              <a:rPr lang="ar-SA" sz="2400" dirty="0">
                <a:solidFill>
                  <a:srgbClr val="C00000"/>
                </a:solidFill>
                <a:latin typeface="Simplified Arabic" panose="02020603050405020304" pitchFamily="18" charset="-78"/>
                <a:cs typeface="Simplified Arabic" panose="02020603050405020304" pitchFamily="18" charset="-78"/>
              </a:rPr>
              <a:t> و </a:t>
            </a:r>
            <a:r>
              <a:rPr lang="en-US" sz="2400" dirty="0">
                <a:solidFill>
                  <a:srgbClr val="C00000"/>
                </a:solidFill>
                <a:latin typeface="Simplified Arabic" panose="02020603050405020304" pitchFamily="18" charset="-78"/>
                <a:cs typeface="Simplified Arabic" panose="02020603050405020304" pitchFamily="18" charset="-78"/>
              </a:rPr>
              <a:t>Line spacing 1</a:t>
            </a:r>
            <a:endParaRPr lang="ar-SA" dirty="0">
              <a:solidFill>
                <a:srgbClr val="C00000"/>
              </a:solidFill>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7. يمكنك وضع صورة واحدة لتوضيح نظام المعلومات المختار.</a:t>
            </a:r>
            <a:endParaRPr lang="en-US"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8</a:t>
            </a:r>
            <a:r>
              <a:rPr lang="ar-SA" dirty="0">
                <a:solidFill>
                  <a:srgbClr val="FF0000"/>
                </a:solidFill>
                <a:latin typeface="Simplified Arabic" panose="02020603050405020304" pitchFamily="18" charset="-78"/>
                <a:cs typeface="Simplified Arabic" panose="02020603050405020304" pitchFamily="18" charset="-78"/>
              </a:rPr>
              <a:t>. أرجو تسمية الملف باسمك واسم زميلك وباللغة الإنكليزية، مثلا </a:t>
            </a:r>
            <a:r>
              <a:rPr lang="en-US" dirty="0">
                <a:solidFill>
                  <a:srgbClr val="FF0000"/>
                </a:solidFill>
                <a:latin typeface="Simplified Arabic" panose="02020603050405020304" pitchFamily="18" charset="-78"/>
                <a:cs typeface="Simplified Arabic" panose="02020603050405020304" pitchFamily="18" charset="-78"/>
              </a:rPr>
              <a:t>Ahmed and Reem </a:t>
            </a:r>
          </a:p>
          <a:p>
            <a:r>
              <a:rPr lang="ar-SA" dirty="0">
                <a:solidFill>
                  <a:srgbClr val="FF0000"/>
                </a:solidFill>
                <a:latin typeface="Simplified Arabic" panose="02020603050405020304" pitchFamily="18" charset="-78"/>
                <a:cs typeface="Simplified Arabic" panose="02020603050405020304" pitchFamily="18" charset="-78"/>
              </a:rPr>
              <a:t>9</a:t>
            </a:r>
            <a:r>
              <a:rPr lang="ar-SA" dirty="0">
                <a:latin typeface="Simplified Arabic" panose="02020603050405020304" pitchFamily="18" charset="-78"/>
                <a:cs typeface="Simplified Arabic" panose="02020603050405020304" pitchFamily="18" charset="-78"/>
              </a:rPr>
              <a:t>. احذر التشابه مع أي مقال لأحد زملائك.</a:t>
            </a:r>
            <a:endParaRPr lang="en-US" dirty="0">
              <a:latin typeface="Simplified Arabic" panose="02020603050405020304" pitchFamily="18" charset="-78"/>
              <a:cs typeface="Simplified Arabic" panose="02020603050405020304" pitchFamily="18" charset="-78"/>
            </a:endParaRPr>
          </a:p>
        </p:txBody>
      </p:sp>
      <p:sp>
        <p:nvSpPr>
          <p:cNvPr id="6" name="Slide Number Placeholder 5">
            <a:extLst>
              <a:ext uri="{FF2B5EF4-FFF2-40B4-BE49-F238E27FC236}">
                <a16:creationId xmlns:a16="http://schemas.microsoft.com/office/drawing/2014/main" id="{BC4B6F5F-6CED-460D-7344-298CB8E859DF}"/>
              </a:ext>
            </a:extLst>
          </p:cNvPr>
          <p:cNvSpPr>
            <a:spLocks noGrp="1"/>
          </p:cNvSpPr>
          <p:nvPr>
            <p:ph type="sldNum" sz="quarter" idx="12"/>
          </p:nvPr>
        </p:nvSpPr>
        <p:spPr/>
        <p:txBody>
          <a:bodyPr/>
          <a:lstStyle/>
          <a:p>
            <a:fld id="{9D7E10A5-D6BE-49F1-B6B0-3994C46CDFDC}" type="slidenum">
              <a:rPr lang="en-AE" smtClean="0"/>
              <a:pPr/>
              <a:t>20</a:t>
            </a:fld>
            <a:r>
              <a:rPr lang="en-AE"/>
              <a:t> of 37</a:t>
            </a:r>
            <a:endParaRPr lang="en-AE" dirty="0"/>
          </a:p>
        </p:txBody>
      </p:sp>
    </p:spTree>
    <p:extLst>
      <p:ext uri="{BB962C8B-B14F-4D97-AF65-F5344CB8AC3E}">
        <p14:creationId xmlns:p14="http://schemas.microsoft.com/office/powerpoint/2010/main" val="146856338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4924-6448-F10A-5D54-19A63C211C6B}"/>
              </a:ext>
            </a:extLst>
          </p:cNvPr>
          <p:cNvSpPr>
            <a:spLocks noGrp="1"/>
          </p:cNvSpPr>
          <p:nvPr>
            <p:ph type="title"/>
          </p:nvPr>
        </p:nvSpPr>
        <p:spPr/>
        <p:txBody>
          <a:bodyPr/>
          <a:lstStyle/>
          <a:p>
            <a:r>
              <a:rPr lang="ar-SA" dirty="0"/>
              <a:t>مكونات</a:t>
            </a:r>
            <a:r>
              <a:rPr lang="ar-SA" sz="4400" dirty="0"/>
              <a:t> نظم المعلومات الإدارية</a:t>
            </a:r>
            <a:endParaRPr lang="en-AE" dirty="0"/>
          </a:p>
        </p:txBody>
      </p:sp>
      <p:sp>
        <p:nvSpPr>
          <p:cNvPr id="3" name="Content Placeholder 2">
            <a:extLst>
              <a:ext uri="{FF2B5EF4-FFF2-40B4-BE49-F238E27FC236}">
                <a16:creationId xmlns:a16="http://schemas.microsoft.com/office/drawing/2014/main" id="{B637F3F9-64B6-2ECF-AA01-DFE57FD4B40C}"/>
              </a:ext>
            </a:extLst>
          </p:cNvPr>
          <p:cNvSpPr>
            <a:spLocks noGrp="1"/>
          </p:cNvSpPr>
          <p:nvPr>
            <p:ph idx="1"/>
          </p:nvPr>
        </p:nvSpPr>
        <p:spPr/>
        <p:txBody>
          <a:bodyPr>
            <a:normAutofit/>
          </a:bodyPr>
          <a:lstStyle/>
          <a:p>
            <a:r>
              <a:rPr lang="ar-SA" sz="3600" dirty="0"/>
              <a:t>1. </a:t>
            </a:r>
            <a:r>
              <a:rPr lang="ar-SA" sz="3600" dirty="0">
                <a:solidFill>
                  <a:srgbClr val="0070C0"/>
                </a:solidFill>
              </a:rPr>
              <a:t>الأجهزة</a:t>
            </a:r>
            <a:r>
              <a:rPr lang="ar-SA" sz="3600" dirty="0"/>
              <a:t>: تشمل الأجهزة الصلبة المستخدمة لجمع ومعالجة وتخزين ونقل البيانات. وتشمل الحواسيب والخوادم وأجهزة التخزين وأجهزة الشبكات والأجهزة الملحقة.</a:t>
            </a:r>
          </a:p>
          <a:p>
            <a:endParaRPr lang="ar-SA" sz="3600" dirty="0"/>
          </a:p>
          <a:p>
            <a:r>
              <a:rPr lang="ar-SA" sz="3600" dirty="0"/>
              <a:t>2. </a:t>
            </a:r>
            <a:r>
              <a:rPr lang="ar-SA" sz="3600" dirty="0">
                <a:solidFill>
                  <a:srgbClr val="0070C0"/>
                </a:solidFill>
              </a:rPr>
              <a:t>البرمجيات</a:t>
            </a:r>
            <a:r>
              <a:rPr lang="ar-SA" sz="3600" dirty="0"/>
              <a:t>: يعتمد نظام </a:t>
            </a:r>
            <a:r>
              <a:rPr lang="en-US" sz="3600" dirty="0"/>
              <a:t>MIS </a:t>
            </a:r>
            <a:r>
              <a:rPr lang="ar-SA" sz="3600" dirty="0"/>
              <a:t>على تطبيقات وبرامج متنوعة لمعالجة وإدارة البيانات. ويمكن أن تشمل هذه البرمجيات أنظمة التشغيل وأنظمة إدارة قواعد البيانات وبرمجيات متخصصة لمهام محددة.</a:t>
            </a:r>
          </a:p>
        </p:txBody>
      </p:sp>
      <p:sp>
        <p:nvSpPr>
          <p:cNvPr id="5" name="Slide Number Placeholder 4">
            <a:extLst>
              <a:ext uri="{FF2B5EF4-FFF2-40B4-BE49-F238E27FC236}">
                <a16:creationId xmlns:a16="http://schemas.microsoft.com/office/drawing/2014/main" id="{4D182C0F-907C-643B-C621-A5716ACC99BA}"/>
              </a:ext>
            </a:extLst>
          </p:cNvPr>
          <p:cNvSpPr>
            <a:spLocks noGrp="1"/>
          </p:cNvSpPr>
          <p:nvPr>
            <p:ph type="sldNum" sz="quarter" idx="12"/>
          </p:nvPr>
        </p:nvSpPr>
        <p:spPr/>
        <p:txBody>
          <a:bodyPr/>
          <a:lstStyle/>
          <a:p>
            <a:fld id="{9D7E10A5-D6BE-49F1-B6B0-3994C46CDFDC}" type="slidenum">
              <a:rPr lang="en-AE" smtClean="0"/>
              <a:pPr/>
              <a:t>21</a:t>
            </a:fld>
            <a:r>
              <a:rPr lang="en-AE"/>
              <a:t> of 37</a:t>
            </a:r>
            <a:endParaRPr lang="en-AE" dirty="0"/>
          </a:p>
        </p:txBody>
      </p:sp>
    </p:spTree>
    <p:extLst>
      <p:ext uri="{BB962C8B-B14F-4D97-AF65-F5344CB8AC3E}">
        <p14:creationId xmlns:p14="http://schemas.microsoft.com/office/powerpoint/2010/main" val="2126217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4924-6448-F10A-5D54-19A63C211C6B}"/>
              </a:ext>
            </a:extLst>
          </p:cNvPr>
          <p:cNvSpPr>
            <a:spLocks noGrp="1"/>
          </p:cNvSpPr>
          <p:nvPr>
            <p:ph type="title"/>
          </p:nvPr>
        </p:nvSpPr>
        <p:spPr/>
        <p:txBody>
          <a:bodyPr/>
          <a:lstStyle/>
          <a:p>
            <a:r>
              <a:rPr lang="ar-SA" dirty="0"/>
              <a:t>مكونات</a:t>
            </a:r>
            <a:r>
              <a:rPr lang="ar-SA" sz="4400" dirty="0"/>
              <a:t> نظم المعلومات الإدارية</a:t>
            </a:r>
            <a:endParaRPr lang="en-AE" dirty="0"/>
          </a:p>
        </p:txBody>
      </p:sp>
      <p:sp>
        <p:nvSpPr>
          <p:cNvPr id="3" name="Content Placeholder 2">
            <a:extLst>
              <a:ext uri="{FF2B5EF4-FFF2-40B4-BE49-F238E27FC236}">
                <a16:creationId xmlns:a16="http://schemas.microsoft.com/office/drawing/2014/main" id="{B637F3F9-64B6-2ECF-AA01-DFE57FD4B40C}"/>
              </a:ext>
            </a:extLst>
          </p:cNvPr>
          <p:cNvSpPr>
            <a:spLocks noGrp="1"/>
          </p:cNvSpPr>
          <p:nvPr>
            <p:ph idx="1"/>
          </p:nvPr>
        </p:nvSpPr>
        <p:spPr/>
        <p:txBody>
          <a:bodyPr>
            <a:normAutofit/>
          </a:bodyPr>
          <a:lstStyle/>
          <a:p>
            <a:r>
              <a:rPr lang="ar-SA" sz="3600" dirty="0"/>
              <a:t>3. </a:t>
            </a:r>
            <a:r>
              <a:rPr lang="ar-SA" sz="3600" dirty="0">
                <a:solidFill>
                  <a:srgbClr val="0070C0"/>
                </a:solidFill>
              </a:rPr>
              <a:t>البيانات</a:t>
            </a:r>
            <a:r>
              <a:rPr lang="ar-SA" sz="3600" dirty="0"/>
              <a:t>: هي المعلومات الخام التي يجمعها نظام </a:t>
            </a:r>
            <a:r>
              <a:rPr lang="en-US" sz="3600" dirty="0"/>
              <a:t>MIS </a:t>
            </a:r>
            <a:r>
              <a:rPr lang="ar-SA" sz="3600" dirty="0"/>
              <a:t> ويعالجها ويخزنها. يمكن أن تتضمن البيانات نصوصًا وأرقامًا وصورًا ومحتوى متعدد الوسائط. البيانات هي مكون أساسي يتعامل معه نظام  </a:t>
            </a:r>
            <a:r>
              <a:rPr lang="en-US" sz="3600" dirty="0"/>
              <a:t>MIS</a:t>
            </a:r>
            <a:r>
              <a:rPr lang="ar-SA" sz="3600" dirty="0"/>
              <a:t> لإنتاج المعلومات.</a:t>
            </a:r>
          </a:p>
          <a:p>
            <a:endParaRPr lang="ar-SA" sz="3600" dirty="0"/>
          </a:p>
          <a:p>
            <a:r>
              <a:rPr lang="ar-SA" sz="3600" dirty="0"/>
              <a:t>4. </a:t>
            </a:r>
            <a:r>
              <a:rPr lang="ar-SA" sz="3600" dirty="0">
                <a:solidFill>
                  <a:srgbClr val="0070C0"/>
                </a:solidFill>
              </a:rPr>
              <a:t>الإجراءات</a:t>
            </a:r>
            <a:r>
              <a:rPr lang="ar-SA" sz="3600" dirty="0"/>
              <a:t>: هي الطرق والقواعد التي تحكم كيفية معالجة البيانات واستخدامها داخل النظام. تشمل الإجراءات عمليات إدخال البيانات والتحقق من صحتها وبروتوكولات الأمان والإرشادات لإدارة البيانات.</a:t>
            </a:r>
          </a:p>
        </p:txBody>
      </p:sp>
      <p:sp>
        <p:nvSpPr>
          <p:cNvPr id="5" name="Slide Number Placeholder 4">
            <a:extLst>
              <a:ext uri="{FF2B5EF4-FFF2-40B4-BE49-F238E27FC236}">
                <a16:creationId xmlns:a16="http://schemas.microsoft.com/office/drawing/2014/main" id="{21CE1A9B-C0FB-40A7-5CE7-CBC1049AC96E}"/>
              </a:ext>
            </a:extLst>
          </p:cNvPr>
          <p:cNvSpPr>
            <a:spLocks noGrp="1"/>
          </p:cNvSpPr>
          <p:nvPr>
            <p:ph type="sldNum" sz="quarter" idx="12"/>
          </p:nvPr>
        </p:nvSpPr>
        <p:spPr/>
        <p:txBody>
          <a:bodyPr/>
          <a:lstStyle/>
          <a:p>
            <a:fld id="{9D7E10A5-D6BE-49F1-B6B0-3994C46CDFDC}" type="slidenum">
              <a:rPr lang="en-AE" smtClean="0"/>
              <a:pPr/>
              <a:t>22</a:t>
            </a:fld>
            <a:r>
              <a:rPr lang="en-AE"/>
              <a:t> of 37</a:t>
            </a:r>
            <a:endParaRPr lang="en-AE" dirty="0"/>
          </a:p>
        </p:txBody>
      </p:sp>
    </p:spTree>
    <p:extLst>
      <p:ext uri="{BB962C8B-B14F-4D97-AF65-F5344CB8AC3E}">
        <p14:creationId xmlns:p14="http://schemas.microsoft.com/office/powerpoint/2010/main" val="500069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4924-6448-F10A-5D54-19A63C211C6B}"/>
              </a:ext>
            </a:extLst>
          </p:cNvPr>
          <p:cNvSpPr>
            <a:spLocks noGrp="1"/>
          </p:cNvSpPr>
          <p:nvPr>
            <p:ph type="title"/>
          </p:nvPr>
        </p:nvSpPr>
        <p:spPr/>
        <p:txBody>
          <a:bodyPr/>
          <a:lstStyle/>
          <a:p>
            <a:r>
              <a:rPr lang="ar-SA" dirty="0"/>
              <a:t>مكونات</a:t>
            </a:r>
            <a:r>
              <a:rPr lang="ar-SA" sz="4400" dirty="0"/>
              <a:t> نظم المعلومات الإدارية</a:t>
            </a:r>
            <a:endParaRPr lang="en-AE" dirty="0"/>
          </a:p>
        </p:txBody>
      </p:sp>
      <p:sp>
        <p:nvSpPr>
          <p:cNvPr id="3" name="Content Placeholder 2">
            <a:extLst>
              <a:ext uri="{FF2B5EF4-FFF2-40B4-BE49-F238E27FC236}">
                <a16:creationId xmlns:a16="http://schemas.microsoft.com/office/drawing/2014/main" id="{B637F3F9-64B6-2ECF-AA01-DFE57FD4B40C}"/>
              </a:ext>
            </a:extLst>
          </p:cNvPr>
          <p:cNvSpPr>
            <a:spLocks noGrp="1"/>
          </p:cNvSpPr>
          <p:nvPr>
            <p:ph idx="1"/>
          </p:nvPr>
        </p:nvSpPr>
        <p:spPr/>
        <p:txBody>
          <a:bodyPr>
            <a:normAutofit/>
          </a:bodyPr>
          <a:lstStyle/>
          <a:p>
            <a:r>
              <a:rPr lang="ar-SA" sz="3600" dirty="0"/>
              <a:t>5. </a:t>
            </a:r>
            <a:r>
              <a:rPr lang="ar-SA" sz="3600" dirty="0">
                <a:solidFill>
                  <a:srgbClr val="0070C0"/>
                </a:solidFill>
              </a:rPr>
              <a:t>الأشخاص</a:t>
            </a:r>
            <a:r>
              <a:rPr lang="ar-SA" sz="3600" dirty="0"/>
              <a:t>: هم جزء أساسي من نظام </a:t>
            </a:r>
            <a:r>
              <a:rPr lang="en-US" sz="3600" dirty="0"/>
              <a:t> .MIS</a:t>
            </a:r>
            <a:r>
              <a:rPr lang="ar-SA" sz="3600" dirty="0"/>
              <a:t>يشمل ذلك الأفراد الذين يتفاعلون مع النظام، مثل المستخدمين النهائيين الذين يقومون بإدخال واسترجاع البيانات، وكذلك محترفي تكنولوجيا المعلومات المسؤولين عن الصيانة وتطوير النظام.</a:t>
            </a:r>
          </a:p>
          <a:p>
            <a:endParaRPr lang="ar-SA" sz="3600" dirty="0"/>
          </a:p>
          <a:p>
            <a:r>
              <a:rPr lang="ar-SA" sz="3600" dirty="0"/>
              <a:t>6. </a:t>
            </a:r>
            <a:r>
              <a:rPr lang="ar-SA" sz="3600" dirty="0">
                <a:solidFill>
                  <a:srgbClr val="0070C0"/>
                </a:solidFill>
              </a:rPr>
              <a:t>الشبكات</a:t>
            </a:r>
            <a:r>
              <a:rPr lang="ar-SA" sz="3600" dirty="0"/>
              <a:t>: غالبًا ما تشمل أنظمة المعلومات الشبكات لربط مكونات مختلفة وتمكين مشاركة المعلومات بين المستخدمين والأجهزة. تسهل الشبكات نقل البيانات والاتصال داخل وخارج المؤسسة.</a:t>
            </a:r>
          </a:p>
        </p:txBody>
      </p:sp>
      <p:sp>
        <p:nvSpPr>
          <p:cNvPr id="5" name="Slide Number Placeholder 4">
            <a:extLst>
              <a:ext uri="{FF2B5EF4-FFF2-40B4-BE49-F238E27FC236}">
                <a16:creationId xmlns:a16="http://schemas.microsoft.com/office/drawing/2014/main" id="{764AABD3-4959-3D4C-1526-A9190F20162C}"/>
              </a:ext>
            </a:extLst>
          </p:cNvPr>
          <p:cNvSpPr>
            <a:spLocks noGrp="1"/>
          </p:cNvSpPr>
          <p:nvPr>
            <p:ph type="sldNum" sz="quarter" idx="12"/>
          </p:nvPr>
        </p:nvSpPr>
        <p:spPr/>
        <p:txBody>
          <a:bodyPr/>
          <a:lstStyle/>
          <a:p>
            <a:fld id="{9D7E10A5-D6BE-49F1-B6B0-3994C46CDFDC}" type="slidenum">
              <a:rPr lang="en-AE" smtClean="0"/>
              <a:pPr/>
              <a:t>23</a:t>
            </a:fld>
            <a:r>
              <a:rPr lang="en-AE"/>
              <a:t> of 37</a:t>
            </a:r>
            <a:endParaRPr lang="en-AE" dirty="0"/>
          </a:p>
        </p:txBody>
      </p:sp>
    </p:spTree>
    <p:extLst>
      <p:ext uri="{BB962C8B-B14F-4D97-AF65-F5344CB8AC3E}">
        <p14:creationId xmlns:p14="http://schemas.microsoft.com/office/powerpoint/2010/main" val="311304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4924-6448-F10A-5D54-19A63C211C6B}"/>
              </a:ext>
            </a:extLst>
          </p:cNvPr>
          <p:cNvSpPr>
            <a:spLocks noGrp="1"/>
          </p:cNvSpPr>
          <p:nvPr>
            <p:ph type="title"/>
          </p:nvPr>
        </p:nvSpPr>
        <p:spPr/>
        <p:txBody>
          <a:bodyPr/>
          <a:lstStyle/>
          <a:p>
            <a:r>
              <a:rPr lang="ar-SA" dirty="0"/>
              <a:t>مكونات</a:t>
            </a:r>
            <a:r>
              <a:rPr lang="ar-SA" sz="4400" dirty="0"/>
              <a:t> نظم المعلومات الإدارية</a:t>
            </a:r>
            <a:endParaRPr lang="en-AE" dirty="0"/>
          </a:p>
        </p:txBody>
      </p:sp>
      <p:sp>
        <p:nvSpPr>
          <p:cNvPr id="3" name="Content Placeholder 2">
            <a:extLst>
              <a:ext uri="{FF2B5EF4-FFF2-40B4-BE49-F238E27FC236}">
                <a16:creationId xmlns:a16="http://schemas.microsoft.com/office/drawing/2014/main" id="{B637F3F9-64B6-2ECF-AA01-DFE57FD4B40C}"/>
              </a:ext>
            </a:extLst>
          </p:cNvPr>
          <p:cNvSpPr>
            <a:spLocks noGrp="1"/>
          </p:cNvSpPr>
          <p:nvPr>
            <p:ph idx="1"/>
          </p:nvPr>
        </p:nvSpPr>
        <p:spPr/>
        <p:txBody>
          <a:bodyPr>
            <a:normAutofit lnSpcReduction="10000"/>
          </a:bodyPr>
          <a:lstStyle/>
          <a:p>
            <a:r>
              <a:rPr lang="ar-SA" sz="3600" dirty="0"/>
              <a:t>7. </a:t>
            </a:r>
            <a:r>
              <a:rPr lang="ar-SA" sz="3600" dirty="0">
                <a:solidFill>
                  <a:srgbClr val="0070C0"/>
                </a:solidFill>
              </a:rPr>
              <a:t>تكنولوجيا الاتصال</a:t>
            </a:r>
            <a:r>
              <a:rPr lang="ar-SA" sz="3600" dirty="0"/>
              <a:t>: غالبًا ما تشمل نظم </a:t>
            </a:r>
            <a:r>
              <a:rPr lang="en-US" sz="3600" dirty="0"/>
              <a:t>MIS </a:t>
            </a:r>
            <a:r>
              <a:rPr lang="ar-SA" sz="3600" dirty="0"/>
              <a:t> أدوات الاتصال مثل البريد الإلكتروني والرسائل الفورية ومؤتمرات الفيديو لتيسير التواصل والتعاون بين المستخدمين.</a:t>
            </a:r>
          </a:p>
          <a:p>
            <a:endParaRPr lang="ar-SA" sz="3600" dirty="0"/>
          </a:p>
          <a:p>
            <a:r>
              <a:rPr lang="ar-SA" sz="3600" dirty="0"/>
              <a:t>هذه المكونات تعمل معًا لخلق نهج شامل ومنهجي لإدارة واستخدام المعلومات داخل المؤسسة. يجمع نظام </a:t>
            </a:r>
            <a:r>
              <a:rPr lang="en-US" sz="3600" dirty="0"/>
              <a:t>MIS </a:t>
            </a:r>
            <a:r>
              <a:rPr lang="ar-SA" sz="3600" dirty="0"/>
              <a:t> بين التكنولوجيا والبيانات والأشخاص والإجراءات لدعم مختلف وظائف الأعمال، بما في ذلك التخطيط واتخاذ القرارات، والتنسيق والرقابة والتحليل، ويلعب دورًا حيويًا في تحسين الكفاءة التنظيمية ودعم اتخاذ القرارات الاستراتيجية.</a:t>
            </a:r>
          </a:p>
        </p:txBody>
      </p:sp>
      <p:sp>
        <p:nvSpPr>
          <p:cNvPr id="5" name="Slide Number Placeholder 4">
            <a:extLst>
              <a:ext uri="{FF2B5EF4-FFF2-40B4-BE49-F238E27FC236}">
                <a16:creationId xmlns:a16="http://schemas.microsoft.com/office/drawing/2014/main" id="{65CC4DF6-2D0C-CAF4-B48A-683DB373B50F}"/>
              </a:ext>
            </a:extLst>
          </p:cNvPr>
          <p:cNvSpPr>
            <a:spLocks noGrp="1"/>
          </p:cNvSpPr>
          <p:nvPr>
            <p:ph type="sldNum" sz="quarter" idx="12"/>
          </p:nvPr>
        </p:nvSpPr>
        <p:spPr/>
        <p:txBody>
          <a:bodyPr/>
          <a:lstStyle/>
          <a:p>
            <a:fld id="{9D7E10A5-D6BE-49F1-B6B0-3994C46CDFDC}" type="slidenum">
              <a:rPr lang="en-AE" smtClean="0"/>
              <a:pPr/>
              <a:t>24</a:t>
            </a:fld>
            <a:r>
              <a:rPr lang="en-AE"/>
              <a:t> of 37</a:t>
            </a:r>
            <a:endParaRPr lang="en-AE" dirty="0"/>
          </a:p>
        </p:txBody>
      </p:sp>
    </p:spTree>
    <p:extLst>
      <p:ext uri="{BB962C8B-B14F-4D97-AF65-F5344CB8AC3E}">
        <p14:creationId xmlns:p14="http://schemas.microsoft.com/office/powerpoint/2010/main" val="1946878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B80D-ECE7-0D06-EBDA-5150C2A4D0D8}"/>
              </a:ext>
            </a:extLst>
          </p:cNvPr>
          <p:cNvSpPr>
            <a:spLocks noGrp="1"/>
          </p:cNvSpPr>
          <p:nvPr>
            <p:ph type="title"/>
          </p:nvPr>
        </p:nvSpPr>
        <p:spPr/>
        <p:txBody>
          <a:bodyPr/>
          <a:lstStyle/>
          <a:p>
            <a:r>
              <a:rPr lang="ar-SA" dirty="0"/>
              <a:t>خصائص</a:t>
            </a:r>
            <a:r>
              <a:rPr lang="ar-SA" sz="4400" dirty="0"/>
              <a:t> نظم المعلومات الإدارية</a:t>
            </a:r>
            <a:endParaRPr lang="en-AE" dirty="0"/>
          </a:p>
        </p:txBody>
      </p:sp>
      <p:sp>
        <p:nvSpPr>
          <p:cNvPr id="3" name="Content Placeholder 2">
            <a:extLst>
              <a:ext uri="{FF2B5EF4-FFF2-40B4-BE49-F238E27FC236}">
                <a16:creationId xmlns:a16="http://schemas.microsoft.com/office/drawing/2014/main" id="{A73F23BF-A584-C9E7-14CD-B724CC0DAD76}"/>
              </a:ext>
            </a:extLst>
          </p:cNvPr>
          <p:cNvSpPr>
            <a:spLocks noGrp="1"/>
          </p:cNvSpPr>
          <p:nvPr>
            <p:ph idx="1"/>
          </p:nvPr>
        </p:nvSpPr>
        <p:spPr/>
        <p:txBody>
          <a:bodyPr>
            <a:normAutofit/>
          </a:bodyPr>
          <a:lstStyle/>
          <a:p>
            <a:r>
              <a:rPr lang="ar-SA" sz="4000" dirty="0"/>
              <a:t>1. </a:t>
            </a:r>
            <a:r>
              <a:rPr lang="ar-SA" sz="4000" dirty="0">
                <a:solidFill>
                  <a:srgbClr val="0070C0"/>
                </a:solidFill>
              </a:rPr>
              <a:t>معالجة المعلومات</a:t>
            </a:r>
            <a:r>
              <a:rPr lang="ar-SA" sz="4000" dirty="0"/>
              <a:t>: تم تصميم </a:t>
            </a:r>
            <a:r>
              <a:rPr lang="en-US" sz="4000" dirty="0"/>
              <a:t> MIS </a:t>
            </a:r>
            <a:r>
              <a:rPr lang="ar-SA" sz="4000" dirty="0"/>
              <a:t>لمعالجة البيانات وتحويلها إلى معلومات ذات مغزى ومفيدة. إنه يتضمن جمع البيانات، وتخزينها، واسترجاعها، وتحليلها لإنتاج تقارير ورؤى.</a:t>
            </a:r>
          </a:p>
          <a:p>
            <a:endParaRPr lang="ar-SA" sz="4000" dirty="0"/>
          </a:p>
          <a:p>
            <a:r>
              <a:rPr lang="ar-SA" sz="4000" dirty="0"/>
              <a:t>2. </a:t>
            </a:r>
            <a:r>
              <a:rPr lang="ar-SA" sz="4000" dirty="0">
                <a:solidFill>
                  <a:srgbClr val="0070C0"/>
                </a:solidFill>
              </a:rPr>
              <a:t>دعم الإدارة</a:t>
            </a:r>
            <a:r>
              <a:rPr lang="ar-SA" sz="4000" dirty="0"/>
              <a:t>: يستهدف </a:t>
            </a:r>
            <a:r>
              <a:rPr lang="en-US" sz="4000" dirty="0"/>
              <a:t> MIS </a:t>
            </a:r>
            <a:r>
              <a:rPr lang="ar-SA" sz="4000" dirty="0"/>
              <a:t>دعم إدارة المؤسسة. إنه يوفر لصناع القرار المعلومات اللازمة للتخطيط والتحكم واتخاذ قرارات مستنيرة.</a:t>
            </a:r>
          </a:p>
        </p:txBody>
      </p:sp>
      <p:sp>
        <p:nvSpPr>
          <p:cNvPr id="5" name="Slide Number Placeholder 4">
            <a:extLst>
              <a:ext uri="{FF2B5EF4-FFF2-40B4-BE49-F238E27FC236}">
                <a16:creationId xmlns:a16="http://schemas.microsoft.com/office/drawing/2014/main" id="{0F925A37-7CA1-1D96-8AF0-431F45DFE349}"/>
              </a:ext>
            </a:extLst>
          </p:cNvPr>
          <p:cNvSpPr>
            <a:spLocks noGrp="1"/>
          </p:cNvSpPr>
          <p:nvPr>
            <p:ph type="sldNum" sz="quarter" idx="12"/>
          </p:nvPr>
        </p:nvSpPr>
        <p:spPr/>
        <p:txBody>
          <a:bodyPr/>
          <a:lstStyle/>
          <a:p>
            <a:fld id="{9D7E10A5-D6BE-49F1-B6B0-3994C46CDFDC}" type="slidenum">
              <a:rPr lang="en-AE" smtClean="0"/>
              <a:pPr/>
              <a:t>25</a:t>
            </a:fld>
            <a:r>
              <a:rPr lang="en-AE"/>
              <a:t> of 37</a:t>
            </a:r>
            <a:endParaRPr lang="en-AE" dirty="0"/>
          </a:p>
        </p:txBody>
      </p:sp>
    </p:spTree>
    <p:extLst>
      <p:ext uri="{BB962C8B-B14F-4D97-AF65-F5344CB8AC3E}">
        <p14:creationId xmlns:p14="http://schemas.microsoft.com/office/powerpoint/2010/main" val="1562061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B80D-ECE7-0D06-EBDA-5150C2A4D0D8}"/>
              </a:ext>
            </a:extLst>
          </p:cNvPr>
          <p:cNvSpPr>
            <a:spLocks noGrp="1"/>
          </p:cNvSpPr>
          <p:nvPr>
            <p:ph type="title"/>
          </p:nvPr>
        </p:nvSpPr>
        <p:spPr/>
        <p:txBody>
          <a:bodyPr/>
          <a:lstStyle/>
          <a:p>
            <a:r>
              <a:rPr lang="ar-SA" dirty="0"/>
              <a:t>خصائص</a:t>
            </a:r>
            <a:r>
              <a:rPr lang="ar-SA" sz="4400" dirty="0"/>
              <a:t> نظم المعلومات الإدارية</a:t>
            </a:r>
            <a:endParaRPr lang="en-AE" dirty="0"/>
          </a:p>
        </p:txBody>
      </p:sp>
      <p:sp>
        <p:nvSpPr>
          <p:cNvPr id="3" name="Content Placeholder 2">
            <a:extLst>
              <a:ext uri="{FF2B5EF4-FFF2-40B4-BE49-F238E27FC236}">
                <a16:creationId xmlns:a16="http://schemas.microsoft.com/office/drawing/2014/main" id="{A73F23BF-A584-C9E7-14CD-B724CC0DAD76}"/>
              </a:ext>
            </a:extLst>
          </p:cNvPr>
          <p:cNvSpPr>
            <a:spLocks noGrp="1"/>
          </p:cNvSpPr>
          <p:nvPr>
            <p:ph idx="1"/>
          </p:nvPr>
        </p:nvSpPr>
        <p:spPr/>
        <p:txBody>
          <a:bodyPr>
            <a:normAutofit/>
          </a:bodyPr>
          <a:lstStyle/>
          <a:p>
            <a:r>
              <a:rPr lang="ar-SA" sz="4000" dirty="0"/>
              <a:t>3. </a:t>
            </a:r>
            <a:r>
              <a:rPr lang="ar-SA" sz="4000" dirty="0">
                <a:solidFill>
                  <a:srgbClr val="0070C0"/>
                </a:solidFill>
              </a:rPr>
              <a:t>البيانات المنظمة</a:t>
            </a:r>
            <a:r>
              <a:rPr lang="ar-SA" sz="4000" dirty="0"/>
              <a:t>: </a:t>
            </a:r>
            <a:r>
              <a:rPr lang="en-US" sz="4000" dirty="0"/>
              <a:t>MIS </a:t>
            </a:r>
            <a:r>
              <a:rPr lang="ar-SA" sz="4000" dirty="0"/>
              <a:t> يتعامل مع البيانات المنظمة، والتي تتبع تنسيقًا محددًا مسبقًا. وهذا يسهل تخزين البيانات واسترجاعها وتحليلها بكفاءة.</a:t>
            </a:r>
          </a:p>
          <a:p>
            <a:endParaRPr lang="ar-SA" sz="4000" dirty="0"/>
          </a:p>
          <a:p>
            <a:r>
              <a:rPr lang="ar-SA" sz="4000" dirty="0"/>
              <a:t>4. </a:t>
            </a:r>
            <a:r>
              <a:rPr lang="ar-SA" sz="4000" dirty="0">
                <a:solidFill>
                  <a:srgbClr val="0070C0"/>
                </a:solidFill>
              </a:rPr>
              <a:t>التكامل</a:t>
            </a:r>
            <a:r>
              <a:rPr lang="ar-SA" sz="4000" dirty="0"/>
              <a:t>: يقوم </a:t>
            </a:r>
            <a:r>
              <a:rPr lang="en-US" sz="4000" dirty="0"/>
              <a:t>MIS </a:t>
            </a:r>
            <a:r>
              <a:rPr lang="ar-SA" sz="4000" dirty="0"/>
              <a:t> بتكامل البيانات من مصادر وأقسام متنوعة داخل المؤسسة. وهذا يسمح بالرؤية الشاملة لعمليات المؤسسة.</a:t>
            </a:r>
          </a:p>
        </p:txBody>
      </p:sp>
      <p:sp>
        <p:nvSpPr>
          <p:cNvPr id="5" name="Slide Number Placeholder 4">
            <a:extLst>
              <a:ext uri="{FF2B5EF4-FFF2-40B4-BE49-F238E27FC236}">
                <a16:creationId xmlns:a16="http://schemas.microsoft.com/office/drawing/2014/main" id="{368FBDE5-F67E-7095-6FAA-0468A18AD9DE}"/>
              </a:ext>
            </a:extLst>
          </p:cNvPr>
          <p:cNvSpPr>
            <a:spLocks noGrp="1"/>
          </p:cNvSpPr>
          <p:nvPr>
            <p:ph type="sldNum" sz="quarter" idx="12"/>
          </p:nvPr>
        </p:nvSpPr>
        <p:spPr/>
        <p:txBody>
          <a:bodyPr/>
          <a:lstStyle/>
          <a:p>
            <a:fld id="{9D7E10A5-D6BE-49F1-B6B0-3994C46CDFDC}" type="slidenum">
              <a:rPr lang="en-AE" smtClean="0"/>
              <a:pPr/>
              <a:t>26</a:t>
            </a:fld>
            <a:r>
              <a:rPr lang="en-AE"/>
              <a:t> of 37</a:t>
            </a:r>
            <a:endParaRPr lang="en-AE" dirty="0"/>
          </a:p>
        </p:txBody>
      </p:sp>
    </p:spTree>
    <p:extLst>
      <p:ext uri="{BB962C8B-B14F-4D97-AF65-F5344CB8AC3E}">
        <p14:creationId xmlns:p14="http://schemas.microsoft.com/office/powerpoint/2010/main" val="1825062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B80D-ECE7-0D06-EBDA-5150C2A4D0D8}"/>
              </a:ext>
            </a:extLst>
          </p:cNvPr>
          <p:cNvSpPr>
            <a:spLocks noGrp="1"/>
          </p:cNvSpPr>
          <p:nvPr>
            <p:ph type="title"/>
          </p:nvPr>
        </p:nvSpPr>
        <p:spPr/>
        <p:txBody>
          <a:bodyPr/>
          <a:lstStyle/>
          <a:p>
            <a:r>
              <a:rPr lang="ar-SA" dirty="0"/>
              <a:t>خصائص</a:t>
            </a:r>
            <a:r>
              <a:rPr lang="ar-SA" sz="4400" dirty="0"/>
              <a:t> نظم المعلومات الإدارية</a:t>
            </a:r>
            <a:endParaRPr lang="en-AE" dirty="0"/>
          </a:p>
        </p:txBody>
      </p:sp>
      <p:sp>
        <p:nvSpPr>
          <p:cNvPr id="3" name="Content Placeholder 2">
            <a:extLst>
              <a:ext uri="{FF2B5EF4-FFF2-40B4-BE49-F238E27FC236}">
                <a16:creationId xmlns:a16="http://schemas.microsoft.com/office/drawing/2014/main" id="{A73F23BF-A584-C9E7-14CD-B724CC0DAD76}"/>
              </a:ext>
            </a:extLst>
          </p:cNvPr>
          <p:cNvSpPr>
            <a:spLocks noGrp="1"/>
          </p:cNvSpPr>
          <p:nvPr>
            <p:ph idx="1"/>
          </p:nvPr>
        </p:nvSpPr>
        <p:spPr/>
        <p:txBody>
          <a:bodyPr>
            <a:normAutofit fontScale="92500" lnSpcReduction="10000"/>
          </a:bodyPr>
          <a:lstStyle/>
          <a:p>
            <a:r>
              <a:rPr lang="ar-SA" sz="4000" dirty="0"/>
              <a:t>5. </a:t>
            </a:r>
            <a:r>
              <a:rPr lang="ar-SA" sz="4000" dirty="0">
                <a:solidFill>
                  <a:srgbClr val="0070C0"/>
                </a:solidFill>
              </a:rPr>
              <a:t>موجهة للمستخدم</a:t>
            </a:r>
            <a:r>
              <a:rPr lang="ar-SA" sz="4000" dirty="0"/>
              <a:t>: تم تصميم أنظمة </a:t>
            </a:r>
            <a:r>
              <a:rPr lang="en-US" sz="4000" dirty="0"/>
              <a:t>MIS </a:t>
            </a:r>
            <a:r>
              <a:rPr lang="ar-SA" sz="4000" dirty="0"/>
              <a:t> بمراعاة احتياجات المستخدمين النهائيين. إنها تقدم واجهات سهلة الاستخدام والقدرة على تخصيص التقارير والوصول إلى البيانات استنادًا إلى أدوار المستخدمين واحتياجاتهم.</a:t>
            </a:r>
          </a:p>
          <a:p>
            <a:endParaRPr lang="ar-SA" sz="4000" dirty="0"/>
          </a:p>
          <a:p>
            <a:r>
              <a:rPr lang="ar-SA" sz="4000" dirty="0"/>
              <a:t>6. </a:t>
            </a:r>
            <a:r>
              <a:rPr lang="ar-SA" sz="4000" dirty="0">
                <a:solidFill>
                  <a:srgbClr val="0070C0"/>
                </a:solidFill>
              </a:rPr>
              <a:t>الوقت المناسب</a:t>
            </a:r>
            <a:r>
              <a:rPr lang="ar-SA" sz="4000" dirty="0"/>
              <a:t>: يوفر </a:t>
            </a:r>
            <a:r>
              <a:rPr lang="en-US" sz="4000" dirty="0"/>
              <a:t> MIS </a:t>
            </a:r>
            <a:r>
              <a:rPr lang="ar-SA" sz="4000" dirty="0"/>
              <a:t>المعلومات في الوقت المناسب. إنه يقدم بيانات في الوقت الحقيقي أو قريب من الوقت الحقيقي، مما يتيح للمديرين اتخاذ قرارات استنادًا إلى أحدث المعلومات المتاحة.</a:t>
            </a:r>
          </a:p>
        </p:txBody>
      </p:sp>
      <p:sp>
        <p:nvSpPr>
          <p:cNvPr id="5" name="Slide Number Placeholder 4">
            <a:extLst>
              <a:ext uri="{FF2B5EF4-FFF2-40B4-BE49-F238E27FC236}">
                <a16:creationId xmlns:a16="http://schemas.microsoft.com/office/drawing/2014/main" id="{E8BB0CD2-F363-3129-EFBC-2C05D28D96D8}"/>
              </a:ext>
            </a:extLst>
          </p:cNvPr>
          <p:cNvSpPr>
            <a:spLocks noGrp="1"/>
          </p:cNvSpPr>
          <p:nvPr>
            <p:ph type="sldNum" sz="quarter" idx="12"/>
          </p:nvPr>
        </p:nvSpPr>
        <p:spPr/>
        <p:txBody>
          <a:bodyPr/>
          <a:lstStyle/>
          <a:p>
            <a:fld id="{9D7E10A5-D6BE-49F1-B6B0-3994C46CDFDC}" type="slidenum">
              <a:rPr lang="en-AE" smtClean="0"/>
              <a:pPr/>
              <a:t>27</a:t>
            </a:fld>
            <a:r>
              <a:rPr lang="en-AE"/>
              <a:t> of 37</a:t>
            </a:r>
            <a:endParaRPr lang="en-AE" dirty="0"/>
          </a:p>
        </p:txBody>
      </p:sp>
    </p:spTree>
    <p:extLst>
      <p:ext uri="{BB962C8B-B14F-4D97-AF65-F5344CB8AC3E}">
        <p14:creationId xmlns:p14="http://schemas.microsoft.com/office/powerpoint/2010/main" val="2450916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B80D-ECE7-0D06-EBDA-5150C2A4D0D8}"/>
              </a:ext>
            </a:extLst>
          </p:cNvPr>
          <p:cNvSpPr>
            <a:spLocks noGrp="1"/>
          </p:cNvSpPr>
          <p:nvPr>
            <p:ph type="title"/>
          </p:nvPr>
        </p:nvSpPr>
        <p:spPr/>
        <p:txBody>
          <a:bodyPr/>
          <a:lstStyle/>
          <a:p>
            <a:r>
              <a:rPr lang="ar-SA" dirty="0"/>
              <a:t>خصائص</a:t>
            </a:r>
            <a:r>
              <a:rPr lang="ar-SA" sz="4400" dirty="0"/>
              <a:t> نظم المعلومات الإدارية</a:t>
            </a:r>
            <a:endParaRPr lang="en-AE" dirty="0"/>
          </a:p>
        </p:txBody>
      </p:sp>
      <p:sp>
        <p:nvSpPr>
          <p:cNvPr id="3" name="Content Placeholder 2">
            <a:extLst>
              <a:ext uri="{FF2B5EF4-FFF2-40B4-BE49-F238E27FC236}">
                <a16:creationId xmlns:a16="http://schemas.microsoft.com/office/drawing/2014/main" id="{A73F23BF-A584-C9E7-14CD-B724CC0DAD76}"/>
              </a:ext>
            </a:extLst>
          </p:cNvPr>
          <p:cNvSpPr>
            <a:spLocks noGrp="1"/>
          </p:cNvSpPr>
          <p:nvPr>
            <p:ph idx="1"/>
          </p:nvPr>
        </p:nvSpPr>
        <p:spPr/>
        <p:txBody>
          <a:bodyPr>
            <a:normAutofit/>
          </a:bodyPr>
          <a:lstStyle/>
          <a:p>
            <a:r>
              <a:rPr lang="ar-SA" sz="4000" dirty="0"/>
              <a:t>7. </a:t>
            </a:r>
            <a:r>
              <a:rPr lang="ar-SA" sz="4000" dirty="0">
                <a:solidFill>
                  <a:srgbClr val="0070C0"/>
                </a:solidFill>
              </a:rPr>
              <a:t>الاتساق</a:t>
            </a:r>
            <a:r>
              <a:rPr lang="ar-SA" sz="4000" dirty="0"/>
              <a:t>: يضمن </a:t>
            </a:r>
            <a:r>
              <a:rPr lang="en-US" sz="4000" dirty="0"/>
              <a:t>MIS</a:t>
            </a:r>
            <a:r>
              <a:rPr lang="ar-SA" sz="4000" dirty="0"/>
              <a:t> اتساق البيانات باستخدام تنسيقات وإجراءات قياسية. وهذا يقلل من الأخطاء والاختلافات في التقارير.</a:t>
            </a:r>
          </a:p>
          <a:p>
            <a:endParaRPr lang="ar-SA" sz="4000" dirty="0"/>
          </a:p>
          <a:p>
            <a:r>
              <a:rPr lang="ar-SA" sz="4000" dirty="0"/>
              <a:t>8. </a:t>
            </a:r>
            <a:r>
              <a:rPr lang="ar-SA" sz="4000" dirty="0">
                <a:solidFill>
                  <a:srgbClr val="0070C0"/>
                </a:solidFill>
              </a:rPr>
              <a:t>التخصيص</a:t>
            </a:r>
            <a:r>
              <a:rPr lang="ar-SA" sz="4000" dirty="0"/>
              <a:t>: يمكن تخصيص </a:t>
            </a:r>
            <a:r>
              <a:rPr lang="en-US" sz="4000" dirty="0"/>
              <a:t> MIS </a:t>
            </a:r>
            <a:r>
              <a:rPr lang="ar-SA" sz="4000" dirty="0"/>
              <a:t>وفقًا لاحتياجات المؤسسة الخاصة. إنه يتيح إنشاء تقارير مخصصة وأدوات تحليل البيانات.</a:t>
            </a:r>
          </a:p>
        </p:txBody>
      </p:sp>
      <p:sp>
        <p:nvSpPr>
          <p:cNvPr id="5" name="Slide Number Placeholder 4">
            <a:extLst>
              <a:ext uri="{FF2B5EF4-FFF2-40B4-BE49-F238E27FC236}">
                <a16:creationId xmlns:a16="http://schemas.microsoft.com/office/drawing/2014/main" id="{309BC7D6-0635-050D-B70E-370FD6478D6C}"/>
              </a:ext>
            </a:extLst>
          </p:cNvPr>
          <p:cNvSpPr>
            <a:spLocks noGrp="1"/>
          </p:cNvSpPr>
          <p:nvPr>
            <p:ph type="sldNum" sz="quarter" idx="12"/>
          </p:nvPr>
        </p:nvSpPr>
        <p:spPr/>
        <p:txBody>
          <a:bodyPr/>
          <a:lstStyle/>
          <a:p>
            <a:fld id="{9D7E10A5-D6BE-49F1-B6B0-3994C46CDFDC}" type="slidenum">
              <a:rPr lang="en-AE" smtClean="0"/>
              <a:pPr/>
              <a:t>28</a:t>
            </a:fld>
            <a:r>
              <a:rPr lang="en-AE"/>
              <a:t> of 37</a:t>
            </a:r>
            <a:endParaRPr lang="en-AE" dirty="0"/>
          </a:p>
        </p:txBody>
      </p:sp>
    </p:spTree>
    <p:extLst>
      <p:ext uri="{BB962C8B-B14F-4D97-AF65-F5344CB8AC3E}">
        <p14:creationId xmlns:p14="http://schemas.microsoft.com/office/powerpoint/2010/main" val="3266365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B80D-ECE7-0D06-EBDA-5150C2A4D0D8}"/>
              </a:ext>
            </a:extLst>
          </p:cNvPr>
          <p:cNvSpPr>
            <a:spLocks noGrp="1"/>
          </p:cNvSpPr>
          <p:nvPr>
            <p:ph type="title"/>
          </p:nvPr>
        </p:nvSpPr>
        <p:spPr/>
        <p:txBody>
          <a:bodyPr/>
          <a:lstStyle/>
          <a:p>
            <a:r>
              <a:rPr lang="ar-SA" dirty="0"/>
              <a:t>خصائص</a:t>
            </a:r>
            <a:r>
              <a:rPr lang="ar-SA" sz="4400" dirty="0"/>
              <a:t> نظم المعلومات الإدارية</a:t>
            </a:r>
            <a:endParaRPr lang="en-AE" dirty="0"/>
          </a:p>
        </p:txBody>
      </p:sp>
      <p:sp>
        <p:nvSpPr>
          <p:cNvPr id="3" name="Content Placeholder 2">
            <a:extLst>
              <a:ext uri="{FF2B5EF4-FFF2-40B4-BE49-F238E27FC236}">
                <a16:creationId xmlns:a16="http://schemas.microsoft.com/office/drawing/2014/main" id="{A73F23BF-A584-C9E7-14CD-B724CC0DAD76}"/>
              </a:ext>
            </a:extLst>
          </p:cNvPr>
          <p:cNvSpPr>
            <a:spLocks noGrp="1"/>
          </p:cNvSpPr>
          <p:nvPr>
            <p:ph idx="1"/>
          </p:nvPr>
        </p:nvSpPr>
        <p:spPr/>
        <p:txBody>
          <a:bodyPr>
            <a:normAutofit/>
          </a:bodyPr>
          <a:lstStyle/>
          <a:p>
            <a:r>
              <a:rPr lang="ar-SA" sz="4000" dirty="0"/>
              <a:t>9. </a:t>
            </a:r>
            <a:r>
              <a:rPr lang="ar-SA" sz="4000" dirty="0">
                <a:solidFill>
                  <a:srgbClr val="0070C0"/>
                </a:solidFill>
              </a:rPr>
              <a:t>الأمان</a:t>
            </a:r>
            <a:r>
              <a:rPr lang="ar-SA" sz="4000" dirty="0"/>
              <a:t>: الأمان هو جزء حاسم من </a:t>
            </a:r>
            <a:r>
              <a:rPr lang="en-US" sz="4000" dirty="0"/>
              <a:t>.MIS </a:t>
            </a:r>
            <a:r>
              <a:rPr lang="ar-SA" sz="4000" dirty="0"/>
              <a:t> يتضمن ضوابط الوصول وتشفير البيانات وتدابير لحماية البيانات من الوصول غير المصرح به أو انتهاكات الأمان.</a:t>
            </a:r>
          </a:p>
          <a:p>
            <a:endParaRPr lang="ar-SA" sz="4000" dirty="0"/>
          </a:p>
          <a:p>
            <a:r>
              <a:rPr lang="ar-SA" sz="4000" dirty="0"/>
              <a:t>10. </a:t>
            </a:r>
            <a:r>
              <a:rPr lang="ar-SA" sz="4000" dirty="0">
                <a:solidFill>
                  <a:srgbClr val="0070C0"/>
                </a:solidFill>
              </a:rPr>
              <a:t>التوسعة</a:t>
            </a:r>
            <a:r>
              <a:rPr lang="ar-SA" sz="4000" dirty="0"/>
              <a:t>: أنظمة </a:t>
            </a:r>
            <a:r>
              <a:rPr lang="en-US" sz="4000" dirty="0"/>
              <a:t>MIS</a:t>
            </a:r>
            <a:r>
              <a:rPr lang="ar-SA" sz="4000" dirty="0"/>
              <a:t> يمكن أن تنمو مع المؤسسة. تم تصميمها للتعامل مع زيادة حجم البيانات وعبء المستخدمين مع توسع أعمال الشركة.</a:t>
            </a:r>
          </a:p>
        </p:txBody>
      </p:sp>
      <p:sp>
        <p:nvSpPr>
          <p:cNvPr id="5" name="Slide Number Placeholder 4">
            <a:extLst>
              <a:ext uri="{FF2B5EF4-FFF2-40B4-BE49-F238E27FC236}">
                <a16:creationId xmlns:a16="http://schemas.microsoft.com/office/drawing/2014/main" id="{9FFB9210-5318-B77B-A8C0-39978719CDA7}"/>
              </a:ext>
            </a:extLst>
          </p:cNvPr>
          <p:cNvSpPr>
            <a:spLocks noGrp="1"/>
          </p:cNvSpPr>
          <p:nvPr>
            <p:ph type="sldNum" sz="quarter" idx="12"/>
          </p:nvPr>
        </p:nvSpPr>
        <p:spPr/>
        <p:txBody>
          <a:bodyPr/>
          <a:lstStyle/>
          <a:p>
            <a:fld id="{9D7E10A5-D6BE-49F1-B6B0-3994C46CDFDC}" type="slidenum">
              <a:rPr lang="en-AE" smtClean="0"/>
              <a:pPr/>
              <a:t>29</a:t>
            </a:fld>
            <a:r>
              <a:rPr lang="en-AE"/>
              <a:t> of 37</a:t>
            </a:r>
            <a:endParaRPr lang="en-AE" dirty="0"/>
          </a:p>
        </p:txBody>
      </p:sp>
    </p:spTree>
    <p:extLst>
      <p:ext uri="{BB962C8B-B14F-4D97-AF65-F5344CB8AC3E}">
        <p14:creationId xmlns:p14="http://schemas.microsoft.com/office/powerpoint/2010/main" val="1898842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9C10-D761-7ACF-0E34-2BBDA853278F}"/>
              </a:ext>
            </a:extLst>
          </p:cNvPr>
          <p:cNvSpPr>
            <a:spLocks noGrp="1"/>
          </p:cNvSpPr>
          <p:nvPr>
            <p:ph type="title"/>
          </p:nvPr>
        </p:nvSpPr>
        <p:spPr/>
        <p:txBody>
          <a:bodyPr/>
          <a:lstStyle/>
          <a:p>
            <a:r>
              <a:rPr lang="ar-SA" dirty="0"/>
              <a:t>الفصل الثاني: نظم المعلومات الادارية</a:t>
            </a:r>
            <a:endParaRPr lang="en-AE" dirty="0"/>
          </a:p>
        </p:txBody>
      </p:sp>
      <p:sp>
        <p:nvSpPr>
          <p:cNvPr id="4" name="Content Placeholder 3">
            <a:extLst>
              <a:ext uri="{FF2B5EF4-FFF2-40B4-BE49-F238E27FC236}">
                <a16:creationId xmlns:a16="http://schemas.microsoft.com/office/drawing/2014/main" id="{A782640D-69CF-408F-80FB-E9257F01E712}"/>
              </a:ext>
            </a:extLst>
          </p:cNvPr>
          <p:cNvSpPr>
            <a:spLocks noGrp="1"/>
          </p:cNvSpPr>
          <p:nvPr>
            <p:ph sz="half" idx="2"/>
          </p:nvPr>
        </p:nvSpPr>
        <p:spPr/>
        <p:txBody>
          <a:bodyPr>
            <a:noAutofit/>
          </a:bodyPr>
          <a:lstStyle/>
          <a:p>
            <a:pPr marL="457200" indent="-457200">
              <a:buFont typeface="Wingdings" panose="05000000000000000000" pitchFamily="2" charset="2"/>
              <a:buChar char="q"/>
            </a:pPr>
            <a:r>
              <a:rPr lang="ar-SA" sz="2600" kern="100" dirty="0">
                <a:effectLst/>
                <a:latin typeface="Times New Roman" panose="02020603050405020304" pitchFamily="18" charset="0"/>
                <a:ea typeface="Calibri" panose="020F0502020204030204" pitchFamily="34" charset="0"/>
                <a:cs typeface="+mn-cs"/>
              </a:rPr>
              <a:t>تعريف</a:t>
            </a:r>
            <a:r>
              <a:rPr lang="en-US" sz="2600" kern="100" dirty="0">
                <a:effectLst/>
                <a:latin typeface="Times New Roman" panose="02020603050405020304" pitchFamily="18" charset="0"/>
                <a:ea typeface="Calibri" panose="020F0502020204030204" pitchFamily="34" charset="0"/>
                <a:cs typeface="+mn-cs"/>
              </a:rPr>
              <a:t> </a:t>
            </a:r>
            <a:r>
              <a:rPr lang="ar-SA" sz="2600" kern="100" dirty="0">
                <a:effectLst/>
                <a:latin typeface="Times New Roman" panose="02020603050405020304" pitchFamily="18" charset="0"/>
                <a:ea typeface="Calibri" panose="020F0502020204030204" pitchFamily="34" charset="0"/>
                <a:cs typeface="+mn-cs"/>
              </a:rPr>
              <a:t>نظم المعلومات الإدارية</a:t>
            </a:r>
          </a:p>
          <a:p>
            <a:pPr marL="457200" indent="-457200">
              <a:buFont typeface="Wingdings" panose="05000000000000000000" pitchFamily="2" charset="2"/>
              <a:buChar char="q"/>
            </a:pPr>
            <a:r>
              <a:rPr lang="ar-SA" sz="2600" kern="100" dirty="0">
                <a:effectLst/>
                <a:latin typeface="Times New Roman" panose="02020603050405020304" pitchFamily="18" charset="0"/>
                <a:ea typeface="Calibri" panose="020F0502020204030204" pitchFamily="34" charset="0"/>
                <a:cs typeface="+mn-cs"/>
              </a:rPr>
              <a:t>تطبيقات نظم المعلومات الإدارية</a:t>
            </a:r>
          </a:p>
          <a:p>
            <a:pPr marL="457200" indent="-457200">
              <a:buFont typeface="Wingdings" panose="05000000000000000000" pitchFamily="2" charset="2"/>
              <a:buChar char="q"/>
            </a:pPr>
            <a:r>
              <a:rPr lang="ar-SA" sz="2600" dirty="0">
                <a:cs typeface="+mn-cs"/>
              </a:rPr>
              <a:t>مقال </a:t>
            </a:r>
            <a:r>
              <a:rPr lang="en-US" sz="2600" dirty="0">
                <a:cs typeface="+mn-cs"/>
              </a:rPr>
              <a:t>Assignment</a:t>
            </a:r>
            <a:endParaRPr lang="ar-SA" sz="2600" dirty="0">
              <a:cs typeface="+mn-cs"/>
            </a:endParaRPr>
          </a:p>
          <a:p>
            <a:pPr marL="457200" indent="-457200">
              <a:buFont typeface="Wingdings" panose="05000000000000000000" pitchFamily="2" charset="2"/>
              <a:buChar char="q"/>
            </a:pPr>
            <a:r>
              <a:rPr lang="ar-SA" sz="2600" dirty="0">
                <a:cs typeface="+mn-cs"/>
              </a:rPr>
              <a:t>مكونات نظم المعلومات الإدارية</a:t>
            </a:r>
          </a:p>
          <a:p>
            <a:pPr marL="457200" indent="-457200">
              <a:buFont typeface="Wingdings" panose="05000000000000000000" pitchFamily="2" charset="2"/>
              <a:buChar char="q"/>
            </a:pPr>
            <a:r>
              <a:rPr lang="ar-SA" sz="2600" dirty="0">
                <a:cs typeface="+mn-cs"/>
              </a:rPr>
              <a:t>خصائص نظم المعلومات الإدارية</a:t>
            </a:r>
          </a:p>
          <a:p>
            <a:pPr marL="457200" indent="-457200">
              <a:buFont typeface="Wingdings" panose="05000000000000000000" pitchFamily="2" charset="2"/>
              <a:buChar char="q"/>
            </a:pPr>
            <a:r>
              <a:rPr lang="ar-SA" sz="2600" dirty="0">
                <a:cs typeface="+mn-cs"/>
              </a:rPr>
              <a:t>الدور الاستراتيجي لنظم المعلومات الإدارية </a:t>
            </a:r>
            <a:endParaRPr lang="en-US" sz="2600" dirty="0">
              <a:cs typeface="+mn-cs"/>
            </a:endParaRPr>
          </a:p>
          <a:p>
            <a:pPr marL="457200" indent="-457200">
              <a:buFont typeface="Wingdings" panose="05000000000000000000" pitchFamily="2" charset="2"/>
              <a:buChar char="q"/>
            </a:pPr>
            <a:endParaRPr lang="en-AE" sz="2600" dirty="0">
              <a:cs typeface="+mn-cs"/>
            </a:endParaRPr>
          </a:p>
        </p:txBody>
      </p:sp>
      <p:pic>
        <p:nvPicPr>
          <p:cNvPr id="6" name="Content Placeholder 5">
            <a:extLst>
              <a:ext uri="{FF2B5EF4-FFF2-40B4-BE49-F238E27FC236}">
                <a16:creationId xmlns:a16="http://schemas.microsoft.com/office/drawing/2014/main" id="{3DBFAA1A-4E04-FBEC-2024-1355337E2481}"/>
              </a:ext>
            </a:extLst>
          </p:cNvPr>
          <p:cNvPicPr>
            <a:picLocks noGrp="1" noChangeAspect="1"/>
          </p:cNvPicPr>
          <p:nvPr>
            <p:ph sz="half" idx="1"/>
          </p:nvPr>
        </p:nvPicPr>
        <p:blipFill>
          <a:blip r:embed="rId2"/>
          <a:stretch>
            <a:fillRect/>
          </a:stretch>
        </p:blipFill>
        <p:spPr>
          <a:xfrm>
            <a:off x="838200" y="2543969"/>
            <a:ext cx="5181600" cy="2914650"/>
          </a:xfrm>
          <a:prstGeom prst="rect">
            <a:avLst/>
          </a:prstGeom>
        </p:spPr>
      </p:pic>
      <p:sp>
        <p:nvSpPr>
          <p:cNvPr id="3" name="Slide Number Placeholder 2">
            <a:extLst>
              <a:ext uri="{FF2B5EF4-FFF2-40B4-BE49-F238E27FC236}">
                <a16:creationId xmlns:a16="http://schemas.microsoft.com/office/drawing/2014/main" id="{6CDC775C-33C6-ADA9-1D42-B6B8F0250C9E}"/>
              </a:ext>
            </a:extLst>
          </p:cNvPr>
          <p:cNvSpPr>
            <a:spLocks noGrp="1"/>
          </p:cNvSpPr>
          <p:nvPr>
            <p:ph type="sldNum" sz="quarter" idx="12"/>
          </p:nvPr>
        </p:nvSpPr>
        <p:spPr/>
        <p:txBody>
          <a:bodyPr/>
          <a:lstStyle/>
          <a:p>
            <a:fld id="{24E1593F-C6A5-48D7-8322-BC8526C86B25}" type="slidenum">
              <a:rPr lang="en-AE" smtClean="0"/>
              <a:pPr/>
              <a:t>3</a:t>
            </a:fld>
            <a:r>
              <a:rPr lang="en-AE"/>
              <a:t> of 37</a:t>
            </a:r>
            <a:endParaRPr lang="en-AE" dirty="0"/>
          </a:p>
        </p:txBody>
      </p:sp>
    </p:spTree>
    <p:extLst>
      <p:ext uri="{BB962C8B-B14F-4D97-AF65-F5344CB8AC3E}">
        <p14:creationId xmlns:p14="http://schemas.microsoft.com/office/powerpoint/2010/main" val="880991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B80D-ECE7-0D06-EBDA-5150C2A4D0D8}"/>
              </a:ext>
            </a:extLst>
          </p:cNvPr>
          <p:cNvSpPr>
            <a:spLocks noGrp="1"/>
          </p:cNvSpPr>
          <p:nvPr>
            <p:ph type="title"/>
          </p:nvPr>
        </p:nvSpPr>
        <p:spPr/>
        <p:txBody>
          <a:bodyPr/>
          <a:lstStyle/>
          <a:p>
            <a:r>
              <a:rPr lang="ar-SA" dirty="0"/>
              <a:t>خصائص</a:t>
            </a:r>
            <a:r>
              <a:rPr lang="ar-SA" sz="4400" dirty="0"/>
              <a:t> نظم المعلومات الإدارية</a:t>
            </a:r>
            <a:endParaRPr lang="en-AE" dirty="0"/>
          </a:p>
        </p:txBody>
      </p:sp>
      <p:sp>
        <p:nvSpPr>
          <p:cNvPr id="3" name="Content Placeholder 2">
            <a:extLst>
              <a:ext uri="{FF2B5EF4-FFF2-40B4-BE49-F238E27FC236}">
                <a16:creationId xmlns:a16="http://schemas.microsoft.com/office/drawing/2014/main" id="{A73F23BF-A584-C9E7-14CD-B724CC0DAD76}"/>
              </a:ext>
            </a:extLst>
          </p:cNvPr>
          <p:cNvSpPr>
            <a:spLocks noGrp="1"/>
          </p:cNvSpPr>
          <p:nvPr>
            <p:ph idx="1"/>
          </p:nvPr>
        </p:nvSpPr>
        <p:spPr/>
        <p:txBody>
          <a:bodyPr>
            <a:normAutofit/>
          </a:bodyPr>
          <a:lstStyle/>
          <a:p>
            <a:r>
              <a:rPr lang="ar-SA" sz="4000" dirty="0"/>
              <a:t>11. </a:t>
            </a:r>
            <a:r>
              <a:rPr lang="ar-SA" sz="4000" dirty="0">
                <a:solidFill>
                  <a:srgbClr val="0070C0"/>
                </a:solidFill>
              </a:rPr>
              <a:t>البيانات التاريخية</a:t>
            </a:r>
            <a:r>
              <a:rPr lang="ar-SA" sz="4000" dirty="0"/>
              <a:t>: يخزن </a:t>
            </a:r>
            <a:r>
              <a:rPr lang="en-US" sz="4000" dirty="0"/>
              <a:t> MIS </a:t>
            </a:r>
            <a:r>
              <a:rPr lang="ar-SA" sz="4000" dirty="0"/>
              <a:t>البيانات التاريخية، مما يتيح للمؤسسات تتبع الاتجاهات وإجراء المقارنات والتخطيط للمستقبل استنادًا إلى الأداء السابق.</a:t>
            </a:r>
          </a:p>
          <a:p>
            <a:endParaRPr lang="ar-SA" sz="4000" dirty="0"/>
          </a:p>
          <a:p>
            <a:r>
              <a:rPr lang="ar-SA" sz="4000" dirty="0"/>
              <a:t>12. </a:t>
            </a:r>
            <a:r>
              <a:rPr lang="ar-SA" sz="4000" dirty="0">
                <a:solidFill>
                  <a:srgbClr val="0070C0"/>
                </a:solidFill>
              </a:rPr>
              <a:t>الوصول</a:t>
            </a:r>
            <a:r>
              <a:rPr lang="ar-SA" sz="4000" dirty="0"/>
              <a:t>: يتيح </a:t>
            </a:r>
            <a:r>
              <a:rPr lang="en-US" sz="4000" dirty="0"/>
              <a:t>MIS </a:t>
            </a:r>
            <a:r>
              <a:rPr lang="ar-SA" sz="4000" dirty="0"/>
              <a:t> للمستخدمين المصرح لهم الوصول إلى المعلومات من مواقع متنوعة، سواء داخل المؤسسة أو عن بعد، داعمًا للتنقل والعمل عن بعد.</a:t>
            </a:r>
          </a:p>
        </p:txBody>
      </p:sp>
      <p:sp>
        <p:nvSpPr>
          <p:cNvPr id="5" name="Slide Number Placeholder 4">
            <a:extLst>
              <a:ext uri="{FF2B5EF4-FFF2-40B4-BE49-F238E27FC236}">
                <a16:creationId xmlns:a16="http://schemas.microsoft.com/office/drawing/2014/main" id="{F32FAE22-9E78-FC7C-56FF-6F4D5D9E45BC}"/>
              </a:ext>
            </a:extLst>
          </p:cNvPr>
          <p:cNvSpPr>
            <a:spLocks noGrp="1"/>
          </p:cNvSpPr>
          <p:nvPr>
            <p:ph type="sldNum" sz="quarter" idx="12"/>
          </p:nvPr>
        </p:nvSpPr>
        <p:spPr/>
        <p:txBody>
          <a:bodyPr/>
          <a:lstStyle/>
          <a:p>
            <a:fld id="{9D7E10A5-D6BE-49F1-B6B0-3994C46CDFDC}" type="slidenum">
              <a:rPr lang="en-AE" smtClean="0"/>
              <a:pPr/>
              <a:t>30</a:t>
            </a:fld>
            <a:r>
              <a:rPr lang="en-AE"/>
              <a:t> of 37</a:t>
            </a:r>
            <a:endParaRPr lang="en-AE" dirty="0"/>
          </a:p>
        </p:txBody>
      </p:sp>
    </p:spTree>
    <p:extLst>
      <p:ext uri="{BB962C8B-B14F-4D97-AF65-F5344CB8AC3E}">
        <p14:creationId xmlns:p14="http://schemas.microsoft.com/office/powerpoint/2010/main" val="2635930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B80D-ECE7-0D06-EBDA-5150C2A4D0D8}"/>
              </a:ext>
            </a:extLst>
          </p:cNvPr>
          <p:cNvSpPr>
            <a:spLocks noGrp="1"/>
          </p:cNvSpPr>
          <p:nvPr>
            <p:ph type="title"/>
          </p:nvPr>
        </p:nvSpPr>
        <p:spPr/>
        <p:txBody>
          <a:bodyPr/>
          <a:lstStyle/>
          <a:p>
            <a:r>
              <a:rPr lang="ar-SA" dirty="0"/>
              <a:t>خصائص</a:t>
            </a:r>
            <a:r>
              <a:rPr lang="ar-SA" sz="4400" dirty="0"/>
              <a:t> نظم المعلومات الإدارية</a:t>
            </a:r>
            <a:endParaRPr lang="en-AE" dirty="0"/>
          </a:p>
        </p:txBody>
      </p:sp>
      <p:sp>
        <p:nvSpPr>
          <p:cNvPr id="3" name="Content Placeholder 2">
            <a:extLst>
              <a:ext uri="{FF2B5EF4-FFF2-40B4-BE49-F238E27FC236}">
                <a16:creationId xmlns:a16="http://schemas.microsoft.com/office/drawing/2014/main" id="{A73F23BF-A584-C9E7-14CD-B724CC0DAD76}"/>
              </a:ext>
            </a:extLst>
          </p:cNvPr>
          <p:cNvSpPr>
            <a:spLocks noGrp="1"/>
          </p:cNvSpPr>
          <p:nvPr>
            <p:ph idx="1"/>
          </p:nvPr>
        </p:nvSpPr>
        <p:spPr/>
        <p:txBody>
          <a:bodyPr>
            <a:normAutofit/>
          </a:bodyPr>
          <a:lstStyle/>
          <a:p>
            <a:r>
              <a:rPr lang="ar-SA" sz="4000" dirty="0"/>
              <a:t>13. </a:t>
            </a:r>
            <a:r>
              <a:rPr lang="ar-SA" sz="4000" dirty="0">
                <a:solidFill>
                  <a:srgbClr val="0070C0"/>
                </a:solidFill>
              </a:rPr>
              <a:t>التقارير</a:t>
            </a:r>
            <a:r>
              <a:rPr lang="ar-SA" sz="4000" dirty="0"/>
              <a:t>: يولد </a:t>
            </a:r>
            <a:r>
              <a:rPr lang="en-US" sz="4000" dirty="0"/>
              <a:t>MIS </a:t>
            </a:r>
            <a:r>
              <a:rPr lang="ar-SA" sz="4000" dirty="0"/>
              <a:t> تقارير متنوعة وتصورات بيانات لتوفير رؤى ودعم عمليات اتخاذ القرار. يمكن أن تتراوح هذه التقارير من التقارير التشغيلية الروتينية إلى التحليل الاستراتيجي.</a:t>
            </a:r>
          </a:p>
          <a:p>
            <a:endParaRPr lang="ar-SA" sz="4000" dirty="0"/>
          </a:p>
          <a:p>
            <a:r>
              <a:rPr lang="ar-SA" sz="4000" dirty="0"/>
              <a:t>14. </a:t>
            </a:r>
            <a:r>
              <a:rPr lang="ar-SA" sz="4000" dirty="0">
                <a:solidFill>
                  <a:srgbClr val="0070C0"/>
                </a:solidFill>
              </a:rPr>
              <a:t>التغذية العكسية</a:t>
            </a:r>
            <a:r>
              <a:rPr lang="ar-SA" sz="4000" dirty="0"/>
              <a:t>: تتضمن أنظمة </a:t>
            </a:r>
            <a:r>
              <a:rPr lang="en-US" sz="4000" dirty="0"/>
              <a:t>MIS </a:t>
            </a:r>
            <a:r>
              <a:rPr lang="ar-SA" sz="4000" dirty="0"/>
              <a:t> غالبًا آليات للتقييم وتحسين فعاليتها وقابليتها للاستخدام.</a:t>
            </a:r>
          </a:p>
        </p:txBody>
      </p:sp>
      <p:sp>
        <p:nvSpPr>
          <p:cNvPr id="5" name="Slide Number Placeholder 4">
            <a:extLst>
              <a:ext uri="{FF2B5EF4-FFF2-40B4-BE49-F238E27FC236}">
                <a16:creationId xmlns:a16="http://schemas.microsoft.com/office/drawing/2014/main" id="{C36D45B4-495E-4698-D9BD-E5EA18AEE05E}"/>
              </a:ext>
            </a:extLst>
          </p:cNvPr>
          <p:cNvSpPr>
            <a:spLocks noGrp="1"/>
          </p:cNvSpPr>
          <p:nvPr>
            <p:ph type="sldNum" sz="quarter" idx="12"/>
          </p:nvPr>
        </p:nvSpPr>
        <p:spPr/>
        <p:txBody>
          <a:bodyPr/>
          <a:lstStyle/>
          <a:p>
            <a:fld id="{9D7E10A5-D6BE-49F1-B6B0-3994C46CDFDC}" type="slidenum">
              <a:rPr lang="en-AE" smtClean="0"/>
              <a:pPr/>
              <a:t>31</a:t>
            </a:fld>
            <a:r>
              <a:rPr lang="en-AE"/>
              <a:t> of 37</a:t>
            </a:r>
            <a:endParaRPr lang="en-AE" dirty="0"/>
          </a:p>
        </p:txBody>
      </p:sp>
    </p:spTree>
    <p:extLst>
      <p:ext uri="{BB962C8B-B14F-4D97-AF65-F5344CB8AC3E}">
        <p14:creationId xmlns:p14="http://schemas.microsoft.com/office/powerpoint/2010/main" val="2317989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236-D6B8-91D5-3A0E-E4D899FBAE85}"/>
              </a:ext>
            </a:extLst>
          </p:cNvPr>
          <p:cNvSpPr>
            <a:spLocks noGrp="1"/>
          </p:cNvSpPr>
          <p:nvPr>
            <p:ph type="title"/>
          </p:nvPr>
        </p:nvSpPr>
        <p:spPr/>
        <p:txBody>
          <a:bodyPr>
            <a:normAutofit/>
          </a:bodyPr>
          <a:lstStyle/>
          <a:p>
            <a:r>
              <a:rPr lang="ar-SA" dirty="0">
                <a:effectLst/>
                <a:ea typeface="Calibri" panose="020F0502020204030204" pitchFamily="34" charset="0"/>
                <a:cs typeface="Times New Roman" panose="02020603050405020304" pitchFamily="18" charset="0"/>
              </a:rPr>
              <a:t>الدور الاستراتيجي لنظم المعلومات الإدارية</a:t>
            </a:r>
            <a:r>
              <a:rPr lang="en-AE" dirty="0">
                <a:effectLst/>
                <a:latin typeface="Times New Roman" panose="02020603050405020304" pitchFamily="18" charset="0"/>
                <a:ea typeface="Calibri" panose="020F0502020204030204" pitchFamily="34" charset="0"/>
              </a:rPr>
              <a:t> (MIS) </a:t>
            </a:r>
            <a:endParaRPr lang="en-AE" sz="8800" dirty="0"/>
          </a:p>
        </p:txBody>
      </p:sp>
      <p:sp>
        <p:nvSpPr>
          <p:cNvPr id="3" name="Content Placeholder 2">
            <a:extLst>
              <a:ext uri="{FF2B5EF4-FFF2-40B4-BE49-F238E27FC236}">
                <a16:creationId xmlns:a16="http://schemas.microsoft.com/office/drawing/2014/main" id="{0AF238A9-0096-5653-EB3F-63BED91BB333}"/>
              </a:ext>
            </a:extLst>
          </p:cNvPr>
          <p:cNvSpPr>
            <a:spLocks noGrp="1"/>
          </p:cNvSpPr>
          <p:nvPr>
            <p:ph idx="1"/>
          </p:nvPr>
        </p:nvSpPr>
        <p:spPr/>
        <p:txBody>
          <a:bodyPr>
            <a:normAutofit/>
          </a:bodyPr>
          <a:lstStyle/>
          <a:p>
            <a:r>
              <a:rPr lang="ar-SA" sz="3200" dirty="0"/>
              <a:t>الدور الاستراتيجي لنظم المعلومات الإدارية</a:t>
            </a:r>
            <a:r>
              <a:rPr lang="en-US" sz="3200" dirty="0"/>
              <a:t>MIS) </a:t>
            </a:r>
            <a:r>
              <a:rPr lang="ar-SA" sz="3200" dirty="0"/>
              <a:t>) ضروري لمساعدة المؤسسات في تحقيق أهدافها طويلة المدى وتحقيق الميزة التنافسية في بيئة الأعمال المتغيرة بسرعة. فيما يلي بعض الطرق التي تلعب فيها أنظمة </a:t>
            </a:r>
            <a:r>
              <a:rPr lang="en-US" sz="3200" dirty="0"/>
              <a:t>MIS </a:t>
            </a:r>
            <a:r>
              <a:rPr lang="ar-SA" sz="3200" dirty="0"/>
              <a:t> دورًا استراتيجيًا:</a:t>
            </a:r>
          </a:p>
          <a:p>
            <a:endParaRPr lang="ar-SA" sz="3200" dirty="0"/>
          </a:p>
          <a:p>
            <a:r>
              <a:rPr lang="ar-SA" sz="3200" dirty="0"/>
              <a:t>1. </a:t>
            </a:r>
            <a:r>
              <a:rPr lang="ar-SA" sz="3200" dirty="0">
                <a:solidFill>
                  <a:srgbClr val="0070C0"/>
                </a:solidFill>
              </a:rPr>
              <a:t>دعم اتخاذ القرار</a:t>
            </a:r>
            <a:r>
              <a:rPr lang="ar-SA" sz="3200" dirty="0"/>
              <a:t>: تقدم أنظمة </a:t>
            </a:r>
            <a:r>
              <a:rPr lang="en-US" sz="3200" dirty="0"/>
              <a:t>MIS </a:t>
            </a:r>
            <a:r>
              <a:rPr lang="ar-SA" sz="3200" dirty="0"/>
              <a:t> معلومات موثوقة وموجهة في الوقت المناسب إلى صناع القرار على جميع مستويات المؤسسة. وهذا يدعم عملية اتخاذ القرارات الاستراتيجية ويساعد المؤسسات في تحديد اتجاهها المستقبلي وتوزيع الموارد بفعالية.</a:t>
            </a:r>
          </a:p>
        </p:txBody>
      </p:sp>
      <p:sp>
        <p:nvSpPr>
          <p:cNvPr id="5" name="Slide Number Placeholder 4">
            <a:extLst>
              <a:ext uri="{FF2B5EF4-FFF2-40B4-BE49-F238E27FC236}">
                <a16:creationId xmlns:a16="http://schemas.microsoft.com/office/drawing/2014/main" id="{13AE4781-82EA-EEC8-4CC9-4DD6E11EA129}"/>
              </a:ext>
            </a:extLst>
          </p:cNvPr>
          <p:cNvSpPr>
            <a:spLocks noGrp="1"/>
          </p:cNvSpPr>
          <p:nvPr>
            <p:ph type="sldNum" sz="quarter" idx="12"/>
          </p:nvPr>
        </p:nvSpPr>
        <p:spPr/>
        <p:txBody>
          <a:bodyPr/>
          <a:lstStyle/>
          <a:p>
            <a:fld id="{9D7E10A5-D6BE-49F1-B6B0-3994C46CDFDC}" type="slidenum">
              <a:rPr lang="en-AE" smtClean="0"/>
              <a:pPr/>
              <a:t>32</a:t>
            </a:fld>
            <a:r>
              <a:rPr lang="en-AE"/>
              <a:t> of 37</a:t>
            </a:r>
            <a:endParaRPr lang="en-AE" dirty="0"/>
          </a:p>
        </p:txBody>
      </p:sp>
    </p:spTree>
    <p:extLst>
      <p:ext uri="{BB962C8B-B14F-4D97-AF65-F5344CB8AC3E}">
        <p14:creationId xmlns:p14="http://schemas.microsoft.com/office/powerpoint/2010/main" val="2242556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236-D6B8-91D5-3A0E-E4D899FBAE85}"/>
              </a:ext>
            </a:extLst>
          </p:cNvPr>
          <p:cNvSpPr>
            <a:spLocks noGrp="1"/>
          </p:cNvSpPr>
          <p:nvPr>
            <p:ph type="title"/>
          </p:nvPr>
        </p:nvSpPr>
        <p:spPr/>
        <p:txBody>
          <a:bodyPr>
            <a:normAutofit/>
          </a:bodyPr>
          <a:lstStyle/>
          <a:p>
            <a:r>
              <a:rPr lang="ar-SA" dirty="0">
                <a:effectLst/>
                <a:ea typeface="Calibri" panose="020F0502020204030204" pitchFamily="34" charset="0"/>
                <a:cs typeface="Times New Roman" panose="02020603050405020304" pitchFamily="18" charset="0"/>
              </a:rPr>
              <a:t>الدور الاستراتيجي لنظم المعلومات الإدارية</a:t>
            </a:r>
            <a:r>
              <a:rPr lang="en-AE" dirty="0">
                <a:effectLst/>
                <a:latin typeface="Times New Roman" panose="02020603050405020304" pitchFamily="18" charset="0"/>
                <a:ea typeface="Calibri" panose="020F0502020204030204" pitchFamily="34" charset="0"/>
              </a:rPr>
              <a:t> (MIS) </a:t>
            </a:r>
            <a:endParaRPr lang="en-AE" sz="8800" dirty="0"/>
          </a:p>
        </p:txBody>
      </p:sp>
      <p:sp>
        <p:nvSpPr>
          <p:cNvPr id="3" name="Content Placeholder 2">
            <a:extLst>
              <a:ext uri="{FF2B5EF4-FFF2-40B4-BE49-F238E27FC236}">
                <a16:creationId xmlns:a16="http://schemas.microsoft.com/office/drawing/2014/main" id="{0AF238A9-0096-5653-EB3F-63BED91BB333}"/>
              </a:ext>
            </a:extLst>
          </p:cNvPr>
          <p:cNvSpPr>
            <a:spLocks noGrp="1"/>
          </p:cNvSpPr>
          <p:nvPr>
            <p:ph idx="1"/>
          </p:nvPr>
        </p:nvSpPr>
        <p:spPr/>
        <p:txBody>
          <a:bodyPr>
            <a:normAutofit/>
          </a:bodyPr>
          <a:lstStyle/>
          <a:p>
            <a:r>
              <a:rPr lang="ar-SA" sz="3200" dirty="0"/>
              <a:t>2. </a:t>
            </a:r>
            <a:r>
              <a:rPr lang="ar-SA" sz="3200" dirty="0">
                <a:solidFill>
                  <a:srgbClr val="0070C0"/>
                </a:solidFill>
              </a:rPr>
              <a:t>تعزيز التخطيط الاستراتيجي</a:t>
            </a:r>
            <a:r>
              <a:rPr lang="ar-SA" sz="3200" dirty="0"/>
              <a:t>: تقدم أنظمة </a:t>
            </a:r>
            <a:r>
              <a:rPr lang="en-US" sz="3200" dirty="0"/>
              <a:t>MIS </a:t>
            </a:r>
            <a:r>
              <a:rPr lang="ar-SA" sz="3200" dirty="0"/>
              <a:t> بيانات ورؤى تمكن المؤسسات من صياغة وضبط خططها الاستراتيجية. إنها توفر بيانات لتحليل السوق وتقييم المنافسين وتوقعات الاتجاهات.</a:t>
            </a:r>
          </a:p>
          <a:p>
            <a:endParaRPr lang="ar-SA" sz="3200" dirty="0"/>
          </a:p>
          <a:p>
            <a:r>
              <a:rPr lang="ar-SA" sz="3200" dirty="0"/>
              <a:t>3. </a:t>
            </a:r>
            <a:r>
              <a:rPr lang="ar-SA" sz="3200" dirty="0">
                <a:solidFill>
                  <a:srgbClr val="0070C0"/>
                </a:solidFill>
              </a:rPr>
              <a:t>الميزة التنافسية</a:t>
            </a:r>
            <a:r>
              <a:rPr lang="ar-SA" sz="3200" dirty="0"/>
              <a:t>: يمكن أن تمنح أنظمة </a:t>
            </a:r>
            <a:r>
              <a:rPr lang="en-US" sz="3200" dirty="0"/>
              <a:t>MIS </a:t>
            </a:r>
            <a:r>
              <a:rPr lang="ar-SA" sz="3200" dirty="0"/>
              <a:t> المصممة بشكل جيد للمؤسسة ميزة تنافسية. يمكنها توفير رؤى حول اتجاهات السوق وسلوك المستهلكين وأداء المنافسين، مما يساعد المؤسسات على التكيف واتخاذ حركات استراتيجية قبل المنافسين.</a:t>
            </a:r>
          </a:p>
        </p:txBody>
      </p:sp>
      <p:sp>
        <p:nvSpPr>
          <p:cNvPr id="5" name="Slide Number Placeholder 4">
            <a:extLst>
              <a:ext uri="{FF2B5EF4-FFF2-40B4-BE49-F238E27FC236}">
                <a16:creationId xmlns:a16="http://schemas.microsoft.com/office/drawing/2014/main" id="{3BA2C352-2D7A-7748-FC0D-B517CCAC6C4A}"/>
              </a:ext>
            </a:extLst>
          </p:cNvPr>
          <p:cNvSpPr>
            <a:spLocks noGrp="1"/>
          </p:cNvSpPr>
          <p:nvPr>
            <p:ph type="sldNum" sz="quarter" idx="12"/>
          </p:nvPr>
        </p:nvSpPr>
        <p:spPr/>
        <p:txBody>
          <a:bodyPr/>
          <a:lstStyle/>
          <a:p>
            <a:fld id="{9D7E10A5-D6BE-49F1-B6B0-3994C46CDFDC}" type="slidenum">
              <a:rPr lang="en-AE" smtClean="0"/>
              <a:pPr/>
              <a:t>33</a:t>
            </a:fld>
            <a:r>
              <a:rPr lang="en-AE"/>
              <a:t> of 37</a:t>
            </a:r>
            <a:endParaRPr lang="en-AE" dirty="0"/>
          </a:p>
        </p:txBody>
      </p:sp>
    </p:spTree>
    <p:extLst>
      <p:ext uri="{BB962C8B-B14F-4D97-AF65-F5344CB8AC3E}">
        <p14:creationId xmlns:p14="http://schemas.microsoft.com/office/powerpoint/2010/main" val="3352699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236-D6B8-91D5-3A0E-E4D899FBAE85}"/>
              </a:ext>
            </a:extLst>
          </p:cNvPr>
          <p:cNvSpPr>
            <a:spLocks noGrp="1"/>
          </p:cNvSpPr>
          <p:nvPr>
            <p:ph type="title"/>
          </p:nvPr>
        </p:nvSpPr>
        <p:spPr/>
        <p:txBody>
          <a:bodyPr>
            <a:normAutofit/>
          </a:bodyPr>
          <a:lstStyle/>
          <a:p>
            <a:r>
              <a:rPr lang="ar-SA" dirty="0">
                <a:effectLst/>
                <a:ea typeface="Calibri" panose="020F0502020204030204" pitchFamily="34" charset="0"/>
                <a:cs typeface="Times New Roman" panose="02020603050405020304" pitchFamily="18" charset="0"/>
              </a:rPr>
              <a:t>الدور الاستراتيجي لنظم المعلومات الإدارية</a:t>
            </a:r>
            <a:r>
              <a:rPr lang="en-AE" dirty="0">
                <a:effectLst/>
                <a:latin typeface="Times New Roman" panose="02020603050405020304" pitchFamily="18" charset="0"/>
                <a:ea typeface="Calibri" panose="020F0502020204030204" pitchFamily="34" charset="0"/>
              </a:rPr>
              <a:t> (MIS) </a:t>
            </a:r>
            <a:endParaRPr lang="en-AE" sz="8800" dirty="0"/>
          </a:p>
        </p:txBody>
      </p:sp>
      <p:sp>
        <p:nvSpPr>
          <p:cNvPr id="3" name="Content Placeholder 2">
            <a:extLst>
              <a:ext uri="{FF2B5EF4-FFF2-40B4-BE49-F238E27FC236}">
                <a16:creationId xmlns:a16="http://schemas.microsoft.com/office/drawing/2014/main" id="{0AF238A9-0096-5653-EB3F-63BED91BB333}"/>
              </a:ext>
            </a:extLst>
          </p:cNvPr>
          <p:cNvSpPr>
            <a:spLocks noGrp="1"/>
          </p:cNvSpPr>
          <p:nvPr>
            <p:ph idx="1"/>
          </p:nvPr>
        </p:nvSpPr>
        <p:spPr/>
        <p:txBody>
          <a:bodyPr>
            <a:normAutofit/>
          </a:bodyPr>
          <a:lstStyle/>
          <a:p>
            <a:r>
              <a:rPr lang="ar-SA" sz="3200" dirty="0"/>
              <a:t>4. </a:t>
            </a:r>
            <a:r>
              <a:rPr lang="ar-SA" sz="3200" dirty="0">
                <a:solidFill>
                  <a:srgbClr val="0070C0"/>
                </a:solidFill>
              </a:rPr>
              <a:t>تحسين الكفاءة التشغيلية</a:t>
            </a:r>
            <a:r>
              <a:rPr lang="ar-SA" sz="3200" dirty="0"/>
              <a:t>: تحسن أنظمة </a:t>
            </a:r>
            <a:r>
              <a:rPr lang="en-US" sz="3200" dirty="0"/>
              <a:t>MIS </a:t>
            </a:r>
            <a:r>
              <a:rPr lang="ar-SA" sz="3200" dirty="0"/>
              <a:t> عمليات الأعمال وتقلل من تكاليف التشغيل وزيادة الكفاءة. وهذا لا يخفض النفقات فقط بل يسمح أيضًا للمؤسسات بإعادة توزيع الموارد لصالح المبادرات الاستراتيجية.</a:t>
            </a:r>
          </a:p>
          <a:p>
            <a:endParaRPr lang="ar-SA" sz="3200" dirty="0"/>
          </a:p>
          <a:p>
            <a:r>
              <a:rPr lang="ar-SA" sz="3200" dirty="0"/>
              <a:t>5. </a:t>
            </a:r>
            <a:r>
              <a:rPr lang="ar-SA" sz="3200" dirty="0">
                <a:solidFill>
                  <a:srgbClr val="0070C0"/>
                </a:solidFill>
              </a:rPr>
              <a:t>التوسع في السوق والتنويع</a:t>
            </a:r>
            <a:r>
              <a:rPr lang="ar-SA" sz="3200" dirty="0"/>
              <a:t>: يمكن أن تساعد أنظمة </a:t>
            </a:r>
            <a:r>
              <a:rPr lang="en-US" sz="3200" dirty="0"/>
              <a:t>MIS </a:t>
            </a:r>
            <a:r>
              <a:rPr lang="ar-SA" sz="3200" dirty="0"/>
              <a:t> المؤسسات في تحديد فرص السوق الجديدة وتنويع عروضهم. من خلال تحليل البيانات والبحث في السوق، يمكن للمؤسسات اتخاذ قرارات مستنيرة بشأن التوسع في أسواق جديدة أو إطلاق منتجات وخدمات جديدة.</a:t>
            </a:r>
          </a:p>
        </p:txBody>
      </p:sp>
      <p:sp>
        <p:nvSpPr>
          <p:cNvPr id="5" name="Slide Number Placeholder 4">
            <a:extLst>
              <a:ext uri="{FF2B5EF4-FFF2-40B4-BE49-F238E27FC236}">
                <a16:creationId xmlns:a16="http://schemas.microsoft.com/office/drawing/2014/main" id="{06095EFC-B2E5-1FAE-D4E3-1A2123DD6AE5}"/>
              </a:ext>
            </a:extLst>
          </p:cNvPr>
          <p:cNvSpPr>
            <a:spLocks noGrp="1"/>
          </p:cNvSpPr>
          <p:nvPr>
            <p:ph type="sldNum" sz="quarter" idx="12"/>
          </p:nvPr>
        </p:nvSpPr>
        <p:spPr/>
        <p:txBody>
          <a:bodyPr/>
          <a:lstStyle/>
          <a:p>
            <a:fld id="{9D7E10A5-D6BE-49F1-B6B0-3994C46CDFDC}" type="slidenum">
              <a:rPr lang="en-AE" smtClean="0"/>
              <a:pPr/>
              <a:t>34</a:t>
            </a:fld>
            <a:r>
              <a:rPr lang="en-AE"/>
              <a:t> of 37</a:t>
            </a:r>
            <a:endParaRPr lang="en-AE" dirty="0"/>
          </a:p>
        </p:txBody>
      </p:sp>
    </p:spTree>
    <p:extLst>
      <p:ext uri="{BB962C8B-B14F-4D97-AF65-F5344CB8AC3E}">
        <p14:creationId xmlns:p14="http://schemas.microsoft.com/office/powerpoint/2010/main" val="1327236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236-D6B8-91D5-3A0E-E4D899FBAE85}"/>
              </a:ext>
            </a:extLst>
          </p:cNvPr>
          <p:cNvSpPr>
            <a:spLocks noGrp="1"/>
          </p:cNvSpPr>
          <p:nvPr>
            <p:ph type="title"/>
          </p:nvPr>
        </p:nvSpPr>
        <p:spPr/>
        <p:txBody>
          <a:bodyPr>
            <a:normAutofit/>
          </a:bodyPr>
          <a:lstStyle/>
          <a:p>
            <a:r>
              <a:rPr lang="ar-SA" dirty="0">
                <a:effectLst/>
                <a:ea typeface="Calibri" panose="020F0502020204030204" pitchFamily="34" charset="0"/>
                <a:cs typeface="Times New Roman" panose="02020603050405020304" pitchFamily="18" charset="0"/>
              </a:rPr>
              <a:t>الدور الاستراتيجي لنظم المعلومات الإدارية</a:t>
            </a:r>
            <a:r>
              <a:rPr lang="en-AE" dirty="0">
                <a:effectLst/>
                <a:latin typeface="Times New Roman" panose="02020603050405020304" pitchFamily="18" charset="0"/>
                <a:ea typeface="Calibri" panose="020F0502020204030204" pitchFamily="34" charset="0"/>
              </a:rPr>
              <a:t> (MIS) </a:t>
            </a:r>
            <a:endParaRPr lang="en-AE" sz="8800" dirty="0"/>
          </a:p>
        </p:txBody>
      </p:sp>
      <p:sp>
        <p:nvSpPr>
          <p:cNvPr id="3" name="Content Placeholder 2">
            <a:extLst>
              <a:ext uri="{FF2B5EF4-FFF2-40B4-BE49-F238E27FC236}">
                <a16:creationId xmlns:a16="http://schemas.microsoft.com/office/drawing/2014/main" id="{0AF238A9-0096-5653-EB3F-63BED91BB333}"/>
              </a:ext>
            </a:extLst>
          </p:cNvPr>
          <p:cNvSpPr>
            <a:spLocks noGrp="1"/>
          </p:cNvSpPr>
          <p:nvPr>
            <p:ph idx="1"/>
          </p:nvPr>
        </p:nvSpPr>
        <p:spPr/>
        <p:txBody>
          <a:bodyPr>
            <a:normAutofit/>
          </a:bodyPr>
          <a:lstStyle/>
          <a:p>
            <a:r>
              <a:rPr lang="ar-SA" sz="3200" dirty="0"/>
              <a:t>6. </a:t>
            </a:r>
            <a:r>
              <a:rPr lang="ar-SA" sz="3200" dirty="0">
                <a:solidFill>
                  <a:srgbClr val="0070C0"/>
                </a:solidFill>
              </a:rPr>
              <a:t>إدارة المخاطر</a:t>
            </a:r>
            <a:r>
              <a:rPr lang="ar-SA" sz="3200" dirty="0"/>
              <a:t>: يمكن لأنظمة </a:t>
            </a:r>
            <a:r>
              <a:rPr lang="en-US" sz="3200" dirty="0"/>
              <a:t>MIS </a:t>
            </a:r>
            <a:r>
              <a:rPr lang="ar-SA" sz="3200" dirty="0"/>
              <a:t> مساعدة المؤسسات في تحديد المخاطر والتخفيف من تأثيرها. من خلال تحليل البيانات وإنشاء تقارير حول المخاطر المحتملة، يمكن للمؤسسات اتخاذ تدابير استباقية لحماية عملياتها وأصولها.</a:t>
            </a:r>
          </a:p>
          <a:p>
            <a:endParaRPr lang="ar-SA" sz="3200" dirty="0"/>
          </a:p>
          <a:p>
            <a:r>
              <a:rPr lang="ar-SA" sz="3200" dirty="0"/>
              <a:t>7. </a:t>
            </a:r>
            <a:r>
              <a:rPr lang="ar-SA" sz="3200" dirty="0">
                <a:solidFill>
                  <a:srgbClr val="0070C0"/>
                </a:solidFill>
              </a:rPr>
              <a:t>تعزيز علاقات العملاء</a:t>
            </a:r>
            <a:r>
              <a:rPr lang="ar-SA" sz="3200" dirty="0"/>
              <a:t>: تمكن أنظمة </a:t>
            </a:r>
            <a:r>
              <a:rPr lang="en-US" sz="3200" dirty="0"/>
              <a:t>MIS </a:t>
            </a:r>
            <a:r>
              <a:rPr lang="ar-SA" sz="3200" dirty="0"/>
              <a:t> المؤسسات من فهم عملائهم بشكل أفضل من خلال تحليل البيانات وتوجيه تصنيف المستهلكين. يمكن استخدام هذه المعلومات لتصميم المنتجات والخدمات وجهود التسويق بحيث تعزز من ولاء العملاء والاحتفاظ بهم.</a:t>
            </a:r>
          </a:p>
        </p:txBody>
      </p:sp>
      <p:sp>
        <p:nvSpPr>
          <p:cNvPr id="5" name="Slide Number Placeholder 4">
            <a:extLst>
              <a:ext uri="{FF2B5EF4-FFF2-40B4-BE49-F238E27FC236}">
                <a16:creationId xmlns:a16="http://schemas.microsoft.com/office/drawing/2014/main" id="{CAE0A925-DBBF-FFDD-4718-3CEF68072B0F}"/>
              </a:ext>
            </a:extLst>
          </p:cNvPr>
          <p:cNvSpPr>
            <a:spLocks noGrp="1"/>
          </p:cNvSpPr>
          <p:nvPr>
            <p:ph type="sldNum" sz="quarter" idx="12"/>
          </p:nvPr>
        </p:nvSpPr>
        <p:spPr/>
        <p:txBody>
          <a:bodyPr/>
          <a:lstStyle/>
          <a:p>
            <a:fld id="{9D7E10A5-D6BE-49F1-B6B0-3994C46CDFDC}" type="slidenum">
              <a:rPr lang="en-AE" smtClean="0"/>
              <a:pPr/>
              <a:t>35</a:t>
            </a:fld>
            <a:r>
              <a:rPr lang="en-AE"/>
              <a:t> of 37</a:t>
            </a:r>
            <a:endParaRPr lang="en-AE" dirty="0"/>
          </a:p>
        </p:txBody>
      </p:sp>
    </p:spTree>
    <p:extLst>
      <p:ext uri="{BB962C8B-B14F-4D97-AF65-F5344CB8AC3E}">
        <p14:creationId xmlns:p14="http://schemas.microsoft.com/office/powerpoint/2010/main" val="3052796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236-D6B8-91D5-3A0E-E4D899FBAE85}"/>
              </a:ext>
            </a:extLst>
          </p:cNvPr>
          <p:cNvSpPr>
            <a:spLocks noGrp="1"/>
          </p:cNvSpPr>
          <p:nvPr>
            <p:ph type="title"/>
          </p:nvPr>
        </p:nvSpPr>
        <p:spPr/>
        <p:txBody>
          <a:bodyPr>
            <a:normAutofit/>
          </a:bodyPr>
          <a:lstStyle/>
          <a:p>
            <a:r>
              <a:rPr lang="ar-SA" dirty="0">
                <a:effectLst/>
                <a:ea typeface="Calibri" panose="020F0502020204030204" pitchFamily="34" charset="0"/>
                <a:cs typeface="Times New Roman" panose="02020603050405020304" pitchFamily="18" charset="0"/>
              </a:rPr>
              <a:t>الدور الاستراتيجي لنظم المعلومات الإدارية</a:t>
            </a:r>
            <a:r>
              <a:rPr lang="en-AE" dirty="0">
                <a:effectLst/>
                <a:latin typeface="Times New Roman" panose="02020603050405020304" pitchFamily="18" charset="0"/>
                <a:ea typeface="Calibri" panose="020F0502020204030204" pitchFamily="34" charset="0"/>
              </a:rPr>
              <a:t> (MIS) </a:t>
            </a:r>
            <a:endParaRPr lang="en-AE" sz="8800" dirty="0"/>
          </a:p>
        </p:txBody>
      </p:sp>
      <p:sp>
        <p:nvSpPr>
          <p:cNvPr id="3" name="Content Placeholder 2">
            <a:extLst>
              <a:ext uri="{FF2B5EF4-FFF2-40B4-BE49-F238E27FC236}">
                <a16:creationId xmlns:a16="http://schemas.microsoft.com/office/drawing/2014/main" id="{0AF238A9-0096-5653-EB3F-63BED91BB333}"/>
              </a:ext>
            </a:extLst>
          </p:cNvPr>
          <p:cNvSpPr>
            <a:spLocks noGrp="1"/>
          </p:cNvSpPr>
          <p:nvPr>
            <p:ph idx="1"/>
          </p:nvPr>
        </p:nvSpPr>
        <p:spPr/>
        <p:txBody>
          <a:bodyPr>
            <a:normAutofit/>
          </a:bodyPr>
          <a:lstStyle/>
          <a:p>
            <a:r>
              <a:rPr lang="ar-SA" sz="3200" dirty="0"/>
              <a:t>8. </a:t>
            </a:r>
            <a:r>
              <a:rPr lang="ar-SA" sz="3200" dirty="0">
                <a:solidFill>
                  <a:srgbClr val="0070C0"/>
                </a:solidFill>
              </a:rPr>
              <a:t>الابتكار والمرونة</a:t>
            </a:r>
            <a:r>
              <a:rPr lang="ar-SA" sz="3200" dirty="0"/>
              <a:t>: يمكن أن تشجع أنظمة </a:t>
            </a:r>
            <a:r>
              <a:rPr lang="en-US" sz="3200" dirty="0"/>
              <a:t>MIS </a:t>
            </a:r>
            <a:r>
              <a:rPr lang="ar-SA" sz="3200" dirty="0"/>
              <a:t> على الابتكار من خلال توفير البيانات والرؤى اللازمة لتحديد الفرص فيما يتعلق بمنتجات جديدة أو خدمات أو عمليات جديدة. كما أنها تسهل المرونة التنظيمية من خلال التكيف بسرعة مع التغييرات في ظروف السوق.</a:t>
            </a:r>
          </a:p>
          <a:p>
            <a:endParaRPr lang="ar-SA" sz="3200" dirty="0"/>
          </a:p>
          <a:p>
            <a:r>
              <a:rPr lang="ar-SA" sz="3200" dirty="0"/>
              <a:t>9. </a:t>
            </a:r>
            <a:r>
              <a:rPr lang="ar-SA" sz="3200" dirty="0">
                <a:solidFill>
                  <a:srgbClr val="0070C0"/>
                </a:solidFill>
              </a:rPr>
              <a:t>التوسع العالمي</a:t>
            </a:r>
            <a:r>
              <a:rPr lang="ar-SA" sz="3200" dirty="0"/>
              <a:t>: تدعم أنظمة </a:t>
            </a:r>
            <a:r>
              <a:rPr lang="en-US" sz="3200" dirty="0"/>
              <a:t>MIS </a:t>
            </a:r>
            <a:r>
              <a:rPr lang="ar-SA" sz="3200" dirty="0"/>
              <a:t> جهود التوسع العالمي من خلال توفير البيانات والرؤى اللازمة لاستراتيجيات دخول السوق، وإدارة سلسلة التوريد، والامتثال للوائح الدولية.</a:t>
            </a:r>
          </a:p>
        </p:txBody>
      </p:sp>
      <p:sp>
        <p:nvSpPr>
          <p:cNvPr id="5" name="Slide Number Placeholder 4">
            <a:extLst>
              <a:ext uri="{FF2B5EF4-FFF2-40B4-BE49-F238E27FC236}">
                <a16:creationId xmlns:a16="http://schemas.microsoft.com/office/drawing/2014/main" id="{BBA262F9-7A1E-3DAA-2DB5-3282AC8756CB}"/>
              </a:ext>
            </a:extLst>
          </p:cNvPr>
          <p:cNvSpPr>
            <a:spLocks noGrp="1"/>
          </p:cNvSpPr>
          <p:nvPr>
            <p:ph type="sldNum" sz="quarter" idx="12"/>
          </p:nvPr>
        </p:nvSpPr>
        <p:spPr/>
        <p:txBody>
          <a:bodyPr/>
          <a:lstStyle/>
          <a:p>
            <a:fld id="{9D7E10A5-D6BE-49F1-B6B0-3994C46CDFDC}" type="slidenum">
              <a:rPr lang="en-AE" smtClean="0"/>
              <a:pPr/>
              <a:t>36</a:t>
            </a:fld>
            <a:r>
              <a:rPr lang="en-AE"/>
              <a:t> of 37</a:t>
            </a:r>
            <a:endParaRPr lang="en-AE" dirty="0"/>
          </a:p>
        </p:txBody>
      </p:sp>
    </p:spTree>
    <p:extLst>
      <p:ext uri="{BB962C8B-B14F-4D97-AF65-F5344CB8AC3E}">
        <p14:creationId xmlns:p14="http://schemas.microsoft.com/office/powerpoint/2010/main" val="1426670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236-D6B8-91D5-3A0E-E4D899FBAE85}"/>
              </a:ext>
            </a:extLst>
          </p:cNvPr>
          <p:cNvSpPr>
            <a:spLocks noGrp="1"/>
          </p:cNvSpPr>
          <p:nvPr>
            <p:ph type="title"/>
          </p:nvPr>
        </p:nvSpPr>
        <p:spPr/>
        <p:txBody>
          <a:bodyPr>
            <a:normAutofit/>
          </a:bodyPr>
          <a:lstStyle/>
          <a:p>
            <a:r>
              <a:rPr lang="ar-SA" dirty="0">
                <a:effectLst/>
                <a:ea typeface="Calibri" panose="020F0502020204030204" pitchFamily="34" charset="0"/>
                <a:cs typeface="Times New Roman" panose="02020603050405020304" pitchFamily="18" charset="0"/>
              </a:rPr>
              <a:t>الدور الاستراتيجي لنظم المعلومات الإدارية</a:t>
            </a:r>
            <a:r>
              <a:rPr lang="en-AE" dirty="0">
                <a:effectLst/>
                <a:latin typeface="Times New Roman" panose="02020603050405020304" pitchFamily="18" charset="0"/>
                <a:ea typeface="Calibri" panose="020F0502020204030204" pitchFamily="34" charset="0"/>
              </a:rPr>
              <a:t> (MIS) </a:t>
            </a:r>
            <a:endParaRPr lang="en-AE" sz="8800" dirty="0"/>
          </a:p>
        </p:txBody>
      </p:sp>
      <p:sp>
        <p:nvSpPr>
          <p:cNvPr id="3" name="Content Placeholder 2">
            <a:extLst>
              <a:ext uri="{FF2B5EF4-FFF2-40B4-BE49-F238E27FC236}">
                <a16:creationId xmlns:a16="http://schemas.microsoft.com/office/drawing/2014/main" id="{0AF238A9-0096-5653-EB3F-63BED91BB333}"/>
              </a:ext>
            </a:extLst>
          </p:cNvPr>
          <p:cNvSpPr>
            <a:spLocks noGrp="1"/>
          </p:cNvSpPr>
          <p:nvPr>
            <p:ph idx="1"/>
          </p:nvPr>
        </p:nvSpPr>
        <p:spPr/>
        <p:txBody>
          <a:bodyPr>
            <a:normAutofit fontScale="92500"/>
          </a:bodyPr>
          <a:lstStyle/>
          <a:p>
            <a:r>
              <a:rPr lang="ar-SA" sz="4000" dirty="0"/>
              <a:t>10. </a:t>
            </a:r>
            <a:r>
              <a:rPr lang="ar-SA" sz="4000" dirty="0">
                <a:solidFill>
                  <a:srgbClr val="0070C0"/>
                </a:solidFill>
              </a:rPr>
              <a:t>المسؤولية البيئية والاجتماعية</a:t>
            </a:r>
            <a:r>
              <a:rPr lang="ar-SA" sz="4000" dirty="0"/>
              <a:t>: يمكن أن تساعد أنظمة </a:t>
            </a:r>
            <a:r>
              <a:rPr lang="en-US" sz="4000" dirty="0"/>
              <a:t>MIS </a:t>
            </a:r>
            <a:r>
              <a:rPr lang="ar-SA" sz="4000" dirty="0"/>
              <a:t> المؤسسات في قياس وتقليل الأثر البيئي وإظهار المسؤولية الاجتماعية للشركات، وهو أمر متزايد الأهمية للاستدامة طويلة الأجل.</a:t>
            </a:r>
          </a:p>
          <a:p>
            <a:endParaRPr lang="ar-SA" sz="4000" dirty="0"/>
          </a:p>
          <a:p>
            <a:r>
              <a:rPr lang="ar-SA" sz="4000" dirty="0"/>
              <a:t>11. </a:t>
            </a:r>
            <a:r>
              <a:rPr lang="ar-SA" sz="4000" dirty="0">
                <a:solidFill>
                  <a:srgbClr val="0070C0"/>
                </a:solidFill>
              </a:rPr>
              <a:t>التحالفات والشراكات الاستراتيجية</a:t>
            </a:r>
            <a:r>
              <a:rPr lang="ar-SA" sz="4000" dirty="0"/>
              <a:t>: يمكن لأنظمة </a:t>
            </a:r>
            <a:r>
              <a:rPr lang="en-US" sz="4000" dirty="0"/>
              <a:t>MIS </a:t>
            </a:r>
            <a:r>
              <a:rPr lang="ar-SA" sz="4000" dirty="0"/>
              <a:t> مساعدة المؤسسات في تحديد وتقييم التحالفات والشراكات الاستراتيجية المحتملة التي يمكن أن تعزز من موقف المؤسسة التنافسي.</a:t>
            </a:r>
          </a:p>
        </p:txBody>
      </p:sp>
      <p:sp>
        <p:nvSpPr>
          <p:cNvPr id="5" name="Slide Number Placeholder 4">
            <a:extLst>
              <a:ext uri="{FF2B5EF4-FFF2-40B4-BE49-F238E27FC236}">
                <a16:creationId xmlns:a16="http://schemas.microsoft.com/office/drawing/2014/main" id="{03B7E4D7-3BD6-2ADB-DA3C-501CBD727C55}"/>
              </a:ext>
            </a:extLst>
          </p:cNvPr>
          <p:cNvSpPr>
            <a:spLocks noGrp="1"/>
          </p:cNvSpPr>
          <p:nvPr>
            <p:ph type="sldNum" sz="quarter" idx="12"/>
          </p:nvPr>
        </p:nvSpPr>
        <p:spPr/>
        <p:txBody>
          <a:bodyPr/>
          <a:lstStyle/>
          <a:p>
            <a:fld id="{9D7E10A5-D6BE-49F1-B6B0-3994C46CDFDC}" type="slidenum">
              <a:rPr lang="en-AE" smtClean="0"/>
              <a:pPr/>
              <a:t>37</a:t>
            </a:fld>
            <a:r>
              <a:rPr lang="en-AE"/>
              <a:t> of 37</a:t>
            </a:r>
            <a:endParaRPr lang="en-AE" dirty="0"/>
          </a:p>
        </p:txBody>
      </p:sp>
    </p:spTree>
    <p:extLst>
      <p:ext uri="{BB962C8B-B14F-4D97-AF65-F5344CB8AC3E}">
        <p14:creationId xmlns:p14="http://schemas.microsoft.com/office/powerpoint/2010/main" val="1604001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E1749-8FBA-D7BA-1F5F-C6F0C267EE18}"/>
              </a:ext>
            </a:extLst>
          </p:cNvPr>
          <p:cNvSpPr>
            <a:spLocks noGrp="1"/>
          </p:cNvSpPr>
          <p:nvPr>
            <p:ph type="title"/>
          </p:nvPr>
        </p:nvSpPr>
        <p:spPr>
          <a:xfrm>
            <a:off x="589560" y="856180"/>
            <a:ext cx="4560584" cy="1128068"/>
          </a:xfrm>
        </p:spPr>
        <p:txBody>
          <a:bodyPr anchor="ctr">
            <a:normAutofit/>
          </a:bodyPr>
          <a:lstStyle/>
          <a:p>
            <a:r>
              <a:rPr lang="ar-SA" sz="3700"/>
              <a:t>تعريف نظم المعلومات الإدارية </a:t>
            </a:r>
            <a:r>
              <a:rPr lang="en-US" sz="3700"/>
              <a:t>MIS</a:t>
            </a:r>
            <a:endParaRPr lang="en-AE" sz="37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9EDFBD-11C1-BA1A-557C-6225B41D140E}"/>
              </a:ext>
            </a:extLst>
          </p:cNvPr>
          <p:cNvSpPr>
            <a:spLocks noGrp="1"/>
          </p:cNvSpPr>
          <p:nvPr>
            <p:ph idx="1"/>
          </p:nvPr>
        </p:nvSpPr>
        <p:spPr>
          <a:xfrm>
            <a:off x="590719" y="2330505"/>
            <a:ext cx="4559425" cy="3979585"/>
          </a:xfrm>
        </p:spPr>
        <p:txBody>
          <a:bodyPr anchor="ctr">
            <a:normAutofit fontScale="92500"/>
          </a:bodyPr>
          <a:lstStyle/>
          <a:p>
            <a:r>
              <a:rPr lang="ar-SA" sz="3200" dirty="0"/>
              <a:t>نظم المعلومات الإدارية </a:t>
            </a:r>
            <a:r>
              <a:rPr lang="en-US" sz="3200" dirty="0"/>
              <a:t>MIS) </a:t>
            </a:r>
            <a:r>
              <a:rPr lang="ar-SA" sz="3200" dirty="0"/>
              <a:t>) هي مجال متخصص ضمن مجال أوسع في تكنولوجيا المعلومات يركز على تيسير عملية اتخاذ القرارات الفعّالة والإدارة داخل المؤسسات. إنه يتضمن استخدام التكنولوجيا، والأشخاص، والعمليات لجمع، معالجة، تخزين، ونشر المعلومات بطريقة منهجية ومنظمة. </a:t>
            </a:r>
            <a:endParaRPr lang="en-AE" sz="32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7D1EC8E-04BF-FF18-D82C-D756A368181D}"/>
              </a:ext>
            </a:extLst>
          </p:cNvPr>
          <p:cNvPicPr>
            <a:picLocks noChangeAspect="1"/>
          </p:cNvPicPr>
          <p:nvPr/>
        </p:nvPicPr>
        <p:blipFill rotWithShape="1">
          <a:blip r:embed="rId2"/>
          <a:srcRect r="504" b="2"/>
          <a:stretch/>
        </p:blipFill>
        <p:spPr>
          <a:xfrm>
            <a:off x="5977788" y="799352"/>
            <a:ext cx="5425410" cy="5259296"/>
          </a:xfrm>
          <a:prstGeom prst="rect">
            <a:avLst/>
          </a:prstGeom>
        </p:spPr>
      </p:pic>
      <p:sp>
        <p:nvSpPr>
          <p:cNvPr id="6" name="Slide Number Placeholder 5">
            <a:extLst>
              <a:ext uri="{FF2B5EF4-FFF2-40B4-BE49-F238E27FC236}">
                <a16:creationId xmlns:a16="http://schemas.microsoft.com/office/drawing/2014/main" id="{F8044BFA-96AE-BC5A-4E43-1C6E1FC39B50}"/>
              </a:ext>
            </a:extLst>
          </p:cNvPr>
          <p:cNvSpPr>
            <a:spLocks noGrp="1"/>
          </p:cNvSpPr>
          <p:nvPr>
            <p:ph type="sldNum" sz="quarter" idx="12"/>
          </p:nvPr>
        </p:nvSpPr>
        <p:spPr/>
        <p:txBody>
          <a:bodyPr/>
          <a:lstStyle/>
          <a:p>
            <a:fld id="{9D7E10A5-D6BE-49F1-B6B0-3994C46CDFDC}" type="slidenum">
              <a:rPr lang="en-AE" smtClean="0"/>
              <a:pPr/>
              <a:t>4</a:t>
            </a:fld>
            <a:r>
              <a:rPr lang="en-AE"/>
              <a:t> of 37</a:t>
            </a:r>
            <a:endParaRPr lang="en-AE" dirty="0"/>
          </a:p>
        </p:txBody>
      </p:sp>
    </p:spTree>
    <p:extLst>
      <p:ext uri="{BB962C8B-B14F-4D97-AF65-F5344CB8AC3E}">
        <p14:creationId xmlns:p14="http://schemas.microsoft.com/office/powerpoint/2010/main" val="21003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1749-8FBA-D7BA-1F5F-C6F0C267EE18}"/>
              </a:ext>
            </a:extLst>
          </p:cNvPr>
          <p:cNvSpPr>
            <a:spLocks noGrp="1"/>
          </p:cNvSpPr>
          <p:nvPr>
            <p:ph type="title"/>
          </p:nvPr>
        </p:nvSpPr>
        <p:spPr>
          <a:xfrm>
            <a:off x="590719" y="483662"/>
            <a:ext cx="5871040" cy="1128068"/>
          </a:xfrm>
        </p:spPr>
        <p:txBody>
          <a:bodyPr anchor="ctr">
            <a:normAutofit/>
          </a:bodyPr>
          <a:lstStyle/>
          <a:p>
            <a:r>
              <a:rPr lang="ar-SA" sz="3700" dirty="0"/>
              <a:t>تعريف نظم المعلومات الإدارية </a:t>
            </a:r>
            <a:r>
              <a:rPr lang="en-US" sz="3700" dirty="0"/>
              <a:t>MIS</a:t>
            </a:r>
            <a:endParaRPr lang="en-AE" sz="3700" dirty="0"/>
          </a:p>
        </p:txBody>
      </p:sp>
      <p:sp>
        <p:nvSpPr>
          <p:cNvPr id="3" name="Content Placeholder 2">
            <a:extLst>
              <a:ext uri="{FF2B5EF4-FFF2-40B4-BE49-F238E27FC236}">
                <a16:creationId xmlns:a16="http://schemas.microsoft.com/office/drawing/2014/main" id="{EC9EDFBD-11C1-BA1A-557C-6225B41D140E}"/>
              </a:ext>
            </a:extLst>
          </p:cNvPr>
          <p:cNvSpPr>
            <a:spLocks noGrp="1"/>
          </p:cNvSpPr>
          <p:nvPr>
            <p:ph idx="1"/>
          </p:nvPr>
        </p:nvSpPr>
        <p:spPr>
          <a:xfrm>
            <a:off x="590719" y="1717041"/>
            <a:ext cx="5871041" cy="4593050"/>
          </a:xfrm>
        </p:spPr>
        <p:txBody>
          <a:bodyPr anchor="ctr">
            <a:normAutofit lnSpcReduction="10000"/>
          </a:bodyPr>
          <a:lstStyle/>
          <a:p>
            <a:pPr algn="r" rtl="1">
              <a:lnSpc>
                <a:spcPct val="107000"/>
              </a:lnSpc>
              <a:spcAft>
                <a:spcPts val="800"/>
              </a:spcAft>
            </a:pPr>
            <a:r>
              <a:rPr lang="ar-SA" kern="100" dirty="0">
                <a:effectLst/>
                <a:latin typeface="Times New Roman" panose="02020603050405020304" pitchFamily="18" charset="0"/>
                <a:ea typeface="Calibri" panose="020F0502020204030204" pitchFamily="34" charset="0"/>
              </a:rPr>
              <a:t>نظم المعلومات الإدارية</a:t>
            </a:r>
            <a:r>
              <a:rPr lang="en-US" kern="100" dirty="0">
                <a:effectLst/>
                <a:latin typeface="Times New Roman" panose="02020603050405020304" pitchFamily="18" charset="0"/>
                <a:ea typeface="Calibri" panose="020F0502020204030204" pitchFamily="34" charset="0"/>
              </a:rPr>
              <a:t> (MIS) </a:t>
            </a:r>
            <a:r>
              <a:rPr lang="ar-SA" kern="100" dirty="0">
                <a:effectLst/>
                <a:latin typeface="Times New Roman" panose="02020603050405020304" pitchFamily="18" charset="0"/>
                <a:ea typeface="Calibri" panose="020F0502020204030204" pitchFamily="34" charset="0"/>
              </a:rPr>
              <a:t>هي نهج شامل ومنهجي لإدارة واستخدام المعلومات في المؤسسات. إنها تشمل تصميم وتطوير وتنفيذ وصيانة أنظمة مدعومة تكنولوجياً تُدخل وتخزن وتعالج وتوزع البيانات والمعلومات لدعم وظائف مختلفة للأعمال، بما في ذلك التخطيط واتخاذ القرارات والتنسيق والسيطرة والتحليل.</a:t>
            </a:r>
            <a:r>
              <a:rPr lang="en-US" kern="100" dirty="0">
                <a:effectLst/>
                <a:latin typeface="Times New Roman" panose="02020603050405020304" pitchFamily="18" charset="0"/>
                <a:ea typeface="Calibri" panose="020F0502020204030204" pitchFamily="34" charset="0"/>
              </a:rPr>
              <a:t> MIS </a:t>
            </a:r>
            <a:r>
              <a:rPr lang="ar-SA" kern="100" dirty="0">
                <a:effectLst/>
                <a:latin typeface="Times New Roman" panose="02020603050405020304" pitchFamily="18" charset="0"/>
                <a:ea typeface="Calibri" panose="020F0502020204030204" pitchFamily="34" charset="0"/>
              </a:rPr>
              <a:t>هي جزء أساسي من بنية المؤسسة، ويعبر عن ارتباط بين التكنولوجيا وعمليات الأعمال، ويعتبر أداة غاية في الاهمية لإدارة فعّالة كفؤة</a:t>
            </a:r>
            <a:r>
              <a:rPr lang="en-US" kern="100" dirty="0">
                <a:effectLst/>
                <a:latin typeface="Times New Roman" panose="02020603050405020304" pitchFamily="18" charset="0"/>
                <a:ea typeface="Calibri" panose="020F0502020204030204" pitchFamily="34" charset="0"/>
              </a:rPr>
              <a:t>.</a:t>
            </a:r>
            <a:endParaRPr lang="en-AE" kern="100" dirty="0">
              <a:effectLst/>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id="{17D1EC8E-04BF-FF18-D82C-D756A368181D}"/>
              </a:ext>
            </a:extLst>
          </p:cNvPr>
          <p:cNvPicPr>
            <a:picLocks noChangeAspect="1"/>
          </p:cNvPicPr>
          <p:nvPr/>
        </p:nvPicPr>
        <p:blipFill rotWithShape="1">
          <a:blip r:embed="rId2"/>
          <a:srcRect r="504" b="2"/>
          <a:stretch/>
        </p:blipFill>
        <p:spPr>
          <a:xfrm>
            <a:off x="5977788" y="799352"/>
            <a:ext cx="5425410" cy="5259296"/>
          </a:xfrm>
          <a:prstGeom prst="rect">
            <a:avLst/>
          </a:prstGeom>
        </p:spPr>
      </p:pic>
      <p:sp>
        <p:nvSpPr>
          <p:cNvPr id="6" name="Slide Number Placeholder 5">
            <a:extLst>
              <a:ext uri="{FF2B5EF4-FFF2-40B4-BE49-F238E27FC236}">
                <a16:creationId xmlns:a16="http://schemas.microsoft.com/office/drawing/2014/main" id="{0E6E42AA-D0AF-6D0C-4BEB-8123636DA30C}"/>
              </a:ext>
            </a:extLst>
          </p:cNvPr>
          <p:cNvSpPr>
            <a:spLocks noGrp="1"/>
          </p:cNvSpPr>
          <p:nvPr>
            <p:ph type="sldNum" sz="quarter" idx="12"/>
          </p:nvPr>
        </p:nvSpPr>
        <p:spPr/>
        <p:txBody>
          <a:bodyPr/>
          <a:lstStyle/>
          <a:p>
            <a:fld id="{9D7E10A5-D6BE-49F1-B6B0-3994C46CDFDC}" type="slidenum">
              <a:rPr lang="en-AE" smtClean="0"/>
              <a:pPr/>
              <a:t>5</a:t>
            </a:fld>
            <a:r>
              <a:rPr lang="en-AE"/>
              <a:t> of 37</a:t>
            </a:r>
            <a:endParaRPr lang="en-AE" dirty="0"/>
          </a:p>
        </p:txBody>
      </p:sp>
    </p:spTree>
    <p:extLst>
      <p:ext uri="{BB962C8B-B14F-4D97-AF65-F5344CB8AC3E}">
        <p14:creationId xmlns:p14="http://schemas.microsoft.com/office/powerpoint/2010/main" val="268177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B9C7-D6E4-2E13-0236-D3EB5FC42A9A}"/>
              </a:ext>
            </a:extLst>
          </p:cNvPr>
          <p:cNvSpPr>
            <a:spLocks noGrp="1"/>
          </p:cNvSpPr>
          <p:nvPr>
            <p:ph type="title"/>
          </p:nvPr>
        </p:nvSpPr>
        <p:spPr/>
        <p:txBody>
          <a:bodyPr/>
          <a:lstStyle/>
          <a:p>
            <a:r>
              <a:rPr lang="ar-SA" sz="5400" dirty="0"/>
              <a:t>تعريف نظم المعلومات الإدارية </a:t>
            </a:r>
            <a:r>
              <a:rPr lang="en-US" sz="5400" dirty="0"/>
              <a:t>MIS</a:t>
            </a:r>
            <a:endParaRPr lang="en-AE" dirty="0"/>
          </a:p>
        </p:txBody>
      </p:sp>
      <p:pic>
        <p:nvPicPr>
          <p:cNvPr id="6" name="Content Placeholder 5">
            <a:extLst>
              <a:ext uri="{FF2B5EF4-FFF2-40B4-BE49-F238E27FC236}">
                <a16:creationId xmlns:a16="http://schemas.microsoft.com/office/drawing/2014/main" id="{4810F041-3083-1F98-A0FC-11F773F65F18}"/>
              </a:ext>
            </a:extLst>
          </p:cNvPr>
          <p:cNvPicPr>
            <a:picLocks noGrp="1" noChangeAspect="1"/>
          </p:cNvPicPr>
          <p:nvPr>
            <p:ph sz="half" idx="1"/>
          </p:nvPr>
        </p:nvPicPr>
        <p:blipFill>
          <a:blip r:embed="rId2"/>
          <a:stretch>
            <a:fillRect/>
          </a:stretch>
        </p:blipFill>
        <p:spPr>
          <a:xfrm>
            <a:off x="1046481" y="1933733"/>
            <a:ext cx="4450080" cy="4450080"/>
          </a:xfrm>
          <a:prstGeom prst="rect">
            <a:avLst/>
          </a:prstGeom>
        </p:spPr>
      </p:pic>
      <p:sp>
        <p:nvSpPr>
          <p:cNvPr id="4" name="Content Placeholder 3">
            <a:extLst>
              <a:ext uri="{FF2B5EF4-FFF2-40B4-BE49-F238E27FC236}">
                <a16:creationId xmlns:a16="http://schemas.microsoft.com/office/drawing/2014/main" id="{88CA8D7C-45E3-3F92-5A0E-0CDBF406B41C}"/>
              </a:ext>
            </a:extLst>
          </p:cNvPr>
          <p:cNvSpPr>
            <a:spLocks noGrp="1"/>
          </p:cNvSpPr>
          <p:nvPr>
            <p:ph sz="half" idx="2"/>
          </p:nvPr>
        </p:nvSpPr>
        <p:spPr/>
        <p:txBody>
          <a:bodyPr/>
          <a:lstStyle/>
          <a:p>
            <a:r>
              <a:rPr lang="en-US" kern="100" dirty="0">
                <a:effectLst/>
                <a:latin typeface="Times New Roman" panose="02020603050405020304" pitchFamily="18" charset="0"/>
                <a:ea typeface="Calibri" panose="020F0502020204030204" pitchFamily="34" charset="0"/>
              </a:rPr>
              <a:t>MIS </a:t>
            </a:r>
            <a:r>
              <a:rPr lang="ar-SA" kern="100" dirty="0">
                <a:effectLst/>
                <a:latin typeface="Times New Roman" panose="02020603050405020304" pitchFamily="18" charset="0"/>
                <a:ea typeface="Calibri" panose="020F0502020204030204" pitchFamily="34" charset="0"/>
              </a:rPr>
              <a:t> يمكن أن تأخذ أشكالًا متنوعة، من أنظمة مصممة خصيصًا لتلبية احتياجات معينة للمؤسسة إلى حلاً برمجياً جاهزًا مصممًا خصيصًا لصناعات أو وظائف معينة. إنها تلعب دورًا حاسمًا في تعزيز قدرة المؤسسة على البقاء بشكل تنافسي والتكيف مع المشهد التكنولوجي المتطور باستمرار. في النهاية، </a:t>
            </a:r>
            <a:r>
              <a:rPr lang="en-US" kern="100" dirty="0">
                <a:effectLst/>
                <a:latin typeface="Times New Roman" panose="02020603050405020304" pitchFamily="18" charset="0"/>
                <a:ea typeface="Calibri" panose="020F0502020204030204" pitchFamily="34" charset="0"/>
              </a:rPr>
              <a:t>MIS </a:t>
            </a:r>
            <a:r>
              <a:rPr lang="ar-SA" kern="100" dirty="0">
                <a:effectLst/>
                <a:latin typeface="Times New Roman" panose="02020603050405020304" pitchFamily="18" charset="0"/>
                <a:ea typeface="Calibri" panose="020F0502020204030204" pitchFamily="34" charset="0"/>
              </a:rPr>
              <a:t> هي جزء لا يتجزأ من إدارة الأعمال الحديثة، حيث يوفر الأدوات والمعلومات الضرورية لاتخاذ القرارات الفعالة ونجاح المؤسسة</a:t>
            </a:r>
            <a:r>
              <a:rPr lang="en-US" kern="100" dirty="0">
                <a:effectLst/>
                <a:latin typeface="Times New Roman" panose="02020603050405020304" pitchFamily="18" charset="0"/>
                <a:ea typeface="Calibri" panose="020F0502020204030204" pitchFamily="34" charset="0"/>
              </a:rPr>
              <a:t>.</a:t>
            </a:r>
            <a:endParaRPr lang="en-AE" kern="100" dirty="0">
              <a:effectLst/>
              <a:latin typeface="Times New Roman" panose="02020603050405020304" pitchFamily="18" charset="0"/>
              <a:ea typeface="Calibri" panose="020F0502020204030204" pitchFamily="34" charset="0"/>
            </a:endParaRPr>
          </a:p>
          <a:p>
            <a:endParaRPr lang="en-AE" dirty="0"/>
          </a:p>
        </p:txBody>
      </p:sp>
      <p:sp>
        <p:nvSpPr>
          <p:cNvPr id="3" name="Slide Number Placeholder 2">
            <a:extLst>
              <a:ext uri="{FF2B5EF4-FFF2-40B4-BE49-F238E27FC236}">
                <a16:creationId xmlns:a16="http://schemas.microsoft.com/office/drawing/2014/main" id="{7B6E6BAD-77E8-3329-D298-F70660FDAAB4}"/>
              </a:ext>
            </a:extLst>
          </p:cNvPr>
          <p:cNvSpPr>
            <a:spLocks noGrp="1"/>
          </p:cNvSpPr>
          <p:nvPr>
            <p:ph type="sldNum" sz="quarter" idx="12"/>
          </p:nvPr>
        </p:nvSpPr>
        <p:spPr/>
        <p:txBody>
          <a:bodyPr/>
          <a:lstStyle/>
          <a:p>
            <a:fld id="{24E1593F-C6A5-48D7-8322-BC8526C86B25}" type="slidenum">
              <a:rPr lang="en-AE" smtClean="0"/>
              <a:pPr/>
              <a:t>6</a:t>
            </a:fld>
            <a:r>
              <a:rPr lang="en-AE"/>
              <a:t> of 37</a:t>
            </a:r>
            <a:endParaRPr lang="en-AE" dirty="0"/>
          </a:p>
        </p:txBody>
      </p:sp>
    </p:spTree>
    <p:extLst>
      <p:ext uri="{BB962C8B-B14F-4D97-AF65-F5344CB8AC3E}">
        <p14:creationId xmlns:p14="http://schemas.microsoft.com/office/powerpoint/2010/main" val="380058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ABC2-78B6-A392-79C9-219B60D1D4F7}"/>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3" name="Content Placeholder 2">
            <a:extLst>
              <a:ext uri="{FF2B5EF4-FFF2-40B4-BE49-F238E27FC236}">
                <a16:creationId xmlns:a16="http://schemas.microsoft.com/office/drawing/2014/main" id="{B2119CE4-F802-198C-A0FE-419B7EB532FA}"/>
              </a:ext>
            </a:extLst>
          </p:cNvPr>
          <p:cNvSpPr>
            <a:spLocks noGrp="1"/>
          </p:cNvSpPr>
          <p:nvPr>
            <p:ph sz="half" idx="1"/>
          </p:nvPr>
        </p:nvSpPr>
        <p:spPr>
          <a:custGeom>
            <a:avLst/>
            <a:gdLst>
              <a:gd name="connsiteX0" fmla="*/ 0 w 5181600"/>
              <a:gd name="connsiteY0" fmla="*/ 0 h 4351338"/>
              <a:gd name="connsiteX1" fmla="*/ 5181600 w 5181600"/>
              <a:gd name="connsiteY1" fmla="*/ 0 h 4351338"/>
              <a:gd name="connsiteX2" fmla="*/ 5181600 w 5181600"/>
              <a:gd name="connsiteY2" fmla="*/ 4351338 h 4351338"/>
              <a:gd name="connsiteX3" fmla="*/ 0 w 5181600"/>
              <a:gd name="connsiteY3" fmla="*/ 4351338 h 4351338"/>
              <a:gd name="connsiteX4" fmla="*/ 0 w 5181600"/>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4351338" fill="none" extrusionOk="0">
                <a:moveTo>
                  <a:pt x="0" y="0"/>
                </a:moveTo>
                <a:cubicBezTo>
                  <a:pt x="668810" y="-33775"/>
                  <a:pt x="3277348" y="138873"/>
                  <a:pt x="5181600" y="0"/>
                </a:cubicBezTo>
                <a:cubicBezTo>
                  <a:pt x="5107829" y="585222"/>
                  <a:pt x="5025717" y="3710241"/>
                  <a:pt x="5181600" y="4351338"/>
                </a:cubicBezTo>
                <a:cubicBezTo>
                  <a:pt x="4394404" y="4214008"/>
                  <a:pt x="2526021" y="4213482"/>
                  <a:pt x="0" y="4351338"/>
                </a:cubicBezTo>
                <a:cubicBezTo>
                  <a:pt x="152408" y="2268068"/>
                  <a:pt x="73868" y="1803478"/>
                  <a:pt x="0" y="0"/>
                </a:cubicBezTo>
                <a:close/>
              </a:path>
              <a:path w="5181600" h="4351338" stroke="0" extrusionOk="0">
                <a:moveTo>
                  <a:pt x="0" y="0"/>
                </a:moveTo>
                <a:cubicBezTo>
                  <a:pt x="1300692" y="-101487"/>
                  <a:pt x="3680093" y="-162162"/>
                  <a:pt x="5181600" y="0"/>
                </a:cubicBezTo>
                <a:cubicBezTo>
                  <a:pt x="5242313" y="1739382"/>
                  <a:pt x="5120528" y="3375976"/>
                  <a:pt x="5181600" y="4351338"/>
                </a:cubicBezTo>
                <a:cubicBezTo>
                  <a:pt x="2997895" y="4401403"/>
                  <a:pt x="1700354" y="4192889"/>
                  <a:pt x="0" y="4351338"/>
                </a:cubicBezTo>
                <a:cubicBezTo>
                  <a:pt x="-24452" y="3602151"/>
                  <a:pt x="-67663" y="2092173"/>
                  <a:pt x="0" y="0"/>
                </a:cubicBezTo>
                <a:close/>
              </a:path>
            </a:pathLst>
          </a:custGeom>
          <a:blipFill>
            <a:blip r:embed="rId2"/>
            <a:tile tx="0" ty="0" sx="100000" sy="100000" flip="none" algn="tl"/>
          </a:blipFill>
          <a:ln>
            <a:solidFill>
              <a:schemeClr val="tx1"/>
            </a:solidFill>
            <a:extLst>
              <a:ext uri="{C807C97D-BFC1-408E-A445-0C87EB9F89A2}">
                <ask:lineSketchStyleProps xmlns:ask="http://schemas.microsoft.com/office/drawing/2018/sketchyshapes" sd="981765707">
                  <ask:type>
                    <ask:lineSketchCurved/>
                  </ask:type>
                </ask:lineSketchStyleProps>
              </a:ext>
            </a:extLst>
          </a:ln>
          <a:effectLst/>
        </p:spPr>
        <p:txBody>
          <a:bodyPr>
            <a:normAutofit fontScale="92500" lnSpcReduction="20000"/>
          </a:bodyPr>
          <a:lstStyle/>
          <a:p>
            <a:pPr marL="457200" indent="-457200">
              <a:buFont typeface="Arial" panose="020B0604020202020204" pitchFamily="34" charset="0"/>
              <a:buChar char="•"/>
            </a:pPr>
            <a:r>
              <a:rPr lang="ar-IQ" dirty="0"/>
              <a:t>البريد الالكتروني</a:t>
            </a:r>
          </a:p>
          <a:p>
            <a:pPr marL="457200" indent="-457200">
              <a:buFont typeface="Arial" panose="020B0604020202020204" pitchFamily="34" charset="0"/>
              <a:buChar char="•"/>
            </a:pPr>
            <a:r>
              <a:rPr lang="ar-IQ" dirty="0"/>
              <a:t>بَلي</a:t>
            </a:r>
          </a:p>
          <a:p>
            <a:pPr marL="457200" indent="-457200">
              <a:buFont typeface="Arial" panose="020B0604020202020204" pitchFamily="34" charset="0"/>
              <a:buChar char="•"/>
            </a:pPr>
            <a:r>
              <a:rPr lang="ar-IQ" dirty="0"/>
              <a:t>الجواز الالكتروني</a:t>
            </a:r>
          </a:p>
          <a:p>
            <a:pPr marL="457200" indent="-457200">
              <a:buFont typeface="Arial" panose="020B0604020202020204" pitchFamily="34" charset="0"/>
              <a:buChar char="•"/>
            </a:pPr>
            <a:r>
              <a:rPr lang="ar-IQ" dirty="0"/>
              <a:t>الهوية الوطنية</a:t>
            </a:r>
          </a:p>
          <a:p>
            <a:pPr marL="457200" indent="-457200">
              <a:buFont typeface="Arial" panose="020B0604020202020204" pitchFamily="34" charset="0"/>
              <a:buChar char="•"/>
            </a:pPr>
            <a:r>
              <a:rPr lang="ar-IQ" dirty="0"/>
              <a:t>مسار بولونيا</a:t>
            </a:r>
          </a:p>
          <a:p>
            <a:pPr marL="457200" indent="-457200">
              <a:buFont typeface="Arial" panose="020B0604020202020204" pitchFamily="34" charset="0"/>
              <a:buChar char="•"/>
            </a:pPr>
            <a:r>
              <a:rPr lang="ar-IQ" dirty="0"/>
              <a:t>رخصة السياقة الالكترونية</a:t>
            </a:r>
          </a:p>
          <a:p>
            <a:pPr marL="457200" indent="-457200">
              <a:buFont typeface="Arial" panose="020B0604020202020204" pitchFamily="34" charset="0"/>
              <a:buChar char="•"/>
            </a:pPr>
            <a:r>
              <a:rPr lang="en-US" dirty="0"/>
              <a:t>Master Card / Visa Card</a:t>
            </a:r>
          </a:p>
          <a:p>
            <a:pPr marL="457200" indent="-457200">
              <a:buFont typeface="Arial" panose="020B0604020202020204" pitchFamily="34" charset="0"/>
              <a:buChar char="•"/>
            </a:pPr>
            <a:r>
              <a:rPr lang="ar-IQ" dirty="0"/>
              <a:t>الحسابات الالكترونية للمصارف</a:t>
            </a:r>
          </a:p>
          <a:p>
            <a:pPr marL="457200" indent="-457200">
              <a:buFont typeface="Arial" panose="020B0604020202020204" pitchFamily="34" charset="0"/>
              <a:buChar char="•"/>
            </a:pPr>
            <a:r>
              <a:rPr lang="ar-IQ" dirty="0"/>
              <a:t>نظام المراقبة بالكاميرات</a:t>
            </a:r>
          </a:p>
          <a:p>
            <a:pPr marL="457200" indent="-457200">
              <a:buFont typeface="Arial" panose="020B0604020202020204" pitchFamily="34" charset="0"/>
              <a:buChar char="•"/>
            </a:pPr>
            <a:r>
              <a:rPr lang="ar-IQ" dirty="0"/>
              <a:t>نظام الحضور والانصراف الالكتروني</a:t>
            </a:r>
          </a:p>
          <a:p>
            <a:pPr marL="457200" indent="-457200">
              <a:buFont typeface="Arial" panose="020B0604020202020204" pitchFamily="34" charset="0"/>
              <a:buChar char="•"/>
            </a:pPr>
            <a:endParaRPr lang="ar-IQ" dirty="0"/>
          </a:p>
          <a:p>
            <a:endParaRPr lang="ar-IQ" dirty="0"/>
          </a:p>
        </p:txBody>
      </p:sp>
      <p:sp>
        <p:nvSpPr>
          <p:cNvPr id="4" name="Content Placeholder 3">
            <a:extLst>
              <a:ext uri="{FF2B5EF4-FFF2-40B4-BE49-F238E27FC236}">
                <a16:creationId xmlns:a16="http://schemas.microsoft.com/office/drawing/2014/main" id="{45400C79-6379-3515-50A6-F0E559A835D4}"/>
              </a:ext>
            </a:extLst>
          </p:cNvPr>
          <p:cNvSpPr>
            <a:spLocks noGrp="1"/>
          </p:cNvSpPr>
          <p:nvPr>
            <p:ph sz="half" idx="2"/>
          </p:nvPr>
        </p:nvSpPr>
        <p:spPr/>
        <p:txBody>
          <a:bodyPr>
            <a:normAutofit fontScale="92500" lnSpcReduction="20000"/>
          </a:bodyPr>
          <a:lstStyle/>
          <a:p>
            <a:pPr>
              <a:lnSpc>
                <a:spcPct val="170000"/>
              </a:lnSpc>
            </a:pPr>
            <a:r>
              <a:rPr lang="ar-SA" dirty="0"/>
              <a:t>نظم المعلومات الإدارية</a:t>
            </a:r>
            <a:r>
              <a:rPr lang="en-AE" dirty="0"/>
              <a:t> (MIS) </a:t>
            </a:r>
            <a:r>
              <a:rPr lang="ar-SA" dirty="0"/>
              <a:t>تُستخدم في مجموعة واسعة من التطبيقات والصناعات. الآتي مجرد أمثلة على كيفية تطبيق</a:t>
            </a:r>
            <a:r>
              <a:rPr lang="en-AE" dirty="0"/>
              <a:t> MIS </a:t>
            </a:r>
            <a:r>
              <a:rPr lang="ar-IQ" dirty="0"/>
              <a:t> </a:t>
            </a:r>
            <a:r>
              <a:rPr lang="ar-SA" dirty="0"/>
              <a:t>في مجموعة متنوعة من الصناعات لتبسيط العمليات ودعم اتخاذ القرارات وتعزيز الكفاءة التنظيمية</a:t>
            </a:r>
            <a:r>
              <a:rPr lang="ar-IQ" dirty="0"/>
              <a:t>.</a:t>
            </a:r>
            <a:r>
              <a:rPr lang="en-AE" dirty="0"/>
              <a:t> </a:t>
            </a:r>
          </a:p>
        </p:txBody>
      </p:sp>
      <p:sp>
        <p:nvSpPr>
          <p:cNvPr id="6" name="Slide Number Placeholder 5">
            <a:extLst>
              <a:ext uri="{FF2B5EF4-FFF2-40B4-BE49-F238E27FC236}">
                <a16:creationId xmlns:a16="http://schemas.microsoft.com/office/drawing/2014/main" id="{7C480713-B853-1C1C-DB87-AADF9E4D12C7}"/>
              </a:ext>
            </a:extLst>
          </p:cNvPr>
          <p:cNvSpPr>
            <a:spLocks noGrp="1"/>
          </p:cNvSpPr>
          <p:nvPr>
            <p:ph type="sldNum" sz="quarter" idx="12"/>
          </p:nvPr>
        </p:nvSpPr>
        <p:spPr/>
        <p:txBody>
          <a:bodyPr/>
          <a:lstStyle/>
          <a:p>
            <a:fld id="{24E1593F-C6A5-48D7-8322-BC8526C86B25}" type="slidenum">
              <a:rPr lang="en-AE" smtClean="0"/>
              <a:pPr/>
              <a:t>7</a:t>
            </a:fld>
            <a:r>
              <a:rPr lang="en-AE"/>
              <a:t> of 37</a:t>
            </a:r>
            <a:endParaRPr lang="en-AE" dirty="0"/>
          </a:p>
        </p:txBody>
      </p:sp>
      <p:pic>
        <p:nvPicPr>
          <p:cNvPr id="5" name="Picture 4">
            <a:extLst>
              <a:ext uri="{FF2B5EF4-FFF2-40B4-BE49-F238E27FC236}">
                <a16:creationId xmlns:a16="http://schemas.microsoft.com/office/drawing/2014/main" id="{77C58680-35E4-73E7-D29B-70084623F575}"/>
              </a:ext>
            </a:extLst>
          </p:cNvPr>
          <p:cNvPicPr>
            <a:picLocks noChangeAspect="1"/>
          </p:cNvPicPr>
          <p:nvPr/>
        </p:nvPicPr>
        <p:blipFill>
          <a:blip r:embed="rId3"/>
          <a:stretch>
            <a:fillRect/>
          </a:stretch>
        </p:blipFill>
        <p:spPr>
          <a:xfrm>
            <a:off x="1329489" y="2472490"/>
            <a:ext cx="533400" cy="533400"/>
          </a:xfrm>
          <a:prstGeom prst="rect">
            <a:avLst/>
          </a:prstGeom>
        </p:spPr>
      </p:pic>
    </p:spTree>
    <p:extLst>
      <p:ext uri="{BB962C8B-B14F-4D97-AF65-F5344CB8AC3E}">
        <p14:creationId xmlns:p14="http://schemas.microsoft.com/office/powerpoint/2010/main" val="2552713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A4A2-96B9-7C24-D95B-F20A72801521}"/>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4" name="Content Placeholder 3">
            <a:extLst>
              <a:ext uri="{FF2B5EF4-FFF2-40B4-BE49-F238E27FC236}">
                <a16:creationId xmlns:a16="http://schemas.microsoft.com/office/drawing/2014/main" id="{CB595666-50CE-D7E0-50FA-229D51920D9B}"/>
              </a:ext>
            </a:extLst>
          </p:cNvPr>
          <p:cNvSpPr>
            <a:spLocks noGrp="1"/>
          </p:cNvSpPr>
          <p:nvPr>
            <p:ph sz="half" idx="2"/>
          </p:nvPr>
        </p:nvSpPr>
        <p:spPr/>
        <p:txBody>
          <a:bodyPr>
            <a:normAutofit fontScale="92500" lnSpcReduction="20000"/>
          </a:bodyPr>
          <a:lstStyle/>
          <a:p>
            <a:r>
              <a:rPr lang="ar-SA" b="1" kern="100" dirty="0">
                <a:solidFill>
                  <a:srgbClr val="0070C0"/>
                </a:solidFill>
                <a:effectLst/>
                <a:latin typeface="Times New Roman" panose="02020603050405020304" pitchFamily="18" charset="0"/>
                <a:ea typeface="Calibri" panose="020F0502020204030204" pitchFamily="34" charset="0"/>
              </a:rPr>
              <a:t>نظام تتبع حضور الطلاب في المدرسة:</a:t>
            </a:r>
          </a:p>
          <a:p>
            <a:r>
              <a:rPr lang="ar-SA" b="1" kern="100" dirty="0">
                <a:solidFill>
                  <a:srgbClr val="0070C0"/>
                </a:solidFill>
                <a:effectLst/>
                <a:latin typeface="Times New Roman" panose="02020603050405020304" pitchFamily="18" charset="0"/>
                <a:ea typeface="Calibri" panose="020F0502020204030204" pitchFamily="34" charset="0"/>
              </a:rPr>
              <a:t> </a:t>
            </a:r>
            <a:r>
              <a:rPr lang="ar-SA" sz="3000" kern="100" dirty="0">
                <a:effectLst/>
                <a:latin typeface="Times New Roman" panose="02020603050405020304" pitchFamily="18" charset="0"/>
                <a:ea typeface="Calibri" panose="020F0502020204030204" pitchFamily="34" charset="0"/>
              </a:rPr>
              <a:t>تخيل نظامًا يساعد المدرسة في تتبع الطلاب الحاضرين والغائبين يوميًا. يقوم هذا النظام بجمع بيانات الحضور، ومعالجتها، وتخزينها في حاسوب. يمكن للمعلمين وإدارة المدرسة استرجاع هذه المعلومات بسهولة لمعرفة من حضر الصف ومن لم يحضر. يمكنهم استخدام هذه البيانات للتحقق من حضور الطلاب بانتظام، وتساعد في اتخاذ القرارات، مثل التعرف على الطلاب الذين قد يحتاجون إلى دعم إضافي أو تدخل. هذا هو شكل أساسي لنظام معلومات الإدارة المستخدم في المدارس</a:t>
            </a:r>
            <a:r>
              <a:rPr lang="en-US" sz="3000" kern="100" dirty="0">
                <a:effectLst/>
                <a:latin typeface="Times New Roman" panose="02020603050405020304" pitchFamily="18" charset="0"/>
                <a:ea typeface="Calibri" panose="020F0502020204030204" pitchFamily="34" charset="0"/>
              </a:rPr>
              <a:t>.</a:t>
            </a:r>
            <a:endParaRPr lang="en-AE" sz="3000" kern="100" dirty="0">
              <a:effectLst/>
              <a:latin typeface="Times New Roman" panose="02020603050405020304" pitchFamily="18" charset="0"/>
              <a:ea typeface="Calibri" panose="020F0502020204030204" pitchFamily="34" charset="0"/>
            </a:endParaRPr>
          </a:p>
        </p:txBody>
      </p:sp>
      <p:sp>
        <p:nvSpPr>
          <p:cNvPr id="3" name="Content Placeholder 2">
            <a:extLst>
              <a:ext uri="{FF2B5EF4-FFF2-40B4-BE49-F238E27FC236}">
                <a16:creationId xmlns:a16="http://schemas.microsoft.com/office/drawing/2014/main" id="{CFE5A52E-D1A5-1991-6FF0-76D4B0F7873B}"/>
              </a:ext>
            </a:extLst>
          </p:cNvPr>
          <p:cNvSpPr>
            <a:spLocks noGrp="1"/>
          </p:cNvSpPr>
          <p:nvPr>
            <p:ph sz="half" idx="1"/>
          </p:nvPr>
        </p:nvSpPr>
        <p:spPr>
          <a:xfrm>
            <a:off x="838200" y="1825625"/>
            <a:ext cx="5334000" cy="4667250"/>
          </a:xfrm>
        </p:spPr>
        <p:txBody>
          <a:bodyPr>
            <a:normAutofit fontScale="92500" lnSpcReduction="20000"/>
          </a:bodyPr>
          <a:lstStyle/>
          <a:p>
            <a:pPr algn="l"/>
            <a:r>
              <a:rPr lang="en-US" i="0" dirty="0">
                <a:solidFill>
                  <a:srgbClr val="0070C0"/>
                </a:solidFill>
                <a:effectLst/>
                <a:latin typeface="Times New Roman" panose="02020603050405020304" pitchFamily="18" charset="0"/>
                <a:cs typeface="Times New Roman" panose="02020603050405020304" pitchFamily="18" charset="0"/>
              </a:rPr>
              <a:t>School Attendance Tracking System</a:t>
            </a:r>
            <a:r>
              <a:rPr lang="en-US" i="0" dirty="0">
                <a:effectLst/>
                <a:latin typeface="Times New Roman" panose="02020603050405020304" pitchFamily="18" charset="0"/>
                <a:cs typeface="Times New Roman" panose="02020603050405020304" pitchFamily="18" charset="0"/>
              </a:rPr>
              <a:t>: Imagine a system that helps a school keep track of which students are present or absent each day. This system collects the attendance data, processes it, and stores it on a computer. Teachers and school administrators can then easily retrieve this information to see who attended class and who didn't. They can use this data to ensure students attend regularly, and it helps in decision-making, such as identifying students who might need extra support or intervention. This is a basic form of an MIS used in schools. </a:t>
            </a:r>
            <a:endParaRPr lang="en-AE"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24241AF1-5EAC-BC0D-4A37-6D5EE1670F83}"/>
              </a:ext>
            </a:extLst>
          </p:cNvPr>
          <p:cNvSpPr>
            <a:spLocks noGrp="1"/>
          </p:cNvSpPr>
          <p:nvPr>
            <p:ph type="sldNum" sz="quarter" idx="12"/>
          </p:nvPr>
        </p:nvSpPr>
        <p:spPr/>
        <p:txBody>
          <a:bodyPr/>
          <a:lstStyle/>
          <a:p>
            <a:fld id="{24E1593F-C6A5-48D7-8322-BC8526C86B25}" type="slidenum">
              <a:rPr lang="en-AE" smtClean="0"/>
              <a:pPr/>
              <a:t>8</a:t>
            </a:fld>
            <a:r>
              <a:rPr lang="en-AE"/>
              <a:t> of 37</a:t>
            </a:r>
            <a:endParaRPr lang="en-AE" dirty="0"/>
          </a:p>
        </p:txBody>
      </p:sp>
    </p:spTree>
    <p:extLst>
      <p:ext uri="{BB962C8B-B14F-4D97-AF65-F5344CB8AC3E}">
        <p14:creationId xmlns:p14="http://schemas.microsoft.com/office/powerpoint/2010/main" val="2634538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A4A2-96B9-7C24-D95B-F20A72801521}"/>
              </a:ext>
            </a:extLst>
          </p:cNvPr>
          <p:cNvSpPr>
            <a:spLocks noGrp="1"/>
          </p:cNvSpPr>
          <p:nvPr>
            <p:ph type="title"/>
          </p:nvPr>
        </p:nvSpPr>
        <p:spPr/>
        <p:txBody>
          <a:bodyPr/>
          <a:lstStyle/>
          <a:p>
            <a:r>
              <a:rPr lang="ar-SA" sz="5400" dirty="0"/>
              <a:t>تطبيقات نظم المعلومات الإدارية</a:t>
            </a:r>
            <a:endParaRPr lang="en-AE" dirty="0"/>
          </a:p>
        </p:txBody>
      </p:sp>
      <p:sp>
        <p:nvSpPr>
          <p:cNvPr id="4" name="Content Placeholder 3">
            <a:extLst>
              <a:ext uri="{FF2B5EF4-FFF2-40B4-BE49-F238E27FC236}">
                <a16:creationId xmlns:a16="http://schemas.microsoft.com/office/drawing/2014/main" id="{CB595666-50CE-D7E0-50FA-229D51920D9B}"/>
              </a:ext>
            </a:extLst>
          </p:cNvPr>
          <p:cNvSpPr>
            <a:spLocks noGrp="1"/>
          </p:cNvSpPr>
          <p:nvPr>
            <p:ph sz="half" idx="2"/>
          </p:nvPr>
        </p:nvSpPr>
        <p:spPr/>
        <p:txBody>
          <a:bodyPr>
            <a:normAutofit fontScale="92500" lnSpcReduction="10000"/>
          </a:bodyPr>
          <a:lstStyle/>
          <a:p>
            <a:r>
              <a:rPr lang="ar-SA" b="1" kern="100" dirty="0">
                <a:solidFill>
                  <a:srgbClr val="0070C0"/>
                </a:solidFill>
                <a:effectLst/>
                <a:latin typeface="Times New Roman" panose="02020603050405020304" pitchFamily="18" charset="0"/>
                <a:ea typeface="Calibri" panose="020F0502020204030204" pitchFamily="34" charset="0"/>
              </a:rPr>
              <a:t>نظام إدارة المخزون لمتجر صغير:</a:t>
            </a:r>
          </a:p>
          <a:p>
            <a:r>
              <a:rPr lang="ar-SA" b="1" kern="100" dirty="0">
                <a:solidFill>
                  <a:srgbClr val="0070C0"/>
                </a:solidFill>
                <a:effectLst/>
                <a:latin typeface="Times New Roman" panose="02020603050405020304" pitchFamily="18" charset="0"/>
                <a:ea typeface="Calibri" panose="020F0502020204030204" pitchFamily="34" charset="0"/>
              </a:rPr>
              <a:t> </a:t>
            </a:r>
            <a:r>
              <a:rPr lang="ar-SA" kern="100" dirty="0">
                <a:effectLst/>
                <a:latin typeface="Times New Roman" panose="02020603050405020304" pitchFamily="18" charset="0"/>
                <a:ea typeface="Calibri" panose="020F0502020204030204" pitchFamily="34" charset="0"/>
              </a:rPr>
              <a:t>تخيل متجرًا صغيرًا يستخدم نظام حاسوبي لإدارة مخزونه. يحتفظ هذا النظام بسجل للمنتجات المتوفرة، وكمية المبيعات يوميًا، ومتى يجب طلب منتجات جديدة. يساعد صاحب المتجر في معرفة ما هو متاح ويمنعه من نفاد المنتجات الشهيرة. كما يساعد في اتخاذ القرارات، مثل معرفة المنتجات التي تباع بشكل جيد وتحتاج إلى إعادة التخزين. هذا هو مثال آخر على نظم المعلومات الإدارية البسيط المستخدم من قبل الشركات لإدارة مخزونها واتخاذ قرارات مستنيرة بشأن تخزين المنتجات.</a:t>
            </a:r>
            <a:endParaRPr lang="en-AE" kern="100" dirty="0">
              <a:effectLst/>
              <a:latin typeface="Times New Roman" panose="02020603050405020304" pitchFamily="18" charset="0"/>
              <a:ea typeface="Calibri" panose="020F0502020204030204" pitchFamily="34" charset="0"/>
            </a:endParaRPr>
          </a:p>
        </p:txBody>
      </p:sp>
      <p:sp>
        <p:nvSpPr>
          <p:cNvPr id="7" name="Content Placeholder 6">
            <a:extLst>
              <a:ext uri="{FF2B5EF4-FFF2-40B4-BE49-F238E27FC236}">
                <a16:creationId xmlns:a16="http://schemas.microsoft.com/office/drawing/2014/main" id="{18C839D0-99EF-F5CD-9F07-A44551C49B8E}"/>
              </a:ext>
            </a:extLst>
          </p:cNvPr>
          <p:cNvSpPr>
            <a:spLocks noGrp="1"/>
          </p:cNvSpPr>
          <p:nvPr>
            <p:ph sz="half" idx="1"/>
          </p:nvPr>
        </p:nvSpPr>
        <p:spPr/>
        <p:txBody>
          <a:bodyPr/>
          <a:lstStyle/>
          <a:p>
            <a:pPr algn="l"/>
            <a:r>
              <a:rPr lang="en-AE" sz="2000" b="1" kern="100" dirty="0">
                <a:solidFill>
                  <a:srgbClr val="0070C0"/>
                </a:solidFill>
                <a:effectLst/>
                <a:latin typeface="Times New Roman" panose="02020603050405020304" pitchFamily="18" charset="0"/>
                <a:ea typeface="Calibri" panose="020F0502020204030204" pitchFamily="34" charset="0"/>
              </a:rPr>
              <a:t>Inventory Management System for a Store</a:t>
            </a:r>
            <a:r>
              <a:rPr lang="en-AE" sz="2000" kern="100" dirty="0">
                <a:effectLst/>
                <a:latin typeface="Times New Roman" panose="02020603050405020304" pitchFamily="18" charset="0"/>
                <a:ea typeface="Calibri" panose="020F0502020204030204" pitchFamily="34" charset="0"/>
              </a:rPr>
              <a:t>: Think of a small store that uses a computer system to manage its inventory. This system keeps a record of what products are in stock, how many are sold each day, and when new products need to be ordered. It helps the store owner keep track of what's available and prevents them from running out of popular items. It also helps in decision-making, such as knowing which products are selling well and need to be restocked. This is another example of a simple MIS used by businesses to manage their inventory and make informed decisions about stocking products.</a:t>
            </a:r>
          </a:p>
          <a:p>
            <a:endParaRPr lang="en-AE" dirty="0"/>
          </a:p>
        </p:txBody>
      </p:sp>
      <p:sp>
        <p:nvSpPr>
          <p:cNvPr id="3" name="Slide Number Placeholder 2">
            <a:extLst>
              <a:ext uri="{FF2B5EF4-FFF2-40B4-BE49-F238E27FC236}">
                <a16:creationId xmlns:a16="http://schemas.microsoft.com/office/drawing/2014/main" id="{B1F96C8F-A713-E62F-DDF3-9E0C962FDAE6}"/>
              </a:ext>
            </a:extLst>
          </p:cNvPr>
          <p:cNvSpPr>
            <a:spLocks noGrp="1"/>
          </p:cNvSpPr>
          <p:nvPr>
            <p:ph type="sldNum" sz="quarter" idx="12"/>
          </p:nvPr>
        </p:nvSpPr>
        <p:spPr/>
        <p:txBody>
          <a:bodyPr/>
          <a:lstStyle/>
          <a:p>
            <a:fld id="{24E1593F-C6A5-48D7-8322-BC8526C86B25}" type="slidenum">
              <a:rPr lang="en-AE" smtClean="0"/>
              <a:pPr/>
              <a:t>9</a:t>
            </a:fld>
            <a:r>
              <a:rPr lang="en-AE"/>
              <a:t> of 37</a:t>
            </a:r>
            <a:endParaRPr lang="en-AE" dirty="0"/>
          </a:p>
        </p:txBody>
      </p:sp>
    </p:spTree>
    <p:extLst>
      <p:ext uri="{BB962C8B-B14F-4D97-AF65-F5344CB8AC3E}">
        <p14:creationId xmlns:p14="http://schemas.microsoft.com/office/powerpoint/2010/main" val="2949574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TotalTime>
  <Words>2777</Words>
  <Application>Microsoft Office PowerPoint</Application>
  <PresentationFormat>Widescreen</PresentationFormat>
  <Paragraphs>199</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Simplified Arabic</vt:lpstr>
      <vt:lpstr>Times New Roman</vt:lpstr>
      <vt:lpstr>Wingdings</vt:lpstr>
      <vt:lpstr>Office Theme</vt:lpstr>
      <vt:lpstr>تكنولوجيا المعلومات الادارية</vt:lpstr>
      <vt:lpstr>المحتويات</vt:lpstr>
      <vt:lpstr>الفصل الثاني: نظم المعلومات الادارية</vt:lpstr>
      <vt:lpstr>تعريف نظم المعلومات الإدارية MIS</vt:lpstr>
      <vt:lpstr>تعريف نظم المعلومات الإدارية MIS</vt:lpstr>
      <vt:lpstr>تعريف نظم المعلومات الإدارية MIS</vt:lpstr>
      <vt:lpstr>تطبيقات نظم المعلومات الإدارية</vt:lpstr>
      <vt:lpstr>تطبيقات نظم المعلومات الإدارية</vt:lpstr>
      <vt:lpstr>تطبيقات نظم المعلومات الإدارية</vt:lpstr>
      <vt:lpstr>تطبيقات نظم المعلومات الإدارية</vt:lpstr>
      <vt:lpstr>تطبيقات نظم المعلومات الإدارية</vt:lpstr>
      <vt:lpstr>تطبيقات نظم المعلومات الإدارية</vt:lpstr>
      <vt:lpstr>تطبيقات نظم المعلومات الإدارية</vt:lpstr>
      <vt:lpstr>تطبيقات نظم المعلومات الإدارية</vt:lpstr>
      <vt:lpstr>تطبيقات نظم المعلومات الإدارية</vt:lpstr>
      <vt:lpstr>تطبيقات نظم المعلومات الإدارية</vt:lpstr>
      <vt:lpstr>تطبيقات نظم المعلومات الإدارية</vt:lpstr>
      <vt:lpstr>تطبيقات نظم المعلومات الإدارية</vt:lpstr>
      <vt:lpstr>تطبيقات نظم المعلومات الإدارية</vt:lpstr>
      <vt:lpstr>مقال Essay</vt:lpstr>
      <vt:lpstr>مكونات نظم المعلومات الإدارية</vt:lpstr>
      <vt:lpstr>مكونات نظم المعلومات الإدارية</vt:lpstr>
      <vt:lpstr>مكونات نظم المعلومات الإدارية</vt:lpstr>
      <vt:lpstr>مكونات نظم المعلومات الإدارية</vt:lpstr>
      <vt:lpstr>خصائص نظم المعلومات الإدارية</vt:lpstr>
      <vt:lpstr>خصائص نظم المعلومات الإدارية</vt:lpstr>
      <vt:lpstr>خصائص نظم المعلومات الإدارية</vt:lpstr>
      <vt:lpstr>خصائص نظم المعلومات الإدارية</vt:lpstr>
      <vt:lpstr>خصائص نظم المعلومات الإدارية</vt:lpstr>
      <vt:lpstr>خصائص نظم المعلومات الإدارية</vt:lpstr>
      <vt:lpstr>خصائص نظم المعلومات الإدارية</vt:lpstr>
      <vt:lpstr>الدور الاستراتيجي لنظم المعلومات الإدارية (MIS) </vt:lpstr>
      <vt:lpstr>الدور الاستراتيجي لنظم المعلومات الإدارية (MIS) </vt:lpstr>
      <vt:lpstr>الدور الاستراتيجي لنظم المعلومات الإدارية (MIS) </vt:lpstr>
      <vt:lpstr>الدور الاستراتيجي لنظم المعلومات الإدارية (MIS) </vt:lpstr>
      <vt:lpstr>الدور الاستراتيجي لنظم المعلومات الإدارية (MIS) </vt:lpstr>
      <vt:lpstr>الدور الاستراتيجي لنظم المعلومات الإدارية (MIS)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67</cp:revision>
  <dcterms:created xsi:type="dcterms:W3CDTF">2023-10-15T14:15:01Z</dcterms:created>
  <dcterms:modified xsi:type="dcterms:W3CDTF">2024-09-28T11:17:25Z</dcterms:modified>
</cp:coreProperties>
</file>