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56" r:id="rId2"/>
  </p:sldMasterIdLst>
  <p:notesMasterIdLst>
    <p:notesMasterId r:id="rId33"/>
  </p:notesMasterIdLst>
  <p:sldIdLst>
    <p:sldId id="350" r:id="rId3"/>
    <p:sldId id="400" r:id="rId4"/>
    <p:sldId id="351" r:id="rId5"/>
    <p:sldId id="420" r:id="rId6"/>
    <p:sldId id="301" r:id="rId7"/>
    <p:sldId id="421" r:id="rId8"/>
    <p:sldId id="422" r:id="rId9"/>
    <p:sldId id="423" r:id="rId10"/>
    <p:sldId id="424" r:id="rId11"/>
    <p:sldId id="425" r:id="rId12"/>
    <p:sldId id="426" r:id="rId13"/>
    <p:sldId id="428" r:id="rId14"/>
    <p:sldId id="429" r:id="rId15"/>
    <p:sldId id="430" r:id="rId16"/>
    <p:sldId id="431" r:id="rId17"/>
    <p:sldId id="432" r:id="rId18"/>
    <p:sldId id="433" r:id="rId19"/>
    <p:sldId id="434" r:id="rId20"/>
    <p:sldId id="435" r:id="rId21"/>
    <p:sldId id="377" r:id="rId22"/>
    <p:sldId id="436" r:id="rId23"/>
    <p:sldId id="437" r:id="rId24"/>
    <p:sldId id="438" r:id="rId25"/>
    <p:sldId id="439" r:id="rId26"/>
    <p:sldId id="440" r:id="rId27"/>
    <p:sldId id="441" r:id="rId28"/>
    <p:sldId id="378" r:id="rId29"/>
    <p:sldId id="442" r:id="rId30"/>
    <p:sldId id="443" r:id="rId31"/>
    <p:sldId id="413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212" autoAdjust="0"/>
    <p:restoredTop sz="94660"/>
  </p:normalViewPr>
  <p:slideViewPr>
    <p:cSldViewPr snapToGrid="0">
      <p:cViewPr varScale="1">
        <p:scale>
          <a:sx n="91" d="100"/>
          <a:sy n="91" d="100"/>
        </p:scale>
        <p:origin x="86" y="1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766C1-831E-408B-BC90-EEBA2A8C08D8}" type="datetimeFigureOut">
              <a:rPr lang="en-AE" smtClean="0"/>
              <a:t>27/04/2024</a:t>
            </a:fld>
            <a:endParaRPr lang="en-A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CC0616-1024-46F6-8CFE-3DDC17727AD5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400012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48EA2-E093-F596-5B0B-865052F92C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0F74D9-D306-4C32-D329-459D7CCA2B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0694F1-4E1C-8E8F-0713-73318C595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B0306-5503-4B58-91BD-54D94F070777}" type="datetime1">
              <a:rPr lang="en-AE" smtClean="0"/>
              <a:t>27/04/2024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298238-B9B1-E277-EBC6-190BB2427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t"/>
          <a:lstStyle>
            <a:lvl1pPr>
              <a:defRPr sz="2400" b="1"/>
            </a:lvl1pPr>
          </a:lstStyle>
          <a:p>
            <a:endParaRPr lang="en-A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2F99C2-3024-7280-6149-48C86B905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10A5-D6BE-49F1-B6B0-3994C46CDFDC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693064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925BD-D0AA-6486-26B8-B34AC1497BF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 rtl="0">
              <a:defRPr b="1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3AAA4D-1C5A-CAC0-E8F7-32C7B61C09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l" rtl="0">
              <a:defRPr/>
            </a:lvl1pPr>
            <a:lvl2pPr algn="l" rtl="0"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BA8ACA-DC8B-00D9-D058-966753C66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EF95B-FD05-4CE4-A8F0-49657B1BF85A}" type="datetime1">
              <a:rPr lang="en-AE" smtClean="0"/>
              <a:t>27/04/2024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B00532-3219-B399-2E41-C4EFECE91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t"/>
          <a:lstStyle>
            <a:lvl1pPr>
              <a:defRPr sz="2800"/>
            </a:lvl1pPr>
          </a:lstStyle>
          <a:p>
            <a:endParaRPr lang="en-A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CD9B6E-B947-1B06-7F19-F1B8ED230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1278" y="6265862"/>
            <a:ext cx="871331" cy="546100"/>
          </a:xfrm>
        </p:spPr>
        <p:txBody>
          <a:bodyPr/>
          <a:lstStyle>
            <a:lvl1pPr>
              <a:defRPr sz="3600"/>
            </a:lvl1pPr>
          </a:lstStyle>
          <a:p>
            <a:fld id="{9D7E10A5-D6BE-49F1-B6B0-3994C46CDFDC}" type="slidenum">
              <a:rPr lang="en-AE" smtClean="0"/>
              <a:pPr/>
              <a:t>‹#›</a:t>
            </a:fld>
            <a:endParaRPr lang="en-AE" dirty="0"/>
          </a:p>
        </p:txBody>
      </p:sp>
    </p:spTree>
    <p:extLst>
      <p:ext uri="{BB962C8B-B14F-4D97-AF65-F5344CB8AC3E}">
        <p14:creationId xmlns:p14="http://schemas.microsoft.com/office/powerpoint/2010/main" val="2385747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431A0-07FA-2164-68EA-C2D93AA16BAF}"/>
              </a:ext>
            </a:extLst>
          </p:cNvPr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>
            <a:lvl1pPr>
              <a:defRPr sz="5400" b="1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C8047C-AF79-084B-52B6-D3CA7E3215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algn="l" rtl="0">
              <a:defRPr/>
            </a:lvl1pPr>
            <a:lvl2pPr algn="l" rtl="0"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D3EA92-A72F-CD6E-80DF-DFA93F0252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 algn="l" rtl="0">
              <a:defRPr/>
            </a:lvl1pPr>
            <a:lvl2pPr algn="l" rtl="0"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E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6154C6-EE12-C69F-D992-484E644F6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B5AC3-8413-41C9-A8A2-54225EDF544B}" type="datetime1">
              <a:rPr lang="en-AE" smtClean="0"/>
              <a:t>27/04/2024</a:t>
            </a:fld>
            <a:endParaRPr lang="en-A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646FF8-3B3A-D23A-21A2-7B62A841F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47321" y="6402387"/>
            <a:ext cx="4114800" cy="455613"/>
          </a:xfrm>
        </p:spPr>
        <p:txBody>
          <a:bodyPr anchor="t"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A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6DEEB9-0B16-FC05-B8E2-BD5C16EC3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311900"/>
            <a:ext cx="838199" cy="546101"/>
          </a:xfrm>
        </p:spPr>
        <p:txBody>
          <a:bodyPr/>
          <a:lstStyle>
            <a:lvl1pPr>
              <a:defRPr sz="3600"/>
            </a:lvl1pPr>
          </a:lstStyle>
          <a:p>
            <a:fld id="{24E1593F-C6A5-48D7-8322-BC8526C86B25}" type="slidenum">
              <a:rPr lang="en-AE" smtClean="0"/>
              <a:pPr/>
              <a:t>‹#›</a:t>
            </a:fld>
            <a:endParaRPr lang="en-AE" dirty="0"/>
          </a:p>
        </p:txBody>
      </p:sp>
    </p:spTree>
    <p:extLst>
      <p:ext uri="{BB962C8B-B14F-4D97-AF65-F5344CB8AC3E}">
        <p14:creationId xmlns:p14="http://schemas.microsoft.com/office/powerpoint/2010/main" val="3818050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48EA2-E093-F596-5B0B-865052F92C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0F74D9-D306-4C32-D329-459D7CCA2B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0694F1-4E1C-8E8F-0713-73318C595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B0306-5503-4B58-91BD-54D94F070777}" type="datetime1">
              <a:rPr lang="en-AE" smtClean="0"/>
              <a:t>27/04/2024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298238-B9B1-E277-EBC6-190BB2427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t"/>
          <a:lstStyle>
            <a:lvl1pPr>
              <a:defRPr sz="2400" b="1"/>
            </a:lvl1pPr>
          </a:lstStyle>
          <a:p>
            <a:endParaRPr lang="en-A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2F99C2-3024-7280-6149-48C86B905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10A5-D6BE-49F1-B6B0-3994C46CDFDC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237118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925BD-D0AA-6486-26B8-B34AC1497BF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 rtl="0">
              <a:defRPr b="1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3AAA4D-1C5A-CAC0-E8F7-32C7B61C09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l" rtl="0">
              <a:defRPr/>
            </a:lvl1pPr>
            <a:lvl2pPr algn="l" rtl="0"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BA8ACA-DC8B-00D9-D058-966753C66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EF95B-FD05-4CE4-A8F0-49657B1BF85A}" type="datetime1">
              <a:rPr lang="en-AE" smtClean="0"/>
              <a:t>27/04/2024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B00532-3219-B399-2E41-C4EFECE91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t"/>
          <a:lstStyle>
            <a:lvl1pPr>
              <a:defRPr sz="2800"/>
            </a:lvl1pPr>
          </a:lstStyle>
          <a:p>
            <a:endParaRPr lang="en-A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CD9B6E-B947-1B06-7F19-F1B8ED230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1278" y="6265862"/>
            <a:ext cx="871331" cy="546100"/>
          </a:xfrm>
        </p:spPr>
        <p:txBody>
          <a:bodyPr/>
          <a:lstStyle>
            <a:lvl1pPr>
              <a:defRPr sz="3600"/>
            </a:lvl1pPr>
          </a:lstStyle>
          <a:p>
            <a:fld id="{9D7E10A5-D6BE-49F1-B6B0-3994C46CDFDC}" type="slidenum">
              <a:rPr lang="en-AE" smtClean="0"/>
              <a:pPr/>
              <a:t>‹#›</a:t>
            </a:fld>
            <a:endParaRPr lang="en-AE" dirty="0"/>
          </a:p>
        </p:txBody>
      </p:sp>
    </p:spTree>
    <p:extLst>
      <p:ext uri="{BB962C8B-B14F-4D97-AF65-F5344CB8AC3E}">
        <p14:creationId xmlns:p14="http://schemas.microsoft.com/office/powerpoint/2010/main" val="3991409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431A0-07FA-2164-68EA-C2D93AA16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4638"/>
            <a:ext cx="10515600" cy="1325563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>
            <a:lvl1pPr>
              <a:defRPr sz="5400" b="1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C8047C-AF79-084B-52B6-D3CA7E3215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085522" cy="4351338"/>
          </a:xfrm>
          <a:custGeom>
            <a:avLst/>
            <a:gdLst>
              <a:gd name="connsiteX0" fmla="*/ 0 w 5085522"/>
              <a:gd name="connsiteY0" fmla="*/ 0 h 4351338"/>
              <a:gd name="connsiteX1" fmla="*/ 5085522 w 5085522"/>
              <a:gd name="connsiteY1" fmla="*/ 0 h 4351338"/>
              <a:gd name="connsiteX2" fmla="*/ 5085522 w 5085522"/>
              <a:gd name="connsiteY2" fmla="*/ 4351338 h 4351338"/>
              <a:gd name="connsiteX3" fmla="*/ 0 w 5085522"/>
              <a:gd name="connsiteY3" fmla="*/ 4351338 h 4351338"/>
              <a:gd name="connsiteX4" fmla="*/ 0 w 5085522"/>
              <a:gd name="connsiteY4" fmla="*/ 0 h 4351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5522" h="4351338" fill="none" extrusionOk="0">
                <a:moveTo>
                  <a:pt x="0" y="0"/>
                </a:moveTo>
                <a:cubicBezTo>
                  <a:pt x="1083304" y="-27313"/>
                  <a:pt x="3369046" y="-129051"/>
                  <a:pt x="5085522" y="0"/>
                </a:cubicBezTo>
                <a:cubicBezTo>
                  <a:pt x="5199532" y="676436"/>
                  <a:pt x="5219158" y="2968877"/>
                  <a:pt x="5085522" y="4351338"/>
                </a:cubicBezTo>
                <a:cubicBezTo>
                  <a:pt x="4178768" y="4455456"/>
                  <a:pt x="722137" y="4477714"/>
                  <a:pt x="0" y="4351338"/>
                </a:cubicBezTo>
                <a:cubicBezTo>
                  <a:pt x="100382" y="3455149"/>
                  <a:pt x="108251" y="1001463"/>
                  <a:pt x="0" y="0"/>
                </a:cubicBezTo>
                <a:close/>
              </a:path>
              <a:path w="5085522" h="4351338" stroke="0" extrusionOk="0">
                <a:moveTo>
                  <a:pt x="0" y="0"/>
                </a:moveTo>
                <a:cubicBezTo>
                  <a:pt x="1877868" y="140176"/>
                  <a:pt x="4422267" y="110110"/>
                  <a:pt x="5085522" y="0"/>
                </a:cubicBezTo>
                <a:cubicBezTo>
                  <a:pt x="5182382" y="490837"/>
                  <a:pt x="4988160" y="3669993"/>
                  <a:pt x="5085522" y="4351338"/>
                </a:cubicBezTo>
                <a:cubicBezTo>
                  <a:pt x="3676710" y="4210551"/>
                  <a:pt x="522218" y="4308799"/>
                  <a:pt x="0" y="4351338"/>
                </a:cubicBezTo>
                <a:cubicBezTo>
                  <a:pt x="-162968" y="2577687"/>
                  <a:pt x="125722" y="2024824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942853052">
                  <ask:type>
                    <ask:lineSketchCurved/>
                  </ask:type>
                </ask:lineSketchStyleProps>
              </a:ext>
            </a:extLst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/>
          <a:lstStyle>
            <a:lvl1pPr algn="l" rtl="0">
              <a:defRPr/>
            </a:lvl1pPr>
            <a:lvl2pPr algn="l" rtl="0"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D3EA92-A72F-CD6E-80DF-DFA93F0252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8278" y="1825625"/>
            <a:ext cx="5085522" cy="4351338"/>
          </a:xfrm>
          <a:custGeom>
            <a:avLst/>
            <a:gdLst>
              <a:gd name="connsiteX0" fmla="*/ 0 w 5085522"/>
              <a:gd name="connsiteY0" fmla="*/ 0 h 4351338"/>
              <a:gd name="connsiteX1" fmla="*/ 5085522 w 5085522"/>
              <a:gd name="connsiteY1" fmla="*/ 0 h 4351338"/>
              <a:gd name="connsiteX2" fmla="*/ 5085522 w 5085522"/>
              <a:gd name="connsiteY2" fmla="*/ 4351338 h 4351338"/>
              <a:gd name="connsiteX3" fmla="*/ 0 w 5085522"/>
              <a:gd name="connsiteY3" fmla="*/ 4351338 h 4351338"/>
              <a:gd name="connsiteX4" fmla="*/ 0 w 5085522"/>
              <a:gd name="connsiteY4" fmla="*/ 0 h 4351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5522" h="4351338" fill="none" extrusionOk="0">
                <a:moveTo>
                  <a:pt x="0" y="0"/>
                </a:moveTo>
                <a:cubicBezTo>
                  <a:pt x="1207803" y="-152754"/>
                  <a:pt x="2597977" y="30105"/>
                  <a:pt x="5085522" y="0"/>
                </a:cubicBezTo>
                <a:cubicBezTo>
                  <a:pt x="5203059" y="1835540"/>
                  <a:pt x="5241971" y="2957773"/>
                  <a:pt x="5085522" y="4351338"/>
                </a:cubicBezTo>
                <a:cubicBezTo>
                  <a:pt x="3070471" y="4408940"/>
                  <a:pt x="1883137" y="4271753"/>
                  <a:pt x="0" y="4351338"/>
                </a:cubicBezTo>
                <a:cubicBezTo>
                  <a:pt x="28906" y="2869107"/>
                  <a:pt x="58657" y="576480"/>
                  <a:pt x="0" y="0"/>
                </a:cubicBezTo>
                <a:close/>
              </a:path>
              <a:path w="5085522" h="4351338" stroke="0" extrusionOk="0">
                <a:moveTo>
                  <a:pt x="0" y="0"/>
                </a:moveTo>
                <a:cubicBezTo>
                  <a:pt x="1769396" y="87597"/>
                  <a:pt x="3333153" y="-99563"/>
                  <a:pt x="5085522" y="0"/>
                </a:cubicBezTo>
                <a:cubicBezTo>
                  <a:pt x="5128666" y="1431806"/>
                  <a:pt x="4987546" y="2770842"/>
                  <a:pt x="5085522" y="4351338"/>
                </a:cubicBezTo>
                <a:cubicBezTo>
                  <a:pt x="3666297" y="4473119"/>
                  <a:pt x="754570" y="4377020"/>
                  <a:pt x="0" y="4351338"/>
                </a:cubicBezTo>
                <a:cubicBezTo>
                  <a:pt x="153471" y="3501698"/>
                  <a:pt x="-104134" y="2174129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202529998">
                  <ask:type>
                    <ask:lineSketchCurved/>
                  </ask:type>
                </ask:lineSketchStyleProps>
              </a:ext>
            </a:extLst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/>
          <a:lstStyle>
            <a:lvl1pPr algn="l" rtl="0">
              <a:defRPr/>
            </a:lvl1pPr>
            <a:lvl2pPr algn="l" rtl="0"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E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6154C6-EE12-C69F-D992-484E644F6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B5AC3-8413-41C9-A8A2-54225EDF544B}" type="datetime1">
              <a:rPr lang="en-AE" smtClean="0"/>
              <a:t>27/04/2024</a:t>
            </a:fld>
            <a:endParaRPr lang="en-A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646FF8-3B3A-D23A-21A2-7B62A841F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47321" y="6402387"/>
            <a:ext cx="4114800" cy="455613"/>
          </a:xfrm>
        </p:spPr>
        <p:txBody>
          <a:bodyPr anchor="t"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A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6DEEB9-0B16-FC05-B8E2-BD5C16EC3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311900"/>
            <a:ext cx="838199" cy="546101"/>
          </a:xfrm>
        </p:spPr>
        <p:txBody>
          <a:bodyPr/>
          <a:lstStyle>
            <a:lvl1pPr>
              <a:defRPr sz="3600"/>
            </a:lvl1pPr>
          </a:lstStyle>
          <a:p>
            <a:fld id="{24E1593F-C6A5-48D7-8322-BC8526C86B25}" type="slidenum">
              <a:rPr lang="en-AE" smtClean="0"/>
              <a:pPr/>
              <a:t>‹#›</a:t>
            </a:fld>
            <a:endParaRPr lang="en-AE" dirty="0"/>
          </a:p>
        </p:txBody>
      </p:sp>
    </p:spTree>
    <p:extLst>
      <p:ext uri="{BB962C8B-B14F-4D97-AF65-F5344CB8AC3E}">
        <p14:creationId xmlns:p14="http://schemas.microsoft.com/office/powerpoint/2010/main" val="2035463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allbasra.com/" TargetMode="Externa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allbasra.com/" TargetMode="Externa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30FD71-DE46-F344-7F16-B48550DCA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2C09EF-A422-4238-504C-F8F1F155DA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</a:t>
            </a:r>
            <a:r>
              <a:rPr lang="en-US" dirty="0" err="1"/>
              <a:t>tstylesstyl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9E03D7-B630-DBBD-BCE6-F100E4409A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D753BB-5601-49DD-8170-B16675E4F1DC}" type="datetime1">
              <a:rPr lang="en-AE" smtClean="0"/>
              <a:t>27/04/2024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FF6C86-06F2-DC71-FFF5-226D1C335F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A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15BA0A-8B92-C4E9-64D5-CDA310569F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176962"/>
            <a:ext cx="838200" cy="6810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0">
                <a:solidFill>
                  <a:srgbClr val="FF0000"/>
                </a:solidFill>
                <a:highlight>
                  <a:srgbClr val="FFFF00"/>
                </a:highlight>
              </a:defRPr>
            </a:lvl1pPr>
          </a:lstStyle>
          <a:p>
            <a:fld id="{29CA5760-96F6-4BB9-9F01-E4123846D571}" type="slidenum">
              <a:rPr lang="en-AE" smtClean="0"/>
              <a:pPr/>
              <a:t>‹#›</a:t>
            </a:fld>
            <a:endParaRPr lang="en-AE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D54B05-A41A-5938-EAEE-117CFFDF7E42}"/>
              </a:ext>
            </a:extLst>
          </p:cNvPr>
          <p:cNvSpPr txBox="1"/>
          <p:nvPr userDrawn="1"/>
        </p:nvSpPr>
        <p:spPr>
          <a:xfrm rot="16200000">
            <a:off x="-906958" y="5204917"/>
            <a:ext cx="24483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563C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all</a:t>
            </a:r>
            <a:r>
              <a:rPr lang="en-US" sz="3200" dirty="0">
                <a:solidFill>
                  <a:srgbClr val="FF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basra</a:t>
            </a:r>
            <a:r>
              <a:rPr lang="en-US" sz="3200" dirty="0">
                <a:solidFill>
                  <a:srgbClr val="0563C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.com </a:t>
            </a:r>
            <a:endParaRPr lang="en-AE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DBDD05-1F60-68F0-20D1-F535912419DC}"/>
              </a:ext>
            </a:extLst>
          </p:cNvPr>
          <p:cNvSpPr txBox="1"/>
          <p:nvPr userDrawn="1"/>
        </p:nvSpPr>
        <p:spPr>
          <a:xfrm rot="16200000">
            <a:off x="-898914" y="1769165"/>
            <a:ext cx="2259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Salem Al-Jundi</a:t>
            </a:r>
            <a:endParaRPr lang="en-AE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469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</p:sldLayoutIdLst>
  <p:hf hdr="0" ftr="0" dt="0"/>
  <p:txStyles>
    <p:titleStyle>
      <a:lvl1pPr algn="ct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r" defTabSz="914400" rtl="1" eaLnBrk="1" latinLnBrk="0" hangingPunct="1">
        <a:lnSpc>
          <a:spcPct val="90000"/>
        </a:lnSpc>
        <a:spcBef>
          <a:spcPts val="1000"/>
        </a:spcBef>
        <a:buFontTx/>
        <a:buNone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30FD71-DE46-F344-7F16-B48550DCA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2C09EF-A422-4238-504C-F8F1F155DA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</a:t>
            </a:r>
            <a:r>
              <a:rPr lang="en-US" dirty="0" err="1"/>
              <a:t>tstylesstyl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9E03D7-B630-DBBD-BCE6-F100E4409A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D753BB-5601-49DD-8170-B16675E4F1DC}" type="datetime1">
              <a:rPr lang="en-AE" smtClean="0"/>
              <a:t>27/04/2024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FF6C86-06F2-DC71-FFF5-226D1C335F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A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15BA0A-8B92-C4E9-64D5-CDA310569F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176962"/>
            <a:ext cx="838200" cy="6810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0">
                <a:solidFill>
                  <a:srgbClr val="FF0000"/>
                </a:solidFill>
                <a:highlight>
                  <a:srgbClr val="FFFF00"/>
                </a:highlight>
              </a:defRPr>
            </a:lvl1pPr>
          </a:lstStyle>
          <a:p>
            <a:fld id="{29CA5760-96F6-4BB9-9F01-E4123846D571}" type="slidenum">
              <a:rPr lang="en-AE" smtClean="0"/>
              <a:pPr/>
              <a:t>‹#›</a:t>
            </a:fld>
            <a:endParaRPr lang="en-AE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D54B05-A41A-5938-EAEE-117CFFDF7E42}"/>
              </a:ext>
            </a:extLst>
          </p:cNvPr>
          <p:cNvSpPr txBox="1"/>
          <p:nvPr userDrawn="1"/>
        </p:nvSpPr>
        <p:spPr>
          <a:xfrm rot="16200000">
            <a:off x="-906958" y="5204917"/>
            <a:ext cx="24483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563C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all</a:t>
            </a:r>
            <a:r>
              <a:rPr lang="en-US" sz="3200" dirty="0">
                <a:solidFill>
                  <a:srgbClr val="FF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basra</a:t>
            </a:r>
            <a:r>
              <a:rPr lang="en-US" sz="3200" dirty="0">
                <a:solidFill>
                  <a:srgbClr val="0563C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.com </a:t>
            </a:r>
            <a:endParaRPr lang="en-AE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DBDD05-1F60-68F0-20D1-F535912419DC}"/>
              </a:ext>
            </a:extLst>
          </p:cNvPr>
          <p:cNvSpPr txBox="1"/>
          <p:nvPr userDrawn="1"/>
        </p:nvSpPr>
        <p:spPr>
          <a:xfrm rot="16200000">
            <a:off x="-898914" y="1769165"/>
            <a:ext cx="2259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Salem Al-Jundi</a:t>
            </a:r>
            <a:endParaRPr lang="en-AE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745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</p:sldLayoutIdLst>
  <p:hf hdr="0" ftr="0" dt="0"/>
  <p:txStyles>
    <p:titleStyle>
      <a:lvl1pPr algn="ct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r" defTabSz="914400" rtl="1" eaLnBrk="1" latinLnBrk="0" hangingPunct="1">
        <a:lnSpc>
          <a:spcPct val="90000"/>
        </a:lnSpc>
        <a:spcBef>
          <a:spcPts val="1000"/>
        </a:spcBef>
        <a:buFontTx/>
        <a:buNone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alem.aljundi@kunoozu.edu.iq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erson writing on a notebook&#10;&#10;Description automatically generated">
            <a:extLst>
              <a:ext uri="{FF2B5EF4-FFF2-40B4-BE49-F238E27FC236}">
                <a16:creationId xmlns:a16="http://schemas.microsoft.com/office/drawing/2014/main" id="{0618337E-CEA1-E189-2EEE-DB6C0A0FC3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82" b="-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C48480-DC1B-13D7-4856-1A60810F57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365125"/>
            <a:ext cx="5105400" cy="1899912"/>
          </a:xfrm>
          <a:custGeom>
            <a:avLst/>
            <a:gdLst>
              <a:gd name="connsiteX0" fmla="*/ 0 w 3973385"/>
              <a:gd name="connsiteY0" fmla="*/ 0 h 3692028"/>
              <a:gd name="connsiteX1" fmla="*/ 607360 w 3973385"/>
              <a:gd name="connsiteY1" fmla="*/ 0 h 3692028"/>
              <a:gd name="connsiteX2" fmla="*/ 1174987 w 3973385"/>
              <a:gd name="connsiteY2" fmla="*/ 0 h 3692028"/>
              <a:gd name="connsiteX3" fmla="*/ 1663145 w 3973385"/>
              <a:gd name="connsiteY3" fmla="*/ 0 h 3692028"/>
              <a:gd name="connsiteX4" fmla="*/ 2191038 w 3973385"/>
              <a:gd name="connsiteY4" fmla="*/ 0 h 3692028"/>
              <a:gd name="connsiteX5" fmla="*/ 2838132 w 3973385"/>
              <a:gd name="connsiteY5" fmla="*/ 0 h 3692028"/>
              <a:gd name="connsiteX6" fmla="*/ 3286557 w 3973385"/>
              <a:gd name="connsiteY6" fmla="*/ 0 h 3692028"/>
              <a:gd name="connsiteX7" fmla="*/ 3973385 w 3973385"/>
              <a:gd name="connsiteY7" fmla="*/ 0 h 3692028"/>
              <a:gd name="connsiteX8" fmla="*/ 3973385 w 3973385"/>
              <a:gd name="connsiteY8" fmla="*/ 564353 h 3692028"/>
              <a:gd name="connsiteX9" fmla="*/ 3973385 w 3973385"/>
              <a:gd name="connsiteY9" fmla="*/ 1165626 h 3692028"/>
              <a:gd name="connsiteX10" fmla="*/ 3973385 w 3973385"/>
              <a:gd name="connsiteY10" fmla="*/ 1729979 h 3692028"/>
              <a:gd name="connsiteX11" fmla="*/ 3973385 w 3973385"/>
              <a:gd name="connsiteY11" fmla="*/ 2331252 h 3692028"/>
              <a:gd name="connsiteX12" fmla="*/ 3973385 w 3973385"/>
              <a:gd name="connsiteY12" fmla="*/ 2784844 h 3692028"/>
              <a:gd name="connsiteX13" fmla="*/ 3973385 w 3973385"/>
              <a:gd name="connsiteY13" fmla="*/ 3201516 h 3692028"/>
              <a:gd name="connsiteX14" fmla="*/ 3973385 w 3973385"/>
              <a:gd name="connsiteY14" fmla="*/ 3692028 h 3692028"/>
              <a:gd name="connsiteX15" fmla="*/ 3366025 w 3973385"/>
              <a:gd name="connsiteY15" fmla="*/ 3692028 h 3692028"/>
              <a:gd name="connsiteX16" fmla="*/ 2877866 w 3973385"/>
              <a:gd name="connsiteY16" fmla="*/ 3692028 h 3692028"/>
              <a:gd name="connsiteX17" fmla="*/ 2270506 w 3973385"/>
              <a:gd name="connsiteY17" fmla="*/ 3692028 h 3692028"/>
              <a:gd name="connsiteX18" fmla="*/ 1742613 w 3973385"/>
              <a:gd name="connsiteY18" fmla="*/ 3692028 h 3692028"/>
              <a:gd name="connsiteX19" fmla="*/ 1214721 w 3973385"/>
              <a:gd name="connsiteY19" fmla="*/ 3692028 h 3692028"/>
              <a:gd name="connsiteX20" fmla="*/ 607360 w 3973385"/>
              <a:gd name="connsiteY20" fmla="*/ 3692028 h 3692028"/>
              <a:gd name="connsiteX21" fmla="*/ 0 w 3973385"/>
              <a:gd name="connsiteY21" fmla="*/ 3692028 h 3692028"/>
              <a:gd name="connsiteX22" fmla="*/ 0 w 3973385"/>
              <a:gd name="connsiteY22" fmla="*/ 3275356 h 3692028"/>
              <a:gd name="connsiteX23" fmla="*/ 0 w 3973385"/>
              <a:gd name="connsiteY23" fmla="*/ 2711003 h 3692028"/>
              <a:gd name="connsiteX24" fmla="*/ 0 w 3973385"/>
              <a:gd name="connsiteY24" fmla="*/ 2109730 h 3692028"/>
              <a:gd name="connsiteX25" fmla="*/ 0 w 3973385"/>
              <a:gd name="connsiteY25" fmla="*/ 1619218 h 3692028"/>
              <a:gd name="connsiteX26" fmla="*/ 0 w 3973385"/>
              <a:gd name="connsiteY26" fmla="*/ 1202546 h 3692028"/>
              <a:gd name="connsiteX27" fmla="*/ 0 w 3973385"/>
              <a:gd name="connsiteY27" fmla="*/ 675114 h 3692028"/>
              <a:gd name="connsiteX28" fmla="*/ 0 w 3973385"/>
              <a:gd name="connsiteY28" fmla="*/ 0 h 3692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973385" h="3692028" extrusionOk="0">
                <a:moveTo>
                  <a:pt x="0" y="0"/>
                </a:moveTo>
                <a:cubicBezTo>
                  <a:pt x="209557" y="-38541"/>
                  <a:pt x="450868" y="42100"/>
                  <a:pt x="607360" y="0"/>
                </a:cubicBezTo>
                <a:cubicBezTo>
                  <a:pt x="763852" y="-42100"/>
                  <a:pt x="904293" y="60368"/>
                  <a:pt x="1174987" y="0"/>
                </a:cubicBezTo>
                <a:cubicBezTo>
                  <a:pt x="1445681" y="-60368"/>
                  <a:pt x="1473255" y="29900"/>
                  <a:pt x="1663145" y="0"/>
                </a:cubicBezTo>
                <a:cubicBezTo>
                  <a:pt x="1853035" y="-29900"/>
                  <a:pt x="2036261" y="51719"/>
                  <a:pt x="2191038" y="0"/>
                </a:cubicBezTo>
                <a:cubicBezTo>
                  <a:pt x="2345815" y="-51719"/>
                  <a:pt x="2696522" y="21208"/>
                  <a:pt x="2838132" y="0"/>
                </a:cubicBezTo>
                <a:cubicBezTo>
                  <a:pt x="2979742" y="-21208"/>
                  <a:pt x="3149638" y="42508"/>
                  <a:pt x="3286557" y="0"/>
                </a:cubicBezTo>
                <a:cubicBezTo>
                  <a:pt x="3423477" y="-42508"/>
                  <a:pt x="3635552" y="63864"/>
                  <a:pt x="3973385" y="0"/>
                </a:cubicBezTo>
                <a:cubicBezTo>
                  <a:pt x="4027562" y="278700"/>
                  <a:pt x="3941816" y="418783"/>
                  <a:pt x="3973385" y="564353"/>
                </a:cubicBezTo>
                <a:cubicBezTo>
                  <a:pt x="4004954" y="709923"/>
                  <a:pt x="3963049" y="933385"/>
                  <a:pt x="3973385" y="1165626"/>
                </a:cubicBezTo>
                <a:cubicBezTo>
                  <a:pt x="3983721" y="1397867"/>
                  <a:pt x="3973310" y="1594624"/>
                  <a:pt x="3973385" y="1729979"/>
                </a:cubicBezTo>
                <a:cubicBezTo>
                  <a:pt x="3973460" y="1865334"/>
                  <a:pt x="3906601" y="2165140"/>
                  <a:pt x="3973385" y="2331252"/>
                </a:cubicBezTo>
                <a:cubicBezTo>
                  <a:pt x="4040169" y="2497364"/>
                  <a:pt x="3968898" y="2613005"/>
                  <a:pt x="3973385" y="2784844"/>
                </a:cubicBezTo>
                <a:cubicBezTo>
                  <a:pt x="3977872" y="2956683"/>
                  <a:pt x="3951820" y="3076259"/>
                  <a:pt x="3973385" y="3201516"/>
                </a:cubicBezTo>
                <a:cubicBezTo>
                  <a:pt x="3994950" y="3326773"/>
                  <a:pt x="3969667" y="3499911"/>
                  <a:pt x="3973385" y="3692028"/>
                </a:cubicBezTo>
                <a:cubicBezTo>
                  <a:pt x="3682921" y="3722126"/>
                  <a:pt x="3657350" y="3649735"/>
                  <a:pt x="3366025" y="3692028"/>
                </a:cubicBezTo>
                <a:cubicBezTo>
                  <a:pt x="3074700" y="3734321"/>
                  <a:pt x="3012814" y="3681560"/>
                  <a:pt x="2877866" y="3692028"/>
                </a:cubicBezTo>
                <a:cubicBezTo>
                  <a:pt x="2742918" y="3702496"/>
                  <a:pt x="2433251" y="3620018"/>
                  <a:pt x="2270506" y="3692028"/>
                </a:cubicBezTo>
                <a:cubicBezTo>
                  <a:pt x="2107761" y="3764038"/>
                  <a:pt x="1931081" y="3630730"/>
                  <a:pt x="1742613" y="3692028"/>
                </a:cubicBezTo>
                <a:cubicBezTo>
                  <a:pt x="1554145" y="3753326"/>
                  <a:pt x="1450502" y="3647148"/>
                  <a:pt x="1214721" y="3692028"/>
                </a:cubicBezTo>
                <a:cubicBezTo>
                  <a:pt x="978940" y="3736908"/>
                  <a:pt x="783944" y="3633127"/>
                  <a:pt x="607360" y="3692028"/>
                </a:cubicBezTo>
                <a:cubicBezTo>
                  <a:pt x="430776" y="3750929"/>
                  <a:pt x="303259" y="3666721"/>
                  <a:pt x="0" y="3692028"/>
                </a:cubicBezTo>
                <a:cubicBezTo>
                  <a:pt x="-16545" y="3546943"/>
                  <a:pt x="12314" y="3425061"/>
                  <a:pt x="0" y="3275356"/>
                </a:cubicBezTo>
                <a:cubicBezTo>
                  <a:pt x="-12314" y="3125651"/>
                  <a:pt x="10615" y="2837619"/>
                  <a:pt x="0" y="2711003"/>
                </a:cubicBezTo>
                <a:cubicBezTo>
                  <a:pt x="-10615" y="2584387"/>
                  <a:pt x="38116" y="2232515"/>
                  <a:pt x="0" y="2109730"/>
                </a:cubicBezTo>
                <a:cubicBezTo>
                  <a:pt x="-38116" y="1986945"/>
                  <a:pt x="33207" y="1725888"/>
                  <a:pt x="0" y="1619218"/>
                </a:cubicBezTo>
                <a:cubicBezTo>
                  <a:pt x="-33207" y="1512548"/>
                  <a:pt x="49909" y="1353419"/>
                  <a:pt x="0" y="1202546"/>
                </a:cubicBezTo>
                <a:cubicBezTo>
                  <a:pt x="-49909" y="1051673"/>
                  <a:pt x="37212" y="826283"/>
                  <a:pt x="0" y="675114"/>
                </a:cubicBezTo>
                <a:cubicBezTo>
                  <a:pt x="-37212" y="523945"/>
                  <a:pt x="18839" y="302636"/>
                  <a:pt x="0" y="0"/>
                </a:cubicBezTo>
                <a:close/>
              </a:path>
            </a:pathLst>
          </a:cu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l" rtl="0"/>
            <a:r>
              <a:rPr lang="en-US" sz="5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Business Correspondence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2A7D13-93F0-4C18-B0CC-A38B08CBB9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78381"/>
            <a:ext cx="3822189" cy="2498581"/>
          </a:xfrm>
        </p:spPr>
        <p:txBody>
          <a:bodyPr vert="horz" lIns="91440" tIns="45720" rIns="91440" bIns="45720" rtlCol="0">
            <a:normAutofit/>
          </a:bodyPr>
          <a:lstStyle/>
          <a:p>
            <a:pPr rtl="0"/>
            <a:r>
              <a:rPr lang="en-US" dirty="0">
                <a:latin typeface="+mn-lt"/>
                <a:cs typeface="+mn-cs"/>
              </a:rPr>
              <a:t>Dr. Salem A. Al-Jundi</a:t>
            </a:r>
          </a:p>
          <a:p>
            <a:pPr rtl="0"/>
            <a:endParaRPr lang="en-US" dirty="0">
              <a:latin typeface="+mn-lt"/>
              <a:cs typeface="+mn-cs"/>
            </a:endParaRPr>
          </a:p>
          <a:p>
            <a:pPr rtl="0"/>
            <a:r>
              <a:rPr lang="en-US" sz="2200" dirty="0">
                <a:latin typeface="+mn-lt"/>
                <a:cs typeface="+mn-cs"/>
                <a:hlinkClick r:id="rId3"/>
              </a:rPr>
              <a:t>salem.aljundi@kunoozu.edu.iq</a:t>
            </a:r>
            <a:r>
              <a:rPr lang="en-US" sz="2200" dirty="0">
                <a:latin typeface="+mn-lt"/>
                <a:cs typeface="+mn-cs"/>
              </a:rPr>
              <a:t> </a:t>
            </a:r>
          </a:p>
          <a:p>
            <a:pPr rtl="0"/>
            <a:r>
              <a:rPr lang="en-US" dirty="0">
                <a:latin typeface="+mn-lt"/>
                <a:cs typeface="+mn-cs"/>
              </a:rPr>
              <a:t>Al-</a:t>
            </a:r>
            <a:r>
              <a:rPr lang="en-US" dirty="0" err="1">
                <a:latin typeface="+mn-lt"/>
                <a:cs typeface="+mn-cs"/>
              </a:rPr>
              <a:t>Kunooz</a:t>
            </a:r>
            <a:r>
              <a:rPr lang="en-US" dirty="0">
                <a:latin typeface="+mn-lt"/>
                <a:cs typeface="+mn-cs"/>
              </a:rPr>
              <a:t> University College</a:t>
            </a:r>
          </a:p>
          <a:p>
            <a:pPr rtl="0"/>
            <a:r>
              <a:rPr lang="en-US" dirty="0">
                <a:latin typeface="+mn-lt"/>
                <a:cs typeface="+mn-cs"/>
              </a:rPr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33160040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535E7-6F5D-8732-56BD-E2BD907A5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business correspondence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C333F-C1CA-10BF-131A-71FA092031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4. </a:t>
            </a:r>
            <a:r>
              <a:rPr lang="en-US" sz="32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Reports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Formal documents that present information, analysis, findings, or recommendations on specific topics or projects. Reports </a:t>
            </a:r>
            <a:r>
              <a:rPr lang="en-US" sz="32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are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often used for decision-making and may include research findings, financial data, or operational updates. For example: Teaching effectiveness.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3200" kern="1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5. </a:t>
            </a:r>
            <a:r>
              <a:rPr lang="en-US" sz="32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Faxes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Although less common </a:t>
            </a:r>
            <a:r>
              <a:rPr lang="en-US" sz="32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modern business communication, faxes are still used in some contexts for transmitting</a:t>
            </a:r>
            <a:r>
              <a:rPr lang="ar-SA" sz="320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الإرسال</a:t>
            </a:r>
            <a:r>
              <a:rPr lang="ar-IQ" sz="3200" kern="1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documents electronically between businesses or individuals.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F7AED4-4100-4236-2431-A2DFC5AED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10A5-D6BE-49F1-B6B0-3994C46CDFDC}" type="slidenum">
              <a:rPr lang="en-AE" smtClean="0"/>
              <a:pPr/>
              <a:t>10</a:t>
            </a:fld>
            <a:endParaRPr lang="en-AE" dirty="0"/>
          </a:p>
        </p:txBody>
      </p:sp>
    </p:spTree>
    <p:extLst>
      <p:ext uri="{BB962C8B-B14F-4D97-AF65-F5344CB8AC3E}">
        <p14:creationId xmlns:p14="http://schemas.microsoft.com/office/powerpoint/2010/main" val="4258712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535E7-6F5D-8732-56BD-E2BD907A5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business correspondence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C333F-C1CA-10BF-131A-71FA092031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6. </a:t>
            </a:r>
            <a:r>
              <a:rPr lang="en-US" sz="32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Minutes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Minutes</a:t>
            </a:r>
            <a:r>
              <a:rPr lang="ar-IQ" sz="3200" kern="1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ar-IQ" sz="320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محضر اجتماع 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in the context </a:t>
            </a:r>
            <a:r>
              <a:rPr lang="en-US" sz="32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of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meetings, refer to the official written record or summary of the proceedings</a:t>
            </a:r>
            <a:r>
              <a:rPr lang="ar-SA" sz="3200" kern="1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ar-SA" sz="320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الإجراءات</a:t>
            </a:r>
            <a:r>
              <a:rPr lang="ar-IQ" sz="3200" kern="1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discussions, decisions, and actions taken during a meeting. Minutes serve as a comprehensive documentation of what </a:t>
            </a:r>
            <a:r>
              <a:rPr lang="en-US" sz="3200" kern="100" dirty="0">
                <a:latin typeface="Times New Roman" panose="02020603050405020304" pitchFamily="18" charset="0"/>
                <a:ea typeface="Calibri" panose="020F0502020204030204" pitchFamily="34" charset="0"/>
              </a:rPr>
              <a:t>happened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in the meeting and provide a reference for attendees and stakeholders.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3200" kern="1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They typically include key agenda items, motions</a:t>
            </a:r>
            <a:r>
              <a:rPr lang="ar-IQ" sz="32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اقتراحات</a:t>
            </a:r>
            <a:r>
              <a:rPr lang="ar-IQ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made, points of discussion, decisions reached, action items assigned, and any other relevant information.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3200" kern="1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Minutes are usually prepared by a designated</a:t>
            </a:r>
            <a:r>
              <a:rPr lang="ar-IQ" sz="32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معين</a:t>
            </a:r>
            <a:r>
              <a:rPr lang="ar-IQ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individual, such as a secretary or meeting organizer, and distributed to participants and relevant parties after the meeting for review and approval. They play a crucial role in ensuring accountability</a:t>
            </a:r>
            <a:r>
              <a:rPr lang="ar-IQ" sz="32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المساءلة</a:t>
            </a:r>
            <a:r>
              <a:rPr lang="ar-IQ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transparency, and continuity of work within organizations.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F7AED4-4100-4236-2431-A2DFC5AED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10A5-D6BE-49F1-B6B0-3994C46CDFDC}" type="slidenum">
              <a:rPr lang="en-AE" smtClean="0"/>
              <a:pPr/>
              <a:t>11</a:t>
            </a:fld>
            <a:endParaRPr lang="en-AE" dirty="0"/>
          </a:p>
        </p:txBody>
      </p:sp>
    </p:spTree>
    <p:extLst>
      <p:ext uri="{BB962C8B-B14F-4D97-AF65-F5344CB8AC3E}">
        <p14:creationId xmlns:p14="http://schemas.microsoft.com/office/powerpoint/2010/main" val="118305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1F7EA-5778-D23A-DD4A-6BF7B70B1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business correspondence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3F407A-33CC-7A49-0C62-1B4C1E6B8A0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Effective business correspondence plays a crucial role in building and maintaining professional relationships, ensuring clarity and accuracy in communication, and facilitating</a:t>
            </a:r>
            <a:r>
              <a:rPr lang="ar-IQ" sz="32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تسهيل</a:t>
            </a:r>
            <a:r>
              <a:rPr lang="ar-IQ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smooth business operations.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8C8888B-A1D3-9E8C-6BC5-350785EC534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891645" y="1911927"/>
            <a:ext cx="5907233" cy="3938155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68088A-1E65-4E0A-F027-0CE2E894A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1593F-C6A5-48D7-8322-BC8526C86B25}" type="slidenum">
              <a:rPr lang="en-AE" smtClean="0"/>
              <a:pPr/>
              <a:t>12</a:t>
            </a:fld>
            <a:endParaRPr lang="en-AE" dirty="0"/>
          </a:p>
        </p:txBody>
      </p:sp>
    </p:spTree>
    <p:extLst>
      <p:ext uri="{BB962C8B-B14F-4D97-AF65-F5344CB8AC3E}">
        <p14:creationId xmlns:p14="http://schemas.microsoft.com/office/powerpoint/2010/main" val="1121647689"/>
      </p:ext>
    </p:extLst>
  </p:cSld>
  <p:clrMapOvr>
    <a:masterClrMapping/>
  </p:clrMapOvr>
  <p:transition spd="slow"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D6CBC-3760-5878-A3A1-D7C169C9571E}"/>
              </a:ext>
            </a:extLst>
          </p:cNvPr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en-US" sz="6000" dirty="0"/>
              <a:t>Types of Business Letters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F6694C-C788-85F1-DC52-7776D1EB5A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1. </a:t>
            </a:r>
            <a:r>
              <a:rPr lang="en-US" sz="3200" dirty="0">
                <a:solidFill>
                  <a:srgbClr val="0070C0"/>
                </a:solidFill>
              </a:rPr>
              <a:t>Cover Letter</a:t>
            </a:r>
            <a:r>
              <a:rPr lang="en-US" sz="3200" dirty="0"/>
              <a:t>: Used to accompany a CV (Résumé) or job application, introducing the applicant to the potential employer, and highlighting relevant qualifications and experiences. </a:t>
            </a:r>
          </a:p>
          <a:p>
            <a:endParaRPr lang="en-US" sz="3200" dirty="0"/>
          </a:p>
          <a:p>
            <a:r>
              <a:rPr lang="en-US" sz="3200" dirty="0"/>
              <a:t>2. </a:t>
            </a:r>
            <a:r>
              <a:rPr lang="en-US" sz="3200" dirty="0">
                <a:solidFill>
                  <a:srgbClr val="0070C0"/>
                </a:solidFill>
              </a:rPr>
              <a:t>Letter of Inquiry</a:t>
            </a:r>
            <a:r>
              <a:rPr lang="ar-SA" dirty="0"/>
              <a:t> استفسار </a:t>
            </a:r>
            <a:r>
              <a:rPr lang="en-US" sz="3200" dirty="0"/>
              <a:t>: Sent to request </a:t>
            </a:r>
            <a:r>
              <a:rPr lang="ar-SA" sz="3200" dirty="0"/>
              <a:t>طلب</a:t>
            </a:r>
            <a:r>
              <a:rPr lang="en-US" sz="3200" dirty="0"/>
              <a:t> information about a product, service, or job opportunity from another company or organization.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09A2B7-B6DC-471F-57C7-6FD92EC34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10A5-D6BE-49F1-B6B0-3994C46CDFDC}" type="slidenum">
              <a:rPr lang="en-AE" smtClean="0"/>
              <a:pPr/>
              <a:t>13</a:t>
            </a:fld>
            <a:endParaRPr lang="en-AE" dirty="0"/>
          </a:p>
        </p:txBody>
      </p:sp>
    </p:spTree>
    <p:extLst>
      <p:ext uri="{BB962C8B-B14F-4D97-AF65-F5344CB8AC3E}">
        <p14:creationId xmlns:p14="http://schemas.microsoft.com/office/powerpoint/2010/main" val="2166968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1C3B1-6CDA-3789-8568-8ABA78259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Types of Business Letters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928239-5A1E-8B8A-2CB5-9AEDD3B6A83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3. </a:t>
            </a:r>
            <a:r>
              <a:rPr lang="en-US" dirty="0">
                <a:solidFill>
                  <a:srgbClr val="0070C0"/>
                </a:solidFill>
              </a:rPr>
              <a:t>Letter of Complaint</a:t>
            </a:r>
            <a:r>
              <a:rPr lang="en-US" dirty="0"/>
              <a:t>: Written to express dissatisfaction with another party's product, service, or experience and seek resolution or compensation.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59ABFE-E43E-ED1A-3AC8-F88F7D62985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4</a:t>
            </a:r>
            <a:r>
              <a:rPr lang="en-US" dirty="0">
                <a:solidFill>
                  <a:srgbClr val="0070C0"/>
                </a:solidFill>
              </a:rPr>
              <a:t>. Letter of Recommendation</a:t>
            </a:r>
            <a:r>
              <a:rPr lang="en-US" dirty="0"/>
              <a:t>: Provided by a previous employer, colleague, or mentor to endorse </a:t>
            </a:r>
            <a:r>
              <a:rPr lang="ar-IQ" dirty="0"/>
              <a:t>يؤيد</a:t>
            </a:r>
            <a:r>
              <a:rPr lang="en-US" dirty="0"/>
              <a:t> an individual's qualifications, skills, or character</a:t>
            </a:r>
            <a:r>
              <a:rPr lang="ar-IQ" dirty="0"/>
              <a:t> شخصية </a:t>
            </a:r>
            <a:r>
              <a:rPr lang="en-US" dirty="0"/>
              <a:t> for a job or academic application.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E9689E-2355-8760-BF18-E41DE690F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1593F-C6A5-48D7-8322-BC8526C86B25}" type="slidenum">
              <a:rPr lang="en-AE" smtClean="0"/>
              <a:pPr/>
              <a:t>14</a:t>
            </a:fld>
            <a:endParaRPr lang="en-AE" dirty="0"/>
          </a:p>
        </p:txBody>
      </p:sp>
    </p:spTree>
    <p:extLst>
      <p:ext uri="{BB962C8B-B14F-4D97-AF65-F5344CB8AC3E}">
        <p14:creationId xmlns:p14="http://schemas.microsoft.com/office/powerpoint/2010/main" val="261060268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1C3B1-6CDA-3789-8568-8ABA78259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Types of Business Letters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928239-5A1E-8B8A-2CB5-9AEDD3B6A83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5. </a:t>
            </a:r>
            <a:r>
              <a:rPr lang="en-US" dirty="0">
                <a:solidFill>
                  <a:srgbClr val="0070C0"/>
                </a:solidFill>
              </a:rPr>
              <a:t>Letter of Resignation</a:t>
            </a:r>
            <a:r>
              <a:rPr lang="en-US" dirty="0"/>
              <a:t>: Submitted by an employee to formally quit from a job, providing notice to the employer and expressing gratitude </a:t>
            </a:r>
            <a:r>
              <a:rPr lang="ar-SA" dirty="0"/>
              <a:t>اِمتِنان</a:t>
            </a:r>
            <a:r>
              <a:rPr lang="en-US" dirty="0"/>
              <a:t> for the employment opportunity.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59ABFE-E43E-ED1A-3AC8-F88F7D62985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6. </a:t>
            </a:r>
            <a:r>
              <a:rPr lang="en-US" dirty="0">
                <a:solidFill>
                  <a:srgbClr val="0070C0"/>
                </a:solidFill>
              </a:rPr>
              <a:t>Letter of Appreciation </a:t>
            </a:r>
            <a:r>
              <a:rPr lang="ar-SA" dirty="0">
                <a:solidFill>
                  <a:srgbClr val="0070C0"/>
                </a:solidFill>
              </a:rPr>
              <a:t>تقدير </a:t>
            </a:r>
            <a:r>
              <a:rPr lang="en-US" dirty="0"/>
              <a:t>: Sent to express gratitude and appreciation to clients, customers, employees, or business partners for their support, contributions, or assistance.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E9689E-2355-8760-BF18-E41DE690F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1593F-C6A5-48D7-8322-BC8526C86B25}" type="slidenum">
              <a:rPr lang="en-AE" smtClean="0"/>
              <a:pPr/>
              <a:t>15</a:t>
            </a:fld>
            <a:endParaRPr lang="en-AE" dirty="0"/>
          </a:p>
        </p:txBody>
      </p:sp>
    </p:spTree>
    <p:extLst>
      <p:ext uri="{BB962C8B-B14F-4D97-AF65-F5344CB8AC3E}">
        <p14:creationId xmlns:p14="http://schemas.microsoft.com/office/powerpoint/2010/main" val="139470104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1C3B1-6CDA-3789-8568-8ABA78259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Types of Business Letters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928239-5A1E-8B8A-2CB5-9AEDD3B6A83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7. </a:t>
            </a:r>
            <a:r>
              <a:rPr lang="en-US" dirty="0">
                <a:solidFill>
                  <a:srgbClr val="0070C0"/>
                </a:solidFill>
              </a:rPr>
              <a:t>Letter of Introduction</a:t>
            </a:r>
            <a:r>
              <a:rPr lang="en-US" dirty="0"/>
              <a:t>: Used to introduce oneself or a company to potential clients, customers, or business partners, providing background information and establishing a connection.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59ABFE-E43E-ED1A-3AC8-F88F7D62985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8. </a:t>
            </a:r>
            <a:r>
              <a:rPr lang="en-US" dirty="0">
                <a:solidFill>
                  <a:srgbClr val="0070C0"/>
                </a:solidFill>
              </a:rPr>
              <a:t>Sales Letter</a:t>
            </a:r>
            <a:r>
              <a:rPr lang="en-US" dirty="0"/>
              <a:t>: Written to promote</a:t>
            </a:r>
            <a:r>
              <a:rPr lang="ar-IQ" dirty="0"/>
              <a:t> يرقي </a:t>
            </a:r>
            <a:r>
              <a:rPr lang="en-US" dirty="0"/>
              <a:t> a product or service to potential customers, highlighting its features, benefits, and value proposition </a:t>
            </a:r>
            <a:r>
              <a:rPr lang="ar-IQ" dirty="0"/>
              <a:t>اقتراح</a:t>
            </a:r>
            <a:r>
              <a:rPr lang="en-US" dirty="0"/>
              <a:t> to encourage sales.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E9689E-2355-8760-BF18-E41DE690F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1593F-C6A5-48D7-8322-BC8526C86B25}" type="slidenum">
              <a:rPr lang="en-AE" smtClean="0"/>
              <a:pPr/>
              <a:t>16</a:t>
            </a:fld>
            <a:endParaRPr lang="en-AE" dirty="0"/>
          </a:p>
        </p:txBody>
      </p:sp>
    </p:spTree>
    <p:extLst>
      <p:ext uri="{BB962C8B-B14F-4D97-AF65-F5344CB8AC3E}">
        <p14:creationId xmlns:p14="http://schemas.microsoft.com/office/powerpoint/2010/main" val="39640615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1C3B1-6CDA-3789-8568-8ABA78259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Types of Business Letters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928239-5A1E-8B8A-2CB5-9AEDD3B6A83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9. </a:t>
            </a:r>
            <a:r>
              <a:rPr lang="en-US" dirty="0">
                <a:solidFill>
                  <a:srgbClr val="0070C0"/>
                </a:solidFill>
              </a:rPr>
              <a:t>Acknowledgment </a:t>
            </a:r>
            <a:r>
              <a:rPr lang="ar-IQ" dirty="0">
                <a:solidFill>
                  <a:srgbClr val="0070C0"/>
                </a:solidFill>
              </a:rPr>
              <a:t>اعتراف</a:t>
            </a:r>
            <a:r>
              <a:rPr lang="en-US" dirty="0">
                <a:solidFill>
                  <a:srgbClr val="0070C0"/>
                </a:solidFill>
              </a:rPr>
              <a:t> Letter</a:t>
            </a:r>
            <a:r>
              <a:rPr lang="en-US" dirty="0"/>
              <a:t>: Sent to confirm receipt of payment, order, application, or other documents and to acknowledge the sender's action or request.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59ABFE-E43E-ED1A-3AC8-F88F7D62985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10. </a:t>
            </a:r>
            <a:r>
              <a:rPr lang="en-US" dirty="0">
                <a:solidFill>
                  <a:srgbClr val="0070C0"/>
                </a:solidFill>
              </a:rPr>
              <a:t>Invitation Letter</a:t>
            </a:r>
            <a:r>
              <a:rPr lang="en-US" dirty="0"/>
              <a:t>: Sent to invite individuals or groups to attend an event, meeting, conference, or other business-related activities.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E9689E-2355-8760-BF18-E41DE690F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1593F-C6A5-48D7-8322-BC8526C86B25}" type="slidenum">
              <a:rPr lang="en-AE" smtClean="0"/>
              <a:pPr/>
              <a:t>17</a:t>
            </a:fld>
            <a:endParaRPr lang="en-AE" dirty="0"/>
          </a:p>
        </p:txBody>
      </p:sp>
    </p:spTree>
    <p:extLst>
      <p:ext uri="{BB962C8B-B14F-4D97-AF65-F5344CB8AC3E}">
        <p14:creationId xmlns:p14="http://schemas.microsoft.com/office/powerpoint/2010/main" val="24072004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1C3B1-6CDA-3789-8568-8ABA78259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Types of Business Letters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928239-5A1E-8B8A-2CB5-9AEDD3B6A83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11. </a:t>
            </a:r>
            <a:r>
              <a:rPr lang="en-US" dirty="0">
                <a:solidFill>
                  <a:srgbClr val="0070C0"/>
                </a:solidFill>
              </a:rPr>
              <a:t>Apology Letter</a:t>
            </a:r>
            <a:r>
              <a:rPr lang="en-US" dirty="0"/>
              <a:t>: Issued to apologize for errors, mistakes, or shortcomings</a:t>
            </a:r>
            <a:r>
              <a:rPr lang="ar-SA" dirty="0"/>
              <a:t> نقائص</a:t>
            </a:r>
            <a:r>
              <a:rPr lang="ar-IQ" dirty="0"/>
              <a:t> </a:t>
            </a:r>
            <a:r>
              <a:rPr lang="en-US" dirty="0"/>
              <a:t> in products, services, or interactions with customers or clients, aiming to restore </a:t>
            </a:r>
            <a:r>
              <a:rPr lang="ar-IQ" dirty="0"/>
              <a:t>يسترجع</a:t>
            </a:r>
            <a:r>
              <a:rPr lang="en-US" dirty="0"/>
              <a:t> trust and goodwill</a:t>
            </a:r>
            <a:r>
              <a:rPr lang="ar-IQ" dirty="0"/>
              <a:t> </a:t>
            </a:r>
            <a:r>
              <a:rPr lang="en-US" dirty="0"/>
              <a:t>/ reputation.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59ABFE-E43E-ED1A-3AC8-F88F7D62985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12. </a:t>
            </a:r>
            <a:r>
              <a:rPr lang="en-US" dirty="0">
                <a:solidFill>
                  <a:srgbClr val="0070C0"/>
                </a:solidFill>
              </a:rPr>
              <a:t>Follow-Up Letter</a:t>
            </a:r>
            <a:r>
              <a:rPr lang="en-US" dirty="0"/>
              <a:t>: Sent as a follow-up to a previous interaction or communication to reiterate/ repeat key points, provide additional information, or request a response.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E9689E-2355-8760-BF18-E41DE690F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1593F-C6A5-48D7-8322-BC8526C86B25}" type="slidenum">
              <a:rPr lang="en-AE" smtClean="0"/>
              <a:pPr/>
              <a:t>18</a:t>
            </a:fld>
            <a:endParaRPr lang="en-AE" dirty="0"/>
          </a:p>
        </p:txBody>
      </p:sp>
    </p:spTree>
    <p:extLst>
      <p:ext uri="{BB962C8B-B14F-4D97-AF65-F5344CB8AC3E}">
        <p14:creationId xmlns:p14="http://schemas.microsoft.com/office/powerpoint/2010/main" val="9687010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1C3B1-6CDA-3789-8568-8ABA78259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Types of Business Letters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928239-5A1E-8B8A-2CB5-9AEDD3B6A83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13. </a:t>
            </a:r>
            <a:r>
              <a:rPr lang="en-US" dirty="0">
                <a:solidFill>
                  <a:srgbClr val="0070C0"/>
                </a:solidFill>
              </a:rPr>
              <a:t>Request Letter</a:t>
            </a:r>
            <a:r>
              <a:rPr lang="en-US" dirty="0"/>
              <a:t>: Written to formally request information, assistance, support, or action from another party, such as a supplier, vendor/ seller, or government agency.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59ABFE-E43E-ED1A-3AC8-F88F7D62985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Each type of business letter serves a specific purpose and is structured and formatted accordingly to effectively convey the intended message and achieve the desired outcome.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E9689E-2355-8760-BF18-E41DE690F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1593F-C6A5-48D7-8322-BC8526C86B25}" type="slidenum">
              <a:rPr lang="en-AE" smtClean="0"/>
              <a:pPr/>
              <a:t>19</a:t>
            </a:fld>
            <a:endParaRPr lang="en-AE" dirty="0"/>
          </a:p>
        </p:txBody>
      </p:sp>
    </p:spTree>
    <p:extLst>
      <p:ext uri="{BB962C8B-B14F-4D97-AF65-F5344CB8AC3E}">
        <p14:creationId xmlns:p14="http://schemas.microsoft.com/office/powerpoint/2010/main" val="1961624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9427AF5F-9A0E-42B7-A252-FD64C9885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C888C0-B1BA-4FF0-CC9D-D2E13B031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0644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n-US" sz="8000" dirty="0"/>
              <a:t>Content</a:t>
            </a:r>
            <a:endParaRPr lang="en-US" sz="40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F70B70-E461-2DE9-4190-0C697619D5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825625"/>
            <a:ext cx="4152774" cy="4303464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742950" indent="-457200">
              <a:buFont typeface="+mj-lt"/>
              <a:buAutoNum type="arabicPeriod"/>
            </a:pPr>
            <a:r>
              <a:rPr lang="en-US" sz="3200" dirty="0">
                <a:solidFill>
                  <a:srgbClr val="FF0000"/>
                </a:solidFill>
                <a:latin typeface="+mn-lt"/>
                <a:cs typeface="+mn-cs"/>
              </a:rPr>
              <a:t>Introduction to Business Correspondence</a:t>
            </a:r>
          </a:p>
          <a:p>
            <a:pPr marL="742950" indent="-457200">
              <a:buFont typeface="+mj-lt"/>
              <a:buAutoNum type="arabicPeriod"/>
            </a:pPr>
            <a:r>
              <a:rPr lang="en-AE" sz="3200" dirty="0">
                <a:effectLst/>
                <a:latin typeface="+mn-lt"/>
                <a:ea typeface="Calibri" panose="020F0502020204030204" pitchFamily="34" charset="0"/>
              </a:rPr>
              <a:t>Job Applications</a:t>
            </a:r>
            <a:endParaRPr lang="en-US" sz="3200" dirty="0">
              <a:effectLst/>
              <a:latin typeface="+mn-lt"/>
              <a:ea typeface="Calibri" panose="020F0502020204030204" pitchFamily="34" charset="0"/>
              <a:cs typeface="+mn-cs"/>
            </a:endParaRPr>
          </a:p>
          <a:p>
            <a:pPr marL="742950" indent="-457200">
              <a:buFont typeface="+mj-lt"/>
              <a:buAutoNum type="arabicPeriod"/>
            </a:pPr>
            <a:r>
              <a:rPr lang="en-AE" sz="3200" dirty="0">
                <a:effectLst/>
                <a:latin typeface="+mn-lt"/>
                <a:ea typeface="Calibri" panose="020F0502020204030204" pitchFamily="34" charset="0"/>
              </a:rPr>
              <a:t>Business Letters</a:t>
            </a:r>
            <a:endParaRPr lang="en-US" sz="3200" dirty="0">
              <a:latin typeface="+mn-lt"/>
              <a:ea typeface="Calibri" panose="020F0502020204030204" pitchFamily="34" charset="0"/>
              <a:cs typeface="+mn-cs"/>
            </a:endParaRPr>
          </a:p>
          <a:p>
            <a:pPr marL="742950" indent="-457200">
              <a:buFont typeface="+mj-lt"/>
              <a:buAutoNum type="arabicPeriod"/>
            </a:pPr>
            <a:r>
              <a:rPr lang="en-AE" sz="3200" dirty="0">
                <a:effectLst/>
                <a:latin typeface="+mn-lt"/>
                <a:ea typeface="Calibri" panose="020F0502020204030204" pitchFamily="34" charset="0"/>
              </a:rPr>
              <a:t>Business communication</a:t>
            </a:r>
            <a:endParaRPr lang="en-US" sz="3200" dirty="0">
              <a:effectLst/>
              <a:latin typeface="+mn-lt"/>
              <a:ea typeface="Calibri" panose="020F0502020204030204" pitchFamily="34" charset="0"/>
              <a:cs typeface="+mn-cs"/>
            </a:endParaRPr>
          </a:p>
          <a:p>
            <a:pPr marL="742950" indent="-457200">
              <a:buFont typeface="+mj-lt"/>
              <a:buAutoNum type="arabicPeriod"/>
            </a:pPr>
            <a:r>
              <a:rPr lang="en-AE" sz="3200" dirty="0">
                <a:effectLst/>
                <a:latin typeface="+mn-lt"/>
                <a:ea typeface="Calibri" panose="020F0502020204030204" pitchFamily="34" charset="0"/>
              </a:rPr>
              <a:t>Communication Skills</a:t>
            </a:r>
            <a:endParaRPr lang="en-US" sz="3200" dirty="0">
              <a:latin typeface="+mn-lt"/>
              <a:cs typeface="+mn-cs"/>
            </a:endParaRPr>
          </a:p>
        </p:txBody>
      </p:sp>
      <p:pic>
        <p:nvPicPr>
          <p:cNvPr id="7" name="Content Placeholder 6" descr="A black desk with a plant and a cup of coffee&#10;&#10;Description automatically generated">
            <a:extLst>
              <a:ext uri="{FF2B5EF4-FFF2-40B4-BE49-F238E27FC236}">
                <a16:creationId xmlns:a16="http://schemas.microsoft.com/office/drawing/2014/main" id="{0C07BE5C-CE83-64CD-78F3-7062F4C6877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3224"/>
          <a:stretch/>
        </p:blipFill>
        <p:spPr>
          <a:xfrm>
            <a:off x="5183500" y="1904282"/>
            <a:ext cx="6170299" cy="4224808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1AF082-0657-CD45-9147-9DC68526B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fld id="{24E1593F-C6A5-48D7-8322-BC8526C86B25}" type="slidenum">
              <a:rPr lang="en-US" sz="1200" smtClean="0">
                <a:solidFill>
                  <a:prstClr val="black">
                    <a:tint val="75000"/>
                  </a:prstClr>
                </a:solidFill>
                <a:highlight>
                  <a:srgbClr val="FFFF00"/>
                </a:highlight>
                <a:latin typeface="Calibri" panose="020F0502020204030204"/>
              </a:rPr>
              <a:pPr algn="r">
                <a:spcAft>
                  <a:spcPts val="600"/>
                </a:spcAft>
                <a:defRPr/>
              </a:pPr>
              <a:t>2</a:t>
            </a:fld>
            <a:endParaRPr lang="en-US" sz="1200">
              <a:solidFill>
                <a:prstClr val="black">
                  <a:tint val="75000"/>
                </a:prstClr>
              </a:solidFill>
              <a:highlight>
                <a:srgbClr val="FFFF00"/>
              </a:highlight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8753833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2F521-7B74-CEEF-30BE-252F60347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200" dirty="0"/>
              <a:t>Choose the best correct alternative from each of the following multiple-choice questions and put a circle at the right answer.</a:t>
            </a:r>
            <a:endParaRPr lang="en-AE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4E64D6-0688-F261-82DA-C9A1E73B28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1. What does business correspondence primarily involve?</a:t>
            </a:r>
          </a:p>
          <a:p>
            <a:r>
              <a:rPr lang="en-US" dirty="0"/>
              <a:t>   </a:t>
            </a:r>
          </a:p>
          <a:p>
            <a:r>
              <a:rPr lang="en-US" dirty="0"/>
              <a:t>   a) Verbal communication  </a:t>
            </a:r>
          </a:p>
          <a:p>
            <a:r>
              <a:rPr lang="en-US" dirty="0"/>
              <a:t>   b) Written communication  </a:t>
            </a:r>
          </a:p>
          <a:p>
            <a:r>
              <a:rPr lang="en-US" dirty="0"/>
              <a:t>   c) Non-verbal communication  </a:t>
            </a:r>
          </a:p>
          <a:p>
            <a:r>
              <a:rPr lang="en-US" dirty="0"/>
              <a:t>   d) Visual communication </a:t>
            </a:r>
            <a:endParaRPr lang="en-A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5600E1-904A-083A-F78C-E68AAC373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10A5-D6BE-49F1-B6B0-3994C46CDFDC}" type="slidenum">
              <a:rPr lang="en-AE" smtClean="0"/>
              <a:pPr/>
              <a:t>20</a:t>
            </a:fld>
            <a:endParaRPr lang="en-AE" dirty="0"/>
          </a:p>
        </p:txBody>
      </p:sp>
    </p:spTree>
    <p:extLst>
      <p:ext uri="{BB962C8B-B14F-4D97-AF65-F5344CB8AC3E}">
        <p14:creationId xmlns:p14="http://schemas.microsoft.com/office/powerpoint/2010/main" val="3593292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2F521-7B74-CEEF-30BE-252F60347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200" dirty="0"/>
              <a:t>Choose the best correct alternative from each of the following multiple-choice questions and put a circle at the right answer.</a:t>
            </a:r>
            <a:endParaRPr lang="en-AE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4E64D6-0688-F261-82DA-C9A1E73B28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2. Which of the following is NOT mentioned as a type of business correspondence?</a:t>
            </a:r>
          </a:p>
          <a:p>
            <a:r>
              <a:rPr lang="en-US" dirty="0"/>
              <a:t>   </a:t>
            </a:r>
          </a:p>
          <a:p>
            <a:r>
              <a:rPr lang="en-US" dirty="0"/>
              <a:t>   a) Letters  </a:t>
            </a:r>
          </a:p>
          <a:p>
            <a:r>
              <a:rPr lang="en-US" dirty="0"/>
              <a:t>   b) Emails  </a:t>
            </a:r>
          </a:p>
          <a:p>
            <a:r>
              <a:rPr lang="en-US" dirty="0"/>
              <a:t>   c) Phone calls  </a:t>
            </a:r>
          </a:p>
          <a:p>
            <a:r>
              <a:rPr lang="en-US" dirty="0"/>
              <a:t>   d) Memos </a:t>
            </a:r>
            <a:endParaRPr lang="en-A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5600E1-904A-083A-F78C-E68AAC373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10A5-D6BE-49F1-B6B0-3994C46CDFDC}" type="slidenum">
              <a:rPr lang="en-AE" smtClean="0"/>
              <a:pPr/>
              <a:t>21</a:t>
            </a:fld>
            <a:endParaRPr lang="en-AE" dirty="0"/>
          </a:p>
        </p:txBody>
      </p:sp>
    </p:spTree>
    <p:extLst>
      <p:ext uri="{BB962C8B-B14F-4D97-AF65-F5344CB8AC3E}">
        <p14:creationId xmlns:p14="http://schemas.microsoft.com/office/powerpoint/2010/main" val="29255260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2F521-7B74-CEEF-30BE-252F60347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200" dirty="0"/>
              <a:t>Choose the best correct alternative from each of the following multiple-choice questions and put a circle at the right answer.</a:t>
            </a:r>
            <a:endParaRPr lang="en-AE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4E64D6-0688-F261-82DA-C9A1E73B28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3. What is the primary purpose of a memorandum (memo)?</a:t>
            </a:r>
          </a:p>
          <a:p>
            <a:r>
              <a:rPr lang="en-US" dirty="0"/>
              <a:t>   </a:t>
            </a:r>
          </a:p>
          <a:p>
            <a:r>
              <a:rPr lang="en-US" dirty="0"/>
              <a:t>   a) Communicating with external stakeholders  </a:t>
            </a:r>
          </a:p>
          <a:p>
            <a:r>
              <a:rPr lang="en-US" dirty="0"/>
              <a:t>   b) Providing formal recommendations  </a:t>
            </a:r>
          </a:p>
          <a:p>
            <a:r>
              <a:rPr lang="en-US" dirty="0"/>
              <a:t>   c) Conveying internal announcements or updates  </a:t>
            </a:r>
          </a:p>
          <a:p>
            <a:r>
              <a:rPr lang="en-US" dirty="0"/>
              <a:t>   d) Presenting research findings </a:t>
            </a:r>
            <a:endParaRPr lang="en-A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5600E1-904A-083A-F78C-E68AAC373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10A5-D6BE-49F1-B6B0-3994C46CDFDC}" type="slidenum">
              <a:rPr lang="en-AE" smtClean="0"/>
              <a:pPr/>
              <a:t>22</a:t>
            </a:fld>
            <a:endParaRPr lang="en-AE" dirty="0"/>
          </a:p>
        </p:txBody>
      </p:sp>
    </p:spTree>
    <p:extLst>
      <p:ext uri="{BB962C8B-B14F-4D97-AF65-F5344CB8AC3E}">
        <p14:creationId xmlns:p14="http://schemas.microsoft.com/office/powerpoint/2010/main" val="2888166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2F521-7B74-CEEF-30BE-252F60347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200" dirty="0"/>
              <a:t>Choose the best correct alternative from each of the following multiple-choice questions and put a circle at the right answer.</a:t>
            </a:r>
            <a:endParaRPr lang="en-AE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4E64D6-0688-F261-82DA-C9A1E73B28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4. Which type of business correspondence is typically used for decision-making?</a:t>
            </a:r>
          </a:p>
          <a:p>
            <a:r>
              <a:rPr lang="en-US" dirty="0"/>
              <a:t>   </a:t>
            </a:r>
          </a:p>
          <a:p>
            <a:r>
              <a:rPr lang="en-US" dirty="0"/>
              <a:t>   a) Business letters  </a:t>
            </a:r>
          </a:p>
          <a:p>
            <a:r>
              <a:rPr lang="en-US" dirty="0"/>
              <a:t>   b) Emails  </a:t>
            </a:r>
          </a:p>
          <a:p>
            <a:r>
              <a:rPr lang="en-US" dirty="0"/>
              <a:t>   c) Reports  </a:t>
            </a:r>
          </a:p>
          <a:p>
            <a:r>
              <a:rPr lang="en-US" dirty="0"/>
              <a:t>   d) Faxes </a:t>
            </a:r>
            <a:endParaRPr lang="en-A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5600E1-904A-083A-F78C-E68AAC373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10A5-D6BE-49F1-B6B0-3994C46CDFDC}" type="slidenum">
              <a:rPr lang="en-AE" smtClean="0"/>
              <a:pPr/>
              <a:t>23</a:t>
            </a:fld>
            <a:endParaRPr lang="en-AE" dirty="0"/>
          </a:p>
        </p:txBody>
      </p:sp>
    </p:spTree>
    <p:extLst>
      <p:ext uri="{BB962C8B-B14F-4D97-AF65-F5344CB8AC3E}">
        <p14:creationId xmlns:p14="http://schemas.microsoft.com/office/powerpoint/2010/main" val="29526315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2F521-7B74-CEEF-30BE-252F60347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200" dirty="0"/>
              <a:t>Choose the best correct alternative from each of the following multiple-choice questions and put a circle at the right answer.</a:t>
            </a:r>
            <a:endParaRPr lang="en-AE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4E64D6-0688-F261-82DA-C9A1E73B28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5. What is the purpose of minutes in the context of meetings?</a:t>
            </a:r>
          </a:p>
          <a:p>
            <a:r>
              <a:rPr lang="en-US" dirty="0"/>
              <a:t>   </a:t>
            </a:r>
          </a:p>
          <a:p>
            <a:r>
              <a:rPr lang="en-US" dirty="0"/>
              <a:t>   a) To summarize the meeting proceedings  </a:t>
            </a:r>
          </a:p>
          <a:p>
            <a:r>
              <a:rPr lang="en-US" dirty="0"/>
              <a:t>   b) To send reminders to attendees  </a:t>
            </a:r>
          </a:p>
          <a:p>
            <a:r>
              <a:rPr lang="en-US" dirty="0"/>
              <a:t>   c) To schedule future meetings  </a:t>
            </a:r>
          </a:p>
          <a:p>
            <a:r>
              <a:rPr lang="en-US" dirty="0"/>
              <a:t>   d) To provide feedback to participants </a:t>
            </a:r>
            <a:endParaRPr lang="en-A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5600E1-904A-083A-F78C-E68AAC373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10A5-D6BE-49F1-B6B0-3994C46CDFDC}" type="slidenum">
              <a:rPr lang="en-AE" smtClean="0"/>
              <a:pPr/>
              <a:t>24</a:t>
            </a:fld>
            <a:endParaRPr lang="en-AE" dirty="0"/>
          </a:p>
        </p:txBody>
      </p:sp>
    </p:spTree>
    <p:extLst>
      <p:ext uri="{BB962C8B-B14F-4D97-AF65-F5344CB8AC3E}">
        <p14:creationId xmlns:p14="http://schemas.microsoft.com/office/powerpoint/2010/main" val="3212295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2F521-7B74-CEEF-30BE-252F60347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200" dirty="0"/>
              <a:t>Choose the best correct alternative from each of the following multiple-choice questions and put a circle at the right answer.</a:t>
            </a:r>
            <a:endParaRPr lang="en-AE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4E64D6-0688-F261-82DA-C9A1E73B28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6. Which type of business correspondence is transmitted electronically but less commonly used in modern communication?</a:t>
            </a:r>
          </a:p>
          <a:p>
            <a:r>
              <a:rPr lang="en-US" dirty="0"/>
              <a:t>   </a:t>
            </a:r>
          </a:p>
          <a:p>
            <a:r>
              <a:rPr lang="en-US" dirty="0"/>
              <a:t>   a) Business letters  </a:t>
            </a:r>
          </a:p>
          <a:p>
            <a:r>
              <a:rPr lang="en-US" dirty="0"/>
              <a:t>   b) Emails  </a:t>
            </a:r>
          </a:p>
          <a:p>
            <a:r>
              <a:rPr lang="en-US" dirty="0"/>
              <a:t>   c) Faxes  </a:t>
            </a:r>
          </a:p>
          <a:p>
            <a:r>
              <a:rPr lang="en-US" dirty="0"/>
              <a:t>   d) Memos </a:t>
            </a:r>
            <a:endParaRPr lang="en-A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5600E1-904A-083A-F78C-E68AAC373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10A5-D6BE-49F1-B6B0-3994C46CDFDC}" type="slidenum">
              <a:rPr lang="en-AE" smtClean="0"/>
              <a:pPr/>
              <a:t>25</a:t>
            </a:fld>
            <a:endParaRPr lang="en-AE" dirty="0"/>
          </a:p>
        </p:txBody>
      </p:sp>
    </p:spTree>
    <p:extLst>
      <p:ext uri="{BB962C8B-B14F-4D97-AF65-F5344CB8AC3E}">
        <p14:creationId xmlns:p14="http://schemas.microsoft.com/office/powerpoint/2010/main" val="241322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2F521-7B74-CEEF-30BE-252F60347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200" dirty="0"/>
              <a:t>Choose the best correct alternative from each of the following multiple-choice questions and put a circle at the right answer.</a:t>
            </a:r>
            <a:endParaRPr lang="en-AE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4E64D6-0688-F261-82DA-C9A1E73B28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7. What is the primary purpose of a cover letter?</a:t>
            </a:r>
          </a:p>
          <a:p>
            <a:r>
              <a:rPr lang="en-US" dirty="0"/>
              <a:t>   </a:t>
            </a:r>
          </a:p>
          <a:p>
            <a:r>
              <a:rPr lang="en-US" dirty="0"/>
              <a:t>   a) Expressing dissatisfaction with a product or service  </a:t>
            </a:r>
          </a:p>
          <a:p>
            <a:r>
              <a:rPr lang="en-US" dirty="0"/>
              <a:t>   b) Requesting information about a job opportunity  </a:t>
            </a:r>
          </a:p>
          <a:p>
            <a:r>
              <a:rPr lang="en-US" dirty="0"/>
              <a:t>   c) Introducing the applicant to a potential employer  </a:t>
            </a:r>
          </a:p>
          <a:p>
            <a:r>
              <a:rPr lang="en-US" dirty="0"/>
              <a:t>   d) Promoting a product or service </a:t>
            </a:r>
            <a:endParaRPr lang="en-A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5600E1-904A-083A-F78C-E68AAC373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10A5-D6BE-49F1-B6B0-3994C46CDFDC}" type="slidenum">
              <a:rPr lang="en-AE" smtClean="0"/>
              <a:pPr/>
              <a:t>26</a:t>
            </a:fld>
            <a:endParaRPr lang="en-AE" dirty="0"/>
          </a:p>
        </p:txBody>
      </p:sp>
    </p:spTree>
    <p:extLst>
      <p:ext uri="{BB962C8B-B14F-4D97-AF65-F5344CB8AC3E}">
        <p14:creationId xmlns:p14="http://schemas.microsoft.com/office/powerpoint/2010/main" val="1012362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FF2B5-E4E6-7903-3EF7-586F70774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Mark the following statements as true or false.</a:t>
            </a:r>
            <a:endParaRPr lang="en-AE" sz="4000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16CD0FDC-2B4A-5437-30E8-828B3D54CC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096881"/>
              </p:ext>
            </p:extLst>
          </p:nvPr>
        </p:nvGraphicFramePr>
        <p:xfrm>
          <a:off x="838200" y="1825625"/>
          <a:ext cx="10515600" cy="39731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197165227"/>
                    </a:ext>
                  </a:extLst>
                </a:gridCol>
                <a:gridCol w="772160">
                  <a:extLst>
                    <a:ext uri="{9D8B030D-6E8A-4147-A177-3AD203B41FA5}">
                      <a16:colId xmlns:a16="http://schemas.microsoft.com/office/drawing/2014/main" val="1811595659"/>
                    </a:ext>
                  </a:extLst>
                </a:gridCol>
                <a:gridCol w="802640">
                  <a:extLst>
                    <a:ext uri="{9D8B030D-6E8A-4147-A177-3AD203B41FA5}">
                      <a16:colId xmlns:a16="http://schemas.microsoft.com/office/drawing/2014/main" val="4188483218"/>
                    </a:ext>
                  </a:extLst>
                </a:gridCol>
                <a:gridCol w="8407400">
                  <a:extLst>
                    <a:ext uri="{9D8B030D-6E8A-4147-A177-3AD203B41FA5}">
                      <a16:colId xmlns:a16="http://schemas.microsoft.com/office/drawing/2014/main" val="20063422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E" sz="20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No.</a:t>
                      </a:r>
                      <a:endParaRPr lang="en-AE" sz="2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E" sz="20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True</a:t>
                      </a:r>
                      <a:endParaRPr lang="en-AE" sz="2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E" sz="20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False</a:t>
                      </a:r>
                      <a:endParaRPr lang="en-AE" sz="2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E" sz="2800" b="1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Statements</a:t>
                      </a:r>
                      <a:endParaRPr lang="en-AE" sz="2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14112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E" sz="28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</a:t>
                      </a:r>
                      <a:endParaRPr lang="en-AE" sz="2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E" sz="44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AE" sz="280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AE" sz="280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kern="1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Effective business correspondence is important for maintaining clear communication within an organization. </a:t>
                      </a:r>
                      <a:endParaRPr lang="en-AE" sz="3200" kern="1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298073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E" sz="28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</a:t>
                      </a:r>
                      <a:endParaRPr lang="en-AE" sz="2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AE" sz="280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E" sz="40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AE" sz="280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kern="1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Business correspondence always follows an informal tone and style. </a:t>
                      </a:r>
                      <a:endParaRPr lang="en-AE" sz="3200" kern="1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36035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E" sz="28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3</a:t>
                      </a:r>
                      <a:endParaRPr lang="en-AE" sz="2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AE" sz="280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E" sz="28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AE" sz="280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Business letters are primarily used for informal communication within an organization. </a:t>
                      </a:r>
                      <a:endParaRPr lang="en-AE" sz="3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24437294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345F2E-A324-ACD2-B941-377888DE5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10A5-D6BE-49F1-B6B0-3994C46CDFDC}" type="slidenum">
              <a:rPr lang="en-AE" smtClean="0"/>
              <a:pPr/>
              <a:t>27</a:t>
            </a:fld>
            <a:endParaRPr lang="en-AE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27E72B-1FE1-837C-6D00-DB58A6A584F4}"/>
              </a:ext>
            </a:extLst>
          </p:cNvPr>
          <p:cNvSpPr txBox="1"/>
          <p:nvPr/>
        </p:nvSpPr>
        <p:spPr>
          <a:xfrm>
            <a:off x="2275840" y="3877707"/>
            <a:ext cx="426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X</a:t>
            </a:r>
            <a:endParaRPr lang="en-AE" sz="4000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36D26C-E567-AB8E-B770-7732CD2BDCEC}"/>
              </a:ext>
            </a:extLst>
          </p:cNvPr>
          <p:cNvSpPr txBox="1"/>
          <p:nvPr/>
        </p:nvSpPr>
        <p:spPr>
          <a:xfrm>
            <a:off x="1483360" y="2507220"/>
            <a:ext cx="508000" cy="768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AE" sz="44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√</a:t>
            </a:r>
            <a:endParaRPr kumimoji="0" lang="en-AE" sz="2800" b="0" i="0" u="none" strike="noStrike" kern="1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C9D298-0B28-9A1D-E42E-2FA0347176D4}"/>
              </a:ext>
            </a:extLst>
          </p:cNvPr>
          <p:cNvSpPr txBox="1"/>
          <p:nvPr/>
        </p:nvSpPr>
        <p:spPr>
          <a:xfrm>
            <a:off x="2275840" y="4984182"/>
            <a:ext cx="50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X</a:t>
            </a:r>
            <a:endParaRPr lang="en-AE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5005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FF2B5-E4E6-7903-3EF7-586F70774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Mark the following statements as true or false.</a:t>
            </a:r>
            <a:endParaRPr lang="en-AE" sz="4000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16CD0FDC-2B4A-5437-30E8-828B3D54CC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3388530"/>
              </p:ext>
            </p:extLst>
          </p:nvPr>
        </p:nvGraphicFramePr>
        <p:xfrm>
          <a:off x="838200" y="1825625"/>
          <a:ext cx="10515600" cy="34512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197165227"/>
                    </a:ext>
                  </a:extLst>
                </a:gridCol>
                <a:gridCol w="772160">
                  <a:extLst>
                    <a:ext uri="{9D8B030D-6E8A-4147-A177-3AD203B41FA5}">
                      <a16:colId xmlns:a16="http://schemas.microsoft.com/office/drawing/2014/main" val="1811595659"/>
                    </a:ext>
                  </a:extLst>
                </a:gridCol>
                <a:gridCol w="802640">
                  <a:extLst>
                    <a:ext uri="{9D8B030D-6E8A-4147-A177-3AD203B41FA5}">
                      <a16:colId xmlns:a16="http://schemas.microsoft.com/office/drawing/2014/main" val="4188483218"/>
                    </a:ext>
                  </a:extLst>
                </a:gridCol>
                <a:gridCol w="8407400">
                  <a:extLst>
                    <a:ext uri="{9D8B030D-6E8A-4147-A177-3AD203B41FA5}">
                      <a16:colId xmlns:a16="http://schemas.microsoft.com/office/drawing/2014/main" val="20063422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E" sz="20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No.</a:t>
                      </a:r>
                      <a:endParaRPr lang="en-AE" sz="2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E" sz="20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True</a:t>
                      </a:r>
                      <a:endParaRPr lang="en-AE" sz="2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E" sz="20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False</a:t>
                      </a:r>
                      <a:endParaRPr lang="en-AE" sz="2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E" sz="2800" b="1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Statements</a:t>
                      </a:r>
                      <a:endParaRPr lang="en-AE" sz="2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14112827"/>
                  </a:ext>
                </a:extLst>
              </a:tr>
              <a:tr h="2550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E" sz="28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4</a:t>
                      </a:r>
                      <a:endParaRPr lang="en-AE" sz="2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E" sz="44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AE" sz="280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AE" sz="280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kern="1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Reports are formal documents that often include research findings or financial data. </a:t>
                      </a:r>
                      <a:endParaRPr lang="en-AE" sz="3200" kern="1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298073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E" sz="28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5</a:t>
                      </a:r>
                      <a:endParaRPr lang="en-AE" sz="2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AE" sz="280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E" sz="40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AE" sz="280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kern="1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Minutes serve as comprehensive documentation of what happened in a meeting. </a:t>
                      </a:r>
                      <a:endParaRPr lang="en-AE" sz="3200" kern="1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36035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E" sz="28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6</a:t>
                      </a:r>
                      <a:endParaRPr lang="en-AE" sz="2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AE" sz="280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E" sz="28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AE" sz="280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kern="1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Emails are only used for external communication with clients or suppliers. </a:t>
                      </a:r>
                      <a:endParaRPr lang="en-AE" sz="3200" kern="1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24437294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345F2E-A324-ACD2-B941-377888DE5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10A5-D6BE-49F1-B6B0-3994C46CDFDC}" type="slidenum">
              <a:rPr lang="en-AE" smtClean="0"/>
              <a:pPr/>
              <a:t>28</a:t>
            </a:fld>
            <a:endParaRPr lang="en-AE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27E72B-1FE1-837C-6D00-DB58A6A584F4}"/>
              </a:ext>
            </a:extLst>
          </p:cNvPr>
          <p:cNvSpPr txBox="1"/>
          <p:nvPr/>
        </p:nvSpPr>
        <p:spPr>
          <a:xfrm>
            <a:off x="2316480" y="5444586"/>
            <a:ext cx="426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X</a:t>
            </a:r>
            <a:endParaRPr lang="en-AE" sz="4000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36D26C-E567-AB8E-B770-7732CD2BDCEC}"/>
              </a:ext>
            </a:extLst>
          </p:cNvPr>
          <p:cNvSpPr txBox="1"/>
          <p:nvPr/>
        </p:nvSpPr>
        <p:spPr>
          <a:xfrm>
            <a:off x="1483360" y="2507220"/>
            <a:ext cx="508000" cy="768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AE" sz="44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√</a:t>
            </a:r>
            <a:endParaRPr kumimoji="0" lang="en-AE" sz="2800" b="0" i="0" u="none" strike="noStrike" kern="1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C9D298-0B28-9A1D-E42E-2FA0347176D4}"/>
              </a:ext>
            </a:extLst>
          </p:cNvPr>
          <p:cNvSpPr txBox="1"/>
          <p:nvPr/>
        </p:nvSpPr>
        <p:spPr>
          <a:xfrm>
            <a:off x="2275840" y="4434513"/>
            <a:ext cx="50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X</a:t>
            </a:r>
            <a:endParaRPr lang="en-AE" sz="4400" dirty="0">
              <a:solidFill>
                <a:srgbClr val="FF0000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B018F24-9B3E-B020-9FC4-E642D516C5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8794837"/>
              </p:ext>
            </p:extLst>
          </p:nvPr>
        </p:nvGraphicFramePr>
        <p:xfrm>
          <a:off x="838200" y="5253344"/>
          <a:ext cx="10515600" cy="106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5983">
                  <a:extLst>
                    <a:ext uri="{9D8B030D-6E8A-4147-A177-3AD203B41FA5}">
                      <a16:colId xmlns:a16="http://schemas.microsoft.com/office/drawing/2014/main" val="2799379557"/>
                    </a:ext>
                  </a:extLst>
                </a:gridCol>
                <a:gridCol w="771788">
                  <a:extLst>
                    <a:ext uri="{9D8B030D-6E8A-4147-A177-3AD203B41FA5}">
                      <a16:colId xmlns:a16="http://schemas.microsoft.com/office/drawing/2014/main" val="1115558761"/>
                    </a:ext>
                  </a:extLst>
                </a:gridCol>
                <a:gridCol w="763398">
                  <a:extLst>
                    <a:ext uri="{9D8B030D-6E8A-4147-A177-3AD203B41FA5}">
                      <a16:colId xmlns:a16="http://schemas.microsoft.com/office/drawing/2014/main" val="1918685271"/>
                    </a:ext>
                  </a:extLst>
                </a:gridCol>
                <a:gridCol w="8434431">
                  <a:extLst>
                    <a:ext uri="{9D8B030D-6E8A-4147-A177-3AD203B41FA5}">
                      <a16:colId xmlns:a16="http://schemas.microsoft.com/office/drawing/2014/main" val="2372996174"/>
                    </a:ext>
                  </a:extLst>
                </a:gridCol>
              </a:tblGrid>
              <a:tr h="76309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 kern="1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7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 kern="1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A letter of inquiry is sent to express dissatisfaction with another party's product or service. 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3243697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BFC3E9DD-AEB4-C541-70F5-B6622080DB33}"/>
              </a:ext>
            </a:extLst>
          </p:cNvPr>
          <p:cNvSpPr txBox="1"/>
          <p:nvPr/>
        </p:nvSpPr>
        <p:spPr>
          <a:xfrm>
            <a:off x="1459032" y="3385709"/>
            <a:ext cx="508000" cy="768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AE" sz="44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√</a:t>
            </a:r>
            <a:endParaRPr kumimoji="0" lang="en-AE" sz="2800" b="0" i="0" u="none" strike="noStrike" kern="1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DDDC095-3091-F846-236C-919A8F0ED847}"/>
              </a:ext>
            </a:extLst>
          </p:cNvPr>
          <p:cNvSpPr txBox="1"/>
          <p:nvPr/>
        </p:nvSpPr>
        <p:spPr>
          <a:xfrm>
            <a:off x="2316480" y="5411851"/>
            <a:ext cx="467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X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0818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B2026-CBF8-346D-CAA3-F5B4AF9B8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Fill in the blanks with the most appropriate words from the table.</a:t>
            </a:r>
            <a:endParaRPr lang="en-A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C8D8B2-C4BF-F316-582F-9ECEFCA6D1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algn="ctr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AE" sz="1800" b="1" i="0" u="none" strike="noStrike" kern="1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iswith</a:t>
            </a:r>
            <a:endParaRPr lang="en-AE" sz="1800" b="0" i="0" u="none" strike="noStrike" dirty="0">
              <a:effectLst/>
              <a:latin typeface="Arial" panose="020B0604020202020204" pitchFamily="34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kern="100" dirty="0">
                <a:latin typeface="Times New Roman" panose="02020603050405020304" pitchFamily="18" charset="0"/>
                <a:ea typeface="Calibri" panose="020F0502020204030204" pitchFamily="34" charset="0"/>
              </a:rPr>
              <a:t>Business correspondence refers </a:t>
            </a:r>
            <a:r>
              <a:rPr lang="en-US" sz="3200" b="1" kern="100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……..</a:t>
            </a:r>
            <a:r>
              <a:rPr lang="en-US" kern="100" dirty="0">
                <a:latin typeface="Times New Roman" panose="02020603050405020304" pitchFamily="18" charset="0"/>
                <a:ea typeface="Calibri" panose="020F0502020204030204" pitchFamily="34" charset="0"/>
              </a:rPr>
              <a:t> the exchange of written communication between individuals or organizations within a business context. 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kern="100" dirty="0">
                <a:latin typeface="Times New Roman" panose="02020603050405020304" pitchFamily="18" charset="0"/>
                <a:ea typeface="Calibri" panose="020F0502020204030204" pitchFamily="34" charset="0"/>
              </a:rPr>
              <a:t>It includes various types of written communication such as letters, emails, memos, faxes, </a:t>
            </a:r>
            <a:r>
              <a:rPr lang="en-US" sz="3200" b="1" kern="100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……..</a:t>
            </a:r>
            <a:r>
              <a:rPr lang="en-US" kern="100" dirty="0">
                <a:latin typeface="Times New Roman" panose="02020603050405020304" pitchFamily="18" charset="0"/>
                <a:ea typeface="Calibri" panose="020F0502020204030204" pitchFamily="34" charset="0"/>
              </a:rPr>
              <a:t> reports, which are used for conducting business transactions, conveying information, making inquiries, providing updates, and maintaining professional relationships.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6092EF-01F8-8087-EB44-4AAA05031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10A5-D6BE-49F1-B6B0-3994C46CDFDC}" type="slidenum">
              <a:rPr lang="en-AE" smtClean="0"/>
              <a:pPr/>
              <a:t>29</a:t>
            </a:fld>
            <a:endParaRPr lang="en-AE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93C8008-D874-5893-C2E9-E13614119C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8022227"/>
              </p:ext>
            </p:extLst>
          </p:nvPr>
        </p:nvGraphicFramePr>
        <p:xfrm>
          <a:off x="2032000" y="1898226"/>
          <a:ext cx="8128000" cy="4866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67674530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85357142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09668656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9851447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E" sz="32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is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E" sz="32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and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E" sz="32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E" sz="32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of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86097945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67E69019-9080-DF18-BECE-A72674915EEC}"/>
              </a:ext>
            </a:extLst>
          </p:cNvPr>
          <p:cNvSpPr txBox="1"/>
          <p:nvPr/>
        </p:nvSpPr>
        <p:spPr>
          <a:xfrm>
            <a:off x="5638800" y="2141558"/>
            <a:ext cx="91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to</a:t>
            </a:r>
            <a:endParaRPr lang="en-AE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5A58D4-C144-2EF3-6E71-DC8BBAB0DDBB}"/>
              </a:ext>
            </a:extLst>
          </p:cNvPr>
          <p:cNvSpPr txBox="1"/>
          <p:nvPr/>
        </p:nvSpPr>
        <p:spPr>
          <a:xfrm>
            <a:off x="4304390" y="4108980"/>
            <a:ext cx="1087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and</a:t>
            </a:r>
            <a:endParaRPr lang="en-A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4033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E4877-7EE3-6C8D-6A44-4D0D9413B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i="0" u="none" strike="noStrike" baseline="0" dirty="0">
                <a:latin typeface="Tahoma,Bold"/>
              </a:rPr>
              <a:t>MODE OF ASSESSMENTS</a:t>
            </a:r>
            <a:endParaRPr lang="en-AE" sz="11500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4BEB9432-DB33-CDCC-37D3-1C97FC037BF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4"/>
          <a:ext cx="10515597" cy="43618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9960">
                  <a:extLst>
                    <a:ext uri="{9D8B030D-6E8A-4147-A177-3AD203B41FA5}">
                      <a16:colId xmlns:a16="http://schemas.microsoft.com/office/drawing/2014/main" val="475574126"/>
                    </a:ext>
                  </a:extLst>
                </a:gridCol>
                <a:gridCol w="2499360">
                  <a:extLst>
                    <a:ext uri="{9D8B030D-6E8A-4147-A177-3AD203B41FA5}">
                      <a16:colId xmlns:a16="http://schemas.microsoft.com/office/drawing/2014/main" val="3696497780"/>
                    </a:ext>
                  </a:extLst>
                </a:gridCol>
                <a:gridCol w="3256277">
                  <a:extLst>
                    <a:ext uri="{9D8B030D-6E8A-4147-A177-3AD203B41FA5}">
                      <a16:colId xmlns:a16="http://schemas.microsoft.com/office/drawing/2014/main" val="1627790403"/>
                    </a:ext>
                  </a:extLst>
                </a:gridCol>
              </a:tblGrid>
              <a:tr h="14824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Components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Marks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108716844"/>
                  </a:ext>
                </a:extLst>
              </a:tr>
              <a:tr h="7466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Semester Exam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E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529103006"/>
                  </a:ext>
                </a:extLst>
              </a:tr>
              <a:tr h="7466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Assignment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E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814325578"/>
                  </a:ext>
                </a:extLst>
              </a:tr>
              <a:tr h="746676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Absenteeism &amp; Participation</a:t>
                      </a:r>
                      <a:endParaRPr lang="en-AE" sz="2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</a:t>
                      </a:r>
                      <a:endParaRPr lang="en-AE" sz="2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352910183"/>
                  </a:ext>
                </a:extLst>
              </a:tr>
              <a:tr h="63938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Final Exam</a:t>
                      </a:r>
                      <a:endParaRPr lang="en-AE" sz="2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50</a:t>
                      </a:r>
                      <a:endParaRPr lang="en-AE" sz="2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A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6857145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FCD6E5-3556-C515-3D03-C9A5C86C6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7E10A5-D6BE-49F1-B6B0-3994C46CDFDC}" type="slidenum">
              <a:rPr kumimoji="0" lang="en-AE" sz="36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AE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50809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4FC0E-1498-585B-47A2-2B1AF284DCFE}"/>
              </a:ext>
            </a:extLst>
          </p:cNvPr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Match</a:t>
            </a:r>
            <a:r>
              <a:rPr lang="en-US" sz="3200" dirty="0">
                <a:solidFill>
                  <a:schemeClr val="accent1"/>
                </a:solidFill>
              </a:rPr>
              <a:t> the terms below to their explanations in the table.</a:t>
            </a:r>
            <a:endParaRPr lang="en-AE" sz="3200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7831C3-E196-E48C-FE59-1C5A58BA6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10A5-D6BE-49F1-B6B0-3994C46CDFDC}" type="slidenum">
              <a:rPr lang="en-AE" smtClean="0"/>
              <a:pPr/>
              <a:t>30</a:t>
            </a:fld>
            <a:endParaRPr lang="en-AE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17DFADF-1EA1-92C2-A713-573F579741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258462"/>
              </p:ext>
            </p:extLst>
          </p:nvPr>
        </p:nvGraphicFramePr>
        <p:xfrm>
          <a:off x="838200" y="2996882"/>
          <a:ext cx="10515600" cy="3435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39160">
                  <a:extLst>
                    <a:ext uri="{9D8B030D-6E8A-4147-A177-3AD203B41FA5}">
                      <a16:colId xmlns:a16="http://schemas.microsoft.com/office/drawing/2014/main" val="3969349549"/>
                    </a:ext>
                  </a:extLst>
                </a:gridCol>
                <a:gridCol w="7076440">
                  <a:extLst>
                    <a:ext uri="{9D8B030D-6E8A-4147-A177-3AD203B41FA5}">
                      <a16:colId xmlns:a16="http://schemas.microsoft.com/office/drawing/2014/main" val="3789840108"/>
                    </a:ext>
                  </a:extLst>
                </a:gridCol>
              </a:tblGrid>
              <a:tr h="41762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Simplified Arabic" panose="02020603050405020304" pitchFamily="18" charset="-78"/>
                        </a:rPr>
                        <a:t>The terms:</a:t>
                      </a:r>
                      <a:endParaRPr lang="en-AE" sz="2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Simplified Arabic" panose="02020603050405020304" pitchFamily="18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Simplified Arabic" panose="02020603050405020304" pitchFamily="18" charset="-78"/>
                        </a:rPr>
                        <a:t>Their explanations:</a:t>
                      </a:r>
                      <a:endParaRPr lang="en-AE" sz="2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Simplified Arabic" panose="02020603050405020304" pitchFamily="18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64329348"/>
                  </a:ext>
                </a:extLst>
              </a:tr>
              <a:tr h="2986294">
                <a:tc>
                  <a:txBody>
                    <a:bodyPr/>
                    <a:lstStyle/>
                    <a:p>
                      <a:endParaRPr lang="en-AE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They are Electronic messages sent between individuals or groups within or outside </a:t>
                      </a:r>
                      <a:r>
                        <a:rPr lang="en-US" sz="32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an</a:t>
                      </a:r>
                      <a:r>
                        <a:rPr lang="en-US" sz="32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organization. They are widely used for various purposes such as inquiries, responses, updates, and collaboration.</a:t>
                      </a:r>
                      <a:endParaRPr lang="en-AE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902242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18E801D7-8B0C-8E5F-E7F9-FC1CD1E351F6}"/>
              </a:ext>
            </a:extLst>
          </p:cNvPr>
          <p:cNvSpPr txBox="1"/>
          <p:nvPr/>
        </p:nvSpPr>
        <p:spPr>
          <a:xfrm>
            <a:off x="1151994" y="3679120"/>
            <a:ext cx="28076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FF0000"/>
                </a:solidFill>
              </a:rPr>
              <a:t>Emails</a:t>
            </a:r>
            <a:endParaRPr lang="en-US" sz="4800" dirty="0">
              <a:solidFill>
                <a:srgbClr val="FF0000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CA5500-9B11-88C8-F957-7EBF90E9D9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3091223"/>
              </p:ext>
            </p:extLst>
          </p:nvPr>
        </p:nvGraphicFramePr>
        <p:xfrm>
          <a:off x="838200" y="1835492"/>
          <a:ext cx="10515600" cy="1036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524449522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100876322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6656118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kern="1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Minutes</a:t>
                      </a:r>
                      <a:endParaRPr lang="en-AE" sz="28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kern="1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Memo</a:t>
                      </a:r>
                      <a:endParaRPr lang="en-US" sz="2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kern="1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Reports</a:t>
                      </a:r>
                      <a:endParaRPr lang="en-AE" sz="28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85947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kern="1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Faxes</a:t>
                      </a:r>
                      <a:endParaRPr lang="en-AE" sz="28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</a:rPr>
                        <a:t>Emails</a:t>
                      </a:r>
                      <a:endParaRPr lang="en-AE" sz="2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AE" sz="28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057157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2808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6CDBF-32D0-6FFD-9B29-BA224C3B1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kern="1200" dirty="0">
                <a:latin typeface="+mn-lt"/>
                <a:ea typeface="+mn-ea"/>
                <a:cs typeface="+mn-cs"/>
              </a:rPr>
              <a:t>Types of Questions</a:t>
            </a:r>
            <a:endParaRPr lang="en-AE" sz="6600" b="1" kern="1200" dirty="0"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569D15-BB74-BB86-F1CB-5A621B2D2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10A5-D6BE-49F1-B6B0-3994C46CDFDC}" type="slidenum">
              <a:rPr lang="en-AE" smtClean="0"/>
              <a:pPr/>
              <a:t>4</a:t>
            </a:fld>
            <a:endParaRPr lang="en-AE" dirty="0"/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A8148D50-7CDE-739C-0697-6A3DD8B09F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0169334"/>
              </p:ext>
            </p:extLst>
          </p:nvPr>
        </p:nvGraphicFramePr>
        <p:xfrm>
          <a:off x="838200" y="1825625"/>
          <a:ext cx="10515600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4824">
                  <a:extLst>
                    <a:ext uri="{9D8B030D-6E8A-4147-A177-3AD203B41FA5}">
                      <a16:colId xmlns:a16="http://schemas.microsoft.com/office/drawing/2014/main" val="4282860059"/>
                    </a:ext>
                  </a:extLst>
                </a:gridCol>
                <a:gridCol w="1098958">
                  <a:extLst>
                    <a:ext uri="{9D8B030D-6E8A-4147-A177-3AD203B41FA5}">
                      <a16:colId xmlns:a16="http://schemas.microsoft.com/office/drawing/2014/main" val="1402025554"/>
                    </a:ext>
                  </a:extLst>
                </a:gridCol>
                <a:gridCol w="1174458">
                  <a:extLst>
                    <a:ext uri="{9D8B030D-6E8A-4147-A177-3AD203B41FA5}">
                      <a16:colId xmlns:a16="http://schemas.microsoft.com/office/drawing/2014/main" val="1422572586"/>
                    </a:ext>
                  </a:extLst>
                </a:gridCol>
                <a:gridCol w="7117360">
                  <a:extLst>
                    <a:ext uri="{9D8B030D-6E8A-4147-A177-3AD203B41FA5}">
                      <a16:colId xmlns:a16="http://schemas.microsoft.com/office/drawing/2014/main" val="297336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Semester Exam</a:t>
                      </a:r>
                      <a:endParaRPr lang="en-AE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Final Exam</a:t>
                      </a:r>
                      <a:endParaRPr lang="en-AE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AE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Assignment</a:t>
                      </a:r>
                      <a:endParaRPr lang="en-AE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Types of Questions</a:t>
                      </a:r>
                      <a:endParaRPr lang="en-AE" sz="2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782408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E" sz="3200" dirty="0">
                          <a:solidFill>
                            <a:srgbClr val="FF0000"/>
                          </a:solidFill>
                        </a:rPr>
                        <a:t>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E" sz="3200" dirty="0">
                          <a:solidFill>
                            <a:srgbClr val="FF0000"/>
                          </a:solidFill>
                        </a:rPr>
                        <a:t>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400" dirty="0"/>
                        <a:t>Multiple-choice questions</a:t>
                      </a:r>
                      <a:endParaRPr lang="en-AE" sz="3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3425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E" sz="3200" dirty="0">
                          <a:solidFill>
                            <a:srgbClr val="FF0000"/>
                          </a:solidFill>
                        </a:rPr>
                        <a:t>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E" sz="3200" dirty="0">
                          <a:solidFill>
                            <a:srgbClr val="FF0000"/>
                          </a:solidFill>
                        </a:rPr>
                        <a:t>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400" dirty="0"/>
                        <a:t>True / False questions</a:t>
                      </a:r>
                      <a:endParaRPr lang="en-AE" sz="3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8238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E" sz="3200" dirty="0">
                          <a:solidFill>
                            <a:srgbClr val="FF0000"/>
                          </a:solidFill>
                        </a:rPr>
                        <a:t>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E" sz="3200" dirty="0">
                          <a:solidFill>
                            <a:srgbClr val="FF0000"/>
                          </a:solidFill>
                        </a:rPr>
                        <a:t>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400" dirty="0"/>
                        <a:t>Fill in the blanks </a:t>
                      </a:r>
                      <a:endParaRPr lang="en-AE" sz="3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63235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E" sz="3200" dirty="0">
                          <a:solidFill>
                            <a:srgbClr val="FF0000"/>
                          </a:solidFill>
                        </a:rPr>
                        <a:t>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400" dirty="0"/>
                        <a:t>Match the terms to their explanations </a:t>
                      </a:r>
                      <a:endParaRPr lang="en-AE" sz="3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68535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E" sz="3200" dirty="0">
                          <a:solidFill>
                            <a:srgbClr val="FF0000"/>
                          </a:solidFill>
                        </a:rPr>
                        <a:t>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E" sz="3200" dirty="0">
                          <a:solidFill>
                            <a:srgbClr val="FF0000"/>
                          </a:solidFill>
                        </a:rPr>
                        <a:t>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E" sz="3400" dirty="0"/>
                        <a:t>Writing: Cover Letter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2721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E" sz="3200" dirty="0">
                          <a:solidFill>
                            <a:srgbClr val="FF0000"/>
                          </a:solidFill>
                        </a:rPr>
                        <a:t>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E" sz="3200" dirty="0">
                          <a:solidFill>
                            <a:srgbClr val="FF0000"/>
                          </a:solidFill>
                        </a:rPr>
                        <a:t>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400" dirty="0"/>
                        <a:t>Writing: CV (Résumé)	</a:t>
                      </a:r>
                      <a:endParaRPr lang="en-AE" sz="3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66869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36373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03131A0-5A2E-C4CC-870D-38D3AE204D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220" r="469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D8C188-4BED-FA59-9D6E-A52DB3018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183582" cy="189991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 rtl="0"/>
            <a:br>
              <a:rPr lang="en-US" sz="2500" dirty="0">
                <a:solidFill>
                  <a:schemeClr val="tx1"/>
                </a:solidFill>
              </a:rPr>
            </a:br>
            <a:r>
              <a:rPr lang="en-US" sz="5300" dirty="0"/>
              <a:t>Chapter 1. Introduction to </a:t>
            </a:r>
            <a:br>
              <a:rPr lang="en-US" sz="5300" dirty="0"/>
            </a:br>
            <a:r>
              <a:rPr lang="en-US" sz="5300" dirty="0"/>
              <a:t>Business Correspondence</a:t>
            </a:r>
            <a:br>
              <a:rPr lang="en-US" sz="5300" dirty="0"/>
            </a:br>
            <a:endParaRPr lang="en-US" sz="25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AD4FAA-B04F-33B5-0270-1A269F4129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2434201"/>
            <a:ext cx="3822189" cy="3742762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lvl="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+mn-lt"/>
                <a:cs typeface="+mn-cs"/>
              </a:rPr>
              <a:t>What is Business Correspondence?</a:t>
            </a:r>
          </a:p>
          <a:p>
            <a:pPr marL="342900" lvl="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+mn-lt"/>
                <a:cs typeface="+mn-cs"/>
              </a:rPr>
              <a:t>Importance of Business Correspondence	</a:t>
            </a:r>
          </a:p>
          <a:p>
            <a:pPr marL="342900" lvl="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+mn-lt"/>
                <a:cs typeface="+mn-cs"/>
              </a:rPr>
              <a:t>Types of Business Correspondence	</a:t>
            </a:r>
          </a:p>
          <a:p>
            <a:pPr marL="342900" lvl="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+mn-lt"/>
                <a:cs typeface="+mn-cs"/>
              </a:rPr>
              <a:t>Types of Business Letters</a:t>
            </a:r>
          </a:p>
          <a:p>
            <a:pPr marL="342900" lvl="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+mn-lt"/>
                <a:cs typeface="+mn-cs"/>
              </a:rPr>
              <a:t>Multiple Choice	</a:t>
            </a:r>
          </a:p>
          <a:p>
            <a:pPr marL="342900" lvl="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+mn-lt"/>
                <a:cs typeface="+mn-cs"/>
              </a:rPr>
              <a:t>True/False	</a:t>
            </a:r>
            <a:endParaRPr lang="en-US" sz="2000" dirty="0">
              <a:latin typeface="+mn-lt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B2821C-3526-D84C-5BF5-74C0C70FD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fld id="{24E1593F-C6A5-48D7-8322-BC8526C86B25}" type="slidenum">
              <a:rPr lang="en-US" sz="1200">
                <a:solidFill>
                  <a:srgbClr val="FFFFFF"/>
                </a:solidFill>
                <a:latin typeface="Calibri" panose="020F0502020204030204"/>
              </a:rPr>
              <a:pPr algn="r">
                <a:spcAft>
                  <a:spcPts val="600"/>
                </a:spcAft>
                <a:defRPr/>
              </a:pPr>
              <a:t>5</a:t>
            </a:fld>
            <a:endParaRPr lang="en-US" sz="1200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073080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535E7-6F5D-8732-56BD-E2BD907A5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Business Correspondence?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C333F-C1CA-10BF-131A-71FA092031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Business correspondence refers </a:t>
            </a:r>
            <a:r>
              <a:rPr lang="en-US" sz="36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to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the exchange of written communication between individuals or organizations within a business context. 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It includes various types of written communication such as letters, emails, memos, faxes, </a:t>
            </a:r>
            <a:r>
              <a:rPr lang="en-US" sz="36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and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reports, which are used for conducting business transactions, conveying </a:t>
            </a:r>
            <a:r>
              <a:rPr lang="ar-IQ" sz="32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نقل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information, making inquiries </a:t>
            </a:r>
            <a:r>
              <a:rPr lang="ar-SA" sz="320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استفسارات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providing updates, and maintaining professional relationships.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F7AED4-4100-4236-2431-A2DFC5AED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10A5-D6BE-49F1-B6B0-3994C46CDFDC}" type="slidenum">
              <a:rPr lang="en-AE" smtClean="0"/>
              <a:pPr/>
              <a:t>6</a:t>
            </a:fld>
            <a:endParaRPr lang="en-AE" dirty="0"/>
          </a:p>
        </p:txBody>
      </p:sp>
    </p:spTree>
    <p:extLst>
      <p:ext uri="{BB962C8B-B14F-4D97-AF65-F5344CB8AC3E}">
        <p14:creationId xmlns:p14="http://schemas.microsoft.com/office/powerpoint/2010/main" val="23614456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535E7-6F5D-8732-56BD-E2BD907A5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Importance of Business Correspondence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C333F-C1CA-10BF-131A-71FA092031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Effective</a:t>
            </a:r>
            <a:r>
              <a:rPr lang="en-US" sz="3200" kern="1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ar-IQ" sz="320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فعّال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business correspondence </a:t>
            </a:r>
            <a:r>
              <a:rPr lang="en-US" sz="36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is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crucial for maintaining clear and efficient </a:t>
            </a:r>
            <a:r>
              <a:rPr lang="ar-IQ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ar-IQ" sz="32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كفء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communication within an organization and with external stakeholders</a:t>
            </a:r>
            <a:r>
              <a:rPr lang="ar-IQ" sz="32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اصحاب المصلحة </a:t>
            </a:r>
            <a:r>
              <a:rPr lang="en-US" sz="32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such as clients, suppliers, partners, and regulatory bodies.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3200" kern="1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It typically adheres to</a:t>
            </a:r>
            <a:r>
              <a:rPr lang="ar-IQ" sz="32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يلتزم ب 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formal language, proper formatting, and professional tone, and may vary in style depending </a:t>
            </a:r>
            <a:r>
              <a:rPr lang="en-US" sz="36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on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the purpose and audience.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F7AED4-4100-4236-2431-A2DFC5AED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10A5-D6BE-49F1-B6B0-3994C46CDFDC}" type="slidenum">
              <a:rPr lang="en-AE" smtClean="0"/>
              <a:pPr/>
              <a:t>7</a:t>
            </a:fld>
            <a:endParaRPr lang="en-AE" dirty="0"/>
          </a:p>
        </p:txBody>
      </p:sp>
    </p:spTree>
    <p:extLst>
      <p:ext uri="{BB962C8B-B14F-4D97-AF65-F5344CB8AC3E}">
        <p14:creationId xmlns:p14="http://schemas.microsoft.com/office/powerpoint/2010/main" val="29982996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535E7-6F5D-8732-56BD-E2BD907A5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business correspondence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C333F-C1CA-10BF-131A-71FA092031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1. </a:t>
            </a:r>
            <a:r>
              <a:rPr lang="en-US" sz="32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Business letters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Formal written communication between businesses </a:t>
            </a:r>
            <a:r>
              <a:rPr lang="en-US" sz="32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or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individuals within a business context. They often follow a standardized format, including the sender's and recipient's addresses, date, salutation</a:t>
            </a:r>
            <a:r>
              <a:rPr lang="ar-IQ" sz="32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تحية</a:t>
            </a:r>
            <a:r>
              <a:rPr lang="ar-IQ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body, and closing.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3200" kern="1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2. </a:t>
            </a:r>
            <a:r>
              <a:rPr lang="en-US" sz="32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Emails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Electronic messages sent between individuals or groups within or outside </a:t>
            </a:r>
            <a:r>
              <a:rPr lang="en-US" sz="32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an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organization. Emails are widely used for various purposes such as inquiries, responses, updates, and collaboration.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F7AED4-4100-4236-2431-A2DFC5AED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10A5-D6BE-49F1-B6B0-3994C46CDFDC}" type="slidenum">
              <a:rPr lang="en-AE" smtClean="0"/>
              <a:pPr/>
              <a:t>8</a:t>
            </a:fld>
            <a:endParaRPr lang="en-AE" dirty="0"/>
          </a:p>
        </p:txBody>
      </p:sp>
    </p:spTree>
    <p:extLst>
      <p:ext uri="{BB962C8B-B14F-4D97-AF65-F5344CB8AC3E}">
        <p14:creationId xmlns:p14="http://schemas.microsoft.com/office/powerpoint/2010/main" val="14707247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535E7-6F5D-8732-56BD-E2BD907A5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business correspondence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C333F-C1CA-10BF-131A-71FA09203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4524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3. </a:t>
            </a:r>
            <a:r>
              <a:rPr lang="en-US" sz="32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Memorandum (Memo)</a:t>
            </a:r>
            <a:r>
              <a:rPr lang="ar-SA" sz="3200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ar-SA" sz="320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مذكرة</a:t>
            </a:r>
            <a:r>
              <a:rPr lang="ar-SA" sz="3200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32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brief internal communication within an organization, typically used to convey announcements, updates, directives</a:t>
            </a:r>
            <a:r>
              <a:rPr lang="ar-SA" sz="320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التوجيهات</a:t>
            </a:r>
            <a:r>
              <a:rPr lang="ar-IQ" sz="3200" kern="1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or reminders to employees or departments.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3200" kern="1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Memos are typically shorter than letters and may be distributed electronically or in print within the organization.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F7AED4-4100-4236-2431-A2DFC5AED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10A5-D6BE-49F1-B6B0-3994C46CDFDC}" type="slidenum">
              <a:rPr lang="en-AE" smtClean="0"/>
              <a:pPr/>
              <a:t>9</a:t>
            </a:fld>
            <a:endParaRPr lang="en-AE" dirty="0"/>
          </a:p>
        </p:txBody>
      </p:sp>
    </p:spTree>
    <p:extLst>
      <p:ext uri="{BB962C8B-B14F-4D97-AF65-F5344CB8AC3E}">
        <p14:creationId xmlns:p14="http://schemas.microsoft.com/office/powerpoint/2010/main" val="3281748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1032</TotalTime>
  <Words>1833</Words>
  <Application>Microsoft Office PowerPoint</Application>
  <PresentationFormat>Widescreen</PresentationFormat>
  <Paragraphs>237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Calibri</vt:lpstr>
      <vt:lpstr>Calibri Light</vt:lpstr>
      <vt:lpstr>Tahoma,Bold</vt:lpstr>
      <vt:lpstr>Times New Roman</vt:lpstr>
      <vt:lpstr>Office Theme</vt:lpstr>
      <vt:lpstr>1_Office Theme</vt:lpstr>
      <vt:lpstr>Business Correspondence</vt:lpstr>
      <vt:lpstr>Content</vt:lpstr>
      <vt:lpstr>MODE OF ASSESSMENTS</vt:lpstr>
      <vt:lpstr>Types of Questions</vt:lpstr>
      <vt:lpstr> Chapter 1. Introduction to  Business Correspondence </vt:lpstr>
      <vt:lpstr>What is Business Correspondence?</vt:lpstr>
      <vt:lpstr>Importance of Business Correspondence</vt:lpstr>
      <vt:lpstr>Types of business correspondence</vt:lpstr>
      <vt:lpstr>Types of business correspondence</vt:lpstr>
      <vt:lpstr>Types of business correspondence</vt:lpstr>
      <vt:lpstr>Types of business correspondence</vt:lpstr>
      <vt:lpstr>Types of business correspondence</vt:lpstr>
      <vt:lpstr>Types of Business Letters</vt:lpstr>
      <vt:lpstr>Types of Business Letters</vt:lpstr>
      <vt:lpstr>Types of Business Letters</vt:lpstr>
      <vt:lpstr>Types of Business Letters</vt:lpstr>
      <vt:lpstr>Types of Business Letters</vt:lpstr>
      <vt:lpstr>Types of Business Letters</vt:lpstr>
      <vt:lpstr>Types of Business Letters</vt:lpstr>
      <vt:lpstr>Choose the best correct alternative from each of the following multiple-choice questions and put a circle at the right answer.</vt:lpstr>
      <vt:lpstr>Choose the best correct alternative from each of the following multiple-choice questions and put a circle at the right answer.</vt:lpstr>
      <vt:lpstr>Choose the best correct alternative from each of the following multiple-choice questions and put a circle at the right answer.</vt:lpstr>
      <vt:lpstr>Choose the best correct alternative from each of the following multiple-choice questions and put a circle at the right answer.</vt:lpstr>
      <vt:lpstr>Choose the best correct alternative from each of the following multiple-choice questions and put a circle at the right answer.</vt:lpstr>
      <vt:lpstr>Choose the best correct alternative from each of the following multiple-choice questions and put a circle at the right answer.</vt:lpstr>
      <vt:lpstr>Choose the best correct alternative from each of the following multiple-choice questions and put a circle at the right answer.</vt:lpstr>
      <vt:lpstr>Mark the following statements as true or false.</vt:lpstr>
      <vt:lpstr>Mark the following statements as true or false.</vt:lpstr>
      <vt:lpstr>Fill in the blanks with the most appropriate words from the table.</vt:lpstr>
      <vt:lpstr>Match the terms below to their explanations in the table.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تكنولوجيا المعلومات الادارية</dc:title>
  <dc:creator>Salem Al-Jundi</dc:creator>
  <cp:lastModifiedBy>Salem Al-Jundi</cp:lastModifiedBy>
  <cp:revision>118</cp:revision>
  <dcterms:created xsi:type="dcterms:W3CDTF">2023-10-15T14:15:01Z</dcterms:created>
  <dcterms:modified xsi:type="dcterms:W3CDTF">2024-04-27T11:33:35Z</dcterms:modified>
</cp:coreProperties>
</file>