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350" r:id="rId2"/>
    <p:sldId id="405" r:id="rId3"/>
    <p:sldId id="408" r:id="rId4"/>
    <p:sldId id="402" r:id="rId5"/>
    <p:sldId id="363" r:id="rId6"/>
    <p:sldId id="301" r:id="rId7"/>
    <p:sldId id="338" r:id="rId8"/>
    <p:sldId id="387" r:id="rId9"/>
    <p:sldId id="388" r:id="rId10"/>
    <p:sldId id="389" r:id="rId11"/>
    <p:sldId id="390" r:id="rId12"/>
    <p:sldId id="391" r:id="rId13"/>
    <p:sldId id="392" r:id="rId14"/>
    <p:sldId id="393" r:id="rId15"/>
    <p:sldId id="394" r:id="rId16"/>
    <p:sldId id="339" r:id="rId17"/>
    <p:sldId id="340" r:id="rId18"/>
    <p:sldId id="341" r:id="rId19"/>
    <p:sldId id="342" r:id="rId20"/>
    <p:sldId id="343" r:id="rId21"/>
    <p:sldId id="344" r:id="rId22"/>
    <p:sldId id="345" r:id="rId23"/>
    <p:sldId id="346" r:id="rId24"/>
    <p:sldId id="347" r:id="rId25"/>
    <p:sldId id="348" r:id="rId26"/>
    <p:sldId id="349" r:id="rId27"/>
    <p:sldId id="423" r:id="rId28"/>
    <p:sldId id="395" r:id="rId29"/>
    <p:sldId id="396" r:id="rId30"/>
    <p:sldId id="397" r:id="rId31"/>
    <p:sldId id="3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p:normalViewPr>
  <p:slideViewPr>
    <p:cSldViewPr snapToGrid="0">
      <p:cViewPr varScale="1">
        <p:scale>
          <a:sx n="87" d="100"/>
          <a:sy n="87" d="100"/>
        </p:scale>
        <p:origin x="370"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03/05/2025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03/05/2025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03/05/2025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03/05/2025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03/05/2025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results?search_query=how+to+delegate+tasks+effectivel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Kunooze</a:t>
            </a:r>
            <a:r>
              <a:rPr lang="en-US" dirty="0">
                <a:latin typeface="+mn-lt"/>
                <a:cs typeface="+mn-cs"/>
              </a:rPr>
              <a:t> University</a:t>
            </a:r>
          </a:p>
          <a:p>
            <a:pPr rtl="0"/>
            <a:r>
              <a:rPr lang="en-US" dirty="0">
                <a:latin typeface="+mn-lt"/>
                <a:cs typeface="+mn-cs"/>
              </a:rPr>
              <a:t>2025</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10</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3235945678"/>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800" dirty="0"/>
                        <a:t>It is a structured entity with a defined purpose, involving people working together to achieve common goals. They can take various forms, such as businesses, non-profit entities, government agencies, or educational institutions.</a:t>
                      </a:r>
                      <a:endParaRPr lang="en-AE" sz="28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2799080" cy="707886"/>
          </a:xfrm>
          <a:prstGeom prst="rect">
            <a:avLst/>
          </a:prstGeom>
          <a:noFill/>
        </p:spPr>
        <p:txBody>
          <a:bodyPr wrap="square" rtlCol="0">
            <a:spAutoFit/>
          </a:bodyPr>
          <a:lstStyle/>
          <a:p>
            <a:r>
              <a:rPr lang="en-US" sz="4000" dirty="0">
                <a:solidFill>
                  <a:srgbClr val="FF0000"/>
                </a:solidFill>
              </a:rPr>
              <a:t>Organization</a:t>
            </a:r>
            <a:endParaRPr lang="en-AE" sz="14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11364314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11</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1599013899"/>
              </p:ext>
            </p:extLst>
          </p:nvPr>
        </p:nvGraphicFramePr>
        <p:xfrm>
          <a:off x="838200" y="2996882"/>
          <a:ext cx="10515600" cy="3435144"/>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It refers to a planned approach or a set of actions to achieve specific goals or objectives. In the business context, it involves choosing how resources will be allocated to achieve long-term success and competitive advantage.</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107996"/>
          </a:xfrm>
          <a:prstGeom prst="rect">
            <a:avLst/>
          </a:prstGeom>
          <a:noFill/>
        </p:spPr>
        <p:txBody>
          <a:bodyPr wrap="square" rtlCol="0">
            <a:spAutoFit/>
          </a:bodyPr>
          <a:lstStyle/>
          <a:p>
            <a:r>
              <a:rPr lang="en-US" sz="6600" dirty="0">
                <a:solidFill>
                  <a:srgbClr val="FF0000"/>
                </a:solidFill>
              </a:rPr>
              <a:t>Strategy</a:t>
            </a:r>
            <a:endParaRPr lang="en-AE" sz="28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4540646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12</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800" dirty="0"/>
                        <a:t>It is the percentage of the total sales or revenue in a specific market that is captured by a particular company or product. It is a key indicator of a company's position and success relative to its competitors in each industry.</a:t>
                      </a:r>
                      <a:endParaRPr lang="en-AE" sz="28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rot="20042732">
            <a:off x="1017369" y="3721693"/>
            <a:ext cx="3027680" cy="2123658"/>
          </a:xfrm>
          <a:prstGeom prst="rect">
            <a:avLst/>
          </a:prstGeom>
          <a:noFill/>
        </p:spPr>
        <p:txBody>
          <a:bodyPr wrap="square" rtlCol="0">
            <a:spAutoFit/>
          </a:bodyPr>
          <a:lstStyle/>
          <a:p>
            <a:r>
              <a:rPr lang="en-US" sz="6600" dirty="0">
                <a:solidFill>
                  <a:srgbClr val="FF0000"/>
                </a:solidFill>
              </a:rPr>
              <a:t>Market share </a:t>
            </a:r>
            <a:endParaRPr lang="en-AE" sz="28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22596397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13</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2179795755"/>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800" dirty="0"/>
                        <a:t>They refer to the assets, both tangible and intangible, that an organization possesses and can use to achieve its objectives. These include financial capital, human capital (employees), physical assets, technology, and intellectual property</a:t>
                      </a:r>
                      <a:r>
                        <a:rPr lang="ar-SA" sz="2800" dirty="0"/>
                        <a:t>الملكية الفكرية </a:t>
                      </a:r>
                      <a:r>
                        <a:rPr lang="en-US" sz="2800" dirty="0"/>
                        <a:t>.</a:t>
                      </a:r>
                      <a:endParaRPr lang="en-AE" sz="28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923330"/>
          </a:xfrm>
          <a:prstGeom prst="rect">
            <a:avLst/>
          </a:prstGeom>
          <a:noFill/>
        </p:spPr>
        <p:txBody>
          <a:bodyPr wrap="square" rtlCol="0">
            <a:spAutoFit/>
          </a:bodyPr>
          <a:lstStyle/>
          <a:p>
            <a:r>
              <a:rPr lang="en-US" sz="5400" dirty="0">
                <a:solidFill>
                  <a:srgbClr val="FF0000"/>
                </a:solidFill>
              </a:rPr>
              <a:t>Resources</a:t>
            </a:r>
            <a:endParaRPr lang="en-AE" sz="20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13357099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14</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1886944142"/>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800" dirty="0"/>
                        <a:t>It is the process of creating and implementing new ideas, products, processes, or methods that bring about positive change or improvement. It involves creativity</a:t>
                      </a:r>
                      <a:r>
                        <a:rPr lang="ar-IQ" sz="2800" dirty="0"/>
                        <a:t> ابداع </a:t>
                      </a:r>
                      <a:r>
                        <a:rPr lang="en-US" sz="2800" dirty="0"/>
                        <a:t>, problem-solving, and a willingness to explore new and better ways of doing things.</a:t>
                      </a:r>
                      <a:endParaRPr lang="en-AE" sz="28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rot="20525341">
            <a:off x="1008577" y="4283342"/>
            <a:ext cx="3027680" cy="830997"/>
          </a:xfrm>
          <a:prstGeom prst="rect">
            <a:avLst/>
          </a:prstGeom>
          <a:noFill/>
        </p:spPr>
        <p:txBody>
          <a:bodyPr wrap="square" rtlCol="0">
            <a:spAutoFit/>
          </a:bodyPr>
          <a:lstStyle/>
          <a:p>
            <a:r>
              <a:rPr lang="en-US" sz="4800" dirty="0">
                <a:solidFill>
                  <a:srgbClr val="FF0000"/>
                </a:solidFill>
              </a:rPr>
              <a:t>Innovation</a:t>
            </a:r>
            <a:endParaRPr lang="en-AE"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7899132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15</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792617276"/>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800" dirty="0"/>
                        <a:t>It is the systematic process of evaluating potential risks or uncertainties that may impact an organization's objectives. It involves identifying, analyzing, and prioritizing risks to make informed </a:t>
                      </a:r>
                      <a:r>
                        <a:rPr lang="ar-SA" sz="2800" dirty="0"/>
                        <a:t> </a:t>
                      </a:r>
                      <a:r>
                        <a:rPr lang="ar-SA" sz="2800" dirty="0">
                          <a:solidFill>
                            <a:srgbClr val="002060"/>
                          </a:solidFill>
                        </a:rPr>
                        <a:t>مستنيرة</a:t>
                      </a:r>
                      <a:r>
                        <a:rPr lang="en-US" sz="2800" dirty="0"/>
                        <a:t>decisions on how to manage or mitigate </a:t>
                      </a:r>
                      <a:r>
                        <a:rPr lang="ar-IQ" sz="2800" dirty="0">
                          <a:solidFill>
                            <a:srgbClr val="002060"/>
                          </a:solidFill>
                        </a:rPr>
                        <a:t>يخفف</a:t>
                      </a:r>
                      <a:r>
                        <a:rPr lang="en-US" sz="2800" dirty="0"/>
                        <a:t> them effectively.</a:t>
                      </a:r>
                      <a:endParaRPr lang="en-AE" sz="28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446550"/>
          </a:xfrm>
          <a:prstGeom prst="rect">
            <a:avLst/>
          </a:prstGeom>
          <a:noFill/>
        </p:spPr>
        <p:txBody>
          <a:bodyPr wrap="square" rtlCol="0">
            <a:spAutoFit/>
          </a:bodyPr>
          <a:lstStyle/>
          <a:p>
            <a:r>
              <a:rPr lang="en-US" sz="4400" dirty="0">
                <a:solidFill>
                  <a:srgbClr val="FF0000"/>
                </a:solidFill>
              </a:rPr>
              <a:t>Risk assessment </a:t>
            </a:r>
            <a:endParaRPr lang="en-AE" sz="16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Risk assessment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11780684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84A-A057-0B33-F1BC-81A35FE1D137}"/>
              </a:ext>
            </a:extLst>
          </p:cNvPr>
          <p:cNvSpPr>
            <a:spLocks noGrp="1"/>
          </p:cNvSpPr>
          <p:nvPr>
            <p:ph type="title"/>
          </p:nvPr>
        </p:nvSpPr>
        <p:spPr/>
        <p:txBody>
          <a:bodyPr>
            <a:normAutofit/>
          </a:bodyPr>
          <a:lstStyle/>
          <a:p>
            <a:r>
              <a:rPr lang="en-US" sz="6600" dirty="0"/>
              <a:t>Key Elements of Planning</a:t>
            </a:r>
            <a:endParaRPr lang="en-AE" sz="6600" dirty="0"/>
          </a:p>
        </p:txBody>
      </p:sp>
      <p:sp>
        <p:nvSpPr>
          <p:cNvPr id="3" name="Content Placeholder 2">
            <a:extLst>
              <a:ext uri="{FF2B5EF4-FFF2-40B4-BE49-F238E27FC236}">
                <a16:creationId xmlns:a16="http://schemas.microsoft.com/office/drawing/2014/main" id="{636596CA-A60A-0674-4A04-D021CA42660C}"/>
              </a:ext>
            </a:extLst>
          </p:cNvPr>
          <p:cNvSpPr>
            <a:spLocks noGrp="1"/>
          </p:cNvSpPr>
          <p:nvPr>
            <p:ph idx="1"/>
          </p:nvPr>
        </p:nvSpPr>
        <p:spPr/>
        <p:txBody>
          <a:bodyPr>
            <a:normAutofit/>
          </a:bodyPr>
          <a:lstStyle/>
          <a:p>
            <a:r>
              <a:rPr lang="en-US" sz="4800" dirty="0">
                <a:solidFill>
                  <a:schemeClr val="accent1"/>
                </a:solidFill>
              </a:rPr>
              <a:t>1. Setting Goals</a:t>
            </a:r>
            <a:r>
              <a:rPr lang="en-US" sz="4800" dirty="0"/>
              <a:t>: Planning begins </a:t>
            </a:r>
            <a:r>
              <a:rPr lang="en-US" sz="4800" dirty="0">
                <a:solidFill>
                  <a:srgbClr val="FF0000"/>
                </a:solidFill>
              </a:rPr>
              <a:t>with</a:t>
            </a:r>
            <a:r>
              <a:rPr lang="en-US" sz="4800" dirty="0"/>
              <a:t> establishing clear and specific objectives that the organization wants to achieve. These goals can be related to sales targets, market share, or any other aspect of the business.</a:t>
            </a:r>
            <a:endParaRPr lang="en-AE" sz="4800" dirty="0"/>
          </a:p>
        </p:txBody>
      </p:sp>
      <p:sp>
        <p:nvSpPr>
          <p:cNvPr id="4" name="Slide Number Placeholder 3">
            <a:extLst>
              <a:ext uri="{FF2B5EF4-FFF2-40B4-BE49-F238E27FC236}">
                <a16:creationId xmlns:a16="http://schemas.microsoft.com/office/drawing/2014/main" id="{05B67A5E-50B1-E2EA-00BE-E6033803FF28}"/>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4178308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84A-A057-0B33-F1BC-81A35FE1D137}"/>
              </a:ext>
            </a:extLst>
          </p:cNvPr>
          <p:cNvSpPr>
            <a:spLocks noGrp="1"/>
          </p:cNvSpPr>
          <p:nvPr>
            <p:ph type="title"/>
          </p:nvPr>
        </p:nvSpPr>
        <p:spPr/>
        <p:txBody>
          <a:bodyPr>
            <a:normAutofit/>
          </a:bodyPr>
          <a:lstStyle/>
          <a:p>
            <a:r>
              <a:rPr lang="en-US" sz="6600" dirty="0"/>
              <a:t>Key Elements of Planning</a:t>
            </a:r>
            <a:endParaRPr lang="en-AE" sz="6600" dirty="0"/>
          </a:p>
        </p:txBody>
      </p:sp>
      <p:sp>
        <p:nvSpPr>
          <p:cNvPr id="3" name="Content Placeholder 2">
            <a:extLst>
              <a:ext uri="{FF2B5EF4-FFF2-40B4-BE49-F238E27FC236}">
                <a16:creationId xmlns:a16="http://schemas.microsoft.com/office/drawing/2014/main" id="{636596CA-A60A-0674-4A04-D021CA42660C}"/>
              </a:ext>
            </a:extLst>
          </p:cNvPr>
          <p:cNvSpPr>
            <a:spLocks noGrp="1"/>
          </p:cNvSpPr>
          <p:nvPr>
            <p:ph idx="1"/>
          </p:nvPr>
        </p:nvSpPr>
        <p:spPr/>
        <p:txBody>
          <a:bodyPr>
            <a:normAutofit lnSpcReduction="10000"/>
          </a:bodyPr>
          <a:lstStyle/>
          <a:p>
            <a:r>
              <a:rPr lang="en-US" sz="4800" dirty="0">
                <a:solidFill>
                  <a:schemeClr val="accent1"/>
                </a:solidFill>
              </a:rPr>
              <a:t>2. Developing Strategies: </a:t>
            </a:r>
            <a:r>
              <a:rPr lang="en-US" sz="4800" dirty="0"/>
              <a:t>Once the goals are set, managers need to figure out </a:t>
            </a:r>
            <a:r>
              <a:rPr lang="ar-SA" sz="4800" dirty="0"/>
              <a:t>يكشف</a:t>
            </a:r>
            <a:r>
              <a:rPr lang="en-US" sz="4800" dirty="0"/>
              <a:t> the best ways to reach them. This involves developing strategies, which </a:t>
            </a:r>
            <a:r>
              <a:rPr lang="en-US" sz="4800" dirty="0">
                <a:solidFill>
                  <a:srgbClr val="FF0000"/>
                </a:solidFill>
              </a:rPr>
              <a:t>are</a:t>
            </a:r>
            <a:r>
              <a:rPr lang="en-US" sz="4800" dirty="0"/>
              <a:t> essentially plans of action outlining how to use resources effectively.</a:t>
            </a:r>
            <a:endParaRPr lang="en-AE" sz="4800" dirty="0"/>
          </a:p>
        </p:txBody>
      </p:sp>
      <p:sp>
        <p:nvSpPr>
          <p:cNvPr id="4" name="Slide Number Placeholder 3">
            <a:extLst>
              <a:ext uri="{FF2B5EF4-FFF2-40B4-BE49-F238E27FC236}">
                <a16:creationId xmlns:a16="http://schemas.microsoft.com/office/drawing/2014/main" id="{05B67A5E-50B1-E2EA-00BE-E6033803FF28}"/>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Tree>
    <p:extLst>
      <p:ext uri="{BB962C8B-B14F-4D97-AF65-F5344CB8AC3E}">
        <p14:creationId xmlns:p14="http://schemas.microsoft.com/office/powerpoint/2010/main" val="39889213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84A-A057-0B33-F1BC-81A35FE1D137}"/>
              </a:ext>
            </a:extLst>
          </p:cNvPr>
          <p:cNvSpPr>
            <a:spLocks noGrp="1"/>
          </p:cNvSpPr>
          <p:nvPr>
            <p:ph type="title"/>
          </p:nvPr>
        </p:nvSpPr>
        <p:spPr/>
        <p:txBody>
          <a:bodyPr>
            <a:normAutofit/>
          </a:bodyPr>
          <a:lstStyle/>
          <a:p>
            <a:r>
              <a:rPr lang="en-US" sz="6600" dirty="0"/>
              <a:t>Key Elements of Planning</a:t>
            </a:r>
            <a:endParaRPr lang="en-AE" sz="6600" dirty="0"/>
          </a:p>
        </p:txBody>
      </p:sp>
      <p:sp>
        <p:nvSpPr>
          <p:cNvPr id="3" name="Content Placeholder 2">
            <a:extLst>
              <a:ext uri="{FF2B5EF4-FFF2-40B4-BE49-F238E27FC236}">
                <a16:creationId xmlns:a16="http://schemas.microsoft.com/office/drawing/2014/main" id="{636596CA-A60A-0674-4A04-D021CA42660C}"/>
              </a:ext>
            </a:extLst>
          </p:cNvPr>
          <p:cNvSpPr>
            <a:spLocks noGrp="1"/>
          </p:cNvSpPr>
          <p:nvPr>
            <p:ph idx="1"/>
          </p:nvPr>
        </p:nvSpPr>
        <p:spPr/>
        <p:txBody>
          <a:bodyPr>
            <a:normAutofit lnSpcReduction="10000"/>
          </a:bodyPr>
          <a:lstStyle/>
          <a:p>
            <a:r>
              <a:rPr lang="en-US" sz="4800" dirty="0">
                <a:solidFill>
                  <a:schemeClr val="accent1"/>
                </a:solidFill>
              </a:rPr>
              <a:t>3. Determining Tasks and Activities: </a:t>
            </a:r>
            <a:r>
              <a:rPr lang="en-US" sz="4800" dirty="0"/>
              <a:t>Breaking down the plan into specific tasks and activities is crucial. This includes deciding who will do what, when, and how. It's about assigning responsibilities and creating </a:t>
            </a:r>
            <a:r>
              <a:rPr lang="en-US" sz="4800" dirty="0">
                <a:solidFill>
                  <a:srgbClr val="FF0000"/>
                </a:solidFill>
              </a:rPr>
              <a:t>a</a:t>
            </a:r>
            <a:r>
              <a:rPr lang="en-US" sz="4800" dirty="0"/>
              <a:t> timeline.</a:t>
            </a:r>
            <a:endParaRPr lang="en-AE" sz="4800" dirty="0"/>
          </a:p>
        </p:txBody>
      </p:sp>
      <p:sp>
        <p:nvSpPr>
          <p:cNvPr id="4" name="Slide Number Placeholder 3">
            <a:extLst>
              <a:ext uri="{FF2B5EF4-FFF2-40B4-BE49-F238E27FC236}">
                <a16:creationId xmlns:a16="http://schemas.microsoft.com/office/drawing/2014/main" id="{05B67A5E-50B1-E2EA-00BE-E6033803FF28}"/>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Tree>
    <p:extLst>
      <p:ext uri="{BB962C8B-B14F-4D97-AF65-F5344CB8AC3E}">
        <p14:creationId xmlns:p14="http://schemas.microsoft.com/office/powerpoint/2010/main" val="272917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84A-A057-0B33-F1BC-81A35FE1D137}"/>
              </a:ext>
            </a:extLst>
          </p:cNvPr>
          <p:cNvSpPr>
            <a:spLocks noGrp="1"/>
          </p:cNvSpPr>
          <p:nvPr>
            <p:ph type="title"/>
          </p:nvPr>
        </p:nvSpPr>
        <p:spPr/>
        <p:txBody>
          <a:bodyPr>
            <a:normAutofit/>
          </a:bodyPr>
          <a:lstStyle/>
          <a:p>
            <a:r>
              <a:rPr lang="en-US" sz="6600" dirty="0"/>
              <a:t>Key Elements of Planning</a:t>
            </a:r>
            <a:endParaRPr lang="en-AE" sz="6600" dirty="0"/>
          </a:p>
        </p:txBody>
      </p:sp>
      <p:sp>
        <p:nvSpPr>
          <p:cNvPr id="3" name="Content Placeholder 2">
            <a:extLst>
              <a:ext uri="{FF2B5EF4-FFF2-40B4-BE49-F238E27FC236}">
                <a16:creationId xmlns:a16="http://schemas.microsoft.com/office/drawing/2014/main" id="{636596CA-A60A-0674-4A04-D021CA42660C}"/>
              </a:ext>
            </a:extLst>
          </p:cNvPr>
          <p:cNvSpPr>
            <a:spLocks noGrp="1"/>
          </p:cNvSpPr>
          <p:nvPr>
            <p:ph idx="1"/>
          </p:nvPr>
        </p:nvSpPr>
        <p:spPr/>
        <p:txBody>
          <a:bodyPr>
            <a:normAutofit fontScale="92500"/>
          </a:bodyPr>
          <a:lstStyle/>
          <a:p>
            <a:r>
              <a:rPr lang="en-US" sz="4800" dirty="0">
                <a:solidFill>
                  <a:schemeClr val="accent1"/>
                </a:solidFill>
              </a:rPr>
              <a:t>4. Allocating Resources: </a:t>
            </a:r>
            <a:r>
              <a:rPr lang="en-US" sz="4800" dirty="0"/>
              <a:t>Planning also involves considering the resources needed to carry </a:t>
            </a:r>
            <a:r>
              <a:rPr lang="en-US" sz="4800" dirty="0">
                <a:solidFill>
                  <a:srgbClr val="FF0000"/>
                </a:solidFill>
              </a:rPr>
              <a:t>out</a:t>
            </a:r>
            <a:r>
              <a:rPr lang="en-US" sz="4800" dirty="0"/>
              <a:t> the tasks. This includes human resources (employees), financial resources (budget), and physical resources (equipment and facilities </a:t>
            </a:r>
            <a:r>
              <a:rPr lang="ar-SA" sz="4800" dirty="0"/>
              <a:t>المعدات والمرافق</a:t>
            </a:r>
            <a:r>
              <a:rPr lang="en-US" sz="4800" dirty="0"/>
              <a:t>).</a:t>
            </a:r>
            <a:endParaRPr lang="en-AE" sz="4800" dirty="0"/>
          </a:p>
        </p:txBody>
      </p:sp>
      <p:sp>
        <p:nvSpPr>
          <p:cNvPr id="4" name="Slide Number Placeholder 3">
            <a:extLst>
              <a:ext uri="{FF2B5EF4-FFF2-40B4-BE49-F238E27FC236}">
                <a16:creationId xmlns:a16="http://schemas.microsoft.com/office/drawing/2014/main" id="{05B67A5E-50B1-E2EA-00BE-E6033803FF28}"/>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231650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a:solidFill>
            <a:schemeClr val="bg1">
              <a:lumMod val="95000"/>
            </a:schemeClr>
          </a:solidFill>
        </p:spPr>
        <p:txBody>
          <a:bodyPr>
            <a:normAutofit fontScale="775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solidFill>
                  <a:srgbClr val="FF0000"/>
                </a:solidFill>
              </a:rPr>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a:solidFill>
            <a:schemeClr val="accent6">
              <a:lumMod val="20000"/>
              <a:lumOff val="80000"/>
            </a:schemeClr>
          </a:solidFill>
        </p:spPr>
        <p:txBody>
          <a:bodyPr>
            <a:normAutofit fontScale="77500" lnSpcReduction="20000"/>
          </a:bodyPr>
          <a:lstStyle/>
          <a:p>
            <a:pPr marL="514350" indent="-514350">
              <a:lnSpc>
                <a:spcPct val="150000"/>
              </a:lnSpc>
              <a:buFont typeface="+mj-lt"/>
              <a:buAutoNum type="arabicPeriod" startAt="6"/>
            </a:pPr>
            <a:r>
              <a:rPr lang="en-US" sz="3200" dirty="0"/>
              <a:t>The Success of Bella’s Bakery</a:t>
            </a:r>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419451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84A-A057-0B33-F1BC-81A35FE1D137}"/>
              </a:ext>
            </a:extLst>
          </p:cNvPr>
          <p:cNvSpPr>
            <a:spLocks noGrp="1"/>
          </p:cNvSpPr>
          <p:nvPr>
            <p:ph type="title"/>
          </p:nvPr>
        </p:nvSpPr>
        <p:spPr/>
        <p:txBody>
          <a:bodyPr>
            <a:normAutofit/>
          </a:bodyPr>
          <a:lstStyle/>
          <a:p>
            <a:r>
              <a:rPr lang="en-US" sz="6600" dirty="0"/>
              <a:t>Key Elements of Planning</a:t>
            </a:r>
            <a:endParaRPr lang="en-AE" sz="6600" dirty="0"/>
          </a:p>
        </p:txBody>
      </p:sp>
      <p:sp>
        <p:nvSpPr>
          <p:cNvPr id="3" name="Content Placeholder 2">
            <a:extLst>
              <a:ext uri="{FF2B5EF4-FFF2-40B4-BE49-F238E27FC236}">
                <a16:creationId xmlns:a16="http://schemas.microsoft.com/office/drawing/2014/main" id="{636596CA-A60A-0674-4A04-D021CA42660C}"/>
              </a:ext>
            </a:extLst>
          </p:cNvPr>
          <p:cNvSpPr>
            <a:spLocks noGrp="1"/>
          </p:cNvSpPr>
          <p:nvPr>
            <p:ph idx="1"/>
          </p:nvPr>
        </p:nvSpPr>
        <p:spPr/>
        <p:txBody>
          <a:bodyPr>
            <a:normAutofit/>
          </a:bodyPr>
          <a:lstStyle/>
          <a:p>
            <a:r>
              <a:rPr lang="en-US" sz="4800" dirty="0">
                <a:solidFill>
                  <a:schemeClr val="accent1"/>
                </a:solidFill>
              </a:rPr>
              <a:t>5. Risk Assessment: </a:t>
            </a:r>
            <a:r>
              <a:rPr lang="en-US" sz="4800" dirty="0"/>
              <a:t>Effective planning includes anticipating potential challenges and risks. Managers must consider what could happen </a:t>
            </a:r>
            <a:r>
              <a:rPr lang="en-US" sz="4800" dirty="0">
                <a:solidFill>
                  <a:srgbClr val="FF0000"/>
                </a:solidFill>
              </a:rPr>
              <a:t>and</a:t>
            </a:r>
            <a:r>
              <a:rPr lang="en-US" sz="4800" dirty="0"/>
              <a:t> develop strategies to handle those situations.</a:t>
            </a:r>
            <a:endParaRPr lang="en-AE" sz="4800" dirty="0"/>
          </a:p>
        </p:txBody>
      </p:sp>
      <p:sp>
        <p:nvSpPr>
          <p:cNvPr id="4" name="Slide Number Placeholder 3">
            <a:extLst>
              <a:ext uri="{FF2B5EF4-FFF2-40B4-BE49-F238E27FC236}">
                <a16:creationId xmlns:a16="http://schemas.microsoft.com/office/drawing/2014/main" id="{05B67A5E-50B1-E2EA-00BE-E6033803FF28}"/>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593051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a:custGeom>
            <a:avLst/>
            <a:gdLst>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25563" fill="none" extrusionOk="0">
                <a:moveTo>
                  <a:pt x="0" y="0"/>
                </a:moveTo>
                <a:cubicBezTo>
                  <a:pt x="2356137" y="-48065"/>
                  <a:pt x="6045052" y="-129917"/>
                  <a:pt x="10515600" y="0"/>
                </a:cubicBezTo>
                <a:cubicBezTo>
                  <a:pt x="10557925" y="184692"/>
                  <a:pt x="10601232" y="744367"/>
                  <a:pt x="10515600" y="1325563"/>
                </a:cubicBezTo>
                <a:cubicBezTo>
                  <a:pt x="5622989" y="1324572"/>
                  <a:pt x="4016731" y="1368380"/>
                  <a:pt x="0" y="1325563"/>
                </a:cubicBezTo>
                <a:cubicBezTo>
                  <a:pt x="96834" y="856105"/>
                  <a:pt x="28624" y="513767"/>
                  <a:pt x="0" y="0"/>
                </a:cubicBezTo>
                <a:close/>
              </a:path>
              <a:path w="10515600" h="1325563" stroke="0" extrusionOk="0">
                <a:moveTo>
                  <a:pt x="0" y="0"/>
                </a:moveTo>
                <a:cubicBezTo>
                  <a:pt x="4479613" y="96228"/>
                  <a:pt x="6946257" y="59175"/>
                  <a:pt x="10515600" y="0"/>
                </a:cubicBezTo>
                <a:cubicBezTo>
                  <a:pt x="10574713" y="321717"/>
                  <a:pt x="10531991" y="1131555"/>
                  <a:pt x="10515600" y="1325563"/>
                </a:cubicBezTo>
                <a:cubicBezTo>
                  <a:pt x="6765753" y="1243860"/>
                  <a:pt x="1405239" y="1488241"/>
                  <a:pt x="0" y="1325563"/>
                </a:cubicBezTo>
                <a:cubicBezTo>
                  <a:pt x="31928" y="730777"/>
                  <a:pt x="-63540" y="550551"/>
                  <a:pt x="0" y="0"/>
                </a:cubicBezTo>
                <a:close/>
              </a:path>
            </a:pathLst>
          </a:custGeom>
          <a:blipFill>
            <a:blip r:embed="rId2"/>
            <a:tile tx="0" ty="0" sx="100000" sy="100000" flip="none" algn="tl"/>
          </a:blipFill>
          <a:ln>
            <a:extLst>
              <a:ext uri="{C807C97D-BFC1-408E-A445-0C87EB9F89A2}">
                <ask:lineSketchStyleProps xmlns:ask="http://schemas.microsoft.com/office/drawing/2018/sketchyshapes" sd="1145695133">
                  <ask:type>
                    <ask:lineSketchCurved/>
                  </ask:type>
                </ask:lineSketchStyleProps>
              </a:ext>
            </a:extLst>
          </a:ln>
        </p:spPr>
        <p:txBody>
          <a:bodyPr>
            <a:normAutofit/>
          </a:bodyPr>
          <a:lstStyle/>
          <a:p>
            <a:r>
              <a:rPr lang="en-US" sz="6600" dirty="0"/>
              <a:t>Importance of Planning</a:t>
            </a:r>
            <a:endParaRPr lang="en-AE" sz="6600" dirty="0"/>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a:bodyPr>
          <a:lstStyle/>
          <a:p>
            <a:pPr marL="914400" indent="-914400">
              <a:buAutoNum type="arabicPeriod"/>
            </a:pPr>
            <a:r>
              <a:rPr lang="en-US" sz="5400" dirty="0">
                <a:solidFill>
                  <a:schemeClr val="accent1"/>
                </a:solidFill>
              </a:rPr>
              <a:t>Provides Direction</a:t>
            </a:r>
            <a:r>
              <a:rPr lang="en-US" sz="5400" dirty="0"/>
              <a:t>: </a:t>
            </a:r>
            <a:endParaRPr lang="ar-SA" sz="5400" dirty="0"/>
          </a:p>
          <a:p>
            <a:r>
              <a:rPr lang="en-US" sz="5400" dirty="0"/>
              <a:t>Planning sets a clear direction </a:t>
            </a:r>
            <a:r>
              <a:rPr lang="en-US" sz="5400" dirty="0">
                <a:solidFill>
                  <a:srgbClr val="FF0000"/>
                </a:solidFill>
              </a:rPr>
              <a:t>for</a:t>
            </a:r>
            <a:r>
              <a:rPr lang="en-US" sz="5400" dirty="0"/>
              <a:t> the organization. It helps everyone understand what needs to be done and why.</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323936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p:txBody>
          <a:bodyPr>
            <a:normAutofit/>
          </a:bodyPr>
          <a:lstStyle/>
          <a:p>
            <a:r>
              <a:rPr lang="en-US" sz="6600" dirty="0"/>
              <a:t>Importance of Planning</a:t>
            </a:r>
            <a:endParaRPr lang="en-AE" sz="6600" dirty="0"/>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a:bodyPr>
          <a:lstStyle/>
          <a:p>
            <a:r>
              <a:rPr lang="en-US" sz="5400" dirty="0">
                <a:solidFill>
                  <a:schemeClr val="accent1"/>
                </a:solidFill>
              </a:rPr>
              <a:t>2. Improves Efficiency: </a:t>
            </a:r>
            <a:endParaRPr lang="ar-SA" sz="5400" dirty="0">
              <a:solidFill>
                <a:schemeClr val="accent1"/>
              </a:solidFill>
            </a:endParaRPr>
          </a:p>
          <a:p>
            <a:r>
              <a:rPr lang="en-US" sz="5400" dirty="0"/>
              <a:t>By outlining tasks and allocating resources, planning contributes to the efficient use </a:t>
            </a:r>
            <a:r>
              <a:rPr lang="en-US" sz="5400" dirty="0">
                <a:solidFill>
                  <a:srgbClr val="FF0000"/>
                </a:solidFill>
              </a:rPr>
              <a:t>of</a:t>
            </a:r>
            <a:r>
              <a:rPr lang="en-US" sz="5400" dirty="0"/>
              <a:t> time, money, and effort.</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1954970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p:txBody>
          <a:bodyPr>
            <a:normAutofit/>
          </a:bodyPr>
          <a:lstStyle/>
          <a:p>
            <a:r>
              <a:rPr lang="en-US" sz="6600" dirty="0"/>
              <a:t>Importance of Planning</a:t>
            </a:r>
            <a:endParaRPr lang="en-AE" sz="6600" dirty="0"/>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lnSpcReduction="10000"/>
          </a:bodyPr>
          <a:lstStyle/>
          <a:p>
            <a:r>
              <a:rPr lang="en-US" sz="5400" dirty="0">
                <a:solidFill>
                  <a:schemeClr val="accent1"/>
                </a:solidFill>
              </a:rPr>
              <a:t>3. Facilitates Decision-Making: </a:t>
            </a:r>
            <a:r>
              <a:rPr lang="en-US" sz="5400" dirty="0"/>
              <a:t>When plans are </a:t>
            </a:r>
            <a:r>
              <a:rPr lang="en-US" sz="5400" dirty="0">
                <a:solidFill>
                  <a:srgbClr val="FF0000"/>
                </a:solidFill>
              </a:rPr>
              <a:t>in</a:t>
            </a:r>
            <a:r>
              <a:rPr lang="en-US" sz="5400" dirty="0"/>
              <a:t> place, decision-making becomes more straightforward</a:t>
            </a:r>
            <a:r>
              <a:rPr lang="ar-SA" sz="5400" dirty="0"/>
              <a:t>واضحة </a:t>
            </a:r>
            <a:r>
              <a:rPr lang="en-US" sz="5400" dirty="0"/>
              <a:t>. Managers can refer to the plan when faced with choices.</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421990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p:txBody>
          <a:bodyPr>
            <a:normAutofit/>
          </a:bodyPr>
          <a:lstStyle/>
          <a:p>
            <a:r>
              <a:rPr lang="en-US" sz="6600" dirty="0"/>
              <a:t>Importance of Planning</a:t>
            </a:r>
            <a:endParaRPr lang="en-AE" sz="6600" dirty="0"/>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lnSpcReduction="10000"/>
          </a:bodyPr>
          <a:lstStyle/>
          <a:p>
            <a:r>
              <a:rPr lang="en-US" sz="5400" dirty="0">
                <a:solidFill>
                  <a:schemeClr val="accent1"/>
                </a:solidFill>
              </a:rPr>
              <a:t>4. Encourages Innovation: </a:t>
            </a:r>
            <a:r>
              <a:rPr lang="en-US" sz="5400" dirty="0"/>
              <a:t>Through planning, organizations </a:t>
            </a:r>
            <a:r>
              <a:rPr lang="en-US" sz="5400" dirty="0">
                <a:solidFill>
                  <a:srgbClr val="FF0000"/>
                </a:solidFill>
              </a:rPr>
              <a:t>can</a:t>
            </a:r>
            <a:r>
              <a:rPr lang="en-US" sz="5400" dirty="0"/>
              <a:t> foster a culture of innovation. It allows for creative thinking and finding new ways to achieve objectives.</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1385075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p:txBody>
          <a:bodyPr>
            <a:normAutofit/>
          </a:bodyPr>
          <a:lstStyle/>
          <a:p>
            <a:r>
              <a:rPr lang="en-US" sz="6600" dirty="0"/>
              <a:t>Importance of Planning</a:t>
            </a:r>
            <a:endParaRPr lang="en-AE" sz="6600" dirty="0"/>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fontScale="77500" lnSpcReduction="20000"/>
          </a:bodyPr>
          <a:lstStyle/>
          <a:p>
            <a:pPr>
              <a:lnSpc>
                <a:spcPct val="120000"/>
              </a:lnSpc>
            </a:pPr>
            <a:r>
              <a:rPr lang="en-US" sz="5400" dirty="0">
                <a:solidFill>
                  <a:schemeClr val="accent1"/>
                </a:solidFill>
              </a:rPr>
              <a:t>5. Enhances Adaptability: </a:t>
            </a:r>
          </a:p>
          <a:p>
            <a:pPr>
              <a:lnSpc>
                <a:spcPct val="120000"/>
              </a:lnSpc>
            </a:pPr>
            <a:r>
              <a:rPr lang="en-US" sz="5400" dirty="0"/>
              <a:t>In a constantly</a:t>
            </a:r>
            <a:r>
              <a:rPr lang="ar-SA" sz="5400" dirty="0"/>
              <a:t>باستمرار </a:t>
            </a:r>
            <a:r>
              <a:rPr lang="en-US" sz="5400" dirty="0"/>
              <a:t> changing business environment, planning helps organizations be more adaptable</a:t>
            </a:r>
            <a:r>
              <a:rPr lang="ar-SA" sz="5400" dirty="0"/>
              <a:t> قابلة للتكيف</a:t>
            </a:r>
            <a:r>
              <a:rPr lang="en-US" sz="5400" dirty="0"/>
              <a:t>. They can adjust strategies to respond </a:t>
            </a:r>
            <a:r>
              <a:rPr lang="en-US" sz="5400" dirty="0">
                <a:solidFill>
                  <a:srgbClr val="FF0000"/>
                </a:solidFill>
              </a:rPr>
              <a:t>to</a:t>
            </a:r>
            <a:r>
              <a:rPr lang="en-US" sz="5400" dirty="0"/>
              <a:t> unforeseen</a:t>
            </a:r>
            <a:r>
              <a:rPr lang="ar-SA" sz="5400" dirty="0"/>
              <a:t> غير متوقع</a:t>
            </a:r>
            <a:r>
              <a:rPr lang="en-US" sz="5400" dirty="0"/>
              <a:t> circumstances.</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2020755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2244-A2F9-F197-5D4F-2E25C6D5D793}"/>
              </a:ext>
            </a:extLst>
          </p:cNvPr>
          <p:cNvSpPr>
            <a:spLocks noGrp="1"/>
          </p:cNvSpPr>
          <p:nvPr>
            <p:ph type="title"/>
          </p:nvPr>
        </p:nvSpPr>
        <p:spPr/>
        <p:txBody>
          <a:bodyPr>
            <a:normAutofit/>
          </a:bodyPr>
          <a:lstStyle/>
          <a:p>
            <a:r>
              <a:rPr lang="en-US" sz="7200" dirty="0"/>
              <a:t>Planning </a:t>
            </a:r>
            <a:r>
              <a:rPr lang="en-US" sz="4000" dirty="0">
                <a:solidFill>
                  <a:schemeClr val="bg1">
                    <a:lumMod val="50000"/>
                  </a:schemeClr>
                </a:solidFill>
              </a:rPr>
              <a:t>(</a:t>
            </a:r>
            <a:r>
              <a:rPr lang="en-US" sz="3600" dirty="0">
                <a:solidFill>
                  <a:schemeClr val="bg1">
                    <a:lumMod val="50000"/>
                  </a:schemeClr>
                </a:solidFill>
              </a:rPr>
              <a:t>summary)</a:t>
            </a:r>
            <a:endParaRPr lang="en-AE" sz="6600" dirty="0">
              <a:solidFill>
                <a:schemeClr val="bg1">
                  <a:lumMod val="50000"/>
                </a:schemeClr>
              </a:solidFill>
            </a:endParaRPr>
          </a:p>
        </p:txBody>
      </p:sp>
      <p:sp>
        <p:nvSpPr>
          <p:cNvPr id="3" name="Content Placeholder 2">
            <a:extLst>
              <a:ext uri="{FF2B5EF4-FFF2-40B4-BE49-F238E27FC236}">
                <a16:creationId xmlns:a16="http://schemas.microsoft.com/office/drawing/2014/main" id="{344B3826-22FE-4F68-97F6-5D3010F57FA7}"/>
              </a:ext>
            </a:extLst>
          </p:cNvPr>
          <p:cNvSpPr>
            <a:spLocks noGrp="1"/>
          </p:cNvSpPr>
          <p:nvPr>
            <p:ph idx="1"/>
          </p:nvPr>
        </p:nvSpPr>
        <p:spPr/>
        <p:txBody>
          <a:bodyPr>
            <a:normAutofit fontScale="62500" lnSpcReduction="20000"/>
          </a:bodyPr>
          <a:lstStyle/>
          <a:p>
            <a:pPr>
              <a:lnSpc>
                <a:spcPct val="120000"/>
              </a:lnSpc>
            </a:pPr>
            <a:r>
              <a:rPr lang="en-US" sz="5400" dirty="0"/>
              <a:t>In summary, </a:t>
            </a:r>
            <a:r>
              <a:rPr lang="en-US" sz="5400" dirty="0">
                <a:solidFill>
                  <a:schemeClr val="accent1"/>
                </a:solidFill>
              </a:rPr>
              <a:t>planning</a:t>
            </a:r>
            <a:r>
              <a:rPr lang="en-US" sz="5400" dirty="0"/>
              <a:t> is like a roadmap that guides an organization toward its goals. It involves setting objectives, developing strategies, assigning tasks, allocating resources, and considering potential risks. Effective planning is crucial for the success and adaptability of an organization in today's dynamic business environment.</a:t>
            </a:r>
            <a:endParaRPr lang="en-AE" sz="5400" dirty="0"/>
          </a:p>
        </p:txBody>
      </p:sp>
      <p:sp>
        <p:nvSpPr>
          <p:cNvPr id="4" name="Slide Number Placeholder 3">
            <a:extLst>
              <a:ext uri="{FF2B5EF4-FFF2-40B4-BE49-F238E27FC236}">
                <a16:creationId xmlns:a16="http://schemas.microsoft.com/office/drawing/2014/main" id="{EDFB71E6-28CB-2B77-9996-65A711995421}"/>
              </a:ext>
            </a:extLst>
          </p:cNvPr>
          <p:cNvSpPr>
            <a:spLocks noGrp="1"/>
          </p:cNvSpPr>
          <p:nvPr>
            <p:ph type="sldNum" sz="quarter" idx="12"/>
          </p:nvPr>
        </p:nvSpPr>
        <p:spPr/>
        <p:txBody>
          <a:bodyPr/>
          <a:lstStyle/>
          <a:p>
            <a:fld id="{9D7E10A5-D6BE-49F1-B6B0-3994C46CDFDC}" type="slidenum">
              <a:rPr lang="en-AE" smtClean="0"/>
              <a:pPr/>
              <a:t>26</a:t>
            </a:fld>
            <a:endParaRPr lang="en-AE" dirty="0"/>
          </a:p>
        </p:txBody>
      </p:sp>
    </p:spTree>
    <p:extLst>
      <p:ext uri="{BB962C8B-B14F-4D97-AF65-F5344CB8AC3E}">
        <p14:creationId xmlns:p14="http://schemas.microsoft.com/office/powerpoint/2010/main" val="24348714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026-CBF8-346D-CAA3-F5B4AF9B86C4}"/>
              </a:ext>
            </a:extLst>
          </p:cNvPr>
          <p:cNvSpPr>
            <a:spLocks noGrp="1"/>
          </p:cNvSpPr>
          <p:nvPr>
            <p:ph type="title"/>
          </p:nvPr>
        </p:nvSpPr>
        <p:spPr/>
        <p:txBody>
          <a:bodyPr/>
          <a:lstStyle/>
          <a:p>
            <a:r>
              <a:rPr lang="en-US" dirty="0"/>
              <a:t>Fill in the blanks with the most appropriate words from the table.</a:t>
            </a:r>
            <a:endParaRPr lang="en-AE" dirty="0"/>
          </a:p>
        </p:txBody>
      </p:sp>
      <p:sp>
        <p:nvSpPr>
          <p:cNvPr id="3" name="Content Placeholder 2">
            <a:extLst>
              <a:ext uri="{FF2B5EF4-FFF2-40B4-BE49-F238E27FC236}">
                <a16:creationId xmlns:a16="http://schemas.microsoft.com/office/drawing/2014/main" id="{9FC8D8B2-C4BF-F316-582F-9ECEFCA6D1A0}"/>
              </a:ext>
            </a:extLst>
          </p:cNvPr>
          <p:cNvSpPr>
            <a:spLocks noGrp="1"/>
          </p:cNvSpPr>
          <p:nvPr>
            <p:ph idx="1"/>
          </p:nvPr>
        </p:nvSpPr>
        <p:spPr>
          <a:xfrm>
            <a:off x="838200" y="2592427"/>
            <a:ext cx="10515600" cy="358453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solidFill>
                  <a:schemeClr val="accent1"/>
                </a:solidFill>
              </a:rPr>
              <a:t>Setting Goals</a:t>
            </a:r>
            <a:r>
              <a:rPr lang="en-US" dirty="0"/>
              <a:t>: Planning begins </a:t>
            </a:r>
            <a:r>
              <a:rPr lang="en-US" dirty="0">
                <a:solidFill>
                  <a:schemeClr val="bg1">
                    <a:lumMod val="50000"/>
                  </a:schemeClr>
                </a:solidFill>
              </a:rPr>
              <a:t>(1) ……… </a:t>
            </a:r>
            <a:r>
              <a:rPr lang="en-US" dirty="0"/>
              <a:t>establishing clear and specific objectives that the organization wants to achieve. These goals can be related to sales targets, market share, or any other aspect of the business.</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solidFill>
                  <a:schemeClr val="accent1"/>
                </a:solidFill>
              </a:rPr>
              <a:t>Developing Strategies: </a:t>
            </a:r>
            <a:r>
              <a:rPr lang="en-US" dirty="0"/>
              <a:t>Once the goals are set, managers need to figure out </a:t>
            </a:r>
            <a:r>
              <a:rPr lang="ar-SA" dirty="0"/>
              <a:t>يكشف</a:t>
            </a:r>
            <a:r>
              <a:rPr lang="en-US" dirty="0"/>
              <a:t> the best ways to reach them. This involves developing strategies, which </a:t>
            </a:r>
            <a:r>
              <a:rPr lang="en-US" dirty="0">
                <a:solidFill>
                  <a:schemeClr val="bg1">
                    <a:lumMod val="50000"/>
                  </a:schemeClr>
                </a:solidFill>
              </a:rPr>
              <a:t>(2) ………. </a:t>
            </a:r>
            <a:r>
              <a:rPr lang="en-US" dirty="0"/>
              <a:t>essentially plans of action outlining how to use resources effectively.</a:t>
            </a:r>
            <a:endParaRPr lang="en-AE"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86092EF-01F8-8087-EB44-4AAA05031140}"/>
              </a:ext>
            </a:extLst>
          </p:cNvPr>
          <p:cNvSpPr>
            <a:spLocks noGrp="1"/>
          </p:cNvSpPr>
          <p:nvPr>
            <p:ph type="sldNum" sz="quarter" idx="12"/>
          </p:nvPr>
        </p:nvSpPr>
        <p:spPr/>
        <p:txBody>
          <a:bodyPr/>
          <a:lstStyle/>
          <a:p>
            <a:fld id="{9D7E10A5-D6BE-49F1-B6B0-3994C46CDFDC}" type="slidenum">
              <a:rPr lang="en-AE" smtClean="0"/>
              <a:pPr/>
              <a:t>27</a:t>
            </a:fld>
            <a:endParaRPr lang="en-AE" dirty="0"/>
          </a:p>
        </p:txBody>
      </p:sp>
      <p:graphicFrame>
        <p:nvGraphicFramePr>
          <p:cNvPr id="7" name="Table 6">
            <a:extLst>
              <a:ext uri="{FF2B5EF4-FFF2-40B4-BE49-F238E27FC236}">
                <a16:creationId xmlns:a16="http://schemas.microsoft.com/office/drawing/2014/main" id="{C93C8008-D874-5893-C2E9-E13614119C65}"/>
              </a:ext>
            </a:extLst>
          </p:cNvPr>
          <p:cNvGraphicFramePr>
            <a:graphicFrameLocks noGrp="1"/>
          </p:cNvGraphicFramePr>
          <p:nvPr>
            <p:extLst>
              <p:ext uri="{D42A27DB-BD31-4B8C-83A1-F6EECF244321}">
                <p14:modId xmlns:p14="http://schemas.microsoft.com/office/powerpoint/2010/main" val="1959697345"/>
              </p:ext>
            </p:extLst>
          </p:nvPr>
        </p:nvGraphicFramePr>
        <p:xfrm>
          <a:off x="2032000" y="1898226"/>
          <a:ext cx="8128000" cy="48666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76745303"/>
                    </a:ext>
                  </a:extLst>
                </a:gridCol>
                <a:gridCol w="2032000">
                  <a:extLst>
                    <a:ext uri="{9D8B030D-6E8A-4147-A177-3AD203B41FA5}">
                      <a16:colId xmlns:a16="http://schemas.microsoft.com/office/drawing/2014/main" val="1853571429"/>
                    </a:ext>
                  </a:extLst>
                </a:gridCol>
                <a:gridCol w="2032000">
                  <a:extLst>
                    <a:ext uri="{9D8B030D-6E8A-4147-A177-3AD203B41FA5}">
                      <a16:colId xmlns:a16="http://schemas.microsoft.com/office/drawing/2014/main" val="3096686569"/>
                    </a:ext>
                  </a:extLst>
                </a:gridCol>
                <a:gridCol w="2032000">
                  <a:extLst>
                    <a:ext uri="{9D8B030D-6E8A-4147-A177-3AD203B41FA5}">
                      <a16:colId xmlns:a16="http://schemas.microsoft.com/office/drawing/2014/main" val="1985144705"/>
                    </a:ext>
                  </a:extLst>
                </a:gridCol>
              </a:tblGrid>
              <a:tr h="370840">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are</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was</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a</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with</a:t>
                      </a:r>
                    </a:p>
                  </a:txBody>
                  <a:tcPr marL="68580" marR="68580" marT="0" marB="0"/>
                </a:tc>
                <a:extLst>
                  <a:ext uri="{0D108BD9-81ED-4DB2-BD59-A6C34878D82A}">
                    <a16:rowId xmlns:a16="http://schemas.microsoft.com/office/drawing/2014/main" val="2386097945"/>
                  </a:ext>
                </a:extLst>
              </a:tr>
            </a:tbl>
          </a:graphicData>
        </a:graphic>
      </p:graphicFrame>
      <p:sp>
        <p:nvSpPr>
          <p:cNvPr id="15" name="TextBox 14">
            <a:extLst>
              <a:ext uri="{FF2B5EF4-FFF2-40B4-BE49-F238E27FC236}">
                <a16:creationId xmlns:a16="http://schemas.microsoft.com/office/drawing/2014/main" id="{EC8C5B0C-4B8A-B700-8B3A-853445EC0689}"/>
              </a:ext>
            </a:extLst>
          </p:cNvPr>
          <p:cNvSpPr txBox="1"/>
          <p:nvPr/>
        </p:nvSpPr>
        <p:spPr>
          <a:xfrm>
            <a:off x="6497515" y="2503527"/>
            <a:ext cx="984738" cy="584775"/>
          </a:xfrm>
          <a:prstGeom prst="rect">
            <a:avLst/>
          </a:prstGeom>
          <a:noFill/>
        </p:spPr>
        <p:txBody>
          <a:bodyPr wrap="square" rtlCol="0">
            <a:spAutoFit/>
          </a:bodyPr>
          <a:lstStyle/>
          <a:p>
            <a:r>
              <a:rPr lang="en-US" sz="3200" dirty="0">
                <a:solidFill>
                  <a:srgbClr val="FF0000"/>
                </a:solidFill>
              </a:rPr>
              <a:t>with</a:t>
            </a:r>
          </a:p>
        </p:txBody>
      </p:sp>
      <p:sp>
        <p:nvSpPr>
          <p:cNvPr id="16" name="TextBox 15">
            <a:extLst>
              <a:ext uri="{FF2B5EF4-FFF2-40B4-BE49-F238E27FC236}">
                <a16:creationId xmlns:a16="http://schemas.microsoft.com/office/drawing/2014/main" id="{8D0252EC-49E1-B459-F4DB-9A5E86089389}"/>
              </a:ext>
            </a:extLst>
          </p:cNvPr>
          <p:cNvSpPr txBox="1"/>
          <p:nvPr/>
        </p:nvSpPr>
        <p:spPr>
          <a:xfrm>
            <a:off x="6200574" y="4923625"/>
            <a:ext cx="718974" cy="584775"/>
          </a:xfrm>
          <a:prstGeom prst="rect">
            <a:avLst/>
          </a:prstGeom>
          <a:noFill/>
        </p:spPr>
        <p:txBody>
          <a:bodyPr wrap="square" rtlCol="0">
            <a:spAutoFit/>
          </a:bodyPr>
          <a:lstStyle/>
          <a:p>
            <a:r>
              <a:rPr lang="en-US" sz="3200" dirty="0">
                <a:solidFill>
                  <a:srgbClr val="FF0000"/>
                </a:solidFill>
              </a:rPr>
              <a:t>are</a:t>
            </a:r>
          </a:p>
        </p:txBody>
      </p:sp>
    </p:spTree>
    <p:extLst>
      <p:ext uri="{BB962C8B-B14F-4D97-AF65-F5344CB8AC3E}">
        <p14:creationId xmlns:p14="http://schemas.microsoft.com/office/powerpoint/2010/main" val="20704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lnSpcReduction="10000"/>
          </a:bodyPr>
          <a:lstStyle/>
          <a:p>
            <a:r>
              <a:rPr lang="en-US" sz="3600" dirty="0"/>
              <a:t>1. Describe the role of setting goals in the planning process. </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lnSpcReduction="10000"/>
          </a:bodyPr>
          <a:lstStyle/>
          <a:p>
            <a:r>
              <a:rPr lang="en-US" dirty="0"/>
              <a:t>Answer:</a:t>
            </a:r>
          </a:p>
          <a:p>
            <a:r>
              <a:rPr lang="en-US" dirty="0"/>
              <a:t>Setting goals is the starting point of planning, involving the establishment of clear and specific objectives. </a:t>
            </a:r>
            <a:r>
              <a:rPr lang="en-US" dirty="0">
                <a:solidFill>
                  <a:srgbClr val="0070C0"/>
                </a:solidFill>
              </a:rPr>
              <a:t>Clear goals contribute to organizational success by providing a focused direction, guiding decision-making, and helping in resource allocation to achieve desired outcomes.</a:t>
            </a:r>
          </a:p>
          <a:p>
            <a:endParaRPr lang="en-AE" dirty="0"/>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28</a:t>
            </a:fld>
            <a:endParaRPr lang="en-AE" dirty="0"/>
          </a:p>
        </p:txBody>
      </p:sp>
    </p:spTree>
    <p:extLst>
      <p:ext uri="{BB962C8B-B14F-4D97-AF65-F5344CB8AC3E}">
        <p14:creationId xmlns:p14="http://schemas.microsoft.com/office/powerpoint/2010/main" val="20708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a:xfrm>
            <a:off x="838200" y="1825625"/>
            <a:ext cx="4993640" cy="4351338"/>
          </a:xfrm>
        </p:spPr>
        <p:txBody>
          <a:bodyPr>
            <a:normAutofit/>
          </a:bodyPr>
          <a:lstStyle/>
          <a:p>
            <a:r>
              <a:rPr lang="en-US" sz="3600" dirty="0"/>
              <a:t>2.	Explain the importance of developing strategies in the planning process. </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a:bodyPr>
          <a:lstStyle/>
          <a:p>
            <a:r>
              <a:rPr lang="en-US" dirty="0"/>
              <a:t>Answer:</a:t>
            </a:r>
          </a:p>
          <a:p>
            <a:r>
              <a:rPr lang="en-US" dirty="0"/>
              <a:t>Developing strategies in planning involves outlining plans of action to achieve set goals. </a:t>
            </a:r>
            <a:r>
              <a:rPr lang="en-US" dirty="0">
                <a:solidFill>
                  <a:srgbClr val="0070C0"/>
                </a:solidFill>
              </a:rPr>
              <a:t>Strategies are essential for effective resource utilization, guiding employees on how to reach objectives, and ensuring the organization's overall success.</a:t>
            </a:r>
          </a:p>
          <a:p>
            <a:endParaRPr lang="en-AE" dirty="0"/>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29</a:t>
            </a:fld>
            <a:endParaRPr lang="en-AE" dirty="0"/>
          </a:p>
        </p:txBody>
      </p:sp>
    </p:spTree>
    <p:extLst>
      <p:ext uri="{BB962C8B-B14F-4D97-AF65-F5344CB8AC3E}">
        <p14:creationId xmlns:p14="http://schemas.microsoft.com/office/powerpoint/2010/main" val="7400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8C0D-55E3-5F13-8A7E-66D6D31A5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25FF4-73AF-CD31-B0C9-15606CDAAB96}"/>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sp>
        <p:nvSpPr>
          <p:cNvPr id="4" name="Slide Number Placeholder 3">
            <a:extLst>
              <a:ext uri="{FF2B5EF4-FFF2-40B4-BE49-F238E27FC236}">
                <a16:creationId xmlns:a16="http://schemas.microsoft.com/office/drawing/2014/main" id="{15E9D5A9-8CFB-3075-4ADE-13203476328F}"/>
              </a:ext>
            </a:extLst>
          </p:cNvPr>
          <p:cNvSpPr>
            <a:spLocks noGrp="1"/>
          </p:cNvSpPr>
          <p:nvPr>
            <p:ph type="sldNum" sz="quarter" idx="12"/>
          </p:nvPr>
        </p:nvSpPr>
        <p:spPr/>
        <p:txBody>
          <a:bodyPr/>
          <a:lstStyle/>
          <a:p>
            <a:fld id="{9D7E10A5-D6BE-49F1-B6B0-3994C46CDFDC}" type="slidenum">
              <a:rPr lang="en-AE" smtClean="0"/>
              <a:pPr/>
              <a:t>3</a:t>
            </a:fld>
            <a:endParaRPr lang="en-AE" dirty="0"/>
          </a:p>
        </p:txBody>
      </p:sp>
      <p:graphicFrame>
        <p:nvGraphicFramePr>
          <p:cNvPr id="6" name="Content Placeholder 5">
            <a:extLst>
              <a:ext uri="{FF2B5EF4-FFF2-40B4-BE49-F238E27FC236}">
                <a16:creationId xmlns:a16="http://schemas.microsoft.com/office/drawing/2014/main" id="{A8F7C964-BD65-6E61-56C6-496B282A4BCC}"/>
              </a:ext>
            </a:extLst>
          </p:cNvPr>
          <p:cNvGraphicFramePr>
            <a:graphicFrameLocks noGrp="1"/>
          </p:cNvGraphicFramePr>
          <p:nvPr>
            <p:ph idx="1"/>
            <p:extLst>
              <p:ext uri="{D42A27DB-BD31-4B8C-83A1-F6EECF244321}">
                <p14:modId xmlns:p14="http://schemas.microsoft.com/office/powerpoint/2010/main" val="2822655416"/>
              </p:ext>
            </p:extLst>
          </p:nvPr>
        </p:nvGraphicFramePr>
        <p:xfrm>
          <a:off x="844062" y="1825624"/>
          <a:ext cx="10509735" cy="4440237"/>
        </p:xfrm>
        <a:graphic>
          <a:graphicData uri="http://schemas.openxmlformats.org/drawingml/2006/table">
            <a:tbl>
              <a:tblPr firstRow="1" bandRow="1">
                <a:tableStyleId>{5C22544A-7EE6-4342-B048-85BDC9FD1C3A}</a:tableStyleId>
              </a:tblPr>
              <a:tblGrid>
                <a:gridCol w="2919046">
                  <a:extLst>
                    <a:ext uri="{9D8B030D-6E8A-4147-A177-3AD203B41FA5}">
                      <a16:colId xmlns:a16="http://schemas.microsoft.com/office/drawing/2014/main" val="3729367344"/>
                    </a:ext>
                  </a:extLst>
                </a:gridCol>
                <a:gridCol w="1811215">
                  <a:extLst>
                    <a:ext uri="{9D8B030D-6E8A-4147-A177-3AD203B41FA5}">
                      <a16:colId xmlns:a16="http://schemas.microsoft.com/office/drawing/2014/main" val="1823978371"/>
                    </a:ext>
                  </a:extLst>
                </a:gridCol>
                <a:gridCol w="5779474">
                  <a:extLst>
                    <a:ext uri="{9D8B030D-6E8A-4147-A177-3AD203B41FA5}">
                      <a16:colId xmlns:a16="http://schemas.microsoft.com/office/drawing/2014/main" val="3602873794"/>
                    </a:ext>
                  </a:extLst>
                </a:gridCol>
              </a:tblGrid>
              <a:tr h="769387">
                <a:tc>
                  <a:txBody>
                    <a:bodyPr/>
                    <a:lstStyle/>
                    <a:p>
                      <a:pPr algn="ctr" fontAlgn="b"/>
                      <a:r>
                        <a:rPr lang="en-US" sz="4000" b="0"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0" i="0" u="none" strike="noStrike" dirty="0">
                          <a:solidFill>
                            <a:srgbClr val="000000"/>
                          </a:solidFill>
                          <a:effectLst/>
                          <a:latin typeface="Calibri" panose="020F0502020204030204" pitchFamily="34" charset="0"/>
                        </a:rPr>
                        <a:t>Marks</a:t>
                      </a:r>
                    </a:p>
                  </a:txBody>
                  <a:tcPr marL="6350" marR="6350" marT="6350" marB="0" anchor="ctr"/>
                </a:tc>
                <a:tc>
                  <a:txBody>
                    <a:bodyPr/>
                    <a:lstStyle/>
                    <a:p>
                      <a:endParaRPr lang="en-US"/>
                    </a:p>
                  </a:txBody>
                  <a:tcPr/>
                </a:tc>
                <a:extLst>
                  <a:ext uri="{0D108BD9-81ED-4DB2-BD59-A6C34878D82A}">
                    <a16:rowId xmlns:a16="http://schemas.microsoft.com/office/drawing/2014/main" val="220109493"/>
                  </a:ext>
                </a:extLst>
              </a:tr>
              <a:tr h="5409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 Assignment 1</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663558196"/>
                  </a:ext>
                </a:extLst>
              </a:tr>
              <a:tr h="540951">
                <a:tc>
                  <a:txBody>
                    <a:bodyPr/>
                    <a:lstStyle/>
                    <a:p>
                      <a:pPr algn="l" fontAlgn="b"/>
                      <a:r>
                        <a:rPr lang="en-US" sz="2800" b="0" i="0" u="none" strike="noStrike" dirty="0">
                          <a:solidFill>
                            <a:schemeClr val="tx1"/>
                          </a:solidFill>
                          <a:effectLst/>
                          <a:latin typeface="Calibri" panose="020F0502020204030204" pitchFamily="34" charset="0"/>
                        </a:rPr>
                        <a:t> Assignment 2</a:t>
                      </a:r>
                    </a:p>
                  </a:txBody>
                  <a:tcPr marL="6350" marR="6350" marT="6350" marB="0" anchor="ctr"/>
                </a:tc>
                <a:tc>
                  <a:txBody>
                    <a:bodyPr/>
                    <a:lstStyle/>
                    <a:p>
                      <a:pPr algn="ctr" fontAlgn="b"/>
                      <a:r>
                        <a:rPr lang="en-AE" sz="2800" b="0" i="0" u="none" strike="noStrike" dirty="0">
                          <a:solidFill>
                            <a:schemeClr val="tx1"/>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240713857"/>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FF0000"/>
                          </a:solidFill>
                          <a:effectLst/>
                          <a:latin typeface="Calibri" panose="020F0502020204030204" pitchFamily="34" charset="0"/>
                        </a:rPr>
                        <a:t>Assignment 3</a:t>
                      </a:r>
                    </a:p>
                  </a:txBody>
                  <a:tcPr/>
                </a:tc>
                <a:tc>
                  <a:txBody>
                    <a:bodyPr/>
                    <a:lstStyle/>
                    <a:p>
                      <a:pPr marL="0" algn="ctr" defTabSz="914400" rtl="0" eaLnBrk="1" fontAlgn="b" latinLnBrk="0" hangingPunct="1"/>
                      <a:r>
                        <a:rPr lang="en-AE" sz="2800" b="0" i="0" u="none" strike="noStrike" kern="1200" dirty="0">
                          <a:solidFill>
                            <a:srgbClr val="FF0000"/>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4080644811"/>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Assignment 4</a:t>
                      </a:r>
                    </a:p>
                  </a:txBody>
                  <a:tcPr/>
                </a:tc>
                <a:tc>
                  <a:txBody>
                    <a:bodyPr/>
                    <a:lstStyle/>
                    <a:p>
                      <a:pPr marL="0" algn="ctr" defTabSz="914400" rtl="0" eaLnBrk="1" fontAlgn="b" latinLnBrk="0" hangingPunct="1"/>
                      <a:r>
                        <a:rPr lang="en-AE" sz="2800" b="0" i="0" u="none" strike="noStrike" kern="1200" dirty="0">
                          <a:solidFill>
                            <a:srgbClr val="000000"/>
                          </a:solidFill>
                          <a:effectLst/>
                          <a:latin typeface="Calibri" panose="020F0502020204030204" pitchFamily="34" charset="0"/>
                          <a:ea typeface="+mn-ea"/>
                          <a:cs typeface="+mn-cs"/>
                        </a:rPr>
                        <a:t>10</a:t>
                      </a:r>
                    </a:p>
                  </a:txBody>
                  <a:tcPr anchor="ctr"/>
                </a:tc>
                <a:tc>
                  <a:txBody>
                    <a:bodyPr/>
                    <a:lstStyle/>
                    <a:p>
                      <a:endParaRPr lang="en-US"/>
                    </a:p>
                  </a:txBody>
                  <a:tcPr/>
                </a:tc>
                <a:extLst>
                  <a:ext uri="{0D108BD9-81ED-4DB2-BD59-A6C34878D82A}">
                    <a16:rowId xmlns:a16="http://schemas.microsoft.com/office/drawing/2014/main" val="3213141903"/>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Semester Exam</a:t>
                      </a: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US"/>
                    </a:p>
                  </a:txBody>
                  <a:tcPr/>
                </a:tc>
                <a:extLst>
                  <a:ext uri="{0D108BD9-81ED-4DB2-BD59-A6C34878D82A}">
                    <a16:rowId xmlns:a16="http://schemas.microsoft.com/office/drawing/2014/main" val="1822653558"/>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latin typeface="Calibri" panose="020F0502020204030204" pitchFamily="34" charset="0"/>
                          <a:ea typeface="+mn-ea"/>
                          <a:cs typeface="+mn-cs"/>
                        </a:rPr>
                        <a:t>Final Exam</a:t>
                      </a:r>
                    </a:p>
                  </a:txBody>
                  <a:tcPr/>
                </a:tc>
                <a:tc>
                  <a:txBody>
                    <a:bodyPr/>
                    <a:lstStyle/>
                    <a:p>
                      <a:pPr algn="ctr"/>
                      <a:r>
                        <a:rPr lang="en-US" sz="2800" b="0" i="0" u="none" strike="noStrike" kern="1200" dirty="0">
                          <a:solidFill>
                            <a:srgbClr val="000000"/>
                          </a:solidFill>
                          <a:effectLst/>
                          <a:latin typeface="Calibri" panose="020F0502020204030204" pitchFamily="34" charset="0"/>
                          <a:ea typeface="+mn-ea"/>
                          <a:cs typeface="+mn-cs"/>
                        </a:rPr>
                        <a:t>50</a:t>
                      </a:r>
                    </a:p>
                  </a:txBody>
                  <a:tcPr/>
                </a:tc>
                <a:tc>
                  <a:txBody>
                    <a:bodyPr/>
                    <a:lstStyle/>
                    <a:p>
                      <a:endParaRPr lang="en-US" dirty="0"/>
                    </a:p>
                  </a:txBody>
                  <a:tcPr/>
                </a:tc>
                <a:extLst>
                  <a:ext uri="{0D108BD9-81ED-4DB2-BD59-A6C34878D82A}">
                    <a16:rowId xmlns:a16="http://schemas.microsoft.com/office/drawing/2014/main" val="743078869"/>
                  </a:ext>
                </a:extLst>
              </a:tr>
            </a:tbl>
          </a:graphicData>
        </a:graphic>
      </p:graphicFrame>
    </p:spTree>
    <p:extLst>
      <p:ext uri="{BB962C8B-B14F-4D97-AF65-F5344CB8AC3E}">
        <p14:creationId xmlns:p14="http://schemas.microsoft.com/office/powerpoint/2010/main" val="14758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a:xfrm>
            <a:off x="838200" y="1825625"/>
            <a:ext cx="4993640" cy="4351338"/>
          </a:xfrm>
        </p:spPr>
        <p:txBody>
          <a:bodyPr>
            <a:normAutofit lnSpcReduction="10000"/>
          </a:bodyPr>
          <a:lstStyle/>
          <a:p>
            <a:r>
              <a:rPr lang="en-US" sz="3600" dirty="0"/>
              <a:t>3.	Discuss the significance of risk assessment in the planning process. </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lnSpcReduction="10000"/>
          </a:bodyPr>
          <a:lstStyle/>
          <a:p>
            <a:r>
              <a:rPr lang="en-US" dirty="0"/>
              <a:t>Answer:</a:t>
            </a:r>
          </a:p>
          <a:p>
            <a:r>
              <a:rPr lang="en-US" dirty="0"/>
              <a:t>Risk assessment is a vital</a:t>
            </a:r>
            <a:r>
              <a:rPr lang="ar-SA" dirty="0"/>
              <a:t>حيوي </a:t>
            </a:r>
            <a:r>
              <a:rPr lang="en-US" dirty="0"/>
              <a:t> part of planning, involving the anticipation of potential challenges and developing strategies to handle them. </a:t>
            </a:r>
            <a:r>
              <a:rPr lang="en-US" dirty="0">
                <a:solidFill>
                  <a:srgbClr val="0070C0"/>
                </a:solidFill>
              </a:rPr>
              <a:t>Managers can foresee</a:t>
            </a:r>
            <a:r>
              <a:rPr lang="ar-SA" dirty="0">
                <a:solidFill>
                  <a:srgbClr val="0070C0"/>
                </a:solidFill>
              </a:rPr>
              <a:t>توقع </a:t>
            </a:r>
            <a:r>
              <a:rPr lang="en-US" dirty="0">
                <a:solidFill>
                  <a:srgbClr val="0070C0"/>
                </a:solidFill>
              </a:rPr>
              <a:t> challenges like market fluctuations and devise</a:t>
            </a:r>
            <a:r>
              <a:rPr lang="ar-SA" dirty="0">
                <a:solidFill>
                  <a:srgbClr val="0070C0"/>
                </a:solidFill>
              </a:rPr>
              <a:t>يبتكر </a:t>
            </a:r>
            <a:r>
              <a:rPr lang="en-US" dirty="0">
                <a:solidFill>
                  <a:srgbClr val="0070C0"/>
                </a:solidFill>
              </a:rPr>
              <a:t> plans to mitigate these risks, ensuring the organization's resilience</a:t>
            </a:r>
            <a:r>
              <a:rPr lang="ar-SA" dirty="0">
                <a:solidFill>
                  <a:srgbClr val="0070C0"/>
                </a:solidFill>
              </a:rPr>
              <a:t>مرونة </a:t>
            </a:r>
            <a:r>
              <a:rPr lang="en-US" dirty="0">
                <a:solidFill>
                  <a:srgbClr val="0070C0"/>
                </a:solidFill>
              </a:rPr>
              <a:t>.</a:t>
            </a:r>
          </a:p>
          <a:p>
            <a:endParaRPr lang="en-AE" dirty="0"/>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30</a:t>
            </a:fld>
            <a:endParaRPr lang="en-AE" dirty="0"/>
          </a:p>
        </p:txBody>
      </p:sp>
    </p:spTree>
    <p:extLst>
      <p:ext uri="{BB962C8B-B14F-4D97-AF65-F5344CB8AC3E}">
        <p14:creationId xmlns:p14="http://schemas.microsoft.com/office/powerpoint/2010/main" val="8802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a:xfrm>
            <a:off x="838200" y="1825625"/>
            <a:ext cx="4993640" cy="4351338"/>
          </a:xfrm>
        </p:spPr>
        <p:txBody>
          <a:bodyPr>
            <a:normAutofit fontScale="92500" lnSpcReduction="20000"/>
          </a:bodyPr>
          <a:lstStyle/>
          <a:p>
            <a:r>
              <a:rPr lang="en-US" sz="3600" dirty="0"/>
              <a:t>4.	</a:t>
            </a:r>
            <a:r>
              <a:rPr lang="en-US" sz="3900" dirty="0"/>
              <a:t>Illustrate how planning provides direction for an organization and contributes to improved efficiency. </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fontScale="92500" lnSpcReduction="20000"/>
          </a:bodyPr>
          <a:lstStyle/>
          <a:p>
            <a:r>
              <a:rPr lang="en-US" dirty="0"/>
              <a:t>Answer:</a:t>
            </a:r>
          </a:p>
          <a:p>
            <a:r>
              <a:rPr lang="en-US" dirty="0"/>
              <a:t>Planning provides direction by offering a clear roadmap for an organization. For instance, setting goals and outlining strategies guides employees on what needs to be done and why, contributing to improved efficiency. This clear direction benefits the organization by ensuring a focused effort and the efficient use of resources, ultimately </a:t>
            </a:r>
            <a:r>
              <a:rPr lang="ar-SA" dirty="0"/>
              <a:t>أخيرًا</a:t>
            </a:r>
            <a:r>
              <a:rPr lang="en-US" dirty="0"/>
              <a:t> leading to overall success.</a:t>
            </a:r>
          </a:p>
          <a:p>
            <a:endParaRPr lang="en-AE" dirty="0"/>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31</a:t>
            </a:fld>
            <a:endParaRPr lang="en-AE" dirty="0"/>
          </a:p>
        </p:txBody>
      </p:sp>
    </p:spTree>
    <p:extLst>
      <p:ext uri="{BB962C8B-B14F-4D97-AF65-F5344CB8AC3E}">
        <p14:creationId xmlns:p14="http://schemas.microsoft.com/office/powerpoint/2010/main" val="11191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70438" y="1825625"/>
          <a:ext cx="10483359" cy="4602480"/>
        </p:xfrm>
        <a:graphic>
          <a:graphicData uri="http://schemas.openxmlformats.org/drawingml/2006/table">
            <a:tbl>
              <a:tblPr firstRow="1" bandRow="1">
                <a:tableStyleId>{5C22544A-7EE6-4342-B048-85BDC9FD1C3A}</a:tableStyleId>
              </a:tblPr>
              <a:tblGrid>
                <a:gridCol w="1750842">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Fill in the blanks </a:t>
                      </a:r>
                      <a:endParaRPr lang="en-AE" sz="3400" dirty="0"/>
                    </a:p>
                  </a:txBody>
                  <a:tcPr/>
                </a:tc>
                <a:extLst>
                  <a:ext uri="{0D108BD9-81ED-4DB2-BD59-A6C34878D82A}">
                    <a16:rowId xmlns:a16="http://schemas.microsoft.com/office/drawing/2014/main" val="381960548"/>
                  </a:ext>
                </a:extLst>
              </a:tr>
              <a:tr h="130420">
                <a:tc>
                  <a:txBody>
                    <a:bodyPr/>
                    <a:lstStyle/>
                    <a:p>
                      <a:pPr algn="ct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Match the terms to their explanations </a:t>
                      </a:r>
                      <a:endParaRPr lang="en-AE" sz="3400" dirty="0"/>
                    </a:p>
                  </a:txBody>
                  <a:tcPr/>
                </a:tc>
                <a:extLst>
                  <a:ext uri="{0D108BD9-81ED-4DB2-BD59-A6C34878D82A}">
                    <a16:rowId xmlns:a16="http://schemas.microsoft.com/office/drawing/2014/main" val="2709157335"/>
                  </a:ext>
                </a:extLst>
              </a:tr>
              <a:tr h="370840">
                <a:tc>
                  <a:txBody>
                    <a:bodyPr/>
                    <a:lstStyle/>
                    <a:p>
                      <a:endParaRPr lang="en-AE" dirty="0"/>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Define the terminologies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369697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a:bodyPr>
          <a:lstStyle/>
          <a:p>
            <a:r>
              <a:rPr lang="en-AE" sz="8800" kern="100" dirty="0">
                <a:effectLst/>
                <a:latin typeface="Times New Roman" panose="02020603050405020304" pitchFamily="18" charset="0"/>
                <a:ea typeface="Calibri" panose="020F0502020204030204" pitchFamily="34" charset="0"/>
              </a:rPr>
              <a:t>Assignment 3</a:t>
            </a:r>
            <a:endParaRPr lang="en-AE" sz="8800"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lvl="0">
              <a:lnSpc>
                <a:spcPct val="107000"/>
              </a:lnSpc>
            </a:pPr>
            <a:r>
              <a:rPr lang="en-US" sz="2400" kern="100" dirty="0">
                <a:latin typeface="Times New Roman" panose="02020603050405020304" pitchFamily="18" charset="0"/>
                <a:ea typeface="Calibri" panose="020F0502020204030204" pitchFamily="34" charset="0"/>
              </a:rPr>
              <a:t>1. Search for “</a:t>
            </a:r>
            <a:r>
              <a:rPr lang="en-US" sz="2400" kern="100" dirty="0">
                <a:latin typeface="Times New Roman" panose="02020603050405020304" pitchFamily="18" charset="0"/>
                <a:ea typeface="Calibri" panose="020F0502020204030204" pitchFamily="34" charset="0"/>
                <a:hlinkClick r:id="rId2"/>
              </a:rPr>
              <a:t>How to delegate tasks effectively</a:t>
            </a:r>
            <a:r>
              <a:rPr lang="en-US" sz="2400" kern="100" dirty="0">
                <a:latin typeface="Times New Roman" panose="02020603050405020304" pitchFamily="18" charset="0"/>
                <a:ea typeface="Calibri" panose="020F0502020204030204" pitchFamily="34" charset="0"/>
              </a:rPr>
              <a:t>” at youtube.com </a:t>
            </a:r>
          </a:p>
          <a:p>
            <a:pPr lvl="0">
              <a:lnSpc>
                <a:spcPct val="107000"/>
              </a:lnSpc>
            </a:pPr>
            <a:endParaRPr lang="en-US" sz="2400" kern="100" dirty="0">
              <a:latin typeface="Times New Roman" panose="02020603050405020304" pitchFamily="18" charset="0"/>
              <a:ea typeface="Calibri" panose="020F0502020204030204" pitchFamily="34" charset="0"/>
            </a:endParaRPr>
          </a:p>
          <a:p>
            <a:pPr lvl="0">
              <a:lnSpc>
                <a:spcPct val="107000"/>
              </a:lnSpc>
            </a:pPr>
            <a:r>
              <a:rPr lang="en-US" sz="2400" kern="100" dirty="0">
                <a:latin typeface="Times New Roman" panose="02020603050405020304" pitchFamily="18" charset="0"/>
                <a:ea typeface="Calibri" panose="020F0502020204030204" pitchFamily="34" charset="0"/>
              </a:rPr>
              <a:t>2. Select an appropriate video clip </a:t>
            </a:r>
          </a:p>
          <a:p>
            <a:pPr lvl="0">
              <a:lnSpc>
                <a:spcPct val="107000"/>
              </a:lnSpc>
            </a:pPr>
            <a:r>
              <a:rPr lang="en-US" sz="2400" kern="100" dirty="0">
                <a:latin typeface="Times New Roman" panose="02020603050405020304" pitchFamily="18" charset="0"/>
                <a:ea typeface="Calibri" panose="020F0502020204030204" pitchFamily="34" charset="0"/>
              </a:rPr>
              <a:t>3. Each pair of students should submit assignment 3.</a:t>
            </a:r>
          </a:p>
          <a:p>
            <a:pPr lvl="0">
              <a:lnSpc>
                <a:spcPct val="107000"/>
              </a:lnSpc>
            </a:pPr>
            <a:endParaRPr lang="en-US" sz="2400" kern="100" dirty="0">
              <a:latin typeface="Times New Roman" panose="02020603050405020304" pitchFamily="18" charset="0"/>
              <a:ea typeface="Calibri" panose="020F0502020204030204" pitchFamily="34" charset="0"/>
            </a:endParaRPr>
          </a:p>
          <a:p>
            <a:pPr lvl="0">
              <a:lnSpc>
                <a:spcPct val="107000"/>
              </a:lnSpc>
            </a:pPr>
            <a:r>
              <a:rPr lang="en-US" sz="2400" kern="100" dirty="0">
                <a:solidFill>
                  <a:srgbClr val="0070C0"/>
                </a:solidFill>
                <a:latin typeface="Times New Roman" panose="02020603050405020304" pitchFamily="18" charset="0"/>
                <a:ea typeface="Calibri" panose="020F0502020204030204" pitchFamily="34" charset="0"/>
              </a:rPr>
              <a:t>4. Listen and then write an article of 200±20 words about the video you selected.</a:t>
            </a:r>
          </a:p>
          <a:p>
            <a:pPr lvl="0">
              <a:lnSpc>
                <a:spcPct val="107000"/>
              </a:lnSpc>
            </a:pPr>
            <a:r>
              <a:rPr lang="en-US" sz="2400" kern="100" dirty="0">
                <a:latin typeface="Times New Roman" panose="02020603050405020304" pitchFamily="18" charset="0"/>
                <a:ea typeface="Calibri" panose="020F0502020204030204" pitchFamily="34" charset="0"/>
              </a:rPr>
              <a:t>5. Write your full name, classmate, and the section (morning or evening) in the first line.</a:t>
            </a:r>
          </a:p>
          <a:p>
            <a:pPr lvl="0">
              <a:lnSpc>
                <a:spcPct val="107000"/>
              </a:lnSpc>
            </a:pPr>
            <a:endParaRPr lang="en-AE" sz="2400" kern="100" dirty="0">
              <a:effectLst/>
              <a:latin typeface="Times New Roman" panose="02020603050405020304" pitchFamily="18" charset="0"/>
              <a:ea typeface="Calibri" panose="020F0502020204030204" pitchFamily="34" charset="0"/>
            </a:endParaRP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lvl="0">
              <a:lnSpc>
                <a:spcPct val="107000"/>
              </a:lnSpc>
            </a:pPr>
            <a:r>
              <a:rPr lang="en-US" kern="100" dirty="0">
                <a:latin typeface="Times New Roman" panose="02020603050405020304" pitchFamily="18" charset="0"/>
                <a:ea typeface="Calibri" panose="020F0502020204030204" pitchFamily="34" charset="0"/>
              </a:rPr>
              <a:t>6. Write the video’s title in the second line.</a:t>
            </a:r>
          </a:p>
          <a:p>
            <a:pPr lvl="0">
              <a:lnSpc>
                <a:spcPct val="107000"/>
              </a:lnSpc>
            </a:pPr>
            <a:r>
              <a:rPr lang="en-US" kern="100" dirty="0">
                <a:solidFill>
                  <a:srgbClr val="0070C0"/>
                </a:solidFill>
                <a:latin typeface="Times New Roman" panose="02020603050405020304" pitchFamily="18" charset="0"/>
                <a:ea typeface="Calibri" panose="020F0502020204030204" pitchFamily="34" charset="0"/>
              </a:rPr>
              <a:t>7. Send your answer to salem.aljundi@kunoozu.edu.iq, and start your email with your name, section, and the video’s title. The topic is assignment 3. Moreover, wait to receive confirmation.  </a:t>
            </a:r>
          </a:p>
          <a:p>
            <a:pPr lvl="0">
              <a:lnSpc>
                <a:spcPct val="107000"/>
              </a:lnSpc>
            </a:pPr>
            <a:r>
              <a:rPr lang="en-US" kern="100" dirty="0">
                <a:latin typeface="Times New Roman" panose="02020603050405020304" pitchFamily="18" charset="0"/>
                <a:ea typeface="Calibri" panose="020F0502020204030204" pitchFamily="34" charset="0"/>
              </a:rPr>
              <a:t>8. Avoid similarities with other articles.</a:t>
            </a:r>
          </a:p>
          <a:p>
            <a:pPr lvl="0">
              <a:lnSpc>
                <a:spcPct val="107000"/>
              </a:lnSpc>
            </a:pPr>
            <a:r>
              <a:rPr lang="en-US" kern="100" dirty="0">
                <a:latin typeface="Times New Roman" panose="02020603050405020304" pitchFamily="18" charset="0"/>
                <a:ea typeface="Calibri" panose="020F0502020204030204" pitchFamily="34" charset="0"/>
              </a:rPr>
              <a:t>9. The first student should only send the email, not the second one. </a:t>
            </a:r>
          </a:p>
          <a:p>
            <a:pPr lvl="0">
              <a:lnSpc>
                <a:spcPct val="107000"/>
              </a:lnSpc>
            </a:pPr>
            <a:endParaRPr lang="en-AE" kern="1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6505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fade">
                                      <p:cBhvr>
                                        <p:cTn id="31" dur="1000"/>
                                        <p:tgtEl>
                                          <p:spTgt spid="4">
                                            <p:bg/>
                                          </p:spTgt>
                                        </p:tgtEl>
                                      </p:cBhvr>
                                    </p:animEffect>
                                    <p:anim calcmode="lin" valueType="num">
                                      <p:cBhvr>
                                        <p:cTn id="32" dur="1000" fill="hold"/>
                                        <p:tgtEl>
                                          <p:spTgt spid="4">
                                            <p:bg/>
                                          </p:spTgt>
                                        </p:tgtEl>
                                        <p:attrNameLst>
                                          <p:attrName>ppt_x</p:attrName>
                                        </p:attrNameLst>
                                      </p:cBhvr>
                                      <p:tavLst>
                                        <p:tav tm="0">
                                          <p:val>
                                            <p:strVal val="#ppt_x"/>
                                          </p:val>
                                        </p:tav>
                                        <p:tav tm="100000">
                                          <p:val>
                                            <p:strVal val="#ppt_x"/>
                                          </p:val>
                                        </p:tav>
                                      </p:tavLst>
                                    </p:anim>
                                    <p:anim calcmode="lin" valueType="num">
                                      <p:cBhvr>
                                        <p:cTn id="3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a:xfrm>
            <a:off x="630935" y="639520"/>
            <a:ext cx="4873049" cy="1719072"/>
          </a:xfrm>
        </p:spPr>
        <p:txBody>
          <a:bodyPr vert="horz" lIns="91440" tIns="45720" rIns="91440" bIns="45720" rtlCol="0" anchor="b">
            <a:normAutofit fontScale="90000"/>
          </a:bodyPr>
          <a:lstStyle/>
          <a:p>
            <a:pPr algn="l" rtl="0"/>
            <a:r>
              <a:rPr lang="en-US" sz="6000" kern="1200" dirty="0">
                <a:latin typeface="+mj-lt"/>
                <a:ea typeface="+mj-ea"/>
                <a:cs typeface="+mj-cs"/>
              </a:rPr>
              <a:t>Chapter 3. Planning</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xfrm>
            <a:off x="630935" y="2807208"/>
            <a:ext cx="5057688" cy="3410712"/>
          </a:xfrm>
          <a:custGeom>
            <a:avLst/>
            <a:gdLst>
              <a:gd name="connsiteX0" fmla="*/ 0 w 5181600"/>
              <a:gd name="connsiteY0" fmla="*/ 0 h 4351338"/>
              <a:gd name="connsiteX1" fmla="*/ 595884 w 5181600"/>
              <a:gd name="connsiteY1" fmla="*/ 0 h 4351338"/>
              <a:gd name="connsiteX2" fmla="*/ 1139952 w 5181600"/>
              <a:gd name="connsiteY2" fmla="*/ 0 h 4351338"/>
              <a:gd name="connsiteX3" fmla="*/ 1684020 w 5181600"/>
              <a:gd name="connsiteY3" fmla="*/ 0 h 4351338"/>
              <a:gd name="connsiteX4" fmla="*/ 2331720 w 5181600"/>
              <a:gd name="connsiteY4" fmla="*/ 0 h 4351338"/>
              <a:gd name="connsiteX5" fmla="*/ 2927604 w 5181600"/>
              <a:gd name="connsiteY5" fmla="*/ 0 h 4351338"/>
              <a:gd name="connsiteX6" fmla="*/ 3678936 w 5181600"/>
              <a:gd name="connsiteY6" fmla="*/ 0 h 4351338"/>
              <a:gd name="connsiteX7" fmla="*/ 4223004 w 5181600"/>
              <a:gd name="connsiteY7" fmla="*/ 0 h 4351338"/>
              <a:gd name="connsiteX8" fmla="*/ 5181600 w 5181600"/>
              <a:gd name="connsiteY8" fmla="*/ 0 h 4351338"/>
              <a:gd name="connsiteX9" fmla="*/ 5181600 w 5181600"/>
              <a:gd name="connsiteY9" fmla="*/ 708646 h 4351338"/>
              <a:gd name="connsiteX10" fmla="*/ 5181600 w 5181600"/>
              <a:gd name="connsiteY10" fmla="*/ 1373780 h 4351338"/>
              <a:gd name="connsiteX11" fmla="*/ 5181600 w 5181600"/>
              <a:gd name="connsiteY11" fmla="*/ 1995399 h 4351338"/>
              <a:gd name="connsiteX12" fmla="*/ 5181600 w 5181600"/>
              <a:gd name="connsiteY12" fmla="*/ 2617019 h 4351338"/>
              <a:gd name="connsiteX13" fmla="*/ 5181600 w 5181600"/>
              <a:gd name="connsiteY13" fmla="*/ 3282152 h 4351338"/>
              <a:gd name="connsiteX14" fmla="*/ 5181600 w 5181600"/>
              <a:gd name="connsiteY14" fmla="*/ 3816745 h 4351338"/>
              <a:gd name="connsiteX15" fmla="*/ 5181600 w 5181600"/>
              <a:gd name="connsiteY15" fmla="*/ 4351338 h 4351338"/>
              <a:gd name="connsiteX16" fmla="*/ 4533900 w 5181600"/>
              <a:gd name="connsiteY16" fmla="*/ 4351338 h 4351338"/>
              <a:gd name="connsiteX17" fmla="*/ 3989832 w 5181600"/>
              <a:gd name="connsiteY17" fmla="*/ 4351338 h 4351338"/>
              <a:gd name="connsiteX18" fmla="*/ 3290316 w 5181600"/>
              <a:gd name="connsiteY18" fmla="*/ 4351338 h 4351338"/>
              <a:gd name="connsiteX19" fmla="*/ 2642616 w 5181600"/>
              <a:gd name="connsiteY19" fmla="*/ 4351338 h 4351338"/>
              <a:gd name="connsiteX20" fmla="*/ 1943100 w 5181600"/>
              <a:gd name="connsiteY20" fmla="*/ 4351338 h 4351338"/>
              <a:gd name="connsiteX21" fmla="*/ 1399032 w 5181600"/>
              <a:gd name="connsiteY21" fmla="*/ 4351338 h 4351338"/>
              <a:gd name="connsiteX22" fmla="*/ 803148 w 5181600"/>
              <a:gd name="connsiteY22" fmla="*/ 4351338 h 4351338"/>
              <a:gd name="connsiteX23" fmla="*/ 0 w 5181600"/>
              <a:gd name="connsiteY23" fmla="*/ 4351338 h 4351338"/>
              <a:gd name="connsiteX24" fmla="*/ 0 w 5181600"/>
              <a:gd name="connsiteY24" fmla="*/ 3773232 h 4351338"/>
              <a:gd name="connsiteX25" fmla="*/ 0 w 5181600"/>
              <a:gd name="connsiteY25" fmla="*/ 3282152 h 4351338"/>
              <a:gd name="connsiteX26" fmla="*/ 0 w 5181600"/>
              <a:gd name="connsiteY26" fmla="*/ 2747559 h 4351338"/>
              <a:gd name="connsiteX27" fmla="*/ 0 w 5181600"/>
              <a:gd name="connsiteY27" fmla="*/ 2169453 h 4351338"/>
              <a:gd name="connsiteX28" fmla="*/ 0 w 5181600"/>
              <a:gd name="connsiteY28" fmla="*/ 1504320 h 4351338"/>
              <a:gd name="connsiteX29" fmla="*/ 0 w 5181600"/>
              <a:gd name="connsiteY29" fmla="*/ 795673 h 4351338"/>
              <a:gd name="connsiteX30" fmla="*/ 0 w 5181600"/>
              <a:gd name="connsiteY3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600" h="4351338" fill="none" extrusionOk="0">
                <a:moveTo>
                  <a:pt x="0" y="0"/>
                </a:moveTo>
                <a:cubicBezTo>
                  <a:pt x="146658" y="-23149"/>
                  <a:pt x="394194" y="15057"/>
                  <a:pt x="595884" y="0"/>
                </a:cubicBezTo>
                <a:cubicBezTo>
                  <a:pt x="797574" y="-15057"/>
                  <a:pt x="999452" y="23952"/>
                  <a:pt x="1139952" y="0"/>
                </a:cubicBezTo>
                <a:cubicBezTo>
                  <a:pt x="1280452" y="-23952"/>
                  <a:pt x="1473774" y="-23947"/>
                  <a:pt x="1684020" y="0"/>
                </a:cubicBezTo>
                <a:cubicBezTo>
                  <a:pt x="1894266" y="23947"/>
                  <a:pt x="2140820" y="8220"/>
                  <a:pt x="2331720" y="0"/>
                </a:cubicBezTo>
                <a:cubicBezTo>
                  <a:pt x="2522620" y="-8220"/>
                  <a:pt x="2719195" y="-1098"/>
                  <a:pt x="2927604" y="0"/>
                </a:cubicBezTo>
                <a:cubicBezTo>
                  <a:pt x="3136013" y="1098"/>
                  <a:pt x="3446363" y="24425"/>
                  <a:pt x="3678936" y="0"/>
                </a:cubicBezTo>
                <a:cubicBezTo>
                  <a:pt x="3911509" y="-24425"/>
                  <a:pt x="3953846" y="13412"/>
                  <a:pt x="4223004" y="0"/>
                </a:cubicBezTo>
                <a:cubicBezTo>
                  <a:pt x="4492162" y="-13412"/>
                  <a:pt x="4709674" y="-5435"/>
                  <a:pt x="5181600" y="0"/>
                </a:cubicBezTo>
                <a:cubicBezTo>
                  <a:pt x="5166214" y="341804"/>
                  <a:pt x="5146663" y="559426"/>
                  <a:pt x="5181600" y="708646"/>
                </a:cubicBezTo>
                <a:cubicBezTo>
                  <a:pt x="5216537" y="857866"/>
                  <a:pt x="5213594" y="1240743"/>
                  <a:pt x="5181600" y="1373780"/>
                </a:cubicBezTo>
                <a:cubicBezTo>
                  <a:pt x="5149606" y="1506817"/>
                  <a:pt x="5176769" y="1714749"/>
                  <a:pt x="5181600" y="1995399"/>
                </a:cubicBezTo>
                <a:cubicBezTo>
                  <a:pt x="5186431" y="2276049"/>
                  <a:pt x="5156021" y="2416861"/>
                  <a:pt x="5181600" y="2617019"/>
                </a:cubicBezTo>
                <a:cubicBezTo>
                  <a:pt x="5207179" y="2817177"/>
                  <a:pt x="5170953" y="3115698"/>
                  <a:pt x="5181600" y="3282152"/>
                </a:cubicBezTo>
                <a:cubicBezTo>
                  <a:pt x="5192247" y="3448606"/>
                  <a:pt x="5156530" y="3594963"/>
                  <a:pt x="5181600" y="3816745"/>
                </a:cubicBezTo>
                <a:cubicBezTo>
                  <a:pt x="5206670" y="4038527"/>
                  <a:pt x="5169617" y="4211141"/>
                  <a:pt x="5181600" y="4351338"/>
                </a:cubicBezTo>
                <a:cubicBezTo>
                  <a:pt x="4966789" y="4322077"/>
                  <a:pt x="4745504" y="4345290"/>
                  <a:pt x="4533900" y="4351338"/>
                </a:cubicBezTo>
                <a:cubicBezTo>
                  <a:pt x="4322296" y="4357386"/>
                  <a:pt x="4261220" y="4333275"/>
                  <a:pt x="3989832" y="4351338"/>
                </a:cubicBezTo>
                <a:cubicBezTo>
                  <a:pt x="3718444" y="4369401"/>
                  <a:pt x="3518475" y="4371884"/>
                  <a:pt x="3290316" y="4351338"/>
                </a:cubicBezTo>
                <a:cubicBezTo>
                  <a:pt x="3062157" y="4330792"/>
                  <a:pt x="2825424" y="4326481"/>
                  <a:pt x="2642616" y="4351338"/>
                </a:cubicBezTo>
                <a:cubicBezTo>
                  <a:pt x="2459808" y="4376195"/>
                  <a:pt x="2193119" y="4385762"/>
                  <a:pt x="1943100" y="4351338"/>
                </a:cubicBezTo>
                <a:cubicBezTo>
                  <a:pt x="1693081" y="4316914"/>
                  <a:pt x="1518228" y="4365234"/>
                  <a:pt x="1399032" y="4351338"/>
                </a:cubicBezTo>
                <a:cubicBezTo>
                  <a:pt x="1279836" y="4337442"/>
                  <a:pt x="1043449" y="4376351"/>
                  <a:pt x="803148" y="4351338"/>
                </a:cubicBezTo>
                <a:cubicBezTo>
                  <a:pt x="562847" y="4326325"/>
                  <a:pt x="398824" y="4357255"/>
                  <a:pt x="0" y="4351338"/>
                </a:cubicBezTo>
                <a:cubicBezTo>
                  <a:pt x="9272" y="4115210"/>
                  <a:pt x="-19685" y="4021594"/>
                  <a:pt x="0" y="3773232"/>
                </a:cubicBezTo>
                <a:cubicBezTo>
                  <a:pt x="19685" y="3524870"/>
                  <a:pt x="11782" y="3408025"/>
                  <a:pt x="0" y="3282152"/>
                </a:cubicBezTo>
                <a:cubicBezTo>
                  <a:pt x="-11782" y="3156279"/>
                  <a:pt x="-9462" y="2875108"/>
                  <a:pt x="0" y="2747559"/>
                </a:cubicBezTo>
                <a:cubicBezTo>
                  <a:pt x="9462" y="2620010"/>
                  <a:pt x="-19530" y="2326347"/>
                  <a:pt x="0" y="2169453"/>
                </a:cubicBezTo>
                <a:cubicBezTo>
                  <a:pt x="19530" y="2012559"/>
                  <a:pt x="11559" y="1661083"/>
                  <a:pt x="0" y="1504320"/>
                </a:cubicBezTo>
                <a:cubicBezTo>
                  <a:pt x="-11559" y="1347557"/>
                  <a:pt x="-24305" y="1025837"/>
                  <a:pt x="0" y="795673"/>
                </a:cubicBezTo>
                <a:cubicBezTo>
                  <a:pt x="24305" y="565509"/>
                  <a:pt x="-25881" y="341679"/>
                  <a:pt x="0" y="0"/>
                </a:cubicBezTo>
                <a:close/>
              </a:path>
              <a:path w="5181600" h="4351338" stroke="0" extrusionOk="0">
                <a:moveTo>
                  <a:pt x="0" y="0"/>
                </a:moveTo>
                <a:cubicBezTo>
                  <a:pt x="132790" y="-28206"/>
                  <a:pt x="314730" y="-6687"/>
                  <a:pt x="595884" y="0"/>
                </a:cubicBezTo>
                <a:cubicBezTo>
                  <a:pt x="877038" y="6687"/>
                  <a:pt x="1077160" y="-15974"/>
                  <a:pt x="1347216" y="0"/>
                </a:cubicBezTo>
                <a:cubicBezTo>
                  <a:pt x="1617272" y="15974"/>
                  <a:pt x="1863405" y="15325"/>
                  <a:pt x="1994916" y="0"/>
                </a:cubicBezTo>
                <a:cubicBezTo>
                  <a:pt x="2126427" y="-15325"/>
                  <a:pt x="2296820" y="-3232"/>
                  <a:pt x="2590800" y="0"/>
                </a:cubicBezTo>
                <a:cubicBezTo>
                  <a:pt x="2884780" y="3232"/>
                  <a:pt x="2981292" y="-14074"/>
                  <a:pt x="3134868" y="0"/>
                </a:cubicBezTo>
                <a:cubicBezTo>
                  <a:pt x="3288444" y="14074"/>
                  <a:pt x="3687634" y="14257"/>
                  <a:pt x="3886200" y="0"/>
                </a:cubicBezTo>
                <a:cubicBezTo>
                  <a:pt x="4084766" y="-14257"/>
                  <a:pt x="4168397" y="12632"/>
                  <a:pt x="4378452" y="0"/>
                </a:cubicBezTo>
                <a:cubicBezTo>
                  <a:pt x="4588507" y="-12632"/>
                  <a:pt x="5010465" y="-31311"/>
                  <a:pt x="5181600" y="0"/>
                </a:cubicBezTo>
                <a:cubicBezTo>
                  <a:pt x="5179696" y="237483"/>
                  <a:pt x="5175196" y="391796"/>
                  <a:pt x="5181600" y="534593"/>
                </a:cubicBezTo>
                <a:cubicBezTo>
                  <a:pt x="5188004" y="677390"/>
                  <a:pt x="5174767" y="831594"/>
                  <a:pt x="5181600" y="1069186"/>
                </a:cubicBezTo>
                <a:cubicBezTo>
                  <a:pt x="5188433" y="1306778"/>
                  <a:pt x="5202284" y="1375411"/>
                  <a:pt x="5181600" y="1647292"/>
                </a:cubicBezTo>
                <a:cubicBezTo>
                  <a:pt x="5160916" y="1919173"/>
                  <a:pt x="5187478" y="2106776"/>
                  <a:pt x="5181600" y="2225399"/>
                </a:cubicBezTo>
                <a:cubicBezTo>
                  <a:pt x="5175722" y="2344022"/>
                  <a:pt x="5177635" y="2551882"/>
                  <a:pt x="5181600" y="2847018"/>
                </a:cubicBezTo>
                <a:cubicBezTo>
                  <a:pt x="5185565" y="3142154"/>
                  <a:pt x="5195256" y="3212751"/>
                  <a:pt x="5181600" y="3381611"/>
                </a:cubicBezTo>
                <a:cubicBezTo>
                  <a:pt x="5167944" y="3550471"/>
                  <a:pt x="5137841" y="4086660"/>
                  <a:pt x="5181600" y="4351338"/>
                </a:cubicBezTo>
                <a:cubicBezTo>
                  <a:pt x="4995731" y="4372285"/>
                  <a:pt x="4868004" y="4373369"/>
                  <a:pt x="4689348" y="4351338"/>
                </a:cubicBezTo>
                <a:cubicBezTo>
                  <a:pt x="4510692" y="4329307"/>
                  <a:pt x="4415132" y="4341522"/>
                  <a:pt x="4197096" y="4351338"/>
                </a:cubicBezTo>
                <a:cubicBezTo>
                  <a:pt x="3979060" y="4361154"/>
                  <a:pt x="3785138" y="4346134"/>
                  <a:pt x="3601212" y="4351338"/>
                </a:cubicBezTo>
                <a:cubicBezTo>
                  <a:pt x="3417286" y="4356542"/>
                  <a:pt x="3222563" y="4358531"/>
                  <a:pt x="3108960" y="4351338"/>
                </a:cubicBezTo>
                <a:cubicBezTo>
                  <a:pt x="2995357" y="4344145"/>
                  <a:pt x="2681028" y="4380622"/>
                  <a:pt x="2409444" y="4351338"/>
                </a:cubicBezTo>
                <a:cubicBezTo>
                  <a:pt x="2137860" y="4322054"/>
                  <a:pt x="2019794" y="4332654"/>
                  <a:pt x="1813560" y="4351338"/>
                </a:cubicBezTo>
                <a:cubicBezTo>
                  <a:pt x="1607326" y="4370022"/>
                  <a:pt x="1424587" y="4359841"/>
                  <a:pt x="1269492" y="4351338"/>
                </a:cubicBezTo>
                <a:cubicBezTo>
                  <a:pt x="1114397" y="4342835"/>
                  <a:pt x="925156" y="4335932"/>
                  <a:pt x="777240" y="4351338"/>
                </a:cubicBezTo>
                <a:cubicBezTo>
                  <a:pt x="629324" y="4366744"/>
                  <a:pt x="283287" y="4313036"/>
                  <a:pt x="0" y="4351338"/>
                </a:cubicBezTo>
                <a:cubicBezTo>
                  <a:pt x="9453" y="4183690"/>
                  <a:pt x="10514" y="3919951"/>
                  <a:pt x="0" y="3686205"/>
                </a:cubicBezTo>
                <a:cubicBezTo>
                  <a:pt x="-10514" y="3452459"/>
                  <a:pt x="-5563" y="3394038"/>
                  <a:pt x="0" y="3151612"/>
                </a:cubicBezTo>
                <a:cubicBezTo>
                  <a:pt x="5563" y="2909186"/>
                  <a:pt x="-7109" y="2789434"/>
                  <a:pt x="0" y="2486479"/>
                </a:cubicBezTo>
                <a:cubicBezTo>
                  <a:pt x="7109" y="2183524"/>
                  <a:pt x="10364" y="2118863"/>
                  <a:pt x="0" y="1821346"/>
                </a:cubicBezTo>
                <a:cubicBezTo>
                  <a:pt x="-10364" y="1523829"/>
                  <a:pt x="20406" y="1502749"/>
                  <a:pt x="0" y="1286753"/>
                </a:cubicBezTo>
                <a:cubicBezTo>
                  <a:pt x="-20406" y="1070757"/>
                  <a:pt x="-2393" y="989626"/>
                  <a:pt x="0" y="795673"/>
                </a:cubicBezTo>
                <a:cubicBezTo>
                  <a:pt x="2393" y="601720"/>
                  <a:pt x="38543" y="308860"/>
                  <a:pt x="0" y="0"/>
                </a:cubicBezTo>
                <a:close/>
              </a:path>
            </a:pathLst>
          </a:custGeom>
        </p:spPr>
        <p:txBody>
          <a:bodyPr vert="horz" lIns="91440" tIns="45720" rIns="91440" bIns="45720" rtlCol="0" anchor="t">
            <a:normAutofit/>
          </a:bodyPr>
          <a:lstStyle/>
          <a:p>
            <a:pPr marL="685800" lvl="0" indent="-228600">
              <a:spcAft>
                <a:spcPts val="800"/>
              </a:spcAft>
              <a:buFont typeface="Arial" panose="020B0604020202020204" pitchFamily="34" charset="0"/>
              <a:buChar char="•"/>
            </a:pPr>
            <a:r>
              <a:rPr lang="en-US" sz="3200" dirty="0">
                <a:effectLst/>
                <a:latin typeface="+mn-lt"/>
                <a:cs typeface="+mn-cs"/>
              </a:rPr>
              <a:t>Definition</a:t>
            </a:r>
          </a:p>
          <a:p>
            <a:pPr marL="685800" lvl="0" indent="-228600">
              <a:spcAft>
                <a:spcPts val="800"/>
              </a:spcAft>
              <a:buFont typeface="Arial" panose="020B0604020202020204" pitchFamily="34" charset="0"/>
              <a:buChar char="•"/>
            </a:pPr>
            <a:r>
              <a:rPr lang="en-US" sz="3200" dirty="0">
                <a:latin typeface="+mn-lt"/>
                <a:cs typeface="+mn-cs"/>
              </a:rPr>
              <a:t>Key Elements of Planning</a:t>
            </a:r>
          </a:p>
          <a:p>
            <a:pPr marL="685800" lvl="0" indent="-228600">
              <a:spcAft>
                <a:spcPts val="800"/>
              </a:spcAft>
              <a:buFont typeface="Arial" panose="020B0604020202020204" pitchFamily="34" charset="0"/>
              <a:buChar char="•"/>
            </a:pPr>
            <a:r>
              <a:rPr lang="en-US" sz="3200" dirty="0">
                <a:latin typeface="+mn-lt"/>
                <a:cs typeface="+mn-cs"/>
              </a:rPr>
              <a:t>Importance of Planning</a:t>
            </a:r>
          </a:p>
          <a:p>
            <a:pPr marL="685800" lvl="0" indent="-228600">
              <a:spcAft>
                <a:spcPts val="800"/>
              </a:spcAft>
              <a:buFont typeface="Arial" panose="020B0604020202020204" pitchFamily="34" charset="0"/>
              <a:buChar char="•"/>
            </a:pPr>
            <a:r>
              <a:rPr lang="en-US" sz="3200" dirty="0">
                <a:latin typeface="+mn-lt"/>
                <a:cs typeface="+mn-cs"/>
              </a:rPr>
              <a:t>Questions</a:t>
            </a:r>
            <a:endParaRPr lang="en-US" sz="2200" dirty="0">
              <a:latin typeface="+mn-lt"/>
              <a:cs typeface="+mn-cs"/>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24E1593F-C6A5-48D7-8322-BC8526C86B25}" type="slidenum">
              <a:rPr lang="en-US" sz="1200" smtClean="0">
                <a:solidFill>
                  <a:schemeClr val="tx1">
                    <a:tint val="75000"/>
                  </a:schemeClr>
                </a:solidFill>
              </a:rPr>
              <a:pPr algn="r">
                <a:spcAft>
                  <a:spcPts val="600"/>
                </a:spcAft>
              </a:pPr>
              <a:t>6</a:t>
            </a:fld>
            <a:endParaRPr lang="en-US" sz="1200">
              <a:solidFill>
                <a:schemeClr val="tx1">
                  <a:tint val="75000"/>
                </a:schemeClr>
              </a:solidFill>
            </a:endParaRPr>
          </a:p>
        </p:txBody>
      </p:sp>
      <p:pic>
        <p:nvPicPr>
          <p:cNvPr id="3" name="Picture 2">
            <a:extLst>
              <a:ext uri="{FF2B5EF4-FFF2-40B4-BE49-F238E27FC236}">
                <a16:creationId xmlns:a16="http://schemas.microsoft.com/office/drawing/2014/main" id="{03D87781-BF76-B500-3252-16E805668AEE}"/>
              </a:ext>
            </a:extLst>
          </p:cNvPr>
          <p:cNvPicPr>
            <a:picLocks noChangeAspect="1"/>
          </p:cNvPicPr>
          <p:nvPr/>
        </p:nvPicPr>
        <p:blipFill>
          <a:blip r:embed="rId2"/>
          <a:stretch>
            <a:fillRect/>
          </a:stretch>
        </p:blipFill>
        <p:spPr>
          <a:xfrm>
            <a:off x="5405437" y="386862"/>
            <a:ext cx="6410325" cy="5715000"/>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FBE9-A68D-8976-1922-BEA4ECD5D434}"/>
              </a:ext>
            </a:extLst>
          </p:cNvPr>
          <p:cNvSpPr>
            <a:spLocks noGrp="1"/>
          </p:cNvSpPr>
          <p:nvPr>
            <p:ph type="title"/>
          </p:nvPr>
        </p:nvSpPr>
        <p:spPr/>
        <p:txBody>
          <a:bodyPr/>
          <a:lstStyle/>
          <a:p>
            <a:r>
              <a:rPr lang="en-US" sz="7200" dirty="0"/>
              <a:t>Planning</a:t>
            </a:r>
            <a:endParaRPr lang="en-AE" dirty="0"/>
          </a:p>
        </p:txBody>
      </p:sp>
      <p:sp>
        <p:nvSpPr>
          <p:cNvPr id="3" name="Content Placeholder 2">
            <a:extLst>
              <a:ext uri="{FF2B5EF4-FFF2-40B4-BE49-F238E27FC236}">
                <a16:creationId xmlns:a16="http://schemas.microsoft.com/office/drawing/2014/main" id="{6B9E77FB-2C9A-8DEA-1D71-C75F300E7DF1}"/>
              </a:ext>
            </a:extLst>
          </p:cNvPr>
          <p:cNvSpPr>
            <a:spLocks noGrp="1"/>
          </p:cNvSpPr>
          <p:nvPr>
            <p:ph idx="1"/>
          </p:nvPr>
        </p:nvSpPr>
        <p:spPr/>
        <p:txBody>
          <a:bodyPr>
            <a:normAutofit/>
          </a:bodyPr>
          <a:lstStyle/>
          <a:p>
            <a:r>
              <a:rPr lang="en-US" sz="4400" dirty="0">
                <a:solidFill>
                  <a:srgbClr val="0070C0"/>
                </a:solidFill>
              </a:rPr>
              <a:t>Planning</a:t>
            </a:r>
            <a:r>
              <a:rPr lang="en-US" sz="4400" dirty="0"/>
              <a:t> is a fundamental function of management that involves the process of setting goals, outlining strategies, and deciding on the actions needed to achieve those goals. It is like creating a roadmap for an organization, providing direction and purpose.</a:t>
            </a:r>
            <a:endParaRPr lang="en-AE" sz="4400" dirty="0"/>
          </a:p>
        </p:txBody>
      </p:sp>
      <p:sp>
        <p:nvSpPr>
          <p:cNvPr id="4" name="Slide Number Placeholder 3">
            <a:extLst>
              <a:ext uri="{FF2B5EF4-FFF2-40B4-BE49-F238E27FC236}">
                <a16:creationId xmlns:a16="http://schemas.microsoft.com/office/drawing/2014/main" id="{0AE3D8B7-EF70-973F-D9E3-4906F0FB8717}"/>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927254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496F-D96C-DBBF-925E-9E5EABB56DB2}"/>
              </a:ext>
            </a:extLst>
          </p:cNvPr>
          <p:cNvSpPr>
            <a:spLocks noGrp="1"/>
          </p:cNvSpPr>
          <p:nvPr>
            <p:ph type="title"/>
          </p:nvPr>
        </p:nvSpPr>
        <p:spPr/>
        <p:txBody>
          <a:bodyPr>
            <a:normAutofit/>
          </a:bodyPr>
          <a:lstStyle/>
          <a:p>
            <a:r>
              <a:rPr lang="en-US" sz="8800" dirty="0"/>
              <a:t>Important terms</a:t>
            </a:r>
            <a:endParaRPr lang="en-AE" sz="8800" dirty="0"/>
          </a:p>
        </p:txBody>
      </p:sp>
      <p:sp>
        <p:nvSpPr>
          <p:cNvPr id="3" name="Content Placeholder 2">
            <a:extLst>
              <a:ext uri="{FF2B5EF4-FFF2-40B4-BE49-F238E27FC236}">
                <a16:creationId xmlns:a16="http://schemas.microsoft.com/office/drawing/2014/main" id="{CA5BCE13-FA8A-3719-66F2-C6A0B95F08BD}"/>
              </a:ext>
            </a:extLst>
          </p:cNvPr>
          <p:cNvSpPr>
            <a:spLocks noGrp="1"/>
          </p:cNvSpPr>
          <p:nvPr>
            <p:ph sz="half" idx="1"/>
          </p:nvPr>
        </p:nvSpPr>
        <p:spPr/>
        <p:txBody>
          <a:bodyPr>
            <a:normAutofit fontScale="92500" lnSpcReduction="10000"/>
          </a:bodyPr>
          <a:lstStyle/>
          <a:p>
            <a:pPr marL="457200" indent="-457200">
              <a:lnSpc>
                <a:spcPct val="160000"/>
              </a:lnSpc>
              <a:buFont typeface="Arial" panose="020B0604020202020204" pitchFamily="34" charset="0"/>
              <a:buChar char="•"/>
            </a:pPr>
            <a:r>
              <a:rPr lang="en-US" sz="4400" dirty="0"/>
              <a:t>Planning</a:t>
            </a:r>
          </a:p>
          <a:p>
            <a:pPr marL="457200" indent="-457200">
              <a:lnSpc>
                <a:spcPct val="160000"/>
              </a:lnSpc>
              <a:buFont typeface="Arial" panose="020B0604020202020204" pitchFamily="34" charset="0"/>
              <a:buChar char="•"/>
            </a:pPr>
            <a:r>
              <a:rPr lang="en-US" sz="4400" dirty="0"/>
              <a:t>Organization</a:t>
            </a:r>
          </a:p>
          <a:p>
            <a:pPr marL="457200" indent="-457200">
              <a:lnSpc>
                <a:spcPct val="160000"/>
              </a:lnSpc>
              <a:buFont typeface="Arial" panose="020B0604020202020204" pitchFamily="34" charset="0"/>
              <a:buChar char="•"/>
            </a:pPr>
            <a:r>
              <a:rPr lang="en-US" sz="4400" dirty="0"/>
              <a:t>Setting goals</a:t>
            </a:r>
          </a:p>
          <a:p>
            <a:pPr marL="457200" indent="-457200">
              <a:lnSpc>
                <a:spcPct val="160000"/>
              </a:lnSpc>
              <a:buFont typeface="Arial" panose="020B0604020202020204" pitchFamily="34" charset="0"/>
              <a:buChar char="•"/>
            </a:pPr>
            <a:r>
              <a:rPr lang="en-US" sz="4400" dirty="0"/>
              <a:t>Strategy</a:t>
            </a:r>
          </a:p>
          <a:p>
            <a:pPr marL="457200" indent="-457200">
              <a:buFont typeface="Arial" panose="020B0604020202020204" pitchFamily="34" charset="0"/>
              <a:buChar char="•"/>
            </a:pPr>
            <a:endParaRPr lang="en-AE" dirty="0"/>
          </a:p>
        </p:txBody>
      </p:sp>
      <p:sp>
        <p:nvSpPr>
          <p:cNvPr id="4" name="Content Placeholder 3">
            <a:extLst>
              <a:ext uri="{FF2B5EF4-FFF2-40B4-BE49-F238E27FC236}">
                <a16:creationId xmlns:a16="http://schemas.microsoft.com/office/drawing/2014/main" id="{C781AF55-FB5A-C8D5-7D65-19AF8FB252B1}"/>
              </a:ext>
            </a:extLst>
          </p:cNvPr>
          <p:cNvSpPr>
            <a:spLocks noGrp="1"/>
          </p:cNvSpPr>
          <p:nvPr>
            <p:ph sz="half" idx="2"/>
          </p:nvPr>
        </p:nvSpPr>
        <p:spPr/>
        <p:txBody>
          <a:bodyPr>
            <a:normAutofit fontScale="92500" lnSpcReduction="10000"/>
          </a:bodyPr>
          <a:lstStyle/>
          <a:p>
            <a:pPr marL="457200" indent="-457200">
              <a:lnSpc>
                <a:spcPct val="150000"/>
              </a:lnSpc>
              <a:buFont typeface="Arial" panose="020B0604020202020204" pitchFamily="34" charset="0"/>
              <a:buChar char="•"/>
              <a:defRPr/>
            </a:pPr>
            <a:r>
              <a:rPr lang="en-US" sz="4400" dirty="0"/>
              <a:t>Market share</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4400" dirty="0">
                <a:solidFill>
                  <a:prstClr val="black"/>
                </a:solidFill>
              </a:rPr>
              <a:t>Risk assessment</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Innovation </a:t>
            </a:r>
            <a:r>
              <a:rPr kumimoji="0" lang="ar-SA" sz="4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ابتكار</a:t>
            </a:r>
            <a:endParaRPr kumimoji="0" lang="en-US" sz="4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endParaRPr lang="en-AE" dirty="0"/>
          </a:p>
        </p:txBody>
      </p:sp>
      <p:sp>
        <p:nvSpPr>
          <p:cNvPr id="5" name="Slide Number Placeholder 4">
            <a:extLst>
              <a:ext uri="{FF2B5EF4-FFF2-40B4-BE49-F238E27FC236}">
                <a16:creationId xmlns:a16="http://schemas.microsoft.com/office/drawing/2014/main" id="{907AEEC8-F8C9-7C01-DA01-2473CCD03D98}"/>
              </a:ext>
            </a:extLst>
          </p:cNvPr>
          <p:cNvSpPr>
            <a:spLocks noGrp="1"/>
          </p:cNvSpPr>
          <p:nvPr>
            <p:ph type="sldNum" sz="quarter" idx="12"/>
          </p:nvPr>
        </p:nvSpPr>
        <p:spPr/>
        <p:txBody>
          <a:bodyPr/>
          <a:lstStyle/>
          <a:p>
            <a:fld id="{24E1593F-C6A5-48D7-8322-BC8526C86B25}" type="slidenum">
              <a:rPr lang="en-AE" smtClean="0"/>
              <a:pPr/>
              <a:t>8</a:t>
            </a:fld>
            <a:endParaRPr lang="en-AE" dirty="0"/>
          </a:p>
        </p:txBody>
      </p:sp>
    </p:spTree>
    <p:extLst>
      <p:ext uri="{BB962C8B-B14F-4D97-AF65-F5344CB8AC3E}">
        <p14:creationId xmlns:p14="http://schemas.microsoft.com/office/powerpoint/2010/main" val="104894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9</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4209544036"/>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400" dirty="0"/>
                        <a:t>It is the managerial function that involves the process of setting organizational goals, defining strategies to achieve those goals, and outlining the tasks and activities required for their accomplishment. It is a forward-looking process that helps organizations anticipate future challenges and opportunities, allowing them to develop a roadmap for success.</a:t>
                      </a:r>
                      <a:endParaRPr lang="en-AE" sz="24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488440" y="4283342"/>
            <a:ext cx="2377440" cy="830997"/>
          </a:xfrm>
          <a:prstGeom prst="rect">
            <a:avLst/>
          </a:prstGeom>
          <a:noFill/>
        </p:spPr>
        <p:txBody>
          <a:bodyPr wrap="square" rtlCol="0">
            <a:spAutoFit/>
          </a:bodyPr>
          <a:lstStyle/>
          <a:p>
            <a:r>
              <a:rPr lang="en-US" sz="4800" dirty="0">
                <a:solidFill>
                  <a:srgbClr val="FF0000"/>
                </a:solidFill>
              </a:rPr>
              <a:t>Planning</a:t>
            </a:r>
            <a:endParaRPr lang="en-AE"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Strategy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Planning</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Organization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Market share </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Innovation</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33594801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TotalTime>
  <Words>1670</Words>
  <Application>Microsoft Office PowerPoint</Application>
  <PresentationFormat>Widescreen</PresentationFormat>
  <Paragraphs>235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 Narrow</vt:lpstr>
      <vt:lpstr>Arial</vt:lpstr>
      <vt:lpstr>Calibri</vt:lpstr>
      <vt:lpstr>Calibri Light</vt:lpstr>
      <vt:lpstr>Tahoma,Bold</vt:lpstr>
      <vt:lpstr>Times New Roman</vt:lpstr>
      <vt:lpstr>Office Theme</vt:lpstr>
      <vt:lpstr>Managerial Readings</vt:lpstr>
      <vt:lpstr>Content</vt:lpstr>
      <vt:lpstr>MODE OF ASSESSMENTS</vt:lpstr>
      <vt:lpstr>Semester and Final Exams</vt:lpstr>
      <vt:lpstr>Assignment 3</vt:lpstr>
      <vt:lpstr>Chapter 3. Planning</vt:lpstr>
      <vt:lpstr>Planning</vt:lpstr>
      <vt:lpstr>Important terms</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Key Elements of Planning</vt:lpstr>
      <vt:lpstr>Key Elements of Planning</vt:lpstr>
      <vt:lpstr>Key Elements of Planning</vt:lpstr>
      <vt:lpstr>Key Elements of Planning</vt:lpstr>
      <vt:lpstr>Key Elements of Planning</vt:lpstr>
      <vt:lpstr>Importance of Planning</vt:lpstr>
      <vt:lpstr>Importance of Planning</vt:lpstr>
      <vt:lpstr>Importance of Planning</vt:lpstr>
      <vt:lpstr>Importance of Planning</vt:lpstr>
      <vt:lpstr>Importance of Planning</vt:lpstr>
      <vt:lpstr>Planning (summary)</vt:lpstr>
      <vt:lpstr>Fill in the blanks with the most appropriate words from the table.</vt:lpstr>
      <vt:lpstr>Answer the following essay questions:</vt:lpstr>
      <vt:lpstr>Answer the following essay questions:</vt:lpstr>
      <vt:lpstr>Answer the following essay questions:</vt:lpstr>
      <vt:lpstr>Answer the following essay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145</cp:revision>
  <dcterms:created xsi:type="dcterms:W3CDTF">2023-10-15T14:15:01Z</dcterms:created>
  <dcterms:modified xsi:type="dcterms:W3CDTF">2025-05-03T16:21:08Z</dcterms:modified>
</cp:coreProperties>
</file>