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8" r:id="rId4"/>
  </p:sldMasterIdLst>
  <p:notesMasterIdLst>
    <p:notesMasterId r:id="rId30"/>
  </p:notesMasterIdLst>
  <p:sldIdLst>
    <p:sldId id="288" r:id="rId5"/>
    <p:sldId id="289" r:id="rId6"/>
    <p:sldId id="256" r:id="rId7"/>
    <p:sldId id="296" r:id="rId8"/>
    <p:sldId id="298" r:id="rId9"/>
    <p:sldId id="285" r:id="rId10"/>
    <p:sldId id="292" r:id="rId11"/>
    <p:sldId id="276" r:id="rId12"/>
    <p:sldId id="299" r:id="rId13"/>
    <p:sldId id="297" r:id="rId14"/>
    <p:sldId id="286" r:id="rId15"/>
    <p:sldId id="293" r:id="rId16"/>
    <p:sldId id="274" r:id="rId17"/>
    <p:sldId id="300" r:id="rId18"/>
    <p:sldId id="287" r:id="rId19"/>
    <p:sldId id="301" r:id="rId20"/>
    <p:sldId id="279" r:id="rId21"/>
    <p:sldId id="294" r:id="rId22"/>
    <p:sldId id="280" r:id="rId23"/>
    <p:sldId id="281" r:id="rId24"/>
    <p:sldId id="282" r:id="rId25"/>
    <p:sldId id="295" r:id="rId26"/>
    <p:sldId id="302" r:id="rId27"/>
    <p:sldId id="283" r:id="rId28"/>
    <p:sldId id="29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501"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28-Mar-19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18FF2-5860-41F6-9E3F-74C366024159}" type="slidenum">
              <a:rPr lang="en-US" smtClean="0"/>
              <a:t>1</a:t>
            </a:fld>
            <a:endParaRPr lang="en-US"/>
          </a:p>
        </p:txBody>
      </p:sp>
    </p:spTree>
    <p:extLst>
      <p:ext uri="{BB962C8B-B14F-4D97-AF65-F5344CB8AC3E}">
        <p14:creationId xmlns:p14="http://schemas.microsoft.com/office/powerpoint/2010/main" val="172444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17</a:t>
            </a:fld>
            <a:endParaRPr lang="en-US" dirty="0"/>
          </a:p>
        </p:txBody>
      </p:sp>
    </p:spTree>
    <p:extLst>
      <p:ext uri="{BB962C8B-B14F-4D97-AF65-F5344CB8AC3E}">
        <p14:creationId xmlns:p14="http://schemas.microsoft.com/office/powerpoint/2010/main" val="356397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18</a:t>
            </a:fld>
            <a:endParaRPr lang="en-US" dirty="0"/>
          </a:p>
        </p:txBody>
      </p:sp>
    </p:spTree>
    <p:extLst>
      <p:ext uri="{BB962C8B-B14F-4D97-AF65-F5344CB8AC3E}">
        <p14:creationId xmlns:p14="http://schemas.microsoft.com/office/powerpoint/2010/main" val="16636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28600" y="544513"/>
            <a:ext cx="7178675" cy="4038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AA3980-840C-4FE2-84E2-3635B93CAE40}" type="slidenum">
              <a:rPr lang="en-US"/>
              <a:pPr eaLnBrk="1" hangingPunct="1"/>
              <a:t>25</a:t>
            </a:fld>
            <a:endParaRPr lang="en-US"/>
          </a:p>
        </p:txBody>
      </p:sp>
    </p:spTree>
    <p:extLst>
      <p:ext uri="{BB962C8B-B14F-4D97-AF65-F5344CB8AC3E}">
        <p14:creationId xmlns:p14="http://schemas.microsoft.com/office/powerpoint/2010/main" val="1082499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C34588C-A24E-41CC-8B05-EB5554DC885E}" type="datetime1">
              <a:rPr lang="en-US" smtClean="0"/>
              <a:t>28-Mar-19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11179400" y="6231463"/>
            <a:ext cx="551167" cy="279400"/>
          </a:xfrm>
        </p:spPr>
        <p:txBody>
          <a:bodyPr/>
          <a:lstStyle>
            <a:lvl1pPr>
              <a:defRPr sz="1200" b="1"/>
            </a:lvl1pPr>
          </a:lstStyle>
          <a:p>
            <a:fld id="{330EA680-D336-4FF7-8B7A-9848BB0A1C32}"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193ED9-46F8-4D6B-B6E4-3416E6929E05}" type="datetime1">
              <a:rPr lang="en-US" smtClean="0"/>
              <a:t>28-Mar-19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EB9381-85A5-4CF4-A05A-EC966C0C44A0}" type="datetime1">
              <a:rPr lang="en-US" smtClean="0"/>
              <a:t>28-Mar-19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D0F2B-BB68-4328-AAFE-B7ACB067B0A5}" type="datetime1">
              <a:rPr lang="en-US" smtClean="0"/>
              <a:t>28-Mar-19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5" name="Date Placeholder 4"/>
          <p:cNvSpPr>
            <a:spLocks noGrp="1"/>
          </p:cNvSpPr>
          <p:nvPr>
            <p:ph type="dt" sz="half" idx="10"/>
          </p:nvPr>
        </p:nvSpPr>
        <p:spPr/>
        <p:txBody>
          <a:bodyPr/>
          <a:lstStyle/>
          <a:p>
            <a:fld id="{661EEDDD-4601-4DF0-B1B0-6D07EAA5666A}" type="datetime1">
              <a:rPr lang="en-US" smtClean="0"/>
              <a:t>28-Mar-19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0" name="Parallelogram 9">
            <a:extLst>
              <a:ext uri="{FF2B5EF4-FFF2-40B4-BE49-F238E27FC236}">
                <a16:creationId xmlns:a16="http://schemas.microsoft.com/office/drawing/2014/main" xmlns=""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Rounded Corners 10">
            <a:extLst>
              <a:ext uri="{FF2B5EF4-FFF2-40B4-BE49-F238E27FC236}">
                <a16:creationId xmlns:a16="http://schemas.microsoft.com/office/drawing/2014/main" xmlns=""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Picture Placeholder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ZA" dirty="0"/>
              <a:t>Insert Photo or Drag &amp; Drop your Photo</a:t>
            </a:r>
          </a:p>
        </p:txBody>
      </p:sp>
      <p:sp>
        <p:nvSpPr>
          <p:cNvPr id="13" name="Text Placeholder 3">
            <a:extLst>
              <a:ext uri="{FF2B5EF4-FFF2-40B4-BE49-F238E27FC236}">
                <a16:creationId xmlns:a16="http://schemas.microsoft.com/office/drawing/2014/main" xmlns=""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C7AE3-D23E-4424-9147-B0B4B49696C7}" type="datetime1">
              <a:rPr lang="en-US" smtClean="0"/>
              <a:t>28-Mar-19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xmlns=""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056B39-7A05-4805-B80A-AEC7AA7C3CF6}" type="datetime1">
              <a:rPr lang="en-US" smtClean="0"/>
              <a:t>28-Mar-19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A955C-19DC-4F1E-BB5D-5F839B9F6AB0}" type="datetime1">
              <a:rPr lang="en-US" smtClean="0"/>
              <a:t>28-Mar-19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82646-9F9B-4E3B-A8B8-1CED37474080}" type="datetime1">
              <a:rPr lang="en-US" smtClean="0"/>
              <a:t>28-Mar-19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273367" y="6400800"/>
            <a:ext cx="542697" cy="279400"/>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2" y="982132"/>
            <a:ext cx="9601196" cy="1303867"/>
          </a:xfrm>
        </p:spPr>
        <p:txBody>
          <a:bodyPr/>
          <a:lstStyle/>
          <a:p>
            <a:r>
              <a:rPr lang="en-US"/>
              <a:t>Click to edit Master title style</a:t>
            </a:r>
            <a:endParaRPr lang="en-US" dirty="0"/>
          </a:p>
        </p:txBody>
      </p:sp>
      <p:sp>
        <p:nvSpPr>
          <p:cNvPr id="3" name="Content Placeholder 2"/>
          <p:cNvSpPr>
            <a:spLocks noGrp="1"/>
          </p:cNvSpPr>
          <p:nvPr>
            <p:ph idx="1"/>
          </p:nvPr>
        </p:nvSpPr>
        <p:spPr>
          <a:xfrm>
            <a:off x="1295401" y="4804495"/>
            <a:ext cx="2952000" cy="1109133"/>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B618B696-BE8D-49DA-863C-6020BC171B4E}" type="datetime1">
              <a:rPr lang="en-US" smtClean="0"/>
              <a:t>28-Mar-19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9" name="Content Placeholder 2">
            <a:extLst>
              <a:ext uri="{FF2B5EF4-FFF2-40B4-BE49-F238E27FC236}">
                <a16:creationId xmlns:a16="http://schemas.microsoft.com/office/drawing/2014/main" xmlns="" id="{D2FC6D4A-DA65-4AB4-A214-ABFCCC77CE2F}"/>
              </a:ext>
            </a:extLst>
          </p:cNvPr>
          <p:cNvSpPr>
            <a:spLocks noGrp="1"/>
          </p:cNvSpPr>
          <p:nvPr>
            <p:ph idx="13"/>
          </p:nvPr>
        </p:nvSpPr>
        <p:spPr>
          <a:xfrm>
            <a:off x="4620000" y="4804495"/>
            <a:ext cx="2952000" cy="1109133"/>
          </a:xfrm>
        </p:spPr>
        <p:txBody>
          <a:bodyPr/>
          <a:lstStyle/>
          <a:p>
            <a:pPr lvl="0"/>
            <a:r>
              <a:rPr lang="en-US"/>
              <a:t>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xmlns="" id="{64EDB116-654D-48D8-BED5-DCA5C06DA378}"/>
              </a:ext>
            </a:extLst>
          </p:cNvPr>
          <p:cNvSpPr>
            <a:spLocks noGrp="1"/>
          </p:cNvSpPr>
          <p:nvPr>
            <p:ph idx="14"/>
          </p:nvPr>
        </p:nvSpPr>
        <p:spPr>
          <a:xfrm>
            <a:off x="7944598" y="4804495"/>
            <a:ext cx="2952000" cy="1109133"/>
          </a:xfrm>
        </p:spPr>
        <p:txBody>
          <a:bodyPr/>
          <a:lstStyle/>
          <a:p>
            <a:pPr lvl="0"/>
            <a:r>
              <a:rPr lang="en-US"/>
              <a:t>Edit Master text styles</a:t>
            </a:r>
          </a:p>
          <a:p>
            <a:pPr lvl="1"/>
            <a:r>
              <a:rPr lang="en-US"/>
              <a:t>Second level</a:t>
            </a:r>
          </a:p>
          <a:p>
            <a:pPr lvl="2"/>
            <a:r>
              <a:rPr lang="en-US"/>
              <a:t>Third level</a:t>
            </a:r>
          </a:p>
        </p:txBody>
      </p:sp>
      <p:sp>
        <p:nvSpPr>
          <p:cNvPr id="12" name="Picture Placeholder 11">
            <a:extLst>
              <a:ext uri="{FF2B5EF4-FFF2-40B4-BE49-F238E27FC236}">
                <a16:creationId xmlns:a16="http://schemas.microsoft.com/office/drawing/2014/main" xmlns=""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ZA" dirty="0"/>
              <a:t>Insert Icon or Picture</a:t>
            </a:r>
          </a:p>
        </p:txBody>
      </p:sp>
      <p:sp>
        <p:nvSpPr>
          <p:cNvPr id="14" name="Picture Placeholder 13">
            <a:extLst>
              <a:ext uri="{FF2B5EF4-FFF2-40B4-BE49-F238E27FC236}">
                <a16:creationId xmlns:a16="http://schemas.microsoft.com/office/drawing/2014/main" xmlns=""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ZA" dirty="0"/>
              <a:t>Insert Icon or Picture</a:t>
            </a:r>
          </a:p>
        </p:txBody>
      </p:sp>
      <p:sp>
        <p:nvSpPr>
          <p:cNvPr id="16" name="Picture Placeholder 15">
            <a:extLst>
              <a:ext uri="{FF2B5EF4-FFF2-40B4-BE49-F238E27FC236}">
                <a16:creationId xmlns:a16="http://schemas.microsoft.com/office/drawing/2014/main" xmlns=""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ZA"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1A0F5C-E45F-4D53-BE01-A5B0959BC1E5}" type="datetime1">
              <a:rPr lang="en-US" smtClean="0"/>
              <a:t>28-Mar-19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0" name="Parallelogram 9">
            <a:extLst>
              <a:ext uri="{FF2B5EF4-FFF2-40B4-BE49-F238E27FC236}">
                <a16:creationId xmlns:a16="http://schemas.microsoft.com/office/drawing/2014/main" xmlns=""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Rounded Corners 10">
            <a:extLst>
              <a:ext uri="{FF2B5EF4-FFF2-40B4-BE49-F238E27FC236}">
                <a16:creationId xmlns:a16="http://schemas.microsoft.com/office/drawing/2014/main" xmlns=""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Picture Placeholder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ZA"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dirty="0"/>
              <a:t>Click to title</a:t>
            </a:r>
          </a:p>
        </p:txBody>
      </p:sp>
      <p:sp>
        <p:nvSpPr>
          <p:cNvPr id="4" name="Date Placeholder 3"/>
          <p:cNvSpPr>
            <a:spLocks noGrp="1"/>
          </p:cNvSpPr>
          <p:nvPr>
            <p:ph type="dt" sz="half" idx="10"/>
          </p:nvPr>
        </p:nvSpPr>
        <p:spPr/>
        <p:txBody>
          <a:bodyPr/>
          <a:lstStyle/>
          <a:p>
            <a:fld id="{E067DD24-17D1-4D18-B678-BD804EDD34C7}" type="datetime1">
              <a:rPr lang="en-US" smtClean="0"/>
              <a:t>28-Mar-19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Picture Placeholder 10">
            <a:extLst>
              <a:ext uri="{FF2B5EF4-FFF2-40B4-BE49-F238E27FC236}">
                <a16:creationId xmlns:a16="http://schemas.microsoft.com/office/drawing/2014/main" xmlns=""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ZA" dirty="0"/>
              <a:t>Pictures of buildings</a:t>
            </a:r>
          </a:p>
        </p:txBody>
      </p:sp>
      <p:sp>
        <p:nvSpPr>
          <p:cNvPr id="12" name="Picture Placeholder 10">
            <a:extLst>
              <a:ext uri="{FF2B5EF4-FFF2-40B4-BE49-F238E27FC236}">
                <a16:creationId xmlns:a16="http://schemas.microsoft.com/office/drawing/2014/main" xmlns=""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ZA" dirty="0"/>
              <a:t> Pictures of jobs</a:t>
            </a:r>
          </a:p>
        </p:txBody>
      </p:sp>
      <p:sp>
        <p:nvSpPr>
          <p:cNvPr id="13" name="Picture Placeholder 10">
            <a:extLst>
              <a:ext uri="{FF2B5EF4-FFF2-40B4-BE49-F238E27FC236}">
                <a16:creationId xmlns:a16="http://schemas.microsoft.com/office/drawing/2014/main" xmlns=""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ZA" dirty="0"/>
              <a:t>Pictures of transportation</a:t>
            </a:r>
          </a:p>
        </p:txBody>
      </p:sp>
      <p:sp>
        <p:nvSpPr>
          <p:cNvPr id="14" name="Picture Placeholder 10">
            <a:extLst>
              <a:ext uri="{FF2B5EF4-FFF2-40B4-BE49-F238E27FC236}">
                <a16:creationId xmlns:a16="http://schemas.microsoft.com/office/drawing/2014/main" xmlns=""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ZA" dirty="0"/>
              <a:t>Pictures of clothing</a:t>
            </a:r>
          </a:p>
        </p:txBody>
      </p:sp>
      <p:sp>
        <p:nvSpPr>
          <p:cNvPr id="19" name="Picture Placeholder 10">
            <a:extLst>
              <a:ext uri="{FF2B5EF4-FFF2-40B4-BE49-F238E27FC236}">
                <a16:creationId xmlns:a16="http://schemas.microsoft.com/office/drawing/2014/main" xmlns=""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dirty="0"/>
              <a:t>Pictures of other items that capture the era</a:t>
            </a:r>
            <a:endParaRPr lang="en-ZA" dirty="0"/>
          </a:p>
        </p:txBody>
      </p:sp>
      <p:sp>
        <p:nvSpPr>
          <p:cNvPr id="21" name="Text Placeholder 20">
            <a:extLst>
              <a:ext uri="{FF2B5EF4-FFF2-40B4-BE49-F238E27FC236}">
                <a16:creationId xmlns:a16="http://schemas.microsoft.com/office/drawing/2014/main" xmlns=""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err="1"/>
              <a:t>Subheader</a:t>
            </a:r>
            <a:endParaRPr lang="en-ZA" dirty="0"/>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Picture Placeholder 10">
            <a:extLst>
              <a:ext uri="{FF2B5EF4-FFF2-40B4-BE49-F238E27FC236}">
                <a16:creationId xmlns:a16="http://schemas.microsoft.com/office/drawing/2014/main" xmlns=""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ZA"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a:t>Click to edit Master title style</a:t>
            </a:r>
            <a:endParaRPr lang="en-US" dirty="0"/>
          </a:p>
        </p:txBody>
      </p:sp>
      <p:pic>
        <p:nvPicPr>
          <p:cNvPr id="7" name="Picture 6" descr="HD-PanelContent-GrommetsCombined.png">
            <a:extLst>
              <a:ext uri="{FF2B5EF4-FFF2-40B4-BE49-F238E27FC236}">
                <a16:creationId xmlns:a16="http://schemas.microsoft.com/office/drawing/2014/main" xmlns=""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xmlns=""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xmlns=""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xmlns=""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884423-85FD-4774-8B8B-131953670F52}" type="datetime1">
              <a:rPr lang="en-US" smtClean="0"/>
              <a:t>28-Mar-19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0" name="Parallelogram 9">
            <a:extLst>
              <a:ext uri="{FF2B5EF4-FFF2-40B4-BE49-F238E27FC236}">
                <a16:creationId xmlns:a16="http://schemas.microsoft.com/office/drawing/2014/main" xmlns=""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Rounded Corners 10">
            <a:extLst>
              <a:ext uri="{FF2B5EF4-FFF2-40B4-BE49-F238E27FC236}">
                <a16:creationId xmlns:a16="http://schemas.microsoft.com/office/drawing/2014/main" xmlns=""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Picture Placeholder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ZA"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xmlns=""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B206A-417F-48D9-B074-50C6E3E4052E}" type="datetime1">
              <a:rPr lang="en-US" smtClean="0"/>
              <a:t>28-Mar-19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xmlns="" id="{68FEA8B0-7C15-481C-885B-E54C78BC32E7}"/>
              </a:ext>
            </a:extLst>
          </p:cNvPr>
          <p:cNvSpPr>
            <a:spLocks noGrp="1"/>
          </p:cNvSpPr>
          <p:nvPr>
            <p:ph idx="13"/>
          </p:nvPr>
        </p:nvSpPr>
        <p:spPr>
          <a:xfrm>
            <a:off x="6226935" y="982132"/>
            <a:ext cx="4669666" cy="41265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xmlns=""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FDD178-2A18-46CD-A084-C596DC603865}" type="datetime1">
              <a:rPr lang="en-US" smtClean="0"/>
              <a:t>28-Mar-19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xmlns=""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xmlns=""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xmlns=""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E76491-9CD0-4D12-927B-CA2D3139F801}" type="datetime1">
              <a:rPr lang="en-US" smtClean="0"/>
              <a:t>28-Mar-19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75" r:id="rId16"/>
  </p:sldLayoutIdLst>
  <p:hf hdr="0" ftr="0" dt="0"/>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ar-AE" sz="13800" dirty="0">
                <a:solidFill>
                  <a:srgbClr val="C00000"/>
                </a:solidFill>
                <a:cs typeface="A Sardar Hoor" pitchFamily="2" charset="-78"/>
              </a:rPr>
              <a:t>إدارة </a:t>
            </a:r>
            <a:r>
              <a:rPr lang="ar-SA" sz="13800" dirty="0">
                <a:solidFill>
                  <a:srgbClr val="C00000"/>
                </a:solidFill>
                <a:cs typeface="A Sardar Hoor" pitchFamily="2" charset="-78"/>
              </a:rPr>
              <a:t>ال</a:t>
            </a:r>
            <a:r>
              <a:rPr lang="ar-AE" sz="13800" dirty="0">
                <a:solidFill>
                  <a:srgbClr val="C00000"/>
                </a:solidFill>
                <a:cs typeface="A Sardar Hoor" pitchFamily="2" charset="-78"/>
              </a:rPr>
              <a:t>وقت</a:t>
            </a:r>
            <a:endParaRPr lang="en-US" sz="13800" dirty="0">
              <a:solidFill>
                <a:srgbClr val="C00000"/>
              </a:solidFill>
              <a:cs typeface="A Sardar Hoor" pitchFamily="2" charset="-78"/>
            </a:endParaRPr>
          </a:p>
        </p:txBody>
      </p:sp>
      <p:sp>
        <p:nvSpPr>
          <p:cNvPr id="3" name="Subtitle 2"/>
          <p:cNvSpPr>
            <a:spLocks noGrp="1"/>
          </p:cNvSpPr>
          <p:nvPr>
            <p:ph type="subTitle" idx="1"/>
          </p:nvPr>
        </p:nvSpPr>
        <p:spPr>
          <a:xfrm>
            <a:off x="2209800" y="3505200"/>
            <a:ext cx="7772400" cy="1752600"/>
          </a:xfrm>
        </p:spPr>
        <p:txBody>
          <a:bodyPr>
            <a:normAutofit fontScale="92500" lnSpcReduction="20000"/>
          </a:bodyPr>
          <a:lstStyle/>
          <a:p>
            <a:pPr algn="ctr" rtl="1"/>
            <a:r>
              <a:rPr lang="en-US" sz="3000" dirty="0"/>
              <a:t>0501100A   </a:t>
            </a:r>
          </a:p>
          <a:p>
            <a:pPr algn="ctr" rtl="1"/>
            <a:r>
              <a:rPr lang="en-US" sz="3000" dirty="0"/>
              <a:t>Introduction to Time Management</a:t>
            </a:r>
          </a:p>
          <a:p>
            <a:pPr algn="ctr" rtl="1"/>
            <a:r>
              <a:rPr lang="ar-AE" sz="4400" dirty="0">
                <a:solidFill>
                  <a:srgbClr val="C00000"/>
                </a:solidFill>
              </a:rPr>
              <a:t>د. </a:t>
            </a:r>
            <a:r>
              <a:rPr lang="ar-SA" sz="4400" dirty="0">
                <a:solidFill>
                  <a:srgbClr val="C00000"/>
                </a:solidFill>
              </a:rPr>
              <a:t>سالم الجندي</a:t>
            </a:r>
            <a:endParaRPr lang="en-US" sz="4400" dirty="0">
              <a:solidFill>
                <a:srgbClr val="C00000"/>
              </a:solidFill>
            </a:endParaRPr>
          </a:p>
          <a:p>
            <a:endParaRPr lang="en-US" dirty="0"/>
          </a:p>
        </p:txBody>
      </p:sp>
      <p:pic>
        <p:nvPicPr>
          <p:cNvPr id="4" name="Picture 3"/>
          <p:cNvPicPr>
            <a:picLocks noChangeAspect="1"/>
          </p:cNvPicPr>
          <p:nvPr/>
        </p:nvPicPr>
        <p:blipFill>
          <a:blip r:embed="rId3"/>
          <a:stretch>
            <a:fillRect/>
          </a:stretch>
        </p:blipFill>
        <p:spPr>
          <a:xfrm>
            <a:off x="287628" y="115910"/>
            <a:ext cx="2975106" cy="2743438"/>
          </a:xfrm>
          <a:prstGeom prst="rect">
            <a:avLst/>
          </a:prstGeom>
        </p:spPr>
      </p:pic>
      <p:pic>
        <p:nvPicPr>
          <p:cNvPr id="5" name="Picture 4"/>
          <p:cNvPicPr>
            <a:picLocks noChangeAspect="1"/>
          </p:cNvPicPr>
          <p:nvPr/>
        </p:nvPicPr>
        <p:blipFill>
          <a:blip r:embed="rId4"/>
          <a:stretch>
            <a:fillRect/>
          </a:stretch>
        </p:blipFill>
        <p:spPr>
          <a:xfrm>
            <a:off x="8638340" y="4572000"/>
            <a:ext cx="3124365" cy="2079578"/>
          </a:xfrm>
          <a:prstGeom prst="rect">
            <a:avLst/>
          </a:prstGeom>
        </p:spPr>
      </p:pic>
      <p:sp>
        <p:nvSpPr>
          <p:cNvPr id="6" name="Slide Number Placeholder 5"/>
          <p:cNvSpPr>
            <a:spLocks noGrp="1"/>
          </p:cNvSpPr>
          <p:nvPr>
            <p:ph type="sldNum" sz="quarter" idx="12"/>
          </p:nvPr>
        </p:nvSpPr>
        <p:spPr/>
        <p:txBody>
          <a:bodyPr/>
          <a:lstStyle/>
          <a:p>
            <a:fld id="{74ED3AA2-4478-44B5-9CDE-B23C8A57C9CF}" type="slidenum">
              <a:rPr lang="en-US" smtClean="0"/>
              <a:pPr/>
              <a:t>1</a:t>
            </a:fld>
            <a:endParaRPr lang="en-US" dirty="0"/>
          </a:p>
        </p:txBody>
      </p:sp>
    </p:spTree>
    <p:extLst>
      <p:ext uri="{BB962C8B-B14F-4D97-AF65-F5344CB8AC3E}">
        <p14:creationId xmlns:p14="http://schemas.microsoft.com/office/powerpoint/2010/main" val="3565235760"/>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pPr algn="ctr"/>
            <a:r>
              <a:rPr lang="ar-AE" sz="6600" b="1" dirty="0">
                <a:solidFill>
                  <a:srgbClr val="C00000"/>
                </a:solidFill>
              </a:rPr>
              <a:t>أسئلة للمناقشة</a:t>
            </a:r>
            <a:endParaRPr lang="en-US" sz="6600" b="1" dirty="0">
              <a:solidFill>
                <a:srgbClr val="C00000"/>
              </a:solidFill>
            </a:endParaRPr>
          </a:p>
        </p:txBody>
      </p:sp>
      <p:sp>
        <p:nvSpPr>
          <p:cNvPr id="3" name="Content Placeholder 2"/>
          <p:cNvSpPr>
            <a:spLocks noGrp="1"/>
          </p:cNvSpPr>
          <p:nvPr>
            <p:ph idx="1"/>
          </p:nvPr>
        </p:nvSpPr>
        <p:spPr>
          <a:blipFill>
            <a:blip r:embed="rId3"/>
            <a:tile tx="0" ty="0" sx="100000" sy="100000" flip="none" algn="tl"/>
          </a:blipFill>
        </p:spPr>
        <p:txBody>
          <a:bodyPr>
            <a:noAutofit/>
          </a:bodyPr>
          <a:lstStyle/>
          <a:p>
            <a:pPr marL="0" indent="0">
              <a:buNone/>
            </a:pPr>
            <a:r>
              <a:rPr lang="ar-AE" sz="4400" dirty="0" smtClean="0">
                <a:latin typeface="Times New Roman" panose="02020603050405020304" pitchFamily="18" charset="0"/>
                <a:cs typeface="Times New Roman" panose="02020603050405020304" pitchFamily="18" charset="0"/>
              </a:rPr>
              <a:t>يعمل يوسف محاسبا في شركة العين للالبان. وعند زيارتي له ، وجدت مكتبه في فوضى عارمة. قد </a:t>
            </a:r>
            <a:r>
              <a:rPr lang="ar-AE" sz="4400" dirty="0">
                <a:latin typeface="Times New Roman" panose="02020603050405020304" pitchFamily="18" charset="0"/>
                <a:cs typeface="Times New Roman" panose="02020603050405020304" pitchFamily="18" charset="0"/>
              </a:rPr>
              <a:t>يكون تنظييم المكتب امرا </a:t>
            </a:r>
            <a:r>
              <a:rPr lang="ar-AE" sz="4400" dirty="0" smtClean="0">
                <a:latin typeface="Times New Roman" panose="02020603050405020304" pitchFamily="18" charset="0"/>
                <a:cs typeface="Times New Roman" panose="02020603050405020304" pitchFamily="18" charset="0"/>
              </a:rPr>
              <a:t>سهلا، </a:t>
            </a:r>
            <a:r>
              <a:rPr lang="ar-AE" sz="4400" dirty="0">
                <a:latin typeface="Times New Roman" panose="02020603050405020304" pitchFamily="18" charset="0"/>
                <a:cs typeface="Times New Roman" panose="02020603050405020304" pitchFamily="18" charset="0"/>
              </a:rPr>
              <a:t>لكن  إبقائه </a:t>
            </a:r>
            <a:r>
              <a:rPr lang="ar-AE" sz="4400" dirty="0" smtClean="0">
                <a:latin typeface="Times New Roman" panose="02020603050405020304" pitchFamily="18" charset="0"/>
                <a:cs typeface="Times New Roman" panose="02020603050405020304" pitchFamily="18" charset="0"/>
              </a:rPr>
              <a:t>منظما </a:t>
            </a:r>
            <a:r>
              <a:rPr lang="ar-AE" sz="4400" dirty="0">
                <a:latin typeface="Times New Roman" panose="02020603050405020304" pitchFamily="18" charset="0"/>
                <a:cs typeface="Times New Roman" panose="02020603050405020304" pitchFamily="18" charset="0"/>
              </a:rPr>
              <a:t>هو الجزء الصعب. </a:t>
            </a:r>
            <a:r>
              <a:rPr lang="ar-AE" sz="4400" dirty="0" smtClean="0">
                <a:latin typeface="Times New Roman" panose="02020603050405020304" pitchFamily="18" charset="0"/>
                <a:cs typeface="Times New Roman" panose="02020603050405020304" pitchFamily="18" charset="0"/>
              </a:rPr>
              <a:t>أقترح </a:t>
            </a:r>
            <a:r>
              <a:rPr lang="ar-AE" sz="4400" dirty="0" smtClean="0">
                <a:solidFill>
                  <a:srgbClr val="FF0000"/>
                </a:solidFill>
                <a:latin typeface="Times New Roman" panose="02020603050405020304" pitchFamily="18" charset="0"/>
                <a:cs typeface="Times New Roman" panose="02020603050405020304" pitchFamily="18" charset="0"/>
              </a:rPr>
              <a:t>قواعد تنظيم المكتب </a:t>
            </a:r>
            <a:r>
              <a:rPr lang="ar-AE" sz="4400" dirty="0" smtClean="0">
                <a:latin typeface="Times New Roman" panose="02020603050405020304" pitchFamily="18" charset="0"/>
                <a:cs typeface="Times New Roman" panose="02020603050405020304" pitchFamily="18" charset="0"/>
              </a:rPr>
              <a:t>و التي يمكن ان تساعد يوسف على تنظيم </a:t>
            </a:r>
            <a:r>
              <a:rPr lang="ar-AE" sz="4400" dirty="0" smtClean="0">
                <a:latin typeface="Times New Roman" panose="02020603050405020304" pitchFamily="18" charset="0"/>
                <a:cs typeface="Times New Roman" panose="02020603050405020304" pitchFamily="18" charset="0"/>
              </a:rPr>
              <a:t>مكتبه </a:t>
            </a:r>
            <a:r>
              <a:rPr lang="ar-AE" sz="4400" dirty="0" smtClean="0">
                <a:latin typeface="Times New Roman" panose="02020603050405020304" pitchFamily="18" charset="0"/>
                <a:cs typeface="Times New Roman" panose="02020603050405020304" pitchFamily="18" charset="0"/>
              </a:rPr>
              <a:t>و ابقائه منظما.</a:t>
            </a:r>
            <a:endParaRPr lang="en-US" sz="4400" dirty="0"/>
          </a:p>
        </p:txBody>
      </p:sp>
      <p:sp>
        <p:nvSpPr>
          <p:cNvPr id="4" name="Slide Number Placeholder 3"/>
          <p:cNvSpPr>
            <a:spLocks noGrp="1"/>
          </p:cNvSpPr>
          <p:nvPr>
            <p:ph type="sldNum" sz="quarter" idx="12"/>
          </p:nvPr>
        </p:nvSpPr>
        <p:spPr/>
        <p:txBody>
          <a:bodyPr/>
          <a:lstStyle/>
          <a:p>
            <a:fld id="{74ED3AA2-4478-44B5-9CDE-B23C8A57C9CF}" type="slidenum">
              <a:rPr lang="en-US" smtClean="0"/>
              <a:pPr/>
              <a:t>10</a:t>
            </a:fld>
            <a:endParaRPr lang="en-US"/>
          </a:p>
        </p:txBody>
      </p:sp>
    </p:spTree>
    <p:extLst>
      <p:ext uri="{BB962C8B-B14F-4D97-AF65-F5344CB8AC3E}">
        <p14:creationId xmlns:p14="http://schemas.microsoft.com/office/powerpoint/2010/main" val="3685048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62754F-2360-4808-AFF7-3F86A74C6E61}"/>
              </a:ext>
            </a:extLst>
          </p:cNvPr>
          <p:cNvSpPr>
            <a:spLocks noGrp="1"/>
          </p:cNvSpPr>
          <p:nvPr>
            <p:ph type="title"/>
          </p:nvPr>
        </p:nvSpPr>
        <p:spPr>
          <a:xfrm>
            <a:off x="1295402" y="746975"/>
            <a:ext cx="9601196" cy="1146219"/>
          </a:xfrm>
        </p:spPr>
        <p:txBody>
          <a:bodyPr/>
          <a:lstStyle/>
          <a:p>
            <a:r>
              <a:rPr lang="ar-AE" sz="6600" dirty="0" smtClean="0">
                <a:solidFill>
                  <a:srgbClr val="C00000"/>
                </a:solidFill>
                <a:latin typeface="Times New Roman" panose="02020603050405020304" pitchFamily="18" charset="0"/>
                <a:cs typeface="Times New Roman" panose="02020603050405020304" pitchFamily="18" charset="0"/>
              </a:rPr>
              <a:t>قواعد تنظيم </a:t>
            </a:r>
            <a:r>
              <a:rPr lang="ar-AE" sz="6600" dirty="0" smtClean="0">
                <a:solidFill>
                  <a:srgbClr val="C00000"/>
                </a:solidFill>
                <a:latin typeface="Times New Roman" panose="02020603050405020304" pitchFamily="18" charset="0"/>
                <a:cs typeface="Times New Roman" panose="02020603050405020304" pitchFamily="18" charset="0"/>
              </a:rPr>
              <a:t>مكتبك</a:t>
            </a:r>
            <a:endParaRPr lang="ar-AE" sz="66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4E3C74D1-C6C8-4595-B088-8B2B482F332F}"/>
              </a:ext>
            </a:extLst>
          </p:cNvPr>
          <p:cNvSpPr>
            <a:spLocks noGrp="1"/>
          </p:cNvSpPr>
          <p:nvPr>
            <p:ph idx="1"/>
          </p:nvPr>
        </p:nvSpPr>
        <p:spPr>
          <a:xfrm>
            <a:off x="1531229" y="1893195"/>
            <a:ext cx="9601196" cy="4301544"/>
          </a:xfrm>
        </p:spPr>
        <p:txBody>
          <a:bodyPr/>
          <a:lstStyle/>
          <a:p>
            <a:pPr>
              <a:buFont typeface="Wingdings" panose="05000000000000000000" pitchFamily="2" charset="2"/>
              <a:buChar char="v"/>
            </a:pPr>
            <a:r>
              <a:rPr lang="ar-AE" sz="2800" dirty="0" smtClean="0">
                <a:latin typeface="Times New Roman" panose="02020603050405020304" pitchFamily="18" charset="0"/>
                <a:cs typeface="Times New Roman" panose="02020603050405020304" pitchFamily="18" charset="0"/>
              </a:rPr>
              <a:t>قد يكون تنظييم المكتب امرا سهلا لكن  </a:t>
            </a:r>
            <a:r>
              <a:rPr lang="ar-AE" sz="2800" dirty="0">
                <a:latin typeface="Times New Roman" panose="02020603050405020304" pitchFamily="18" charset="0"/>
                <a:cs typeface="Times New Roman" panose="02020603050405020304" pitchFamily="18" charset="0"/>
              </a:rPr>
              <a:t>إبقائه </a:t>
            </a:r>
            <a:r>
              <a:rPr lang="ar-AE" sz="2800" dirty="0" smtClean="0">
                <a:latin typeface="Times New Roman" panose="02020603050405020304" pitchFamily="18" charset="0"/>
                <a:cs typeface="Times New Roman" panose="02020603050405020304" pitchFamily="18" charset="0"/>
              </a:rPr>
              <a:t>منظما </a:t>
            </a:r>
            <a:r>
              <a:rPr lang="ar-AE" sz="2800" dirty="0">
                <a:latin typeface="Times New Roman" panose="02020603050405020304" pitchFamily="18" charset="0"/>
                <a:cs typeface="Times New Roman" panose="02020603050405020304" pitchFamily="18" charset="0"/>
              </a:rPr>
              <a:t>هو الجزء الصعب. القواعد التالية قد </a:t>
            </a:r>
            <a:r>
              <a:rPr lang="ar-AE" sz="2800" dirty="0" smtClean="0">
                <a:latin typeface="Times New Roman" panose="02020603050405020304" pitchFamily="18" charset="0"/>
                <a:cs typeface="Times New Roman" panose="02020603050405020304" pitchFamily="18" charset="0"/>
              </a:rPr>
              <a:t>تساعدك في تنظيم مكتبك: </a:t>
            </a:r>
            <a:endParaRPr lang="ar-AE" sz="2800" dirty="0">
              <a:latin typeface="Times New Roman" panose="02020603050405020304" pitchFamily="18" charset="0"/>
              <a:cs typeface="Times New Roman" panose="02020603050405020304" pitchFamily="18" charset="0"/>
            </a:endParaRPr>
          </a:p>
          <a:p>
            <a:pPr>
              <a:buClr>
                <a:schemeClr val="accent5"/>
              </a:buClr>
              <a:buFont typeface="Arial" panose="020B0604020202020204" pitchFamily="34" charset="0"/>
              <a:buChar char="•"/>
            </a:pPr>
            <a:r>
              <a:rPr lang="ar-AE" sz="2800" dirty="0">
                <a:latin typeface="Times New Roman" panose="02020603050405020304" pitchFamily="18" charset="0"/>
                <a:cs typeface="Times New Roman" panose="02020603050405020304" pitchFamily="18" charset="0"/>
              </a:rPr>
              <a:t>انجز عملك بأقل عدد ممكن من المرات.</a:t>
            </a:r>
          </a:p>
          <a:p>
            <a:pPr>
              <a:buClr>
                <a:schemeClr val="accent5"/>
              </a:buClr>
            </a:pPr>
            <a:r>
              <a:rPr lang="ar-AE" sz="2800" dirty="0">
                <a:latin typeface="Times New Roman" panose="02020603050405020304" pitchFamily="18" charset="0"/>
                <a:cs typeface="Times New Roman" panose="02020603050405020304" pitchFamily="18" charset="0"/>
              </a:rPr>
              <a:t>خصص </a:t>
            </a:r>
            <a:r>
              <a:rPr lang="ar-AE" sz="2800" dirty="0" smtClean="0">
                <a:latin typeface="Times New Roman" panose="02020603050405020304" pitchFamily="18" charset="0"/>
                <a:cs typeface="Times New Roman" panose="02020603050405020304" pitchFamily="18" charset="0"/>
              </a:rPr>
              <a:t>دُرجًا </a:t>
            </a:r>
            <a:r>
              <a:rPr lang="ar-AE" sz="2800" dirty="0">
                <a:latin typeface="Times New Roman" panose="02020603050405020304" pitchFamily="18" charset="0"/>
                <a:cs typeface="Times New Roman" panose="02020603050405020304" pitchFamily="18" charset="0"/>
              </a:rPr>
              <a:t>واحدًا فقط للعمل القادم. لا تدع أي شخص يضع أي شيء على مكتبك. </a:t>
            </a:r>
          </a:p>
          <a:p>
            <a:r>
              <a:rPr lang="ar-AE" sz="2800" dirty="0">
                <a:latin typeface="Times New Roman" panose="02020603050405020304" pitchFamily="18" charset="0"/>
                <a:cs typeface="Times New Roman" panose="02020603050405020304" pitchFamily="18" charset="0"/>
              </a:rPr>
              <a:t>لا تخزن الأشياء على مكتبك أبدًا. ضعها في مكان يمكنك رؤيتها والحصول عليها عند الحاجة إليها.</a:t>
            </a:r>
          </a:p>
          <a:p>
            <a:r>
              <a:rPr lang="ar-AE" sz="2800" dirty="0">
                <a:latin typeface="Times New Roman" panose="02020603050405020304" pitchFamily="18" charset="0"/>
                <a:cs typeface="Times New Roman" panose="02020603050405020304" pitchFamily="18" charset="0"/>
              </a:rPr>
              <a:t> فرز العمل القادم و خزن الأشياء التي لا تتطلب الاهتمام الفوري بعيدًا عن مكتبك</a:t>
            </a:r>
            <a:r>
              <a:rPr lang="ar-AE" sz="2800" dirty="0" smtClean="0">
                <a:latin typeface="Times New Roman" panose="02020603050405020304" pitchFamily="18" charset="0"/>
                <a:cs typeface="Times New Roman" panose="02020603050405020304" pitchFamily="18" charset="0"/>
              </a:rPr>
              <a:t>.</a:t>
            </a:r>
            <a:endParaRPr lang="ar-AE"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11</a:t>
            </a:fld>
            <a:endParaRPr lang="en-US" dirty="0"/>
          </a:p>
        </p:txBody>
      </p:sp>
    </p:spTree>
    <p:extLst>
      <p:ext uri="{BB962C8B-B14F-4D97-AF65-F5344CB8AC3E}">
        <p14:creationId xmlns:p14="http://schemas.microsoft.com/office/powerpoint/2010/main" val="317963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62754F-2360-4808-AFF7-3F86A74C6E61}"/>
              </a:ext>
            </a:extLst>
          </p:cNvPr>
          <p:cNvSpPr>
            <a:spLocks noGrp="1"/>
          </p:cNvSpPr>
          <p:nvPr>
            <p:ph type="title"/>
          </p:nvPr>
        </p:nvSpPr>
        <p:spPr>
          <a:xfrm>
            <a:off x="1308281" y="750312"/>
            <a:ext cx="9601196" cy="1059781"/>
          </a:xfrm>
        </p:spPr>
        <p:txBody>
          <a:bodyPr/>
          <a:lstStyle/>
          <a:p>
            <a:r>
              <a:rPr lang="ar-AE" sz="6600" dirty="0" smtClean="0">
                <a:solidFill>
                  <a:srgbClr val="C00000"/>
                </a:solidFill>
                <a:latin typeface="Times New Roman" panose="02020603050405020304" pitchFamily="18" charset="0"/>
                <a:cs typeface="Times New Roman" panose="02020603050405020304" pitchFamily="18" charset="0"/>
              </a:rPr>
              <a:t>قواعد تنظيم </a:t>
            </a:r>
            <a:r>
              <a:rPr lang="ar-AE" sz="6600" dirty="0" smtClean="0">
                <a:solidFill>
                  <a:srgbClr val="C00000"/>
                </a:solidFill>
                <a:latin typeface="Times New Roman" panose="02020603050405020304" pitchFamily="18" charset="0"/>
                <a:cs typeface="Times New Roman" panose="02020603050405020304" pitchFamily="18" charset="0"/>
              </a:rPr>
              <a:t>مكتبك</a:t>
            </a:r>
            <a:endParaRPr lang="ar-AE" sz="66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4E3C74D1-C6C8-4595-B088-8B2B482F332F}"/>
              </a:ext>
            </a:extLst>
          </p:cNvPr>
          <p:cNvSpPr>
            <a:spLocks noGrp="1"/>
          </p:cNvSpPr>
          <p:nvPr>
            <p:ph idx="1"/>
          </p:nvPr>
        </p:nvSpPr>
        <p:spPr>
          <a:xfrm>
            <a:off x="1107583" y="1810093"/>
            <a:ext cx="10024842" cy="4384645"/>
          </a:xfrm>
        </p:spPr>
        <p:txBody>
          <a:bodyPr/>
          <a:lstStyle/>
          <a:p>
            <a:pPr>
              <a:buFont typeface="Wingdings" panose="05000000000000000000" pitchFamily="2" charset="2"/>
              <a:buChar char="v"/>
            </a:pPr>
            <a:r>
              <a:rPr lang="ar-AE" sz="3600" dirty="0" smtClean="0">
                <a:latin typeface="Times New Roman" panose="02020603050405020304" pitchFamily="18" charset="0"/>
                <a:cs typeface="Times New Roman" panose="02020603050405020304" pitchFamily="18" charset="0"/>
              </a:rPr>
              <a:t>قد يكون تنظييم المكتب امرا سهلا لكن  </a:t>
            </a:r>
            <a:r>
              <a:rPr lang="ar-AE" sz="3600" dirty="0">
                <a:latin typeface="Times New Roman" panose="02020603050405020304" pitchFamily="18" charset="0"/>
                <a:cs typeface="Times New Roman" panose="02020603050405020304" pitchFamily="18" charset="0"/>
              </a:rPr>
              <a:t>إبقائه منظم هو الجزء الصعب. القواعد التالية قد </a:t>
            </a:r>
            <a:r>
              <a:rPr lang="ar-AE" sz="3600" dirty="0" smtClean="0">
                <a:latin typeface="Times New Roman" panose="02020603050405020304" pitchFamily="18" charset="0"/>
                <a:cs typeface="Times New Roman" panose="02020603050405020304" pitchFamily="18" charset="0"/>
              </a:rPr>
              <a:t>تساعدك في تنظيم مكتبك: </a:t>
            </a:r>
            <a:endParaRPr lang="ar-AE" sz="3600" dirty="0">
              <a:latin typeface="Times New Roman" panose="02020603050405020304" pitchFamily="18" charset="0"/>
              <a:cs typeface="Times New Roman" panose="02020603050405020304" pitchFamily="18" charset="0"/>
            </a:endParaRPr>
          </a:p>
          <a:p>
            <a:r>
              <a:rPr lang="ar-AE" sz="3600" dirty="0" smtClean="0">
                <a:latin typeface="Times New Roman" panose="02020603050405020304" pitchFamily="18" charset="0"/>
                <a:cs typeface="Times New Roman" panose="02020603050405020304" pitchFamily="18" charset="0"/>
              </a:rPr>
              <a:t>ارمي </a:t>
            </a:r>
            <a:r>
              <a:rPr lang="ar-AE" sz="3600" dirty="0">
                <a:latin typeface="Times New Roman" panose="02020603050405020304" pitchFamily="18" charset="0"/>
                <a:cs typeface="Times New Roman" panose="02020603050405020304" pitchFamily="18" charset="0"/>
              </a:rPr>
              <a:t>الأشياء بعيدًا ، فقط احتفظ بما تحتاجه حقًا. </a:t>
            </a:r>
          </a:p>
          <a:p>
            <a:r>
              <a:rPr lang="ar-AE" sz="3600" dirty="0">
                <a:latin typeface="Times New Roman" panose="02020603050405020304" pitchFamily="18" charset="0"/>
                <a:cs typeface="Times New Roman" panose="02020603050405020304" pitchFamily="18" charset="0"/>
              </a:rPr>
              <a:t>حاول تخصيص مقدار صغير من الوقت على فترات منتظمة لتنظيم مكتبك. </a:t>
            </a:r>
          </a:p>
          <a:p>
            <a:r>
              <a:rPr lang="ar-AE" sz="3600" dirty="0">
                <a:latin typeface="Times New Roman" panose="02020603050405020304" pitchFamily="18" charset="0"/>
                <a:cs typeface="Times New Roman" panose="02020603050405020304" pitchFamily="18" charset="0"/>
              </a:rPr>
              <a:t> تذكر أن حجم العمل ليس المشكلة الأكبر، انه التنظيم.</a:t>
            </a:r>
          </a:p>
          <a:p>
            <a:endParaRPr lang="ar-AE" sz="3200" dirty="0"/>
          </a:p>
        </p:txBody>
      </p:sp>
      <p:sp>
        <p:nvSpPr>
          <p:cNvPr id="4" name="Slide Number Placeholder 3"/>
          <p:cNvSpPr>
            <a:spLocks noGrp="1"/>
          </p:cNvSpPr>
          <p:nvPr>
            <p:ph type="sldNum" sz="quarter" idx="12"/>
          </p:nvPr>
        </p:nvSpPr>
        <p:spPr/>
        <p:txBody>
          <a:bodyPr/>
          <a:lstStyle/>
          <a:p>
            <a:fld id="{330EA680-D336-4FF7-8B7A-9848BB0A1C32}" type="slidenum">
              <a:rPr lang="en-US" smtClean="0"/>
              <a:t>12</a:t>
            </a:fld>
            <a:endParaRPr lang="en-US" dirty="0"/>
          </a:p>
        </p:txBody>
      </p:sp>
    </p:spTree>
    <p:extLst>
      <p:ext uri="{BB962C8B-B14F-4D97-AF65-F5344CB8AC3E}">
        <p14:creationId xmlns:p14="http://schemas.microsoft.com/office/powerpoint/2010/main" val="280275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42AB3-9E22-45B7-B682-56304D5BD53D}"/>
              </a:ext>
            </a:extLst>
          </p:cNvPr>
          <p:cNvSpPr>
            <a:spLocks noGrp="1"/>
          </p:cNvSpPr>
          <p:nvPr>
            <p:ph type="title"/>
          </p:nvPr>
        </p:nvSpPr>
        <p:spPr>
          <a:xfrm>
            <a:off x="1411087" y="775061"/>
            <a:ext cx="5994265" cy="784497"/>
          </a:xfrm>
        </p:spPr>
        <p:txBody>
          <a:bodyPr/>
          <a:lstStyle/>
          <a:p>
            <a:pPr algn="ctr"/>
            <a:r>
              <a:rPr lang="ar-AE" dirty="0">
                <a:solidFill>
                  <a:srgbClr val="C00000"/>
                </a:solidFill>
              </a:rPr>
              <a:t>تنظيم </a:t>
            </a:r>
            <a:r>
              <a:rPr lang="ar-AE" sz="3600" dirty="0">
                <a:solidFill>
                  <a:srgbClr val="C00000"/>
                </a:solidFill>
              </a:rPr>
              <a:t>الرفوف و التخزين </a:t>
            </a:r>
            <a:r>
              <a:rPr lang="ar-AE" sz="3600" dirty="0"/>
              <a:t/>
            </a:r>
            <a:br>
              <a:rPr lang="ar-AE" sz="3600" dirty="0"/>
            </a:br>
            <a:endParaRPr lang="en-ZA" sz="3600" dirty="0"/>
          </a:p>
        </p:txBody>
      </p:sp>
      <p:sp>
        <p:nvSpPr>
          <p:cNvPr id="3" name="Content Placeholder 2">
            <a:extLst>
              <a:ext uri="{FF2B5EF4-FFF2-40B4-BE49-F238E27FC236}">
                <a16:creationId xmlns:a16="http://schemas.microsoft.com/office/drawing/2014/main" xmlns="" id="{2EAA86A1-F801-442C-838A-F834D93A9669}"/>
              </a:ext>
            </a:extLst>
          </p:cNvPr>
          <p:cNvSpPr>
            <a:spLocks noGrp="1"/>
          </p:cNvSpPr>
          <p:nvPr>
            <p:ph sz="half" idx="1"/>
          </p:nvPr>
        </p:nvSpPr>
        <p:spPr>
          <a:xfrm>
            <a:off x="888643" y="1559558"/>
            <a:ext cx="6694834" cy="4768671"/>
          </a:xfrm>
          <a:solidFill>
            <a:schemeClr val="bg1"/>
          </a:solidFill>
        </p:spPr>
        <p:txBody>
          <a:bodyPr>
            <a:noAutofit/>
          </a:bodyPr>
          <a:lstStyle/>
          <a:p>
            <a:pPr marL="0" indent="0">
              <a:buNone/>
            </a:pPr>
            <a:r>
              <a:rPr lang="ar-AE" sz="2000" dirty="0">
                <a:latin typeface="Times New Roman" panose="02020603050405020304" pitchFamily="18" charset="0"/>
                <a:cs typeface="Times New Roman" panose="02020603050405020304" pitchFamily="18" charset="0"/>
              </a:rPr>
              <a:t>الآن قمت بتنظيم معظم جوانب مساحة العمل الفورية الخاصة بك. </a:t>
            </a:r>
            <a:r>
              <a:rPr lang="ar-AE" sz="2000" dirty="0" smtClean="0">
                <a:latin typeface="Times New Roman" panose="02020603050405020304" pitchFamily="18" charset="0"/>
                <a:cs typeface="Times New Roman" panose="02020603050405020304" pitchFamily="18" charset="0"/>
              </a:rPr>
              <a:t>تذكر </a:t>
            </a:r>
            <a:r>
              <a:rPr lang="ar-AE" sz="2000" dirty="0">
                <a:latin typeface="Times New Roman" panose="02020603050405020304" pitchFamily="18" charset="0"/>
                <a:cs typeface="Times New Roman" panose="02020603050405020304" pitchFamily="18" charset="0"/>
              </a:rPr>
              <a:t>أن مكتبك ليس مساحة تخزين ، فأنت بحاجة إلى التفكير في الرفوف ومناطق التخزين. </a:t>
            </a:r>
          </a:p>
          <a:p>
            <a:r>
              <a:rPr lang="ar-AE" sz="2000" b="1" u="sng" dirty="0">
                <a:latin typeface="Times New Roman" panose="02020603050405020304" pitchFamily="18" charset="0"/>
                <a:cs typeface="Times New Roman" panose="02020603050405020304" pitchFamily="18" charset="0"/>
              </a:rPr>
              <a:t>تجزئة العمل باستمرار:</a:t>
            </a:r>
            <a:r>
              <a:rPr lang="ar-AE" sz="2000" dirty="0">
                <a:latin typeface="Times New Roman" panose="02020603050405020304" pitchFamily="18" charset="0"/>
                <a:cs typeface="Times New Roman" panose="02020603050405020304" pitchFamily="18" charset="0"/>
              </a:rPr>
              <a:t> يمكنك </a:t>
            </a:r>
            <a:r>
              <a:rPr lang="ar-AE" sz="2000" dirty="0" smtClean="0">
                <a:latin typeface="Times New Roman" panose="02020603050405020304" pitchFamily="18" charset="0"/>
                <a:cs typeface="Times New Roman" panose="02020603050405020304" pitchFamily="18" charset="0"/>
              </a:rPr>
              <a:t>تجزئة المهام </a:t>
            </a:r>
            <a:r>
              <a:rPr lang="ar-AE" sz="2000" dirty="0">
                <a:latin typeface="Times New Roman" panose="02020603050405020304" pitchFamily="18" charset="0"/>
                <a:cs typeface="Times New Roman" panose="02020603050405020304" pitchFamily="18" charset="0"/>
              </a:rPr>
              <a:t>والأهداف. قم بالشيء نفسه مع تنظيم المساحة الفعلية الخاصة </a:t>
            </a:r>
            <a:r>
              <a:rPr lang="ar-AE" sz="2000" dirty="0" smtClean="0">
                <a:latin typeface="Times New Roman" panose="02020603050405020304" pitchFamily="18" charset="0"/>
                <a:cs typeface="Times New Roman" panose="02020603050405020304" pitchFamily="18" charset="0"/>
              </a:rPr>
              <a:t>بك</a:t>
            </a:r>
          </a:p>
          <a:p>
            <a:r>
              <a:rPr lang="ar-AE" sz="2000" b="1" u="sng" dirty="0" smtClean="0">
                <a:latin typeface="Times New Roman" panose="02020603050405020304" pitchFamily="18" charset="0"/>
                <a:cs typeface="Times New Roman" panose="02020603050405020304" pitchFamily="18" charset="0"/>
              </a:rPr>
              <a:t>تجزئة </a:t>
            </a:r>
            <a:r>
              <a:rPr lang="ar-AE" sz="2000" b="1" u="sng" dirty="0">
                <a:latin typeface="Times New Roman" panose="02020603050405020304" pitchFamily="18" charset="0"/>
                <a:cs typeface="Times New Roman" panose="02020603050405020304" pitchFamily="18" charset="0"/>
              </a:rPr>
              <a:t>المنطقة:</a:t>
            </a:r>
            <a:r>
              <a:rPr lang="ar-AE" sz="2000" dirty="0">
                <a:latin typeface="Times New Roman" panose="02020603050405020304" pitchFamily="18" charset="0"/>
                <a:cs typeface="Times New Roman" panose="02020603050405020304" pitchFamily="18" charset="0"/>
              </a:rPr>
              <a:t> الآن من السهل رؤية مكتبك. الآن قم </a:t>
            </a:r>
            <a:r>
              <a:rPr lang="ar-AE" sz="2000" dirty="0" smtClean="0">
                <a:latin typeface="Times New Roman" panose="02020603050405020304" pitchFamily="18" charset="0"/>
                <a:cs typeface="Times New Roman" panose="02020603050405020304" pitchFamily="18" charset="0"/>
              </a:rPr>
              <a:t>بالشئ نفسه في </a:t>
            </a:r>
            <a:r>
              <a:rPr lang="ar-AE" sz="2000" dirty="0">
                <a:latin typeface="Times New Roman" panose="02020603050405020304" pitchFamily="18" charset="0"/>
                <a:cs typeface="Times New Roman" panose="02020603050405020304" pitchFamily="18" charset="0"/>
              </a:rPr>
              <a:t>المجالات الأخرى.</a:t>
            </a:r>
          </a:p>
          <a:p>
            <a:pPr marL="742950" lvl="2"/>
            <a:r>
              <a:rPr lang="ar-AE" sz="1800" b="1" dirty="0" smtClean="0">
                <a:solidFill>
                  <a:srgbClr val="002060"/>
                </a:solidFill>
                <a:latin typeface="Times New Roman" panose="02020603050405020304" pitchFamily="18" charset="0"/>
                <a:cs typeface="Times New Roman" panose="02020603050405020304" pitchFamily="18" charset="0"/>
              </a:rPr>
              <a:t>رفوف الكتب </a:t>
            </a:r>
          </a:p>
          <a:p>
            <a:pPr marL="742950" lvl="2"/>
            <a:r>
              <a:rPr lang="ar-AE" sz="1800" b="1" dirty="0" smtClean="0">
                <a:solidFill>
                  <a:srgbClr val="002060"/>
                </a:solidFill>
                <a:latin typeface="Times New Roman" panose="02020603050405020304" pitchFamily="18" charset="0"/>
                <a:cs typeface="Times New Roman" panose="02020603050405020304" pitchFamily="18" charset="0"/>
              </a:rPr>
              <a:t> موضع الكمبيوتر </a:t>
            </a:r>
          </a:p>
          <a:p>
            <a:pPr marL="742950" lvl="2"/>
            <a:r>
              <a:rPr lang="ar-AE" sz="1800" b="1" dirty="0" smtClean="0">
                <a:solidFill>
                  <a:srgbClr val="002060"/>
                </a:solidFill>
                <a:latin typeface="Times New Roman" panose="02020603050405020304" pitchFamily="18" charset="0"/>
                <a:cs typeface="Times New Roman" panose="02020603050405020304" pitchFamily="18" charset="0"/>
              </a:rPr>
              <a:t> الدواليب </a:t>
            </a:r>
          </a:p>
          <a:p>
            <a:pPr marL="742950" lvl="2"/>
            <a:r>
              <a:rPr lang="ar-AE" sz="1800" b="1" dirty="0" smtClean="0">
                <a:solidFill>
                  <a:srgbClr val="002060"/>
                </a:solidFill>
                <a:latin typeface="Times New Roman" panose="02020603050405020304" pitchFamily="18" charset="0"/>
                <a:cs typeface="Times New Roman" panose="02020603050405020304" pitchFamily="18" charset="0"/>
              </a:rPr>
              <a:t>الأدراج </a:t>
            </a:r>
            <a:endParaRPr lang="ar-AE" sz="1800" b="1" dirty="0">
              <a:solidFill>
                <a:srgbClr val="002060"/>
              </a:solidFill>
              <a:latin typeface="Times New Roman" panose="02020603050405020304" pitchFamily="18" charset="0"/>
              <a:cs typeface="Times New Roman" panose="02020603050405020304" pitchFamily="18" charset="0"/>
            </a:endParaRPr>
          </a:p>
          <a:p>
            <a:pPr marL="742950" lvl="2"/>
            <a:r>
              <a:rPr lang="ar-AE" sz="1800" b="1" dirty="0">
                <a:solidFill>
                  <a:srgbClr val="002060"/>
                </a:solidFill>
                <a:latin typeface="Times New Roman" panose="02020603050405020304" pitchFamily="18" charset="0"/>
                <a:cs typeface="Times New Roman" panose="02020603050405020304" pitchFamily="18" charset="0"/>
              </a:rPr>
              <a:t>خزانة الملفات </a:t>
            </a:r>
          </a:p>
          <a:p>
            <a:pPr marL="742950" lvl="2"/>
            <a:r>
              <a:rPr lang="ar-AE" sz="1800" b="1" dirty="0" smtClean="0">
                <a:solidFill>
                  <a:srgbClr val="002060"/>
                </a:solidFill>
                <a:latin typeface="Times New Roman" panose="02020603050405020304" pitchFamily="18" charset="0"/>
                <a:cs typeface="Times New Roman" panose="02020603050405020304" pitchFamily="18" charset="0"/>
              </a:rPr>
              <a:t>المنضدة / الطاولة</a:t>
            </a:r>
            <a:endParaRPr lang="ar-AE" sz="2000" dirty="0">
              <a:solidFill>
                <a:srgbClr val="002060"/>
              </a:solidFill>
              <a:latin typeface="Times New Roman" panose="02020603050405020304" pitchFamily="18" charset="0"/>
              <a:cs typeface="Times New Roman" panose="02020603050405020304" pitchFamily="18" charset="0"/>
            </a:endParaRPr>
          </a:p>
          <a:p>
            <a:endParaRPr lang="ar-AE" sz="2000" dirty="0">
              <a:latin typeface="Times New Roman" panose="02020603050405020304" pitchFamily="18" charset="0"/>
              <a:cs typeface="Times New Roman" panose="02020603050405020304" pitchFamily="18" charset="0"/>
            </a:endParaRPr>
          </a:p>
          <a:p>
            <a:pPr marL="0" indent="0">
              <a:buNone/>
            </a:pPr>
            <a:endParaRPr lang="en-ZA" sz="1100" dirty="0"/>
          </a:p>
        </p:txBody>
      </p:sp>
      <p:cxnSp>
        <p:nvCxnSpPr>
          <p:cNvPr id="5" name="Straight Connector 4">
            <a:extLst>
              <a:ext uri="{FF2B5EF4-FFF2-40B4-BE49-F238E27FC236}">
                <a16:creationId xmlns:a16="http://schemas.microsoft.com/office/drawing/2014/main" xmlns="" id="{11790A42-4CFE-4913-BB4C-B9C79216A59A}"/>
              </a:ext>
            </a:extLst>
          </p:cNvPr>
          <p:cNvCxnSpPr>
            <a:cxnSpLocks/>
          </p:cNvCxnSpPr>
          <p:nvPr/>
        </p:nvCxnSpPr>
        <p:spPr>
          <a:xfrm>
            <a:off x="1598172" y="1416027"/>
            <a:ext cx="3565965" cy="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Placeholder 28">
            <a:extLst>
              <a:ext uri="{FF2B5EF4-FFF2-40B4-BE49-F238E27FC236}">
                <a16:creationId xmlns:a16="http://schemas.microsoft.com/office/drawing/2014/main" xmlns="" id="{BD85B203-6117-4391-92EB-80903091E9D5}"/>
              </a:ext>
            </a:extLst>
          </p:cNvPr>
          <p:cNvPicPr>
            <a:picLocks noGrp="1" noChangeAspect="1"/>
          </p:cNvPicPr>
          <p:nvPr>
            <p:ph type="pic" sz="quarter" idx="14"/>
          </p:nvPr>
        </p:nvPicPr>
        <p:blipFill>
          <a:blip r:embed="rId2"/>
          <a:srcRect t="15739" b="15739"/>
          <a:stretch>
            <a:fillRect/>
          </a:stretch>
        </p:blipFill>
        <p:spPr>
          <a:xfrm rot="879184" flipH="1">
            <a:off x="8045144" y="883093"/>
            <a:ext cx="3257987" cy="4068932"/>
          </a:xfrm>
        </p:spPr>
      </p:pic>
      <p:sp>
        <p:nvSpPr>
          <p:cNvPr id="4" name="Slide Number Placeholder 3"/>
          <p:cNvSpPr>
            <a:spLocks noGrp="1"/>
          </p:cNvSpPr>
          <p:nvPr>
            <p:ph type="sldNum" sz="quarter" idx="12"/>
          </p:nvPr>
        </p:nvSpPr>
        <p:spPr>
          <a:xfrm>
            <a:off x="10766025" y="6328229"/>
            <a:ext cx="542697" cy="279400"/>
          </a:xfrm>
        </p:spPr>
        <p:txBody>
          <a:bodyPr/>
          <a:lstStyle/>
          <a:p>
            <a:fld id="{330EA680-D336-4FF7-8B7A-9848BB0A1C32}" type="slidenum">
              <a:rPr lang="en-US" smtClean="0"/>
              <a:t>13</a:t>
            </a:fld>
            <a:endParaRPr lang="en-US" dirty="0"/>
          </a:p>
        </p:txBody>
      </p:sp>
    </p:spTree>
    <p:extLst>
      <p:ext uri="{BB962C8B-B14F-4D97-AF65-F5344CB8AC3E}">
        <p14:creationId xmlns:p14="http://schemas.microsoft.com/office/powerpoint/2010/main" val="214933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531" b="15531"/>
          <a:stretch>
            <a:fillRect/>
          </a:stretch>
        </p:blipFill>
        <p:spPr/>
      </p:pic>
      <p:sp>
        <p:nvSpPr>
          <p:cNvPr id="3" name="Title 2"/>
          <p:cNvSpPr>
            <a:spLocks noGrp="1"/>
          </p:cNvSpPr>
          <p:nvPr>
            <p:ph type="title"/>
          </p:nvPr>
        </p:nvSpPr>
        <p:spPr>
          <a:xfrm>
            <a:off x="2325712" y="4260387"/>
            <a:ext cx="9601196" cy="751418"/>
          </a:xfrm>
        </p:spPr>
        <p:txBody>
          <a:bodyPr/>
          <a:lstStyle/>
          <a:p>
            <a:r>
              <a:rPr lang="ar-AE" sz="6000" b="1" dirty="0" smtClean="0">
                <a:solidFill>
                  <a:schemeClr val="tx1"/>
                </a:solidFill>
              </a:rPr>
              <a:t>رفوف غير منظمة</a:t>
            </a:r>
            <a:endParaRPr lang="en-US" sz="6000" b="1" dirty="0">
              <a:solidFill>
                <a:schemeClr val="tx1"/>
              </a:solidFill>
            </a:endParaRPr>
          </a:p>
        </p:txBody>
      </p:sp>
    </p:spTree>
    <p:extLst>
      <p:ext uri="{BB962C8B-B14F-4D97-AF65-F5344CB8AC3E}">
        <p14:creationId xmlns:p14="http://schemas.microsoft.com/office/powerpoint/2010/main" val="347709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596BC-6951-4AFA-896F-59BBB7B94AEC}"/>
              </a:ext>
            </a:extLst>
          </p:cNvPr>
          <p:cNvSpPr>
            <a:spLocks noGrp="1"/>
          </p:cNvSpPr>
          <p:nvPr>
            <p:ph type="title"/>
          </p:nvPr>
        </p:nvSpPr>
        <p:spPr>
          <a:xfrm>
            <a:off x="1295402" y="982132"/>
            <a:ext cx="9601196" cy="859547"/>
          </a:xfrm>
        </p:spPr>
        <p:txBody>
          <a:bodyPr/>
          <a:lstStyle/>
          <a:p>
            <a:r>
              <a:rPr lang="ar-AE" sz="5400" dirty="0">
                <a:solidFill>
                  <a:srgbClr val="C00000"/>
                </a:solidFill>
                <a:latin typeface="Times New Roman" panose="02020603050405020304" pitchFamily="18" charset="0"/>
                <a:cs typeface="Times New Roman" panose="02020603050405020304" pitchFamily="18" charset="0"/>
              </a:rPr>
              <a:t>تنظيم الرفوف و التخزين</a:t>
            </a:r>
          </a:p>
        </p:txBody>
      </p:sp>
      <p:sp>
        <p:nvSpPr>
          <p:cNvPr id="3" name="Content Placeholder 2">
            <a:extLst>
              <a:ext uri="{FF2B5EF4-FFF2-40B4-BE49-F238E27FC236}">
                <a16:creationId xmlns:a16="http://schemas.microsoft.com/office/drawing/2014/main" xmlns="" id="{F7A63935-F7B6-4DBD-A4D5-C0170E9EE93B}"/>
              </a:ext>
            </a:extLst>
          </p:cNvPr>
          <p:cNvSpPr>
            <a:spLocks noGrp="1"/>
          </p:cNvSpPr>
          <p:nvPr>
            <p:ph idx="1"/>
          </p:nvPr>
        </p:nvSpPr>
        <p:spPr>
          <a:xfrm>
            <a:off x="1295401" y="2099256"/>
            <a:ext cx="9601196" cy="4214458"/>
          </a:xfrm>
        </p:spPr>
        <p:txBody>
          <a:bodyPr/>
          <a:lstStyle/>
          <a:p>
            <a:pPr marL="0" indent="0">
              <a:buNone/>
            </a:pPr>
            <a:r>
              <a:rPr lang="ar-AE" sz="2000" dirty="0">
                <a:latin typeface="Times New Roman" panose="02020603050405020304" pitchFamily="18" charset="0"/>
                <a:cs typeface="Times New Roman" panose="02020603050405020304" pitchFamily="18" charset="0"/>
              </a:rPr>
              <a:t>إبقاء الأشياء في متناول اليد: حدد الأشياء التي تحتاج إلى استخدامها أو الرجوع إليها في أغلب الأحيان. من المنطقي جعلها أقرب إلى اليد لجعل </a:t>
            </a:r>
            <a:r>
              <a:rPr lang="ar-AE" sz="2000" dirty="0" smtClean="0">
                <a:latin typeface="Times New Roman" panose="02020603050405020304" pitchFamily="18" charset="0"/>
                <a:cs typeface="Times New Roman" panose="02020603050405020304" pitchFamily="18" charset="0"/>
              </a:rPr>
              <a:t>عملك سهلا  </a:t>
            </a:r>
            <a:r>
              <a:rPr lang="ar-AE" sz="2000" dirty="0">
                <a:latin typeface="Times New Roman" panose="02020603050405020304" pitchFamily="18" charset="0"/>
                <a:cs typeface="Times New Roman" panose="02020603050405020304" pitchFamily="18" charset="0"/>
              </a:rPr>
              <a:t>قدر الإمكان. ليس من العملي إبقاء الدباسة </a:t>
            </a:r>
            <a:r>
              <a:rPr lang="ar-AE" sz="2000" dirty="0" smtClean="0">
                <a:latin typeface="Times New Roman" panose="02020603050405020304" pitchFamily="18" charset="0"/>
                <a:cs typeface="Times New Roman" panose="02020603050405020304" pitchFamily="18" charset="0"/>
              </a:rPr>
              <a:t>و الثاقبة الورقية </a:t>
            </a:r>
            <a:r>
              <a:rPr lang="ar-AE" sz="2000" dirty="0">
                <a:latin typeface="Times New Roman" panose="02020603050405020304" pitchFamily="18" charset="0"/>
                <a:cs typeface="Times New Roman" panose="02020603050405020304" pitchFamily="18" charset="0"/>
              </a:rPr>
              <a:t>في غرفة أخرى. </a:t>
            </a:r>
          </a:p>
          <a:p>
            <a:pPr marL="0" indent="0">
              <a:buNone/>
            </a:pPr>
            <a:r>
              <a:rPr lang="ar-AE" sz="2000" dirty="0">
                <a:latin typeface="Times New Roman" panose="02020603050405020304" pitchFamily="18" charset="0"/>
                <a:cs typeface="Times New Roman" panose="02020603050405020304" pitchFamily="18" charset="0"/>
              </a:rPr>
              <a:t> تجميع </a:t>
            </a:r>
            <a:r>
              <a:rPr lang="ar-AE" sz="2000" dirty="0" smtClean="0">
                <a:latin typeface="Times New Roman" panose="02020603050405020304" pitchFamily="18" charset="0"/>
                <a:cs typeface="Times New Roman" panose="02020603050405020304" pitchFamily="18" charset="0"/>
              </a:rPr>
              <a:t>المواد المتشابهة: </a:t>
            </a:r>
            <a:r>
              <a:rPr lang="ar-AE" sz="2000" dirty="0">
                <a:latin typeface="Times New Roman" panose="02020603050405020304" pitchFamily="18" charset="0"/>
                <a:cs typeface="Times New Roman" panose="02020603050405020304" pitchFamily="18" charset="0"/>
              </a:rPr>
              <a:t>القيام </a:t>
            </a:r>
            <a:r>
              <a:rPr lang="ar-AE" sz="2000" dirty="0" smtClean="0">
                <a:latin typeface="Times New Roman" panose="02020603050405020304" pitchFamily="18" charset="0"/>
                <a:cs typeface="Times New Roman" panose="02020603050405020304" pitchFamily="18" charset="0"/>
              </a:rPr>
              <a:t>المهام المتشابهة كدفعة واحدة لغرض تحقيق </a:t>
            </a:r>
            <a:r>
              <a:rPr lang="ar-AE" sz="2000" dirty="0">
                <a:latin typeface="Times New Roman" panose="02020603050405020304" pitchFamily="18" charset="0"/>
                <a:cs typeface="Times New Roman" panose="02020603050405020304" pitchFamily="18" charset="0"/>
              </a:rPr>
              <a:t>الكفاءة، </a:t>
            </a:r>
            <a:r>
              <a:rPr lang="ar-AE" sz="2000" dirty="0" smtClean="0">
                <a:latin typeface="Times New Roman" panose="02020603050405020304" pitchFamily="18" charset="0"/>
                <a:cs typeface="Times New Roman" panose="02020603050405020304" pitchFamily="18" charset="0"/>
              </a:rPr>
              <a:t>بالمثل جمّع المواد او الاوراق المتشابهة </a:t>
            </a:r>
            <a:r>
              <a:rPr lang="ar-AE" sz="2000" dirty="0">
                <a:latin typeface="Times New Roman" panose="02020603050405020304" pitchFamily="18" charset="0"/>
                <a:cs typeface="Times New Roman" panose="02020603050405020304" pitchFamily="18" charset="0"/>
              </a:rPr>
              <a:t>معا لسهولة الاستخدام، فيما يلي أمثلة على </a:t>
            </a:r>
            <a:r>
              <a:rPr lang="ar-AE" sz="2000" dirty="0" smtClean="0">
                <a:latin typeface="Times New Roman" panose="02020603050405020304" pitchFamily="18" charset="0"/>
                <a:cs typeface="Times New Roman" panose="02020603050405020304" pitchFamily="18" charset="0"/>
              </a:rPr>
              <a:t>هذا التجميع: </a:t>
            </a:r>
            <a:endParaRPr lang="ar-AE" sz="2000" dirty="0">
              <a:latin typeface="Times New Roman" panose="02020603050405020304" pitchFamily="18" charset="0"/>
              <a:cs typeface="Times New Roman" panose="02020603050405020304" pitchFamily="18" charset="0"/>
            </a:endParaRPr>
          </a:p>
          <a:p>
            <a:r>
              <a:rPr lang="ar-AE" sz="2000" dirty="0" smtClean="0">
                <a:latin typeface="Times New Roman" panose="02020603050405020304" pitchFamily="18" charset="0"/>
                <a:cs typeface="Times New Roman" panose="02020603050405020304" pitchFamily="18" charset="0"/>
              </a:rPr>
              <a:t>كتيبات الشركة</a:t>
            </a:r>
            <a:endParaRPr lang="ar-AE" sz="2000" dirty="0">
              <a:latin typeface="Times New Roman" panose="02020603050405020304" pitchFamily="18" charset="0"/>
              <a:cs typeface="Times New Roman" panose="02020603050405020304" pitchFamily="18" charset="0"/>
            </a:endParaRPr>
          </a:p>
          <a:p>
            <a:r>
              <a:rPr lang="ar-AE" sz="2000" dirty="0">
                <a:latin typeface="Times New Roman" panose="02020603050405020304" pitchFamily="18" charset="0"/>
                <a:cs typeface="Times New Roman" panose="02020603050405020304" pitchFamily="18" charset="0"/>
              </a:rPr>
              <a:t> معلومات </a:t>
            </a:r>
            <a:r>
              <a:rPr lang="ar-AE" sz="2000" dirty="0" smtClean="0">
                <a:latin typeface="Times New Roman" panose="02020603050405020304" pitchFamily="18" charset="0"/>
                <a:cs typeface="Times New Roman" panose="02020603050405020304" pitchFamily="18" charset="0"/>
              </a:rPr>
              <a:t>الشركة </a:t>
            </a:r>
            <a:endParaRPr lang="ar-AE" sz="2000" dirty="0">
              <a:latin typeface="Times New Roman" panose="02020603050405020304" pitchFamily="18" charset="0"/>
              <a:cs typeface="Times New Roman" panose="02020603050405020304" pitchFamily="18" charset="0"/>
            </a:endParaRPr>
          </a:p>
          <a:p>
            <a:r>
              <a:rPr lang="ar-AE" sz="2000" dirty="0">
                <a:latin typeface="Times New Roman" panose="02020603050405020304" pitchFamily="18" charset="0"/>
                <a:cs typeface="Times New Roman" panose="02020603050405020304" pitchFamily="18" charset="0"/>
              </a:rPr>
              <a:t> </a:t>
            </a:r>
            <a:r>
              <a:rPr lang="ar-AE" sz="2000" dirty="0" smtClean="0">
                <a:latin typeface="Times New Roman" panose="02020603050405020304" pitchFamily="18" charset="0"/>
                <a:cs typeface="Times New Roman" panose="02020603050405020304" pitchFamily="18" charset="0"/>
              </a:rPr>
              <a:t>كتب و برامج الكمبيوتر</a:t>
            </a:r>
            <a:endParaRPr lang="ar-AE" sz="2000" dirty="0">
              <a:latin typeface="Times New Roman" panose="02020603050405020304" pitchFamily="18" charset="0"/>
              <a:cs typeface="Times New Roman" panose="02020603050405020304" pitchFamily="18" charset="0"/>
            </a:endParaRPr>
          </a:p>
          <a:p>
            <a:r>
              <a:rPr lang="ar-AE" sz="2000" dirty="0">
                <a:latin typeface="Times New Roman" panose="02020603050405020304" pitchFamily="18" charset="0"/>
                <a:cs typeface="Times New Roman" panose="02020603050405020304" pitchFamily="18" charset="0"/>
              </a:rPr>
              <a:t> ملفات </a:t>
            </a:r>
          </a:p>
          <a:p>
            <a:r>
              <a:rPr lang="ar-AE" sz="2000" dirty="0">
                <a:latin typeface="Times New Roman" panose="02020603050405020304" pitchFamily="18" charset="0"/>
                <a:cs typeface="Times New Roman" panose="02020603050405020304" pitchFamily="18" charset="0"/>
              </a:rPr>
              <a:t> المجلات والأوراق المهنية </a:t>
            </a:r>
          </a:p>
          <a:p>
            <a:r>
              <a:rPr lang="ar-AE" sz="2000" dirty="0" smtClean="0">
                <a:latin typeface="Times New Roman" panose="02020603050405020304" pitchFamily="18" charset="0"/>
                <a:cs typeface="Times New Roman" panose="02020603050405020304" pitchFamily="18" charset="0"/>
              </a:rPr>
              <a:t>الاجراءات و السياسات</a:t>
            </a:r>
            <a:endParaRPr lang="ar-AE"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9F62F5B-80DF-44C0-B8AD-665077B3ECA2}"/>
              </a:ext>
            </a:extLst>
          </p:cNvPr>
          <p:cNvSpPr txBox="1"/>
          <p:nvPr/>
        </p:nvSpPr>
        <p:spPr>
          <a:xfrm>
            <a:off x="3162734" y="3542444"/>
            <a:ext cx="2184400" cy="2400657"/>
          </a:xfrm>
          <a:prstGeom prst="rect">
            <a:avLst/>
          </a:prstGeom>
          <a:noFill/>
        </p:spPr>
        <p:txBody>
          <a:bodyPr wrap="square" rtlCol="1">
            <a:spAutoFit/>
          </a:bodyPr>
          <a:lstStyle/>
          <a:p>
            <a:pPr marL="285750" indent="-285750" algn="r" rtl="1">
              <a:lnSpc>
                <a:spcPct val="150000"/>
              </a:lnSpc>
              <a:buClr>
                <a:schemeClr val="accent1"/>
              </a:buClr>
              <a:buFont typeface="Arial" panose="020B0604020202020204" pitchFamily="34" charset="0"/>
              <a:buChar char="•"/>
            </a:pPr>
            <a:r>
              <a:rPr lang="ar-AE" dirty="0"/>
              <a:t> </a:t>
            </a:r>
            <a:r>
              <a:rPr lang="ar-AE" sz="2000" dirty="0" smtClean="0">
                <a:latin typeface="Times New Roman" panose="02020603050405020304" pitchFamily="18" charset="0"/>
                <a:cs typeface="Times New Roman" panose="02020603050405020304" pitchFamily="18" charset="0"/>
              </a:rPr>
              <a:t>الملاحظات</a:t>
            </a:r>
            <a:endParaRPr lang="ar-AE" sz="2000" dirty="0">
              <a:latin typeface="Times New Roman" panose="02020603050405020304" pitchFamily="18" charset="0"/>
              <a:cs typeface="Times New Roman" panose="02020603050405020304" pitchFamily="18" charset="0"/>
            </a:endParaRPr>
          </a:p>
          <a:p>
            <a:pPr marL="285750" indent="-285750" algn="r" rtl="1">
              <a:lnSpc>
                <a:spcPct val="150000"/>
              </a:lnSpc>
              <a:buClr>
                <a:schemeClr val="accent1"/>
              </a:buClr>
              <a:buFont typeface="Arial" panose="020B0604020202020204" pitchFamily="34" charset="0"/>
              <a:buChar char="•"/>
            </a:pPr>
            <a:r>
              <a:rPr lang="ar-AE" sz="2000" dirty="0">
                <a:latin typeface="Times New Roman" panose="02020603050405020304" pitchFamily="18" charset="0"/>
                <a:cs typeface="Times New Roman" panose="02020603050405020304" pitchFamily="18" charset="0"/>
              </a:rPr>
              <a:t>أدلة </a:t>
            </a:r>
            <a:r>
              <a:rPr lang="ar-AE" sz="2000" dirty="0" smtClean="0">
                <a:latin typeface="Times New Roman" panose="02020603050405020304" pitchFamily="18" charset="0"/>
                <a:cs typeface="Times New Roman" panose="02020603050405020304" pitchFamily="18" charset="0"/>
              </a:rPr>
              <a:t>عمل مرجعية </a:t>
            </a:r>
            <a:endParaRPr lang="ar-AE" sz="2000" dirty="0">
              <a:latin typeface="Times New Roman" panose="02020603050405020304" pitchFamily="18" charset="0"/>
              <a:cs typeface="Times New Roman" panose="02020603050405020304" pitchFamily="18" charset="0"/>
            </a:endParaRPr>
          </a:p>
          <a:p>
            <a:pPr marL="285750" indent="-285750" algn="r" rtl="1">
              <a:lnSpc>
                <a:spcPct val="150000"/>
              </a:lnSpc>
              <a:buClr>
                <a:schemeClr val="accent1"/>
              </a:buClr>
              <a:buFont typeface="Arial" panose="020B0604020202020204" pitchFamily="34" charset="0"/>
              <a:buChar char="•"/>
            </a:pPr>
            <a:r>
              <a:rPr lang="ar-AE" sz="2000" dirty="0">
                <a:latin typeface="Times New Roman" panose="02020603050405020304" pitchFamily="18" charset="0"/>
                <a:cs typeface="Times New Roman" panose="02020603050405020304" pitchFamily="18" charset="0"/>
              </a:rPr>
              <a:t> تقارير </a:t>
            </a:r>
          </a:p>
          <a:p>
            <a:pPr marL="285750" indent="-285750" algn="r" rtl="1">
              <a:lnSpc>
                <a:spcPct val="150000"/>
              </a:lnSpc>
              <a:buClr>
                <a:schemeClr val="accent1"/>
              </a:buClr>
              <a:buFont typeface="Arial" panose="020B0604020202020204" pitchFamily="34" charset="0"/>
              <a:buChar char="•"/>
            </a:pPr>
            <a:r>
              <a:rPr lang="ar-AE" sz="2000" dirty="0">
                <a:latin typeface="Times New Roman" panose="02020603050405020304" pitchFamily="18" charset="0"/>
                <a:cs typeface="Times New Roman" panose="02020603050405020304" pitchFamily="18" charset="0"/>
              </a:rPr>
              <a:t>القرطاسية </a:t>
            </a:r>
          </a:p>
          <a:p>
            <a:pPr marL="285750" indent="-285750" algn="r" rtl="1">
              <a:lnSpc>
                <a:spcPct val="150000"/>
              </a:lnSpc>
              <a:buClr>
                <a:schemeClr val="accent1"/>
              </a:buClr>
              <a:buFont typeface="Arial" panose="020B0604020202020204" pitchFamily="34" charset="0"/>
              <a:buChar char="•"/>
            </a:pPr>
            <a:r>
              <a:rPr lang="ar-AE" sz="2000" dirty="0">
                <a:latin typeface="Times New Roman" panose="02020603050405020304" pitchFamily="18" charset="0"/>
                <a:cs typeface="Times New Roman" panose="02020603050405020304" pitchFamily="18" charset="0"/>
              </a:rPr>
              <a:t>دلائل الهاتف</a:t>
            </a:r>
          </a:p>
        </p:txBody>
      </p:sp>
      <p:sp>
        <p:nvSpPr>
          <p:cNvPr id="4" name="Slide Number Placeholder 3"/>
          <p:cNvSpPr>
            <a:spLocks noGrp="1"/>
          </p:cNvSpPr>
          <p:nvPr>
            <p:ph type="sldNum" sz="quarter" idx="12"/>
          </p:nvPr>
        </p:nvSpPr>
        <p:spPr/>
        <p:txBody>
          <a:bodyPr/>
          <a:lstStyle/>
          <a:p>
            <a:fld id="{330EA680-D336-4FF7-8B7A-9848BB0A1C32}" type="slidenum">
              <a:rPr lang="en-US" smtClean="0"/>
              <a:t>15</a:t>
            </a:fld>
            <a:endParaRPr lang="en-US" dirty="0"/>
          </a:p>
        </p:txBody>
      </p:sp>
    </p:spTree>
    <p:extLst>
      <p:ext uri="{BB962C8B-B14F-4D97-AF65-F5344CB8AC3E}">
        <p14:creationId xmlns:p14="http://schemas.microsoft.com/office/powerpoint/2010/main" val="4107738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186" b="15186"/>
          <a:stretch>
            <a:fillRect/>
          </a:stretch>
        </p:blipFill>
        <p:spPr>
          <a:xfrm>
            <a:off x="552000" y="515485"/>
            <a:ext cx="11088000" cy="5724000"/>
          </a:xfrm>
        </p:spPr>
      </p:pic>
      <p:sp>
        <p:nvSpPr>
          <p:cNvPr id="3" name="Title 2"/>
          <p:cNvSpPr>
            <a:spLocks noGrp="1"/>
          </p:cNvSpPr>
          <p:nvPr>
            <p:ph type="title"/>
          </p:nvPr>
        </p:nvSpPr>
        <p:spPr>
          <a:xfrm>
            <a:off x="5859886" y="615665"/>
            <a:ext cx="5780113" cy="751418"/>
          </a:xfrm>
        </p:spPr>
        <p:txBody>
          <a:bodyPr/>
          <a:lstStyle/>
          <a:p>
            <a:r>
              <a:rPr lang="ar-AE" sz="8000" b="1" dirty="0" smtClean="0">
                <a:solidFill>
                  <a:schemeClr val="bg1"/>
                </a:solidFill>
              </a:rPr>
              <a:t>تخزين غير منظم </a:t>
            </a:r>
            <a:endParaRPr lang="en-US" sz="8000" b="1" dirty="0">
              <a:solidFill>
                <a:schemeClr val="bg1"/>
              </a:solidFill>
            </a:endParaRPr>
          </a:p>
        </p:txBody>
      </p:sp>
    </p:spTree>
    <p:extLst>
      <p:ext uri="{BB962C8B-B14F-4D97-AF65-F5344CB8AC3E}">
        <p14:creationId xmlns:p14="http://schemas.microsoft.com/office/powerpoint/2010/main" val="365757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6852"/>
            <a:ext cx="9601196" cy="1303867"/>
          </a:xfrm>
        </p:spPr>
        <p:txBody>
          <a:bodyPr/>
          <a:lstStyle/>
          <a:p>
            <a:r>
              <a:rPr lang="ar-AE" sz="4800" dirty="0">
                <a:solidFill>
                  <a:srgbClr val="C00000"/>
                </a:solidFill>
              </a:rPr>
              <a:t>تنظيم الرفوف </a:t>
            </a:r>
            <a:r>
              <a:rPr lang="ar-AE" sz="4800" dirty="0" smtClean="0">
                <a:solidFill>
                  <a:srgbClr val="C00000"/>
                </a:solidFill>
              </a:rPr>
              <a:t>والتخزين</a:t>
            </a:r>
            <a:endParaRPr lang="en-US" sz="4800" dirty="0">
              <a:solidFill>
                <a:srgbClr val="C00000"/>
              </a:solidFill>
            </a:endParaRPr>
          </a:p>
        </p:txBody>
      </p:sp>
      <p:sp>
        <p:nvSpPr>
          <p:cNvPr id="3" name="Content Placeholder 2"/>
          <p:cNvSpPr>
            <a:spLocks noGrp="1"/>
          </p:cNvSpPr>
          <p:nvPr>
            <p:ph idx="1"/>
          </p:nvPr>
        </p:nvSpPr>
        <p:spPr>
          <a:xfrm>
            <a:off x="798490" y="1950719"/>
            <a:ext cx="10702344" cy="4377268"/>
          </a:xfrm>
        </p:spPr>
        <p:txBody>
          <a:bodyPr/>
          <a:lstStyle/>
          <a:p>
            <a:pPr>
              <a:buFont typeface="Wingdings" panose="05000000000000000000" pitchFamily="2" charset="2"/>
              <a:buChar char="v"/>
            </a:pPr>
            <a:r>
              <a:rPr lang="ar-AE" sz="3200" dirty="0">
                <a:solidFill>
                  <a:srgbClr val="C00000"/>
                </a:solidFill>
              </a:rPr>
              <a:t>كن صارماً</a:t>
            </a:r>
            <a:r>
              <a:rPr lang="ar-AE" sz="3200" dirty="0"/>
              <a:t>:</a:t>
            </a:r>
          </a:p>
          <a:p>
            <a:pPr>
              <a:buFont typeface="Arial" panose="020B0604020202020204" pitchFamily="34" charset="0"/>
              <a:buChar char="•"/>
            </a:pPr>
            <a:r>
              <a:rPr lang="ar-AE" sz="3200" dirty="0"/>
              <a:t>أي شيء لم تستخدمه لمدة أسبوعين أو ثلاثة خزنه بمكان </a:t>
            </a:r>
            <a:r>
              <a:rPr lang="ar-AE" sz="3200" dirty="0" smtClean="0"/>
              <a:t>آمن</a:t>
            </a:r>
            <a:r>
              <a:rPr lang="ar-AE" sz="3200" dirty="0"/>
              <a:t>.</a:t>
            </a:r>
          </a:p>
          <a:p>
            <a:pPr marL="342900" indent="-342900">
              <a:buFont typeface="Arial" panose="020B0604020202020204" pitchFamily="34" charset="0"/>
              <a:buChar char="•"/>
            </a:pPr>
            <a:r>
              <a:rPr lang="ar-AE" sz="3600" dirty="0"/>
              <a:t>لا تتردد من وضع الأشياء بعيداً.  </a:t>
            </a:r>
          </a:p>
          <a:p>
            <a:pPr marL="342900" indent="-342900">
              <a:buFont typeface="Arial" panose="020B0604020202020204" pitchFamily="34" charset="0"/>
              <a:buChar char="•"/>
            </a:pPr>
            <a:r>
              <a:rPr lang="ar-AE" sz="3200" dirty="0"/>
              <a:t>امكانية رمي الأشياء المكررة بعيداً.</a:t>
            </a:r>
          </a:p>
          <a:p>
            <a:pPr marL="342900" indent="-342900">
              <a:buFont typeface="Arial" panose="020B0604020202020204" pitchFamily="34" charset="0"/>
              <a:buChar char="•"/>
            </a:pPr>
            <a:r>
              <a:rPr lang="ar-AE" sz="3200" dirty="0"/>
              <a:t>يمكن وضع الأشياء الصغيرة مثل الدباسة ، مزيل الدباسات، الخرامة والى اخره، في الدرج ولكن ليس </a:t>
            </a:r>
            <a:r>
              <a:rPr lang="ar-AE" sz="3200" dirty="0" smtClean="0"/>
              <a:t>على</a:t>
            </a:r>
            <a:r>
              <a:rPr lang="ar-AE" sz="3200" dirty="0"/>
              <a:t> طاولة / منضدة</a:t>
            </a:r>
            <a:r>
              <a:rPr lang="ar-AE" sz="3200" dirty="0" smtClean="0"/>
              <a:t> </a:t>
            </a:r>
            <a:r>
              <a:rPr lang="ar-AE" sz="3200" dirty="0"/>
              <a:t>مكتبك حيث انها تُعيقك وتشكل فوضى</a:t>
            </a:r>
            <a:r>
              <a:rPr lang="ar-AE" sz="3200" dirty="0" smtClean="0"/>
              <a:t>.</a:t>
            </a:r>
            <a:endParaRPr lang="ar-AE" sz="3200" dirty="0"/>
          </a:p>
        </p:txBody>
      </p:sp>
      <p:sp>
        <p:nvSpPr>
          <p:cNvPr id="4" name="Slide Number Placeholder 3"/>
          <p:cNvSpPr>
            <a:spLocks noGrp="1"/>
          </p:cNvSpPr>
          <p:nvPr>
            <p:ph type="sldNum" sz="quarter" idx="12"/>
          </p:nvPr>
        </p:nvSpPr>
        <p:spPr>
          <a:xfrm>
            <a:off x="10766025" y="6432127"/>
            <a:ext cx="542697" cy="279400"/>
          </a:xfrm>
        </p:spPr>
        <p:txBody>
          <a:bodyPr/>
          <a:lstStyle/>
          <a:p>
            <a:fld id="{330EA680-D336-4FF7-8B7A-9848BB0A1C32}" type="slidenum">
              <a:rPr lang="en-US" smtClean="0"/>
              <a:t>17</a:t>
            </a:fld>
            <a:endParaRPr lang="en-US" dirty="0"/>
          </a:p>
        </p:txBody>
      </p:sp>
    </p:spTree>
    <p:extLst>
      <p:ext uri="{BB962C8B-B14F-4D97-AF65-F5344CB8AC3E}">
        <p14:creationId xmlns:p14="http://schemas.microsoft.com/office/powerpoint/2010/main" val="3590645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6852"/>
            <a:ext cx="9601196" cy="1303867"/>
          </a:xfrm>
        </p:spPr>
        <p:txBody>
          <a:bodyPr/>
          <a:lstStyle/>
          <a:p>
            <a:r>
              <a:rPr lang="ar-AE" sz="4800" dirty="0">
                <a:solidFill>
                  <a:srgbClr val="C00000"/>
                </a:solidFill>
              </a:rPr>
              <a:t>تنظيم الرفوف </a:t>
            </a:r>
            <a:r>
              <a:rPr lang="ar-AE" sz="4800" dirty="0" smtClean="0">
                <a:solidFill>
                  <a:srgbClr val="C00000"/>
                </a:solidFill>
              </a:rPr>
              <a:t>والتخزين</a:t>
            </a:r>
            <a:endParaRPr lang="en-US" sz="4800" dirty="0">
              <a:solidFill>
                <a:srgbClr val="C00000"/>
              </a:solidFill>
            </a:endParaRPr>
          </a:p>
        </p:txBody>
      </p:sp>
      <p:sp>
        <p:nvSpPr>
          <p:cNvPr id="3" name="Content Placeholder 2"/>
          <p:cNvSpPr>
            <a:spLocks noGrp="1"/>
          </p:cNvSpPr>
          <p:nvPr>
            <p:ph idx="1"/>
          </p:nvPr>
        </p:nvSpPr>
        <p:spPr>
          <a:xfrm>
            <a:off x="798490" y="1924961"/>
            <a:ext cx="10702344" cy="4377268"/>
          </a:xfrm>
        </p:spPr>
        <p:txBody>
          <a:bodyPr/>
          <a:lstStyle/>
          <a:p>
            <a:pPr>
              <a:buFont typeface="Wingdings" panose="05000000000000000000" pitchFamily="2" charset="2"/>
              <a:buChar char="v"/>
            </a:pPr>
            <a:r>
              <a:rPr lang="ar-AE" sz="2800" dirty="0">
                <a:solidFill>
                  <a:srgbClr val="C00000"/>
                </a:solidFill>
              </a:rPr>
              <a:t>كن صارماً</a:t>
            </a:r>
            <a:r>
              <a:rPr lang="ar-AE" sz="2800" dirty="0"/>
              <a:t>:</a:t>
            </a:r>
          </a:p>
          <a:p>
            <a:pPr marL="342900" indent="-342900">
              <a:buFont typeface="Arial" panose="020B0604020202020204" pitchFamily="34" charset="0"/>
              <a:buChar char="•"/>
            </a:pPr>
            <a:r>
              <a:rPr lang="ar-AE" sz="2800" dirty="0" smtClean="0"/>
              <a:t>المعلومات </a:t>
            </a:r>
            <a:r>
              <a:rPr lang="ar-AE" sz="2800" dirty="0"/>
              <a:t>القديمة يجب تحديثها أو التخلص منها تماما. </a:t>
            </a:r>
          </a:p>
          <a:p>
            <a:pPr marL="342900" indent="-342900">
              <a:buFont typeface="Arial" panose="020B0604020202020204" pitchFamily="34" charset="0"/>
              <a:buChar char="•"/>
            </a:pPr>
            <a:r>
              <a:rPr lang="ar-AE" sz="2800" dirty="0"/>
              <a:t>ضع جميع الأغراض الشخصية القهوة </a:t>
            </a:r>
            <a:r>
              <a:rPr lang="ar-AE" sz="2800" dirty="0" smtClean="0"/>
              <a:t>او </a:t>
            </a:r>
            <a:r>
              <a:rPr lang="ar-AE" sz="2800" dirty="0"/>
              <a:t>المظلة </a:t>
            </a:r>
            <a:r>
              <a:rPr lang="ar-AE" sz="2800" dirty="0" smtClean="0"/>
              <a:t>في </a:t>
            </a:r>
            <a:r>
              <a:rPr lang="ar-AE" sz="2800" dirty="0"/>
              <a:t>مكان واحد. </a:t>
            </a:r>
          </a:p>
          <a:p>
            <a:pPr marL="342900" indent="-342900">
              <a:buFont typeface="Arial" panose="020B0604020202020204" pitchFamily="34" charset="0"/>
              <a:buChar char="•"/>
            </a:pPr>
            <a:r>
              <a:rPr lang="ar-AE" sz="2800" dirty="0"/>
              <a:t>اقضي بضع دقائق لتنظيم مكان عملك بشكل دوري.</a:t>
            </a:r>
          </a:p>
          <a:p>
            <a:pPr marL="342900" indent="-342900">
              <a:buFont typeface="Arial" panose="020B0604020202020204" pitchFamily="34" charset="0"/>
              <a:buChar char="•"/>
            </a:pPr>
            <a:r>
              <a:rPr lang="ar-AE" sz="2800" dirty="0"/>
              <a:t>الأشياء التي لم تستخدم او لم يتم الرجوع اليها او استغلالها خلال شهر يمكن تخزينها بعيدا في الخزانة أو </a:t>
            </a:r>
            <a:r>
              <a:rPr lang="ar-AE" sz="2800" dirty="0" smtClean="0"/>
              <a:t>الادراج /الرفوف.</a:t>
            </a:r>
            <a:endParaRPr lang="ar-AE" sz="2800" dirty="0"/>
          </a:p>
          <a:p>
            <a:pPr>
              <a:buFont typeface="Arial" panose="020B0604020202020204" pitchFamily="34" charset="0"/>
              <a:buChar char="•"/>
            </a:pPr>
            <a:r>
              <a:rPr lang="ar-AE" sz="2800" u="sng" dirty="0"/>
              <a:t>وأخيرا </a:t>
            </a:r>
            <a:r>
              <a:rPr lang="ar-AE" sz="2800" dirty="0"/>
              <a:t>، أسال نفسك هذا السؤال: ما نتيجة رمي هذا بعيداً ؟ إذا كان في الإمكان أن تتعايش مع النتيجة، فأرمه</a:t>
            </a:r>
            <a:r>
              <a:rPr lang="ar-AE" sz="2800" dirty="0" smtClean="0"/>
              <a:t>.</a:t>
            </a:r>
            <a:endParaRPr lang="ar-AE" sz="2800" dirty="0"/>
          </a:p>
        </p:txBody>
      </p:sp>
      <p:sp>
        <p:nvSpPr>
          <p:cNvPr id="4" name="Slide Number Placeholder 3"/>
          <p:cNvSpPr>
            <a:spLocks noGrp="1"/>
          </p:cNvSpPr>
          <p:nvPr>
            <p:ph type="sldNum" sz="quarter" idx="12"/>
          </p:nvPr>
        </p:nvSpPr>
        <p:spPr>
          <a:xfrm>
            <a:off x="10766025" y="6432127"/>
            <a:ext cx="542697" cy="279400"/>
          </a:xfrm>
        </p:spPr>
        <p:txBody>
          <a:bodyPr/>
          <a:lstStyle/>
          <a:p>
            <a:fld id="{330EA680-D336-4FF7-8B7A-9848BB0A1C32}" type="slidenum">
              <a:rPr lang="en-US" smtClean="0"/>
              <a:t>18</a:t>
            </a:fld>
            <a:endParaRPr lang="en-US" dirty="0"/>
          </a:p>
        </p:txBody>
      </p:sp>
    </p:spTree>
    <p:extLst>
      <p:ext uri="{BB962C8B-B14F-4D97-AF65-F5344CB8AC3E}">
        <p14:creationId xmlns:p14="http://schemas.microsoft.com/office/powerpoint/2010/main" val="773888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0FD8D-85A3-4615-A429-E50BA24B943E}"/>
              </a:ext>
            </a:extLst>
          </p:cNvPr>
          <p:cNvSpPr>
            <a:spLocks noGrp="1"/>
          </p:cNvSpPr>
          <p:nvPr>
            <p:ph type="title"/>
          </p:nvPr>
        </p:nvSpPr>
        <p:spPr>
          <a:xfrm>
            <a:off x="1380073" y="900870"/>
            <a:ext cx="9601196" cy="1303867"/>
          </a:xfrm>
        </p:spPr>
        <p:txBody>
          <a:bodyPr/>
          <a:lstStyle/>
          <a:p>
            <a:r>
              <a:rPr lang="ar-AE" sz="8000" dirty="0">
                <a:solidFill>
                  <a:srgbClr val="C00000"/>
                </a:solidFill>
              </a:rPr>
              <a:t>أسئلة </a:t>
            </a:r>
            <a:r>
              <a:rPr lang="ar-AE" sz="8000" dirty="0" smtClean="0">
                <a:solidFill>
                  <a:srgbClr val="C00000"/>
                </a:solidFill>
              </a:rPr>
              <a:t>وأجوبة</a:t>
            </a:r>
            <a:endParaRPr lang="en-ZA" sz="8000" dirty="0">
              <a:solidFill>
                <a:srgbClr val="C00000"/>
              </a:solidFill>
            </a:endParaRPr>
          </a:p>
        </p:txBody>
      </p:sp>
      <p:sp>
        <p:nvSpPr>
          <p:cNvPr id="3" name="Text Placeholder 2">
            <a:extLst>
              <a:ext uri="{FF2B5EF4-FFF2-40B4-BE49-F238E27FC236}">
                <a16:creationId xmlns:a16="http://schemas.microsoft.com/office/drawing/2014/main" xmlns="" id="{7A35197D-A94D-457B-836D-4FCC52921A3F}"/>
              </a:ext>
            </a:extLst>
          </p:cNvPr>
          <p:cNvSpPr>
            <a:spLocks noGrp="1"/>
          </p:cNvSpPr>
          <p:nvPr>
            <p:ph type="body" idx="1"/>
          </p:nvPr>
        </p:nvSpPr>
        <p:spPr>
          <a:xfrm>
            <a:off x="827469" y="2892424"/>
            <a:ext cx="4718304" cy="585522"/>
          </a:xfrm>
        </p:spPr>
        <p:txBody>
          <a:bodyPr/>
          <a:lstStyle/>
          <a:p>
            <a:r>
              <a:rPr lang="ar-AE" sz="2400" u="sng" dirty="0">
                <a:solidFill>
                  <a:srgbClr val="002060"/>
                </a:solidFill>
              </a:rPr>
              <a:t>انا أحب مكتبي هكذا,  اعرف مكان كل شيء</a:t>
            </a:r>
            <a:r>
              <a:rPr lang="ar-AE" sz="2400" dirty="0">
                <a:solidFill>
                  <a:srgbClr val="002060"/>
                </a:solidFill>
              </a:rPr>
              <a:t>.</a:t>
            </a:r>
          </a:p>
          <a:p>
            <a:endParaRPr lang="en-ZA" dirty="0"/>
          </a:p>
        </p:txBody>
      </p:sp>
      <p:sp>
        <p:nvSpPr>
          <p:cNvPr id="4" name="Content Placeholder 3">
            <a:extLst>
              <a:ext uri="{FF2B5EF4-FFF2-40B4-BE49-F238E27FC236}">
                <a16:creationId xmlns:a16="http://schemas.microsoft.com/office/drawing/2014/main" xmlns="" id="{E85C3FCA-87E6-488B-8AC1-2CCE3382912D}"/>
              </a:ext>
            </a:extLst>
          </p:cNvPr>
          <p:cNvSpPr>
            <a:spLocks noGrp="1"/>
          </p:cNvSpPr>
          <p:nvPr>
            <p:ph sz="half" idx="2"/>
          </p:nvPr>
        </p:nvSpPr>
        <p:spPr>
          <a:xfrm>
            <a:off x="1153275" y="2918832"/>
            <a:ext cx="4718304" cy="3170239"/>
          </a:xfrm>
        </p:spPr>
        <p:txBody>
          <a:bodyPr>
            <a:normAutofit/>
          </a:bodyPr>
          <a:lstStyle/>
          <a:p>
            <a:pPr algn="just">
              <a:buClr>
                <a:schemeClr val="accent4">
                  <a:lumMod val="75000"/>
                </a:schemeClr>
              </a:buClr>
              <a:buFont typeface="Arial" panose="020B0604020202020204" pitchFamily="34" charset="0"/>
              <a:buChar char="•"/>
            </a:pPr>
            <a:r>
              <a:rPr lang="ar-AE" sz="2800" dirty="0"/>
              <a:t>بصراحة انا احب المكتب المزدحم، صحيح انه غير عملي و لكني احبه بهذه الطريقة ، لكن هل تريد توفير وقتك أم لا؟ سوف افسرها بطريقه مختلفة ، هل تعرف حقا أين كل </a:t>
            </a:r>
            <a:r>
              <a:rPr lang="ar-AE" sz="2800" dirty="0" smtClean="0"/>
              <a:t>شيء؟ هل يمكنك </a:t>
            </a:r>
            <a:r>
              <a:rPr lang="ar-AE" sz="2800" dirty="0"/>
              <a:t>حقا العثور علي الأشياء بسهوله وبسرعة ؟</a:t>
            </a:r>
          </a:p>
          <a:p>
            <a:endParaRPr lang="en-ZA" dirty="0"/>
          </a:p>
        </p:txBody>
      </p:sp>
      <p:sp>
        <p:nvSpPr>
          <p:cNvPr id="5" name="Text Placeholder 4">
            <a:extLst>
              <a:ext uri="{FF2B5EF4-FFF2-40B4-BE49-F238E27FC236}">
                <a16:creationId xmlns:a16="http://schemas.microsoft.com/office/drawing/2014/main" xmlns="" id="{995C9CC3-9115-49C8-A9B1-329D565EA721}"/>
              </a:ext>
            </a:extLst>
          </p:cNvPr>
          <p:cNvSpPr>
            <a:spLocks noGrp="1"/>
          </p:cNvSpPr>
          <p:nvPr>
            <p:ph type="body" sz="quarter" idx="3"/>
          </p:nvPr>
        </p:nvSpPr>
        <p:spPr>
          <a:xfrm>
            <a:off x="6026125" y="2343956"/>
            <a:ext cx="4718304" cy="1545464"/>
          </a:xfrm>
        </p:spPr>
        <p:txBody>
          <a:bodyPr/>
          <a:lstStyle/>
          <a:p>
            <a:r>
              <a:rPr lang="ar-AE" sz="2400" u="sng" dirty="0">
                <a:solidFill>
                  <a:srgbClr val="002060"/>
                </a:solidFill>
              </a:rPr>
              <a:t>يجب ان اعترف ، انا أتوتر عندما </a:t>
            </a:r>
            <a:r>
              <a:rPr lang="ar-AE" sz="2400" u="sng" dirty="0" smtClean="0">
                <a:solidFill>
                  <a:srgbClr val="002060"/>
                </a:solidFill>
              </a:rPr>
              <a:t>أرمي الأشياء </a:t>
            </a:r>
            <a:r>
              <a:rPr lang="ar-AE" sz="2400" u="sng" dirty="0">
                <a:solidFill>
                  <a:srgbClr val="002060"/>
                </a:solidFill>
              </a:rPr>
              <a:t>بعيدا. هل يجب </a:t>
            </a:r>
            <a:r>
              <a:rPr lang="ar-AE" sz="2400" u="sng" dirty="0" smtClean="0">
                <a:solidFill>
                  <a:srgbClr val="002060"/>
                </a:solidFill>
              </a:rPr>
              <a:t>فعل ذلك </a:t>
            </a:r>
            <a:r>
              <a:rPr lang="ar-AE" sz="2400" dirty="0" smtClean="0">
                <a:solidFill>
                  <a:srgbClr val="002060"/>
                </a:solidFill>
              </a:rPr>
              <a:t>؟</a:t>
            </a:r>
          </a:p>
          <a:p>
            <a:endParaRPr lang="en-ZA" dirty="0"/>
          </a:p>
        </p:txBody>
      </p:sp>
      <p:sp>
        <p:nvSpPr>
          <p:cNvPr id="6" name="Content Placeholder 5">
            <a:extLst>
              <a:ext uri="{FF2B5EF4-FFF2-40B4-BE49-F238E27FC236}">
                <a16:creationId xmlns:a16="http://schemas.microsoft.com/office/drawing/2014/main" xmlns="" id="{A15EFB10-E96A-43FB-B678-E77AFE5162ED}"/>
              </a:ext>
            </a:extLst>
          </p:cNvPr>
          <p:cNvSpPr>
            <a:spLocks noGrp="1"/>
          </p:cNvSpPr>
          <p:nvPr>
            <p:ph sz="quarter" idx="4"/>
          </p:nvPr>
        </p:nvSpPr>
        <p:spPr>
          <a:xfrm>
            <a:off x="6180671" y="3284113"/>
            <a:ext cx="4718304" cy="2640701"/>
          </a:xfrm>
        </p:spPr>
        <p:txBody>
          <a:bodyPr>
            <a:noAutofit/>
          </a:bodyPr>
          <a:lstStyle/>
          <a:p>
            <a:pPr algn="just">
              <a:buClr>
                <a:schemeClr val="accent5">
                  <a:lumMod val="75000"/>
                </a:schemeClr>
              </a:buClr>
              <a:buFont typeface="Arial" panose="020B0604020202020204" pitchFamily="34" charset="0"/>
              <a:buChar char="•"/>
            </a:pPr>
            <a:r>
              <a:rPr lang="ar-AE" sz="2400" dirty="0"/>
              <a:t>بالطبع لا. إذا لم تكن متأكداً ، فقم بتخزينها في صندوق. بعد شهر ، انظر إلى الصندوق وفكر ما إذا كنت لا تزال بحاجه إلى محتوياته. اي شيء تشعر بأنك ستحتاجه الآن صنفه ، اي شيء تشعر بانك لا تحتاجه فقط ارمه بعيداً و اي شيء لا تزال غير متأكد منه ، قم بإبقائه في الصندوق</a:t>
            </a:r>
            <a:r>
              <a:rPr lang="ar-AE" sz="2400" dirty="0" smtClean="0"/>
              <a:t>.</a:t>
            </a:r>
            <a:endParaRPr lang="ar-AE" sz="2400" dirty="0"/>
          </a:p>
        </p:txBody>
      </p:sp>
      <p:sp>
        <p:nvSpPr>
          <p:cNvPr id="7" name="Slide Number Placeholder 6"/>
          <p:cNvSpPr>
            <a:spLocks noGrp="1"/>
          </p:cNvSpPr>
          <p:nvPr>
            <p:ph type="sldNum" sz="quarter" idx="12"/>
          </p:nvPr>
        </p:nvSpPr>
        <p:spPr>
          <a:xfrm>
            <a:off x="11255422" y="6377018"/>
            <a:ext cx="542697" cy="279400"/>
          </a:xfrm>
        </p:spPr>
        <p:txBody>
          <a:bodyPr/>
          <a:lstStyle/>
          <a:p>
            <a:fld id="{330EA680-D336-4FF7-8B7A-9848BB0A1C32}" type="slidenum">
              <a:rPr lang="en-US" b="1" smtClean="0"/>
              <a:t>19</a:t>
            </a:fld>
            <a:endParaRPr lang="en-US" b="1" dirty="0"/>
          </a:p>
        </p:txBody>
      </p:sp>
    </p:spTree>
    <p:extLst>
      <p:ext uri="{BB962C8B-B14F-4D97-AF65-F5344CB8AC3E}">
        <p14:creationId xmlns:p14="http://schemas.microsoft.com/office/powerpoint/2010/main" val="302968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93" y="340217"/>
            <a:ext cx="9852337" cy="1524000"/>
          </a:xfrm>
        </p:spPr>
        <p:txBody>
          <a:bodyPr>
            <a:noAutofit/>
          </a:bodyPr>
          <a:lstStyle/>
          <a:p>
            <a:pPr algn="ctr"/>
            <a:r>
              <a:rPr lang="ar-AE" dirty="0" smtClean="0">
                <a:solidFill>
                  <a:schemeClr val="tx1"/>
                </a:solidFill>
              </a:rPr>
              <a:t>تساعدك إدارة الوقت على إختيار المهمة التي يجب أن تعمل عليها و كيف تنفذها من أجل أن تنجز أكثر.</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1061" y="1864217"/>
            <a:ext cx="8077200" cy="4343400"/>
          </a:xfrm>
        </p:spPr>
      </p:pic>
      <p:sp>
        <p:nvSpPr>
          <p:cNvPr id="3" name="Slide Number Placeholder 2"/>
          <p:cNvSpPr>
            <a:spLocks noGrp="1"/>
          </p:cNvSpPr>
          <p:nvPr>
            <p:ph type="sldNum" sz="quarter" idx="12"/>
          </p:nvPr>
        </p:nvSpPr>
        <p:spPr/>
        <p:txBody>
          <a:bodyPr/>
          <a:lstStyle/>
          <a:p>
            <a:fld id="{74ED3AA2-4478-44B5-9CDE-B23C8A57C9CF}" type="slidenum">
              <a:rPr lang="en-US" smtClean="0"/>
              <a:pPr/>
              <a:t>2</a:t>
            </a:fld>
            <a:endParaRPr lang="en-US"/>
          </a:p>
        </p:txBody>
      </p:sp>
    </p:spTree>
    <p:extLst>
      <p:ext uri="{BB962C8B-B14F-4D97-AF65-F5344CB8AC3E}">
        <p14:creationId xmlns:p14="http://schemas.microsoft.com/office/powerpoint/2010/main" val="4235114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42AB3-9E22-45B7-B682-56304D5BD53D}"/>
              </a:ext>
            </a:extLst>
          </p:cNvPr>
          <p:cNvSpPr>
            <a:spLocks noGrp="1"/>
          </p:cNvSpPr>
          <p:nvPr>
            <p:ph type="title"/>
          </p:nvPr>
        </p:nvSpPr>
        <p:spPr>
          <a:xfrm>
            <a:off x="1611186" y="986942"/>
            <a:ext cx="4815372" cy="1303867"/>
          </a:xfrm>
        </p:spPr>
        <p:txBody>
          <a:bodyPr/>
          <a:lstStyle/>
          <a:p>
            <a:pPr algn="ctr"/>
            <a:r>
              <a:rPr lang="ar-AE" sz="5400" dirty="0">
                <a:solidFill>
                  <a:srgbClr val="C00000"/>
                </a:solidFill>
              </a:rPr>
              <a:t>التعامل مع الفوضى</a:t>
            </a:r>
            <a:endParaRPr lang="en-ZA" sz="5400" dirty="0">
              <a:solidFill>
                <a:srgbClr val="C00000"/>
              </a:solidFill>
            </a:endParaRPr>
          </a:p>
        </p:txBody>
      </p:sp>
      <p:sp>
        <p:nvSpPr>
          <p:cNvPr id="3" name="Content Placeholder 2">
            <a:extLst>
              <a:ext uri="{FF2B5EF4-FFF2-40B4-BE49-F238E27FC236}">
                <a16:creationId xmlns:a16="http://schemas.microsoft.com/office/drawing/2014/main" xmlns="" id="{2EAA86A1-F801-442C-838A-F834D93A9669}"/>
              </a:ext>
            </a:extLst>
          </p:cNvPr>
          <p:cNvSpPr>
            <a:spLocks noGrp="1"/>
          </p:cNvSpPr>
          <p:nvPr>
            <p:ph sz="half" idx="1"/>
          </p:nvPr>
        </p:nvSpPr>
        <p:spPr>
          <a:xfrm>
            <a:off x="837126" y="2560930"/>
            <a:ext cx="5885645" cy="3550310"/>
          </a:xfrm>
        </p:spPr>
        <p:txBody>
          <a:bodyPr>
            <a:normAutofit/>
          </a:bodyPr>
          <a:lstStyle/>
          <a:p>
            <a:r>
              <a:rPr lang="ar-AE" sz="2400" dirty="0"/>
              <a:t>الفوضى ليست بعثرة الأوراق فقط. إنها </a:t>
            </a:r>
            <a:r>
              <a:rPr lang="ar-AE" sz="2400" dirty="0" smtClean="0"/>
              <a:t>تشمل كل أنواع </a:t>
            </a:r>
            <a:r>
              <a:rPr lang="ar-AE" sz="2400" dirty="0"/>
              <a:t>الأشياء، فمثلا وضع معطفا </a:t>
            </a:r>
            <a:r>
              <a:rPr lang="ar-AE" sz="2400" dirty="0" smtClean="0"/>
              <a:t>على </a:t>
            </a:r>
            <a:r>
              <a:rPr lang="ar-AE" sz="2400" dirty="0"/>
              <a:t>ظهر الكرسي بدلا من </a:t>
            </a:r>
            <a:r>
              <a:rPr lang="ar-AE" sz="2400" dirty="0" smtClean="0"/>
              <a:t>تعليقه </a:t>
            </a:r>
            <a:r>
              <a:rPr lang="ar-AE" sz="2400" dirty="0"/>
              <a:t>؛ رمي الورق خارج حاوية القمامة ؛ اكواب القهوة القديمة ؛ الزهور الميتة ؛ الأغلفة المتبقية من الطرود المفتوحة و مثلها ؛ الصحف أو المجلات </a:t>
            </a:r>
            <a:r>
              <a:rPr lang="ar-AE" sz="2400" dirty="0" smtClean="0"/>
              <a:t>القديمة</a:t>
            </a:r>
            <a:r>
              <a:rPr lang="ar-AE" sz="2400" dirty="0"/>
              <a:t>.</a:t>
            </a:r>
            <a:endParaRPr lang="en-ZA" sz="2400" dirty="0"/>
          </a:p>
          <a:p>
            <a:r>
              <a:rPr lang="ar-AE" sz="2400" dirty="0"/>
              <a:t>الفوضى هي اضطراب يتداخل مع أشياء أخرى, التعامل مع الفوضى لا يعني أن تكون </a:t>
            </a:r>
            <a:r>
              <a:rPr lang="ar-AE" sz="2400" dirty="0" smtClean="0"/>
              <a:t>مرتبا فقط </a:t>
            </a:r>
            <a:r>
              <a:rPr lang="ar-AE" sz="2400" dirty="0"/>
              <a:t>، يتعلق الأمر بالسهولة في القيام بالعمل دون أن تعرقلك الأشياء الموجودة في </a:t>
            </a:r>
            <a:r>
              <a:rPr lang="ar-AE" sz="2400" dirty="0" smtClean="0"/>
              <a:t>المكتب.</a:t>
            </a:r>
            <a:endParaRPr lang="en-US" sz="2400" dirty="0"/>
          </a:p>
        </p:txBody>
      </p:sp>
      <p:pic>
        <p:nvPicPr>
          <p:cNvPr id="8" name="Picture Placeholder 7">
            <a:extLst>
              <a:ext uri="{FF2B5EF4-FFF2-40B4-BE49-F238E27FC236}">
                <a16:creationId xmlns:a16="http://schemas.microsoft.com/office/drawing/2014/main" xmlns="" id="{2EA3787A-3C35-4795-89E6-6DD613871D69}"/>
              </a:ext>
            </a:extLst>
          </p:cNvPr>
          <p:cNvPicPr>
            <a:picLocks noGrp="1" noChangeAspect="1"/>
          </p:cNvPicPr>
          <p:nvPr>
            <p:ph type="pic" sz="quarter" idx="14"/>
          </p:nvPr>
        </p:nvPicPr>
        <p:blipFill>
          <a:blip r:embed="rId2"/>
          <a:srcRect l="4425" r="4425"/>
          <a:stretch>
            <a:fillRect/>
          </a:stretch>
        </p:blipFill>
        <p:spPr>
          <a:xfrm rot="21082472" flipH="1">
            <a:off x="6777050" y="987738"/>
            <a:ext cx="3997898" cy="3397221"/>
          </a:xfrm>
        </p:spPr>
      </p:pic>
      <p:sp>
        <p:nvSpPr>
          <p:cNvPr id="4" name="Slide Number Placeholder 3"/>
          <p:cNvSpPr>
            <a:spLocks noGrp="1"/>
          </p:cNvSpPr>
          <p:nvPr>
            <p:ph type="sldNum" sz="quarter" idx="12"/>
          </p:nvPr>
        </p:nvSpPr>
        <p:spPr>
          <a:xfrm>
            <a:off x="11113755" y="6355366"/>
            <a:ext cx="542697" cy="279400"/>
          </a:xfrm>
        </p:spPr>
        <p:txBody>
          <a:bodyPr/>
          <a:lstStyle/>
          <a:p>
            <a:fld id="{330EA680-D336-4FF7-8B7A-9848BB0A1C32}" type="slidenum">
              <a:rPr lang="en-US" sz="1200" smtClean="0"/>
              <a:t>20</a:t>
            </a:fld>
            <a:endParaRPr lang="en-US" sz="1200" dirty="0"/>
          </a:p>
        </p:txBody>
      </p:sp>
    </p:spTree>
    <p:extLst>
      <p:ext uri="{BB962C8B-B14F-4D97-AF65-F5344CB8AC3E}">
        <p14:creationId xmlns:p14="http://schemas.microsoft.com/office/powerpoint/2010/main" val="1442593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4B1C7-FE6C-49E0-BBBC-B9CE4D207688}"/>
              </a:ext>
            </a:extLst>
          </p:cNvPr>
          <p:cNvSpPr>
            <a:spLocks noGrp="1"/>
          </p:cNvSpPr>
          <p:nvPr>
            <p:ph type="title"/>
          </p:nvPr>
        </p:nvSpPr>
        <p:spPr>
          <a:xfrm>
            <a:off x="1295402" y="326261"/>
            <a:ext cx="9601196" cy="1303867"/>
          </a:xfrm>
        </p:spPr>
        <p:txBody>
          <a:bodyPr/>
          <a:lstStyle/>
          <a:p>
            <a:r>
              <a:rPr lang="ar-AE" dirty="0" smtClean="0">
                <a:solidFill>
                  <a:srgbClr val="C00000"/>
                </a:solidFill>
              </a:rPr>
              <a:t>أساليب معالجة الفوضى في المكتب</a:t>
            </a:r>
            <a:endParaRPr lang="ar-AE" dirty="0">
              <a:solidFill>
                <a:srgbClr val="C00000"/>
              </a:solidFill>
            </a:endParaRPr>
          </a:p>
        </p:txBody>
      </p:sp>
      <p:sp>
        <p:nvSpPr>
          <p:cNvPr id="3" name="Content Placeholder 2">
            <a:extLst>
              <a:ext uri="{FF2B5EF4-FFF2-40B4-BE49-F238E27FC236}">
                <a16:creationId xmlns:a16="http://schemas.microsoft.com/office/drawing/2014/main" xmlns="" id="{E7F2FB40-BD3F-4E32-BD79-358B76BB2C93}"/>
              </a:ext>
            </a:extLst>
          </p:cNvPr>
          <p:cNvSpPr>
            <a:spLocks noGrp="1"/>
          </p:cNvSpPr>
          <p:nvPr>
            <p:ph idx="1"/>
          </p:nvPr>
        </p:nvSpPr>
        <p:spPr>
          <a:xfrm>
            <a:off x="969990" y="1345313"/>
            <a:ext cx="10252020" cy="4379081"/>
          </a:xfrm>
          <a:solidFill>
            <a:schemeClr val="bg1"/>
          </a:solidFill>
        </p:spPr>
        <p:txBody>
          <a:bodyPr/>
          <a:lstStyle/>
          <a:p>
            <a:pPr marL="342900" indent="-342900">
              <a:buFont typeface="Arial" panose="020B0604020202020204" pitchFamily="34" charset="0"/>
              <a:buChar char="•"/>
            </a:pPr>
            <a:r>
              <a:rPr lang="ar-AE" sz="3600" b="1" u="sng" dirty="0">
                <a:solidFill>
                  <a:srgbClr val="C00000"/>
                </a:solidFill>
              </a:rPr>
              <a:t>الأوراق</a:t>
            </a:r>
            <a:r>
              <a:rPr lang="ar-AE" sz="3200" b="1" dirty="0"/>
              <a:t>:</a:t>
            </a:r>
            <a:r>
              <a:rPr lang="ar-AE" sz="3200" dirty="0"/>
              <a:t> </a:t>
            </a:r>
            <a:r>
              <a:rPr lang="ar-AE" sz="2800" dirty="0"/>
              <a:t>هذا ما يخطر على بالك عندما نتحدث عن </a:t>
            </a:r>
            <a:r>
              <a:rPr lang="ar-AE" sz="2800" dirty="0" smtClean="0"/>
              <a:t>الفوضى</a:t>
            </a:r>
            <a:r>
              <a:rPr lang="ar-AE" sz="2800" dirty="0"/>
              <a:t>، </a:t>
            </a:r>
            <a:r>
              <a:rPr lang="ar-AE" sz="2800" dirty="0" smtClean="0"/>
              <a:t>كومة </a:t>
            </a:r>
            <a:r>
              <a:rPr lang="ar-AE" sz="2800" dirty="0"/>
              <a:t>من الأوراق</a:t>
            </a:r>
            <a:r>
              <a:rPr lang="ar-AE" sz="2800" dirty="0" smtClean="0"/>
              <a:t>.</a:t>
            </a:r>
          </a:p>
          <a:p>
            <a:pPr marL="0" indent="0">
              <a:buNone/>
            </a:pPr>
            <a:endParaRPr lang="ar-AE" sz="2800" dirty="0"/>
          </a:p>
          <a:p>
            <a:pPr marL="457200" indent="-457200">
              <a:buFont typeface="+mj-lt"/>
              <a:buAutoNum type="arabicPeriod"/>
            </a:pPr>
            <a:r>
              <a:rPr lang="ar-AE" sz="2800" dirty="0"/>
              <a:t>لا تحتفظ بما لا تحتاجه</a:t>
            </a:r>
          </a:p>
          <a:p>
            <a:pPr marL="457200" indent="-457200">
              <a:buFont typeface="+mj-lt"/>
              <a:buAutoNum type="arabicPeriod"/>
            </a:pPr>
            <a:r>
              <a:rPr lang="ar-AE" sz="2800" dirty="0">
                <a:solidFill>
                  <a:srgbClr val="002060"/>
                </a:solidFill>
              </a:rPr>
              <a:t>متى استطعت رتب </a:t>
            </a:r>
            <a:r>
              <a:rPr lang="ar-AE" sz="2800" dirty="0" smtClean="0">
                <a:solidFill>
                  <a:srgbClr val="002060"/>
                </a:solidFill>
              </a:rPr>
              <a:t>الاوراق او </a:t>
            </a:r>
            <a:r>
              <a:rPr lang="ar-AE" sz="2800" dirty="0">
                <a:solidFill>
                  <a:srgbClr val="002060"/>
                </a:solidFill>
              </a:rPr>
              <a:t>صنفها </a:t>
            </a:r>
            <a:r>
              <a:rPr lang="ar-AE" sz="2800" dirty="0" smtClean="0">
                <a:solidFill>
                  <a:srgbClr val="002060"/>
                </a:solidFill>
              </a:rPr>
              <a:t>، لكي </a:t>
            </a:r>
            <a:r>
              <a:rPr lang="ar-AE" sz="2800" dirty="0">
                <a:solidFill>
                  <a:srgbClr val="002060"/>
                </a:solidFill>
              </a:rPr>
              <a:t>تبعدها عن طريقك، لتبقي المكان نظيفاً</a:t>
            </a:r>
            <a:r>
              <a:rPr lang="ar-AE" sz="2800" dirty="0" smtClean="0">
                <a:solidFill>
                  <a:srgbClr val="002060"/>
                </a:solidFill>
              </a:rPr>
              <a:t>.</a:t>
            </a:r>
            <a:endParaRPr lang="ar-AE" sz="2800" dirty="0">
              <a:solidFill>
                <a:srgbClr val="002060"/>
              </a:solidFill>
            </a:endParaRPr>
          </a:p>
          <a:p>
            <a:pPr marL="457200" indent="-457200">
              <a:buFont typeface="+mj-lt"/>
              <a:buAutoNum type="arabicPeriod"/>
            </a:pPr>
            <a:r>
              <a:rPr lang="ar-AE" sz="2800" dirty="0"/>
              <a:t>رتب </a:t>
            </a:r>
            <a:r>
              <a:rPr lang="ar-AE" sz="2800" dirty="0" smtClean="0"/>
              <a:t>الاوراق حيث </a:t>
            </a:r>
            <a:r>
              <a:rPr lang="ar-AE" sz="2800" dirty="0"/>
              <a:t>تتمكن من العثور عليها عندما تحتاجها.</a:t>
            </a:r>
          </a:p>
          <a:p>
            <a:pPr marL="457200" indent="-457200">
              <a:buFont typeface="+mj-lt"/>
              <a:buAutoNum type="arabicPeriod"/>
            </a:pPr>
            <a:r>
              <a:rPr lang="ar-AE" sz="2800" dirty="0">
                <a:solidFill>
                  <a:srgbClr val="002060"/>
                </a:solidFill>
              </a:rPr>
              <a:t>انظر بشكل واقعي إلى </a:t>
            </a:r>
            <a:r>
              <a:rPr lang="ar-AE" sz="2800" dirty="0" smtClean="0">
                <a:solidFill>
                  <a:srgbClr val="002060"/>
                </a:solidFill>
              </a:rPr>
              <a:t>الاوراق التي </a:t>
            </a:r>
            <a:r>
              <a:rPr lang="ar-AE" sz="2800" dirty="0">
                <a:solidFill>
                  <a:srgbClr val="002060"/>
                </a:solidFill>
              </a:rPr>
              <a:t>تم تصنيفها و تخزينها بالفعل، و قيمها بشكل دوري ما إذا ما زلت بحاجة إليها</a:t>
            </a:r>
            <a:r>
              <a:rPr lang="ar-AE" sz="2800" dirty="0" smtClean="0">
                <a:solidFill>
                  <a:srgbClr val="002060"/>
                </a:solidFill>
              </a:rPr>
              <a:t>.</a:t>
            </a:r>
            <a:endParaRPr lang="ar-AE" sz="2800" dirty="0">
              <a:solidFill>
                <a:srgbClr val="002060"/>
              </a:solidFill>
              <a:highlight>
                <a:srgbClr val="FFFF00"/>
              </a:highlight>
            </a:endParaRPr>
          </a:p>
        </p:txBody>
      </p:sp>
      <p:cxnSp>
        <p:nvCxnSpPr>
          <p:cNvPr id="5" name="Straight Connector 4">
            <a:extLst>
              <a:ext uri="{FF2B5EF4-FFF2-40B4-BE49-F238E27FC236}">
                <a16:creationId xmlns:a16="http://schemas.microsoft.com/office/drawing/2014/main" xmlns="" id="{24739BD2-0542-48E6-8E7F-1F57D977342E}"/>
              </a:ext>
            </a:extLst>
          </p:cNvPr>
          <p:cNvCxnSpPr>
            <a:cxnSpLocks/>
          </p:cNvCxnSpPr>
          <p:nvPr/>
        </p:nvCxnSpPr>
        <p:spPr>
          <a:xfrm flipV="1">
            <a:off x="2318479" y="1345313"/>
            <a:ext cx="7555042" cy="18792"/>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330EA680-D336-4FF7-8B7A-9848BB0A1C32}" type="slidenum">
              <a:rPr lang="en-US" smtClean="0"/>
              <a:t>21</a:t>
            </a:fld>
            <a:endParaRPr lang="en-US" dirty="0"/>
          </a:p>
        </p:txBody>
      </p:sp>
    </p:spTree>
    <p:extLst>
      <p:ext uri="{BB962C8B-B14F-4D97-AF65-F5344CB8AC3E}">
        <p14:creationId xmlns:p14="http://schemas.microsoft.com/office/powerpoint/2010/main" val="312062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4B1C7-FE6C-49E0-BBBC-B9CE4D207688}"/>
              </a:ext>
            </a:extLst>
          </p:cNvPr>
          <p:cNvSpPr>
            <a:spLocks noGrp="1"/>
          </p:cNvSpPr>
          <p:nvPr>
            <p:ph type="title"/>
          </p:nvPr>
        </p:nvSpPr>
        <p:spPr>
          <a:xfrm>
            <a:off x="1295402" y="326261"/>
            <a:ext cx="9601196" cy="1303867"/>
          </a:xfrm>
        </p:spPr>
        <p:txBody>
          <a:bodyPr/>
          <a:lstStyle/>
          <a:p>
            <a:r>
              <a:rPr lang="ar-AE" dirty="0" smtClean="0">
                <a:solidFill>
                  <a:srgbClr val="C00000"/>
                </a:solidFill>
              </a:rPr>
              <a:t>أساليب معالجة الفوضى في المكتب</a:t>
            </a:r>
            <a:endParaRPr lang="ar-AE" dirty="0">
              <a:solidFill>
                <a:srgbClr val="C00000"/>
              </a:solidFill>
            </a:endParaRPr>
          </a:p>
        </p:txBody>
      </p:sp>
      <p:sp>
        <p:nvSpPr>
          <p:cNvPr id="3" name="Content Placeholder 2">
            <a:extLst>
              <a:ext uri="{FF2B5EF4-FFF2-40B4-BE49-F238E27FC236}">
                <a16:creationId xmlns:a16="http://schemas.microsoft.com/office/drawing/2014/main" xmlns="" id="{E7F2FB40-BD3F-4E32-BD79-358B76BB2C93}"/>
              </a:ext>
            </a:extLst>
          </p:cNvPr>
          <p:cNvSpPr>
            <a:spLocks noGrp="1"/>
          </p:cNvSpPr>
          <p:nvPr>
            <p:ph idx="1"/>
          </p:nvPr>
        </p:nvSpPr>
        <p:spPr>
          <a:xfrm>
            <a:off x="969990" y="1345313"/>
            <a:ext cx="10252020" cy="4540332"/>
          </a:xfrm>
          <a:solidFill>
            <a:schemeClr val="bg1"/>
          </a:solidFill>
        </p:spPr>
        <p:txBody>
          <a:bodyPr/>
          <a:lstStyle/>
          <a:p>
            <a:pPr marL="342900" indent="-342900">
              <a:buFont typeface="Arial" panose="020B0604020202020204" pitchFamily="34" charset="0"/>
              <a:buChar char="•"/>
            </a:pPr>
            <a:r>
              <a:rPr lang="ar-AE" sz="3200" b="1" u="sng" dirty="0" smtClean="0">
                <a:solidFill>
                  <a:srgbClr val="002060"/>
                </a:solidFill>
              </a:rPr>
              <a:t>الفوضى الإلكترون</a:t>
            </a:r>
            <a:r>
              <a:rPr lang="ar-AE" sz="3200" b="1" u="sng" dirty="0">
                <a:solidFill>
                  <a:srgbClr val="002060"/>
                </a:solidFill>
              </a:rPr>
              <a:t>ي</a:t>
            </a:r>
            <a:r>
              <a:rPr lang="en-GB" sz="3200" b="1" u="sng" dirty="0" smtClean="0">
                <a:solidFill>
                  <a:srgbClr val="002060"/>
                </a:solidFill>
              </a:rPr>
              <a:t>ة</a:t>
            </a:r>
            <a:r>
              <a:rPr lang="ar-AE" sz="3200" dirty="0"/>
              <a:t>: </a:t>
            </a:r>
            <a:r>
              <a:rPr lang="ar-AE" sz="2400" dirty="0"/>
              <a:t>هذا يعني الملفات المحفوظة </a:t>
            </a:r>
            <a:r>
              <a:rPr lang="ar-AE" sz="2400" dirty="0" smtClean="0"/>
              <a:t>في الكمبيوتر الشخصي ورسائل </a:t>
            </a:r>
            <a:r>
              <a:rPr lang="ar-AE" sz="2400" dirty="0"/>
              <a:t>البريد الإلكتروني. </a:t>
            </a:r>
            <a:r>
              <a:rPr lang="ar-AE" sz="2400" dirty="0" smtClean="0"/>
              <a:t>يتطلب التخلص </a:t>
            </a:r>
            <a:r>
              <a:rPr lang="ar-AE" sz="2400" dirty="0"/>
              <a:t>من الملفات الفائضة من صندوق البريد و شاشة الكمبيوتر.</a:t>
            </a:r>
            <a:endParaRPr lang="ar-AE" sz="2400" dirty="0">
              <a:highlight>
                <a:srgbClr val="FFFF00"/>
              </a:highlight>
            </a:endParaRPr>
          </a:p>
          <a:p>
            <a:pPr marL="457200" indent="-457200">
              <a:buFont typeface="+mj-lt"/>
              <a:buAutoNum type="arabicPeriod"/>
            </a:pPr>
            <a:r>
              <a:rPr lang="ar-AE" sz="2400" dirty="0"/>
              <a:t>كن صارما</a:t>
            </a:r>
          </a:p>
          <a:p>
            <a:pPr marL="457200" indent="-457200">
              <a:buFont typeface="+mj-lt"/>
              <a:buAutoNum type="arabicPeriod"/>
            </a:pPr>
            <a:r>
              <a:rPr lang="ar-AE" sz="2400" dirty="0"/>
              <a:t>صنف ما تحتاجه بحيث يكون بعيداً عن الانظار و لكنه في متناول اليد عند الحاجة اليه.</a:t>
            </a:r>
          </a:p>
          <a:p>
            <a:pPr marL="457200" indent="-457200">
              <a:buFont typeface="+mj-lt"/>
              <a:buAutoNum type="arabicPeriod"/>
            </a:pPr>
            <a:r>
              <a:rPr lang="ar-AE" sz="2400" dirty="0"/>
              <a:t>قم بتسمية </a:t>
            </a:r>
            <a:r>
              <a:rPr lang="ar-AE" sz="2400" dirty="0" smtClean="0"/>
              <a:t>الملفات بطريقة  </a:t>
            </a:r>
            <a:r>
              <a:rPr lang="ar-AE" sz="2400" dirty="0"/>
              <a:t>مجدية و معقولة بحيث يسهل العثور عليها.</a:t>
            </a:r>
            <a:endParaRPr lang="ar-AE" sz="2400" dirty="0">
              <a:highlight>
                <a:srgbClr val="FFFF00"/>
              </a:highlight>
            </a:endParaRPr>
          </a:p>
          <a:p>
            <a:pPr marL="457200" indent="-457200">
              <a:buFont typeface="+mj-lt"/>
              <a:buAutoNum type="arabicPeriod"/>
            </a:pPr>
            <a:r>
              <a:rPr lang="ar-AE" sz="2400" dirty="0"/>
              <a:t>لا ترسل البريد الإلكتروني الخاص بك إلى الكثير من الناس وهذا قد يزيد من الفوضى.</a:t>
            </a:r>
          </a:p>
          <a:p>
            <a:pPr marL="457200" indent="-457200">
              <a:buFont typeface="+mj-lt"/>
              <a:buAutoNum type="arabicPeriod"/>
            </a:pPr>
            <a:r>
              <a:rPr lang="ar-AE" sz="2400" dirty="0"/>
              <a:t>لا تخف من حذف الرسائل و الملفات القديمة، إذ قد </a:t>
            </a:r>
            <a:r>
              <a:rPr lang="ar-AE" sz="2400" dirty="0" smtClean="0"/>
              <a:t>تسبب فوضى لاحقا اذا لم تحذفها</a:t>
            </a:r>
            <a:endParaRPr lang="ar-AE" sz="2400" dirty="0"/>
          </a:p>
          <a:p>
            <a:pPr marL="342900" indent="-342900">
              <a:buFont typeface="Arial" panose="020B0604020202020204" pitchFamily="34" charset="0"/>
              <a:buChar char="•"/>
            </a:pPr>
            <a:r>
              <a:rPr lang="ar-AE" sz="3200" b="1" u="sng" dirty="0">
                <a:solidFill>
                  <a:srgbClr val="002060"/>
                </a:solidFill>
              </a:rPr>
              <a:t>الأشياء الأخرى</a:t>
            </a:r>
            <a:r>
              <a:rPr lang="ar-AE" sz="3200" b="1" dirty="0"/>
              <a:t>: </a:t>
            </a:r>
            <a:r>
              <a:rPr lang="ar-AE" sz="2400" dirty="0"/>
              <a:t>وهذا يشمل أكواب القهوة، المعطف ، المناديل وما إلى </a:t>
            </a:r>
            <a:r>
              <a:rPr lang="ar-AE" sz="2400" dirty="0" smtClean="0"/>
              <a:t>ذلك، </a:t>
            </a:r>
            <a:r>
              <a:rPr lang="ar-AE" sz="2400" dirty="0"/>
              <a:t>كل شيء تخفيه عندما تتوقع زائرًا مهمًا</a:t>
            </a:r>
            <a:r>
              <a:rPr lang="ar-AE" sz="2400" dirty="0" smtClean="0"/>
              <a:t>. يتطلب تنظيمها و ووضعها بالمكان المناسب.</a:t>
            </a:r>
            <a:endParaRPr lang="ar-AE" sz="2400" dirty="0"/>
          </a:p>
        </p:txBody>
      </p:sp>
      <p:cxnSp>
        <p:nvCxnSpPr>
          <p:cNvPr id="5" name="Straight Connector 4">
            <a:extLst>
              <a:ext uri="{FF2B5EF4-FFF2-40B4-BE49-F238E27FC236}">
                <a16:creationId xmlns:a16="http://schemas.microsoft.com/office/drawing/2014/main" xmlns="" id="{24739BD2-0542-48E6-8E7F-1F57D977342E}"/>
              </a:ext>
            </a:extLst>
          </p:cNvPr>
          <p:cNvCxnSpPr>
            <a:cxnSpLocks/>
          </p:cNvCxnSpPr>
          <p:nvPr/>
        </p:nvCxnSpPr>
        <p:spPr>
          <a:xfrm flipV="1">
            <a:off x="2318479" y="1345313"/>
            <a:ext cx="7555042" cy="18792"/>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330EA680-D336-4FF7-8B7A-9848BB0A1C32}" type="slidenum">
              <a:rPr lang="en-US" b="1" smtClean="0"/>
              <a:t>22</a:t>
            </a:fld>
            <a:endParaRPr lang="en-US" b="1" dirty="0"/>
          </a:p>
        </p:txBody>
      </p:sp>
    </p:spTree>
    <p:extLst>
      <p:ext uri="{BB962C8B-B14F-4D97-AF65-F5344CB8AC3E}">
        <p14:creationId xmlns:p14="http://schemas.microsoft.com/office/powerpoint/2010/main" val="1444222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114" b="4114"/>
          <a:stretch>
            <a:fillRect/>
          </a:stretch>
        </p:blipFill>
        <p:spPr/>
      </p:pic>
      <p:sp>
        <p:nvSpPr>
          <p:cNvPr id="3" name="Title 2"/>
          <p:cNvSpPr>
            <a:spLocks noGrp="1"/>
          </p:cNvSpPr>
          <p:nvPr>
            <p:ph type="title"/>
          </p:nvPr>
        </p:nvSpPr>
        <p:spPr/>
        <p:txBody>
          <a:bodyPr/>
          <a:lstStyle/>
          <a:p>
            <a:r>
              <a:rPr lang="ar-AE" sz="8000" b="1" dirty="0" smtClean="0">
                <a:solidFill>
                  <a:schemeClr val="bg1"/>
                </a:solidFill>
              </a:rPr>
              <a:t>الفوضى الالكترونية</a:t>
            </a:r>
            <a:endParaRPr lang="en-US" sz="8000" b="1" dirty="0">
              <a:solidFill>
                <a:schemeClr val="bg1"/>
              </a:solidFill>
            </a:endParaRPr>
          </a:p>
        </p:txBody>
      </p:sp>
    </p:spTree>
    <p:extLst>
      <p:ext uri="{BB962C8B-B14F-4D97-AF65-F5344CB8AC3E}">
        <p14:creationId xmlns:p14="http://schemas.microsoft.com/office/powerpoint/2010/main" val="2365714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508F6-42C2-4FFE-A92E-4981332982CA}"/>
              </a:ext>
            </a:extLst>
          </p:cNvPr>
          <p:cNvSpPr>
            <a:spLocks noGrp="1"/>
          </p:cNvSpPr>
          <p:nvPr>
            <p:ph type="title"/>
          </p:nvPr>
        </p:nvSpPr>
        <p:spPr/>
        <p:txBody>
          <a:bodyPr/>
          <a:lstStyle/>
          <a:p>
            <a:r>
              <a:rPr lang="ar-AE" sz="6600" dirty="0">
                <a:solidFill>
                  <a:srgbClr val="C00000"/>
                </a:solidFill>
              </a:rPr>
              <a:t>التقليل من </a:t>
            </a:r>
            <a:r>
              <a:rPr lang="ar-AE" sz="6600" dirty="0" smtClean="0">
                <a:solidFill>
                  <a:srgbClr val="C00000"/>
                </a:solidFill>
              </a:rPr>
              <a:t>الفوضى الورقية</a:t>
            </a:r>
            <a:endParaRPr lang="en-ZA" sz="6600" dirty="0">
              <a:solidFill>
                <a:srgbClr val="C00000"/>
              </a:solidFill>
            </a:endParaRPr>
          </a:p>
        </p:txBody>
      </p:sp>
      <p:sp>
        <p:nvSpPr>
          <p:cNvPr id="3" name="Content Placeholder 2">
            <a:extLst>
              <a:ext uri="{FF2B5EF4-FFF2-40B4-BE49-F238E27FC236}">
                <a16:creationId xmlns:a16="http://schemas.microsoft.com/office/drawing/2014/main" xmlns="" id="{37D92030-ED5A-43D0-870F-DC04D358FFC0}"/>
              </a:ext>
            </a:extLst>
          </p:cNvPr>
          <p:cNvSpPr>
            <a:spLocks noGrp="1"/>
          </p:cNvSpPr>
          <p:nvPr>
            <p:ph sz="half" idx="1"/>
          </p:nvPr>
        </p:nvSpPr>
        <p:spPr/>
        <p:txBody>
          <a:bodyPr>
            <a:normAutofit fontScale="92500"/>
          </a:bodyPr>
          <a:lstStyle/>
          <a:p>
            <a:r>
              <a:rPr lang="ar-AE" sz="2400" b="1" u="sng" dirty="0">
                <a:solidFill>
                  <a:srgbClr val="002060"/>
                </a:solidFill>
                <a:latin typeface="Times New Roman" panose="02020603050405020304" pitchFamily="18" charset="0"/>
                <a:cs typeface="Times New Roman" panose="02020603050405020304" pitchFamily="18" charset="0"/>
              </a:rPr>
              <a:t>أشياء مثيرة للاهتمام لا تعرف ماذا تفعل به</a:t>
            </a:r>
            <a:r>
              <a:rPr lang="ar-AE" sz="2400" b="1" u="sng" dirty="0">
                <a:latin typeface="Times New Roman" panose="02020603050405020304" pitchFamily="18" charset="0"/>
                <a:cs typeface="Times New Roman" panose="02020603050405020304" pitchFamily="18" charset="0"/>
              </a:rPr>
              <a:t>ا:</a:t>
            </a:r>
            <a:r>
              <a:rPr lang="ar-AE" sz="2400" dirty="0">
                <a:latin typeface="Times New Roman" panose="02020603050405020304" pitchFamily="18" charset="0"/>
                <a:cs typeface="Times New Roman" panose="02020603050405020304" pitchFamily="18" charset="0"/>
              </a:rPr>
              <a:t>  قم بتدوينها في ملف يسمى </a:t>
            </a:r>
            <a:r>
              <a:rPr lang="ar-AE" sz="2400" dirty="0" smtClean="0">
                <a:latin typeface="Times New Roman" panose="02020603050405020304" pitchFamily="18" charset="0"/>
                <a:cs typeface="Times New Roman" panose="02020603050405020304" pitchFamily="18" charset="0"/>
              </a:rPr>
              <a:t>«المعلومات المثيرة </a:t>
            </a:r>
            <a:r>
              <a:rPr lang="ar-AE" sz="2400" dirty="0">
                <a:latin typeface="Times New Roman" panose="02020603050405020304" pitchFamily="18" charset="0"/>
                <a:cs typeface="Times New Roman" panose="02020603050405020304" pitchFamily="18" charset="0"/>
              </a:rPr>
              <a:t>للاهتمام".</a:t>
            </a:r>
          </a:p>
          <a:p>
            <a:r>
              <a:rPr lang="ar-AE" sz="2400" b="1" u="sng" dirty="0">
                <a:solidFill>
                  <a:srgbClr val="002060"/>
                </a:solidFill>
                <a:latin typeface="Times New Roman" panose="02020603050405020304" pitchFamily="18" charset="0"/>
                <a:cs typeface="Times New Roman" panose="02020603050405020304" pitchFamily="18" charset="0"/>
              </a:rPr>
              <a:t>أوراق في انتظار قرارك</a:t>
            </a:r>
            <a:r>
              <a:rPr lang="ar-AE" sz="2400" b="1" u="sng" dirty="0">
                <a:latin typeface="Times New Roman" panose="02020603050405020304" pitchFamily="18" charset="0"/>
                <a:cs typeface="Times New Roman" panose="02020603050405020304" pitchFamily="18" charset="0"/>
              </a:rPr>
              <a:t>:</a:t>
            </a:r>
            <a:r>
              <a:rPr lang="ar-AE" sz="2400" b="1" dirty="0">
                <a:latin typeface="Times New Roman" panose="02020603050405020304" pitchFamily="18" charset="0"/>
                <a:cs typeface="Times New Roman" panose="02020603050405020304" pitchFamily="18" charset="0"/>
              </a:rPr>
              <a:t> </a:t>
            </a:r>
            <a:r>
              <a:rPr lang="ar-AE" sz="2400" dirty="0">
                <a:latin typeface="Times New Roman" panose="02020603050405020304" pitchFamily="18" charset="0"/>
                <a:cs typeface="Times New Roman" panose="02020603050405020304" pitchFamily="18" charset="0"/>
              </a:rPr>
              <a:t>يجب أن تكون في أحد أدراجك للتعامل معها</a:t>
            </a:r>
          </a:p>
          <a:p>
            <a:r>
              <a:rPr lang="ar-AE" sz="2400" b="1" u="sng" dirty="0">
                <a:solidFill>
                  <a:srgbClr val="002060"/>
                </a:solidFill>
                <a:latin typeface="Times New Roman" panose="02020603050405020304" pitchFamily="18" charset="0"/>
                <a:cs typeface="Times New Roman" panose="02020603050405020304" pitchFamily="18" charset="0"/>
              </a:rPr>
              <a:t>النماذج</a:t>
            </a:r>
            <a:r>
              <a:rPr lang="ar-AE" sz="2400" b="1" u="sng" dirty="0">
                <a:latin typeface="Times New Roman" panose="02020603050405020304" pitchFamily="18" charset="0"/>
                <a:cs typeface="Times New Roman" panose="02020603050405020304" pitchFamily="18" charset="0"/>
              </a:rPr>
              <a:t>:</a:t>
            </a:r>
            <a:r>
              <a:rPr lang="ar-AE" sz="2400" b="1" dirty="0">
                <a:latin typeface="Times New Roman" panose="02020603050405020304" pitchFamily="18" charset="0"/>
                <a:cs typeface="Times New Roman" panose="02020603050405020304" pitchFamily="18" charset="0"/>
              </a:rPr>
              <a:t> </a:t>
            </a:r>
            <a:r>
              <a:rPr lang="ar-AE" sz="2400" dirty="0">
                <a:latin typeface="Times New Roman" panose="02020603050405020304" pitchFamily="18" charset="0"/>
                <a:cs typeface="Times New Roman" panose="02020603050405020304" pitchFamily="18" charset="0"/>
              </a:rPr>
              <a:t>احتفظ بها جميعًا في مكان واحد، خصص ملفًا للنماذج فقط</a:t>
            </a:r>
            <a:endParaRPr lang="en-US" sz="2400" dirty="0">
              <a:latin typeface="Times New Roman" panose="02020603050405020304" pitchFamily="18" charset="0"/>
              <a:cs typeface="Times New Roman" panose="02020603050405020304" pitchFamily="18" charset="0"/>
            </a:endParaRPr>
          </a:p>
          <a:p>
            <a:endParaRPr lang="ar-AE" sz="1900" dirty="0"/>
          </a:p>
          <a:p>
            <a:endParaRPr lang="ar-AE" dirty="0"/>
          </a:p>
          <a:p>
            <a:endParaRPr lang="en-ZA" dirty="0"/>
          </a:p>
        </p:txBody>
      </p:sp>
      <p:sp>
        <p:nvSpPr>
          <p:cNvPr id="4" name="Content Placeholder 3">
            <a:extLst>
              <a:ext uri="{FF2B5EF4-FFF2-40B4-BE49-F238E27FC236}">
                <a16:creationId xmlns:a16="http://schemas.microsoft.com/office/drawing/2014/main" xmlns="" id="{D3FCA4A4-52DE-4F24-A9DC-1B05D722C00B}"/>
              </a:ext>
            </a:extLst>
          </p:cNvPr>
          <p:cNvSpPr>
            <a:spLocks noGrp="1"/>
          </p:cNvSpPr>
          <p:nvPr>
            <p:ph sz="half" idx="2"/>
          </p:nvPr>
        </p:nvSpPr>
        <p:spPr>
          <a:xfrm>
            <a:off x="7079076" y="2560320"/>
            <a:ext cx="4228576" cy="3660598"/>
          </a:xfrm>
        </p:spPr>
        <p:txBody>
          <a:bodyPr>
            <a:normAutofit lnSpcReduction="10000"/>
          </a:bodyPr>
          <a:lstStyle/>
          <a:p>
            <a:r>
              <a:rPr lang="ar-AE" sz="2000" b="1" u="sng" dirty="0">
                <a:solidFill>
                  <a:srgbClr val="002060"/>
                </a:solidFill>
              </a:rPr>
              <a:t>الأوراق الفائضة</a:t>
            </a:r>
            <a:r>
              <a:rPr lang="ar-AE" sz="2000" b="1" dirty="0"/>
              <a:t>: </a:t>
            </a:r>
            <a:r>
              <a:rPr lang="ar-AE" sz="2000" dirty="0"/>
              <a:t>ضعهم في ملف، إذا لم يكن هناك ملف، انشئ واحد.</a:t>
            </a:r>
          </a:p>
          <a:p>
            <a:r>
              <a:rPr lang="ar-AE" sz="2000" b="1" u="sng" dirty="0">
                <a:solidFill>
                  <a:srgbClr val="002060"/>
                </a:solidFill>
              </a:rPr>
              <a:t>الأشياء في قائمة الانتظار</a:t>
            </a:r>
            <a:r>
              <a:rPr lang="ar-AE" sz="2000" b="1" dirty="0"/>
              <a:t>: </a:t>
            </a:r>
            <a:r>
              <a:rPr lang="ar-AE" sz="2000" dirty="0"/>
              <a:t>هي التي تكون بانتظار اتخاذ الأخرين للقرار قبل اكتمالها. ابقيهم قريبين منك اذا كنت تتوقع الرد السريع اليوم او غداً، اما اذا كانت الفترة اطول من ذلك أنشئ ملف و اطلق عليه اسم "انتظار الإجابة" </a:t>
            </a:r>
          </a:p>
          <a:p>
            <a:r>
              <a:rPr lang="ar-AE" sz="2000" b="1" u="sng" dirty="0">
                <a:solidFill>
                  <a:srgbClr val="002060"/>
                </a:solidFill>
              </a:rPr>
              <a:t>الأوراق الصغيرة و الملاحظات</a:t>
            </a:r>
            <a:r>
              <a:rPr lang="ar-AE" sz="2000" b="1" u="sng" dirty="0"/>
              <a:t>:</a:t>
            </a:r>
            <a:r>
              <a:rPr lang="ar-AE" sz="2000" b="1" dirty="0"/>
              <a:t> </a:t>
            </a:r>
            <a:r>
              <a:rPr lang="ar-AE" sz="2000" dirty="0"/>
              <a:t>ارميهم بعيداً إذا انتهيت منهم بالفعل. إذا كانت تحتوي على تفاصيل وأرقام هواتف مهمة ، فقم بنقل المعلومات إلى مكان آمن.</a:t>
            </a:r>
          </a:p>
          <a:p>
            <a:endParaRPr lang="en-ZA" dirty="0"/>
          </a:p>
        </p:txBody>
      </p:sp>
      <p:pic>
        <p:nvPicPr>
          <p:cNvPr id="13" name="Picture Placeholder 12">
            <a:extLst>
              <a:ext uri="{FF2B5EF4-FFF2-40B4-BE49-F238E27FC236}">
                <a16:creationId xmlns:a16="http://schemas.microsoft.com/office/drawing/2014/main" xmlns="" id="{3C10FF76-8005-41AD-B7A7-F56EA9DFB1A4}"/>
              </a:ext>
            </a:extLst>
          </p:cNvPr>
          <p:cNvPicPr>
            <a:picLocks noGrp="1" noChangeAspect="1"/>
          </p:cNvPicPr>
          <p:nvPr>
            <p:ph type="pic" sz="quarter" idx="14"/>
          </p:nvPr>
        </p:nvPicPr>
        <p:blipFill>
          <a:blip r:embed="rId2">
            <a:extLst>
              <a:ext uri="{BEBA8EAE-BF5A-486C-A8C5-ECC9F3942E4B}">
                <a14:imgProps xmlns:a14="http://schemas.microsoft.com/office/drawing/2010/main">
                  <a14:imgLayer r:embed="rId3">
                    <a14:imgEffect>
                      <a14:sharpenSoften amount="63000"/>
                    </a14:imgEffect>
                    <a14:imgEffect>
                      <a14:brightnessContrast bright="6000" contrast="-13000"/>
                    </a14:imgEffect>
                  </a14:imgLayer>
                </a14:imgProps>
              </a:ext>
            </a:extLst>
          </a:blip>
          <a:srcRect l="23015" r="23015"/>
          <a:stretch>
            <a:fillRect/>
          </a:stretch>
        </p:blipFill>
        <p:spPr/>
      </p:pic>
      <p:sp>
        <p:nvSpPr>
          <p:cNvPr id="5" name="Slide Number Placeholder 4"/>
          <p:cNvSpPr>
            <a:spLocks noGrp="1"/>
          </p:cNvSpPr>
          <p:nvPr>
            <p:ph type="sldNum" sz="quarter" idx="12"/>
          </p:nvPr>
        </p:nvSpPr>
        <p:spPr>
          <a:xfrm>
            <a:off x="11203906" y="6431267"/>
            <a:ext cx="542697" cy="279400"/>
          </a:xfrm>
        </p:spPr>
        <p:txBody>
          <a:bodyPr/>
          <a:lstStyle/>
          <a:p>
            <a:fld id="{330EA680-D336-4FF7-8B7A-9848BB0A1C32}" type="slidenum">
              <a:rPr lang="en-US" b="1" smtClean="0"/>
              <a:t>24</a:t>
            </a:fld>
            <a:endParaRPr lang="en-US" b="1" dirty="0"/>
          </a:p>
        </p:txBody>
      </p:sp>
    </p:spTree>
    <p:extLst>
      <p:ext uri="{BB962C8B-B14F-4D97-AF65-F5344CB8AC3E}">
        <p14:creationId xmlns:p14="http://schemas.microsoft.com/office/powerpoint/2010/main" val="1062027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blipFill dpi="0" rotWithShape="1">
            <a:blip r:embed="rId3"/>
            <a:srcRect/>
            <a:tile tx="0" ty="0" sx="100000" sy="100000" flip="none" algn="tl"/>
          </a:blipFill>
          <a:ln>
            <a:solidFill>
              <a:srgbClr val="C00000"/>
            </a:solidFill>
            <a:miter lim="800000"/>
            <a:headEnd/>
            <a:tailEnd/>
          </a:ln>
        </p:spPr>
        <p:txBody>
          <a:bodyPr>
            <a:normAutofit/>
          </a:bodyPr>
          <a:lstStyle/>
          <a:p>
            <a:pPr algn="ctr"/>
            <a:r>
              <a:rPr lang="ar-AE" sz="6600" dirty="0">
                <a:solidFill>
                  <a:srgbClr val="C00000"/>
                </a:solidFill>
              </a:rPr>
              <a:t>مشكلات بحثية</a:t>
            </a:r>
            <a:endParaRPr lang="en-US" sz="6600" dirty="0">
              <a:solidFill>
                <a:srgbClr val="C00000"/>
              </a:solidFill>
            </a:endParaRPr>
          </a:p>
        </p:txBody>
      </p:sp>
      <p:sp>
        <p:nvSpPr>
          <p:cNvPr id="3" name="Content Placeholder 2"/>
          <p:cNvSpPr>
            <a:spLocks noGrp="1"/>
          </p:cNvSpPr>
          <p:nvPr>
            <p:ph idx="1"/>
          </p:nvPr>
        </p:nvSpPr>
        <p:spPr>
          <a:solidFill>
            <a:schemeClr val="bg1">
              <a:lumMod val="95000"/>
            </a:schemeClr>
          </a:solidFill>
          <a:ln>
            <a:solidFill>
              <a:srgbClr val="00B050"/>
            </a:solidFill>
          </a:ln>
        </p:spPr>
        <p:txBody>
          <a:bodyPr>
            <a:normAutofit fontScale="92500"/>
          </a:bodyPr>
          <a:lstStyle/>
          <a:p>
            <a:pPr marL="0" indent="0">
              <a:buNone/>
              <a:defRPr/>
            </a:pPr>
            <a:r>
              <a:rPr lang="ar-AE" sz="4400" dirty="0"/>
              <a:t>إقرأ الفصل </a:t>
            </a:r>
            <a:r>
              <a:rPr lang="ar-AE" sz="4400" dirty="0" smtClean="0"/>
              <a:t>السادس في </a:t>
            </a:r>
            <a:r>
              <a:rPr lang="ar-AE" sz="4400" dirty="0"/>
              <a:t>ادارة الوقت، ثم </a:t>
            </a:r>
            <a:r>
              <a:rPr lang="ar-AE" sz="4400" dirty="0" smtClean="0"/>
              <a:t>قم بزيارة صديق يعمل في شركة ما و يقوم باعمال ادارية. (1</a:t>
            </a:r>
            <a:r>
              <a:rPr lang="ar-AE" sz="4400" smtClean="0"/>
              <a:t>) صِفْ </a:t>
            </a:r>
            <a:r>
              <a:rPr lang="ar-AE" sz="4400" dirty="0" smtClean="0"/>
              <a:t>نقاط الضعف و الفوضى في مكتبه. (2) قدم اقتراحاتك لتحسين تنظيم مكتبه و تقليل الفوضى و يشمل ذلك الاوراق و الملفات الالكترونية و الاشياء المادية.</a:t>
            </a:r>
            <a:endParaRPr lang="en-US" sz="4400" dirty="0"/>
          </a:p>
        </p:txBody>
      </p:sp>
      <p:sp>
        <p:nvSpPr>
          <p:cNvPr id="2" name="Slide Number Placeholder 1"/>
          <p:cNvSpPr>
            <a:spLocks noGrp="1"/>
          </p:cNvSpPr>
          <p:nvPr>
            <p:ph type="sldNum" sz="quarter" idx="12"/>
          </p:nvPr>
        </p:nvSpPr>
        <p:spPr/>
        <p:txBody>
          <a:bodyPr/>
          <a:lstStyle/>
          <a:p>
            <a:fld id="{74ED3AA2-4478-44B5-9CDE-B23C8A57C9CF}" type="slidenum">
              <a:rPr lang="en-US" sz="1200" b="1" smtClean="0"/>
              <a:pPr/>
              <a:t>25</a:t>
            </a:fld>
            <a:endParaRPr lang="en-US" sz="1200" b="1" dirty="0"/>
          </a:p>
        </p:txBody>
      </p:sp>
    </p:spTree>
    <p:extLst>
      <p:ext uri="{BB962C8B-B14F-4D97-AF65-F5344CB8AC3E}">
        <p14:creationId xmlns:p14="http://schemas.microsoft.com/office/powerpoint/2010/main" val="2128959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AE" sz="9600" dirty="0">
                <a:solidFill>
                  <a:srgbClr val="C00000"/>
                </a:solidFill>
                <a:latin typeface="Times New Roman" panose="02020603050405020304" pitchFamily="18" charset="0"/>
                <a:cs typeface="Times New Roman" panose="02020603050405020304" pitchFamily="18" charset="0"/>
              </a:rPr>
              <a:t>الفصل السادس </a:t>
            </a:r>
            <a:endParaRPr lang="en-US" sz="9600" dirty="0">
              <a:solidFill>
                <a:srgbClr val="C0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ar-AE" sz="8000" dirty="0" smtClean="0">
                <a:latin typeface="Times New Roman" panose="02020603050405020304" pitchFamily="18" charset="0"/>
                <a:cs typeface="Times New Roman" panose="02020603050405020304" pitchFamily="18" charset="0"/>
              </a:rPr>
              <a:t>تنظيم المكتب</a:t>
            </a:r>
            <a:endParaRPr lang="en-US" sz="8000" dirty="0"/>
          </a:p>
        </p:txBody>
      </p:sp>
      <p:sp>
        <p:nvSpPr>
          <p:cNvPr id="4" name="Slide Number Placeholder 3"/>
          <p:cNvSpPr>
            <a:spLocks noGrp="1"/>
          </p:cNvSpPr>
          <p:nvPr>
            <p:ph type="sldNum" sz="quarter" idx="12"/>
          </p:nvPr>
        </p:nvSpPr>
        <p:spPr>
          <a:xfrm>
            <a:off x="11004641" y="6274035"/>
            <a:ext cx="551167" cy="279400"/>
          </a:xfrm>
        </p:spPr>
        <p:txBody>
          <a:bodyPr/>
          <a:lstStyle/>
          <a:p>
            <a:fld id="{330EA680-D336-4FF7-8B7A-9848BB0A1C32}" type="slidenum">
              <a:rPr lang="en-US" smtClean="0"/>
              <a:t>3</a:t>
            </a:fld>
            <a:endParaRPr lang="en-US" dirty="0"/>
          </a:p>
        </p:txBody>
      </p:sp>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pPr algn="ctr"/>
            <a:r>
              <a:rPr lang="ar-AE" sz="6600" b="1" dirty="0">
                <a:solidFill>
                  <a:srgbClr val="C00000"/>
                </a:solidFill>
              </a:rPr>
              <a:t>أسئلة للمناقشة</a:t>
            </a:r>
            <a:endParaRPr lang="en-US" sz="6600" b="1" dirty="0">
              <a:solidFill>
                <a:srgbClr val="C00000"/>
              </a:solidFill>
            </a:endParaRPr>
          </a:p>
        </p:txBody>
      </p:sp>
      <p:sp>
        <p:nvSpPr>
          <p:cNvPr id="3" name="Content Placeholder 2"/>
          <p:cNvSpPr>
            <a:spLocks noGrp="1"/>
          </p:cNvSpPr>
          <p:nvPr>
            <p:ph idx="1"/>
          </p:nvPr>
        </p:nvSpPr>
        <p:spPr>
          <a:blipFill>
            <a:blip r:embed="rId3"/>
            <a:tile tx="0" ty="0" sx="100000" sy="100000" flip="none" algn="tl"/>
          </a:blipFill>
        </p:spPr>
        <p:txBody>
          <a:bodyPr>
            <a:noAutofit/>
          </a:bodyPr>
          <a:lstStyle/>
          <a:p>
            <a:pPr marL="0" indent="0">
              <a:buNone/>
            </a:pPr>
            <a:r>
              <a:rPr lang="ar-AE" sz="4400" dirty="0" smtClean="0"/>
              <a:t>عندما زرت سيف في مكتبه، وجدت اكواما من الورق على طاولته و في الرفوف و بشكل غير منظّم. ما المقصود بالجبل الورقي؟ و ما هي الأساليب التي يمكن اقتراحها لمعالجة مشكلة </a:t>
            </a:r>
            <a:r>
              <a:rPr lang="ar-AE" sz="4400" dirty="0" smtClean="0">
                <a:solidFill>
                  <a:srgbClr val="C00000"/>
                </a:solidFill>
              </a:rPr>
              <a:t>الجبل الورقي</a:t>
            </a:r>
            <a:r>
              <a:rPr lang="ar-AE" sz="4400" dirty="0" smtClean="0"/>
              <a:t>؟ </a:t>
            </a:r>
            <a:endParaRPr lang="en-US" sz="4400" dirty="0"/>
          </a:p>
        </p:txBody>
      </p:sp>
      <p:sp>
        <p:nvSpPr>
          <p:cNvPr id="4" name="Slide Number Placeholder 3"/>
          <p:cNvSpPr>
            <a:spLocks noGrp="1"/>
          </p:cNvSpPr>
          <p:nvPr>
            <p:ph type="sldNum" sz="quarter" idx="12"/>
          </p:nvPr>
        </p:nvSpPr>
        <p:spPr/>
        <p:txBody>
          <a:bodyPr/>
          <a:lstStyle/>
          <a:p>
            <a:fld id="{74ED3AA2-4478-44B5-9CDE-B23C8A57C9CF}" type="slidenum">
              <a:rPr lang="en-US" smtClean="0"/>
              <a:pPr/>
              <a:t>4</a:t>
            </a:fld>
            <a:endParaRPr lang="en-US"/>
          </a:p>
        </p:txBody>
      </p:sp>
    </p:spTree>
    <p:extLst>
      <p:ext uri="{BB962C8B-B14F-4D97-AF65-F5344CB8AC3E}">
        <p14:creationId xmlns:p14="http://schemas.microsoft.com/office/powerpoint/2010/main" val="137750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641" b="8641"/>
          <a:stretch>
            <a:fillRect/>
          </a:stretch>
        </p:blipFill>
        <p:spPr/>
      </p:pic>
      <p:sp>
        <p:nvSpPr>
          <p:cNvPr id="3" name="Title 2"/>
          <p:cNvSpPr>
            <a:spLocks noGrp="1"/>
          </p:cNvSpPr>
          <p:nvPr>
            <p:ph type="title"/>
          </p:nvPr>
        </p:nvSpPr>
        <p:spPr/>
        <p:txBody>
          <a:bodyPr/>
          <a:lstStyle/>
          <a:p>
            <a:pPr algn="l"/>
            <a:r>
              <a:rPr lang="ar-AE" sz="6600" b="1" dirty="0" smtClean="0">
                <a:solidFill>
                  <a:schemeClr val="bg1"/>
                </a:solidFill>
              </a:rPr>
              <a:t>الجبل الورقي</a:t>
            </a:r>
            <a:endParaRPr lang="en-US" sz="6600" b="1" dirty="0">
              <a:solidFill>
                <a:schemeClr val="bg1"/>
              </a:solidFill>
            </a:endParaRPr>
          </a:p>
        </p:txBody>
      </p:sp>
    </p:spTree>
    <p:extLst>
      <p:ext uri="{BB962C8B-B14F-4D97-AF65-F5344CB8AC3E}">
        <p14:creationId xmlns:p14="http://schemas.microsoft.com/office/powerpoint/2010/main" val="256801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F63AA-5E69-4AF0-BB7B-166B8BE156F2}"/>
              </a:ext>
            </a:extLst>
          </p:cNvPr>
          <p:cNvSpPr>
            <a:spLocks noGrp="1"/>
          </p:cNvSpPr>
          <p:nvPr>
            <p:ph type="title"/>
          </p:nvPr>
        </p:nvSpPr>
        <p:spPr>
          <a:xfrm>
            <a:off x="1295402" y="538328"/>
            <a:ext cx="9601196" cy="1303867"/>
          </a:xfrm>
        </p:spPr>
        <p:txBody>
          <a:bodyPr/>
          <a:lstStyle/>
          <a:p>
            <a:r>
              <a:rPr lang="ar-AE" sz="6000" dirty="0" smtClean="0">
                <a:solidFill>
                  <a:srgbClr val="C00000"/>
                </a:solidFill>
                <a:latin typeface="Times New Roman" panose="02020603050405020304" pitchFamily="18" charset="0"/>
                <a:cs typeface="Times New Roman" panose="02020603050405020304" pitchFamily="18" charset="0"/>
              </a:rPr>
              <a:t>الجبل الورقي</a:t>
            </a:r>
            <a:endParaRPr lang="ar-AE" sz="60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2117A013-80F4-45FC-B93C-37DD21984E6E}"/>
              </a:ext>
            </a:extLst>
          </p:cNvPr>
          <p:cNvSpPr>
            <a:spLocks noGrp="1"/>
          </p:cNvSpPr>
          <p:nvPr>
            <p:ph idx="1"/>
          </p:nvPr>
        </p:nvSpPr>
        <p:spPr>
          <a:xfrm>
            <a:off x="886918" y="1842195"/>
            <a:ext cx="10325725" cy="4477477"/>
          </a:xfrm>
          <a:solidFill>
            <a:schemeClr val="bg1"/>
          </a:solidFill>
        </p:spPr>
        <p:txBody>
          <a:bodyPr/>
          <a:lstStyle/>
          <a:p>
            <a:pPr marL="0" indent="0">
              <a:buNone/>
            </a:pPr>
            <a:r>
              <a:rPr lang="ar-AE" sz="4400" dirty="0" smtClean="0">
                <a:latin typeface="Times New Roman" panose="02020603050405020304" pitchFamily="18" charset="0"/>
                <a:cs typeface="Times New Roman" panose="02020603050405020304" pitchFamily="18" charset="0"/>
              </a:rPr>
              <a:t>احد </a:t>
            </a:r>
            <a:r>
              <a:rPr lang="ar-AE" sz="4400" dirty="0">
                <a:latin typeface="Times New Roman" panose="02020603050405020304" pitchFamily="18" charset="0"/>
                <a:cs typeface="Times New Roman" panose="02020603050405020304" pitchFamily="18" charset="0"/>
              </a:rPr>
              <a:t>اشق الأمور في </a:t>
            </a:r>
            <a:r>
              <a:rPr lang="ar-AE" sz="4400" dirty="0" smtClean="0">
                <a:latin typeface="Times New Roman" panose="02020603050405020304" pitchFamily="18" charset="0"/>
                <a:cs typeface="Times New Roman" panose="02020603050405020304" pitchFamily="18" charset="0"/>
              </a:rPr>
              <a:t>ان تكون منظما </a:t>
            </a:r>
            <a:r>
              <a:rPr lang="ar-AE" sz="4400" dirty="0">
                <a:latin typeface="Times New Roman" panose="02020603050405020304" pitchFamily="18" charset="0"/>
                <a:cs typeface="Times New Roman" panose="02020603050405020304" pitchFamily="18" charset="0"/>
              </a:rPr>
              <a:t>هو جبل من الأوراق المتراكمة </a:t>
            </a:r>
            <a:r>
              <a:rPr lang="ar-AE" sz="4400" dirty="0" smtClean="0">
                <a:latin typeface="Times New Roman" panose="02020603050405020304" pitchFamily="18" charset="0"/>
                <a:cs typeface="Times New Roman" panose="02020603050405020304" pitchFamily="18" charset="0"/>
              </a:rPr>
              <a:t>التي </a:t>
            </a:r>
            <a:r>
              <a:rPr lang="ar-AE" sz="4400" dirty="0">
                <a:latin typeface="Times New Roman" panose="02020603050405020304" pitchFamily="18" charset="0"/>
                <a:cs typeface="Times New Roman" panose="02020603050405020304" pitchFamily="18" charset="0"/>
              </a:rPr>
              <a:t>تنتظرك. عليك ان تعرف متى تنوي العمل عليها و كيفية الاستجابة لها، مجرد تنظيم اوراقك في نمط معين يمكن ان يغيثك من القلق حول </a:t>
            </a:r>
            <a:r>
              <a:rPr lang="ar-AE" sz="4400" dirty="0" smtClean="0">
                <a:latin typeface="Times New Roman" panose="02020603050405020304" pitchFamily="18" charset="0"/>
                <a:cs typeface="Times New Roman" panose="02020603050405020304" pitchFamily="18" charset="0"/>
              </a:rPr>
              <a:t>ماذا تعمل </a:t>
            </a:r>
            <a:r>
              <a:rPr lang="ar-AE" sz="4400" dirty="0">
                <a:latin typeface="Times New Roman" panose="02020603050405020304" pitchFamily="18" charset="0"/>
                <a:cs typeface="Times New Roman" panose="02020603050405020304" pitchFamily="18" charset="0"/>
              </a:rPr>
              <a:t>او من اين تبدأ. </a:t>
            </a:r>
          </a:p>
        </p:txBody>
      </p:sp>
      <p:cxnSp>
        <p:nvCxnSpPr>
          <p:cNvPr id="6" name="Straight Connector 5">
            <a:extLst>
              <a:ext uri="{FF2B5EF4-FFF2-40B4-BE49-F238E27FC236}">
                <a16:creationId xmlns:a16="http://schemas.microsoft.com/office/drawing/2014/main" xmlns="" id="{4211B08A-E31D-4E0F-9BF3-F0B10E1ACD1D}"/>
              </a:ext>
            </a:extLst>
          </p:cNvPr>
          <p:cNvCxnSpPr>
            <a:cxnSpLocks/>
          </p:cNvCxnSpPr>
          <p:nvPr/>
        </p:nvCxnSpPr>
        <p:spPr>
          <a:xfrm flipV="1">
            <a:off x="2318479" y="1660106"/>
            <a:ext cx="7555042" cy="18792"/>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330EA680-D336-4FF7-8B7A-9848BB0A1C32}" type="slidenum">
              <a:rPr lang="en-US" smtClean="0"/>
              <a:t>6</a:t>
            </a:fld>
            <a:endParaRPr lang="en-US" dirty="0"/>
          </a:p>
        </p:txBody>
      </p:sp>
    </p:spTree>
    <p:extLst>
      <p:ext uri="{BB962C8B-B14F-4D97-AF65-F5344CB8AC3E}">
        <p14:creationId xmlns:p14="http://schemas.microsoft.com/office/powerpoint/2010/main" val="96764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F63AA-5E69-4AF0-BB7B-166B8BE156F2}"/>
              </a:ext>
            </a:extLst>
          </p:cNvPr>
          <p:cNvSpPr>
            <a:spLocks noGrp="1"/>
          </p:cNvSpPr>
          <p:nvPr>
            <p:ph type="title"/>
          </p:nvPr>
        </p:nvSpPr>
        <p:spPr>
          <a:xfrm>
            <a:off x="1295402" y="538328"/>
            <a:ext cx="9601196" cy="1303867"/>
          </a:xfrm>
        </p:spPr>
        <p:txBody>
          <a:bodyPr/>
          <a:lstStyle/>
          <a:p>
            <a:r>
              <a:rPr lang="ar-AE" sz="6000" dirty="0">
                <a:solidFill>
                  <a:srgbClr val="C00000"/>
                </a:solidFill>
                <a:latin typeface="Times New Roman" panose="02020603050405020304" pitchFamily="18" charset="0"/>
                <a:cs typeface="Times New Roman" panose="02020603050405020304" pitchFamily="18" charset="0"/>
              </a:rPr>
              <a:t>أ</a:t>
            </a:r>
            <a:r>
              <a:rPr lang="ar-AE" sz="6000" dirty="0" smtClean="0">
                <a:solidFill>
                  <a:srgbClr val="C00000"/>
                </a:solidFill>
                <a:latin typeface="Times New Roman" panose="02020603050405020304" pitchFamily="18" charset="0"/>
                <a:cs typeface="Times New Roman" panose="02020603050405020304" pitchFamily="18" charset="0"/>
              </a:rPr>
              <a:t>ساليب العمل مع الجبل الورقي</a:t>
            </a:r>
            <a:endParaRPr lang="ar-AE" sz="60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2117A013-80F4-45FC-B93C-37DD21984E6E}"/>
              </a:ext>
            </a:extLst>
          </p:cNvPr>
          <p:cNvSpPr>
            <a:spLocks noGrp="1"/>
          </p:cNvSpPr>
          <p:nvPr>
            <p:ph idx="1"/>
          </p:nvPr>
        </p:nvSpPr>
        <p:spPr>
          <a:xfrm>
            <a:off x="886918" y="1678899"/>
            <a:ext cx="10325725" cy="4640774"/>
          </a:xfrm>
          <a:solidFill>
            <a:schemeClr val="bg1"/>
          </a:solidFill>
        </p:spPr>
        <p:txBody>
          <a:bodyPr/>
          <a:lstStyle/>
          <a:p>
            <a:pPr marL="0" indent="0">
              <a:buNone/>
            </a:pPr>
            <a:r>
              <a:rPr lang="ar-AE" sz="2000" b="1" u="sng" dirty="0" smtClean="0">
                <a:latin typeface="Times New Roman" panose="02020603050405020304" pitchFamily="18" charset="0"/>
                <a:cs typeface="Times New Roman" panose="02020603050405020304" pitchFamily="18" charset="0"/>
              </a:rPr>
              <a:t>أولا</a:t>
            </a:r>
            <a:r>
              <a:rPr lang="ar-AE" sz="2000" b="1" u="sng" dirty="0">
                <a:latin typeface="Times New Roman" panose="02020603050405020304" pitchFamily="18" charset="0"/>
                <a:cs typeface="Times New Roman" panose="02020603050405020304" pitchFamily="18" charset="0"/>
              </a:rPr>
              <a:t>:</a:t>
            </a:r>
            <a:r>
              <a:rPr lang="ar-AE" sz="2000" dirty="0">
                <a:latin typeface="Times New Roman" panose="02020603050405020304" pitchFamily="18" charset="0"/>
                <a:cs typeface="Times New Roman" panose="02020603050405020304" pitchFamily="18" charset="0"/>
              </a:rPr>
              <a:t> </a:t>
            </a:r>
            <a:r>
              <a:rPr lang="ar-AE" sz="2000" dirty="0" smtClean="0">
                <a:latin typeface="Times New Roman" panose="02020603050405020304" pitchFamily="18" charset="0"/>
                <a:cs typeface="Times New Roman" panose="02020603050405020304" pitchFamily="18" charset="0"/>
              </a:rPr>
              <a:t> </a:t>
            </a:r>
            <a:r>
              <a:rPr lang="ar-AE" sz="2000" b="1" dirty="0" smtClean="0">
                <a:solidFill>
                  <a:srgbClr val="C00000"/>
                </a:solidFill>
                <a:latin typeface="Times New Roman" panose="02020603050405020304" pitchFamily="18" charset="0"/>
                <a:cs typeface="Times New Roman" panose="02020603050405020304" pitchFamily="18" charset="0"/>
              </a:rPr>
              <a:t>كيفية التعامل </a:t>
            </a:r>
            <a:r>
              <a:rPr lang="ar-AE" sz="2000" b="1" dirty="0">
                <a:solidFill>
                  <a:srgbClr val="C00000"/>
                </a:solidFill>
                <a:latin typeface="Times New Roman" panose="02020603050405020304" pitchFamily="18" charset="0"/>
                <a:cs typeface="Times New Roman" panose="02020603050405020304" pitchFamily="18" charset="0"/>
              </a:rPr>
              <a:t>مع أكوام متعددة</a:t>
            </a:r>
            <a:r>
              <a:rPr lang="ar-AE" sz="2000" dirty="0">
                <a:latin typeface="Times New Roman" panose="02020603050405020304" pitchFamily="18" charset="0"/>
                <a:cs typeface="Times New Roman" panose="02020603050405020304" pitchFamily="18" charset="0"/>
              </a:rPr>
              <a:t>: تعامل مع كل ورقة مرة واحدة فقط. على سبيل المثال </a:t>
            </a:r>
            <a:r>
              <a:rPr lang="ar-AE" sz="2000" dirty="0" smtClean="0">
                <a:latin typeface="Times New Roman" panose="02020603050405020304" pitchFamily="18" charset="0"/>
                <a:cs typeface="Times New Roman" panose="02020603050405020304" pitchFamily="18" charset="0"/>
              </a:rPr>
              <a:t>: </a:t>
            </a:r>
            <a:r>
              <a:rPr lang="ar-AE" sz="2000" dirty="0">
                <a:latin typeface="Times New Roman" panose="02020603050405020304" pitchFamily="18" charset="0"/>
                <a:cs typeface="Times New Roman" panose="02020603050405020304" pitchFamily="18" charset="0"/>
              </a:rPr>
              <a:t>إذا تلقيت رسالة ، فقم بقراءتها وحاول الرد عليها. سيوفر ذلك الوقت لك بدلا من البحث عن الرسالة في وقت لاحق  </a:t>
            </a:r>
            <a:r>
              <a:rPr lang="ar-AE" sz="2000" dirty="0" smtClean="0">
                <a:latin typeface="Times New Roman" panose="02020603050405020304" pitchFamily="18" charset="0"/>
                <a:cs typeface="Times New Roman" panose="02020603050405020304" pitchFamily="18" charset="0"/>
              </a:rPr>
              <a:t>او يجعل المستلم سعيدا </a:t>
            </a:r>
            <a:r>
              <a:rPr lang="ar-AE" sz="2000" dirty="0">
                <a:latin typeface="Times New Roman" panose="02020603050405020304" pitchFamily="18" charset="0"/>
                <a:cs typeface="Times New Roman" panose="02020603050405020304" pitchFamily="18" charset="0"/>
              </a:rPr>
              <a:t>لاستجابتك الفورية</a:t>
            </a:r>
            <a:r>
              <a:rPr lang="ar-AE" sz="2000" dirty="0" smtClean="0">
                <a:latin typeface="Times New Roman" panose="02020603050405020304" pitchFamily="18" charset="0"/>
                <a:cs typeface="Times New Roman" panose="02020603050405020304" pitchFamily="18" charset="0"/>
              </a:rPr>
              <a:t>.</a:t>
            </a:r>
          </a:p>
          <a:p>
            <a:pPr marL="0" indent="0">
              <a:buNone/>
            </a:pPr>
            <a:endParaRPr lang="ar-AE" sz="2000" dirty="0">
              <a:latin typeface="Times New Roman" panose="02020603050405020304" pitchFamily="18" charset="0"/>
              <a:cs typeface="Times New Roman" panose="02020603050405020304" pitchFamily="18" charset="0"/>
            </a:endParaRPr>
          </a:p>
          <a:p>
            <a:pPr marL="0" indent="0">
              <a:buNone/>
            </a:pPr>
            <a:r>
              <a:rPr lang="ar-AE" sz="2000" b="1" u="sng" dirty="0">
                <a:latin typeface="Times New Roman" panose="02020603050405020304" pitchFamily="18" charset="0"/>
                <a:cs typeface="Times New Roman" panose="02020603050405020304" pitchFamily="18" charset="0"/>
              </a:rPr>
              <a:t>ثانيا:</a:t>
            </a:r>
            <a:r>
              <a:rPr lang="ar-AE" sz="2000" dirty="0">
                <a:latin typeface="Times New Roman" panose="02020603050405020304" pitchFamily="18" charset="0"/>
                <a:cs typeface="Times New Roman" panose="02020603050405020304" pitchFamily="18" charset="0"/>
              </a:rPr>
              <a:t> </a:t>
            </a:r>
            <a:r>
              <a:rPr lang="ar-AE" sz="2000" b="1" dirty="0">
                <a:solidFill>
                  <a:srgbClr val="C00000"/>
                </a:solidFill>
                <a:latin typeface="Times New Roman" panose="02020603050405020304" pitchFamily="18" charset="0"/>
                <a:cs typeface="Times New Roman" panose="02020603050405020304" pitchFamily="18" charset="0"/>
              </a:rPr>
              <a:t>استخدام نظام الكومتين</a:t>
            </a:r>
            <a:r>
              <a:rPr lang="ar-AE" sz="2000" dirty="0">
                <a:latin typeface="Times New Roman" panose="02020603050405020304" pitchFamily="18" charset="0"/>
                <a:cs typeface="Times New Roman" panose="02020603050405020304" pitchFamily="18" charset="0"/>
              </a:rPr>
              <a:t>: قد يكون من الأفضل التعامل مع كل قطعة من الورق مرتين. في المرة الأولى تفرز الأوراق على أساس الأولوية ، ثم في المرة الثانية تتعامل مع الأوراق بشكل كامل. بشكل توضيحي فقط قم بتقسيم الحمل إلى مجموعتين:  </a:t>
            </a:r>
          </a:p>
          <a:p>
            <a:r>
              <a:rPr lang="ar-AE" sz="2000" u="sng" dirty="0">
                <a:latin typeface="Times New Roman" panose="02020603050405020304" pitchFamily="18" charset="0"/>
                <a:cs typeface="Times New Roman" panose="02020603050405020304" pitchFamily="18" charset="0"/>
              </a:rPr>
              <a:t> فوري</a:t>
            </a:r>
            <a:r>
              <a:rPr lang="ar-AE" sz="2000" dirty="0">
                <a:latin typeface="Times New Roman" panose="02020603050405020304" pitchFamily="18" charset="0"/>
                <a:cs typeface="Times New Roman" panose="02020603050405020304" pitchFamily="18" charset="0"/>
              </a:rPr>
              <a:t>: (قبل العودة إلى المنزل) ليس عليك تكديس الأوراق التي يمكنك التعامل معها بسرعة (مثل توقيع خطاب)،</a:t>
            </a:r>
          </a:p>
          <a:p>
            <a:r>
              <a:rPr lang="ar-AE" sz="2000" u="sng" dirty="0">
                <a:latin typeface="Times New Roman" panose="02020603050405020304" pitchFamily="18" charset="0"/>
                <a:cs typeface="Times New Roman" panose="02020603050405020304" pitchFamily="18" charset="0"/>
              </a:rPr>
              <a:t> اليوم او في وقت لاحق</a:t>
            </a:r>
            <a:r>
              <a:rPr lang="ar-AE" sz="2000" dirty="0">
                <a:latin typeface="Times New Roman" panose="02020603050405020304" pitchFamily="18" charset="0"/>
                <a:cs typeface="Times New Roman" panose="02020603050405020304" pitchFamily="18" charset="0"/>
              </a:rPr>
              <a:t>: بمجرد الانتهاء من الكومة الأولى تبدأ بالثانية في محاولة لإنهاء قدر ما تستطيع، و ما تبقى حاول انهاءه باليوم التالي. </a:t>
            </a:r>
            <a:endParaRPr lang="ar-AE" sz="2000" dirty="0" smtClean="0">
              <a:latin typeface="Times New Roman" panose="02020603050405020304" pitchFamily="18" charset="0"/>
              <a:cs typeface="Times New Roman" panose="02020603050405020304" pitchFamily="18" charset="0"/>
            </a:endParaRPr>
          </a:p>
          <a:p>
            <a:endParaRPr lang="ar-AE" sz="2000" dirty="0">
              <a:latin typeface="Times New Roman" panose="02020603050405020304" pitchFamily="18" charset="0"/>
              <a:cs typeface="Times New Roman" panose="02020603050405020304" pitchFamily="18" charset="0"/>
            </a:endParaRPr>
          </a:p>
          <a:p>
            <a:pPr marL="0" indent="0">
              <a:buNone/>
            </a:pPr>
            <a:r>
              <a:rPr lang="ar-AE" sz="2000" b="1" u="sng" dirty="0">
                <a:latin typeface="Times New Roman" panose="02020603050405020304" pitchFamily="18" charset="0"/>
                <a:cs typeface="Times New Roman" panose="02020603050405020304" pitchFamily="18" charset="0"/>
              </a:rPr>
              <a:t>ثالثاً:</a:t>
            </a:r>
            <a:r>
              <a:rPr lang="ar-AE" sz="2000" b="1" dirty="0">
                <a:latin typeface="Times New Roman" panose="02020603050405020304" pitchFamily="18" charset="0"/>
                <a:cs typeface="Times New Roman" panose="02020603050405020304" pitchFamily="18" charset="0"/>
              </a:rPr>
              <a:t> </a:t>
            </a:r>
            <a:r>
              <a:rPr lang="ar-AE" sz="2000" b="1" dirty="0">
                <a:solidFill>
                  <a:srgbClr val="C00000"/>
                </a:solidFill>
                <a:latin typeface="Times New Roman" panose="02020603050405020304" pitchFamily="18" charset="0"/>
                <a:cs typeface="Times New Roman" panose="02020603050405020304" pitchFamily="18" charset="0"/>
              </a:rPr>
              <a:t>التعامل مع الأعمال المتراكمة</a:t>
            </a:r>
            <a:r>
              <a:rPr lang="ar-AE" sz="2000" b="1" dirty="0">
                <a:latin typeface="Times New Roman" panose="02020603050405020304" pitchFamily="18" charset="0"/>
                <a:cs typeface="Times New Roman" panose="02020603050405020304" pitchFamily="18" charset="0"/>
              </a:rPr>
              <a:t>: </a:t>
            </a:r>
            <a:r>
              <a:rPr lang="ar-AE" sz="2000" dirty="0">
                <a:latin typeface="Times New Roman" panose="02020603050405020304" pitchFamily="18" charset="0"/>
                <a:cs typeface="Times New Roman" panose="02020603050405020304" pitchFamily="18" charset="0"/>
              </a:rPr>
              <a:t>كل شخص منا لديه تراكم من الأعمال غير المنجزة، وعدد قليل جدا من يمكنهم إنهاء كل شيء كل يوم .لا تميل إلى ترك الأشياء لفترة طويلة </a:t>
            </a:r>
            <a:r>
              <a:rPr lang="ar-AE" sz="2000" dirty="0" smtClean="0">
                <a:latin typeface="Times New Roman" panose="02020603050405020304" pitchFamily="18" charset="0"/>
                <a:cs typeface="Times New Roman" panose="02020603050405020304" pitchFamily="18" charset="0"/>
              </a:rPr>
              <a:t>جداً. </a:t>
            </a:r>
            <a:r>
              <a:rPr lang="ar-AE" sz="2000" dirty="0">
                <a:latin typeface="Times New Roman" panose="02020603050405020304" pitchFamily="18" charset="0"/>
                <a:cs typeface="Times New Roman" panose="02020603050405020304" pitchFamily="18" charset="0"/>
              </a:rPr>
              <a:t>بشكل دوري  قم </a:t>
            </a:r>
            <a:r>
              <a:rPr lang="ar-AE" sz="2000" dirty="0" smtClean="0">
                <a:latin typeface="Times New Roman" panose="02020603050405020304" pitchFamily="18" charset="0"/>
                <a:cs typeface="Times New Roman" panose="02020603050405020304" pitchFamily="18" charset="0"/>
              </a:rPr>
              <a:t>بتنظيف الاوراق المتراكمة و </a:t>
            </a:r>
            <a:r>
              <a:rPr lang="ar-AE" sz="2000" dirty="0">
                <a:latin typeface="Times New Roman" panose="02020603050405020304" pitchFamily="18" charset="0"/>
                <a:cs typeface="Times New Roman" panose="02020603050405020304" pitchFamily="18" charset="0"/>
              </a:rPr>
              <a:t>تعامل مع المهام </a:t>
            </a:r>
            <a:r>
              <a:rPr lang="ar-AE" sz="2000" dirty="0" smtClean="0">
                <a:latin typeface="Times New Roman" panose="02020603050405020304" pitchFamily="18" charset="0"/>
                <a:cs typeface="Times New Roman" panose="02020603050405020304" pitchFamily="18" charset="0"/>
              </a:rPr>
              <a:t>المتروكة من مدة طويلة. </a:t>
            </a:r>
            <a:r>
              <a:rPr lang="ar-AE" sz="2000" dirty="0">
                <a:latin typeface="Times New Roman" panose="02020603050405020304" pitchFamily="18" charset="0"/>
                <a:cs typeface="Times New Roman" panose="02020603050405020304" pitchFamily="18" charset="0"/>
              </a:rPr>
              <a:t>المشكلة الرئيسية في الأعمال المتراكمة انها تثقلك عقليًا وعاطفيًا و تأخذ الكثير من المساحة على مكتبك. </a:t>
            </a:r>
          </a:p>
          <a:p>
            <a:pPr marL="0" indent="0">
              <a:buNone/>
            </a:pPr>
            <a:r>
              <a:rPr lang="ar-AE" sz="2000" dirty="0">
                <a:latin typeface="Times New Roman" panose="02020603050405020304" pitchFamily="18" charset="0"/>
                <a:cs typeface="Times New Roman" panose="02020603050405020304" pitchFamily="18" charset="0"/>
              </a:rPr>
              <a:t>  </a:t>
            </a:r>
          </a:p>
        </p:txBody>
      </p:sp>
      <p:cxnSp>
        <p:nvCxnSpPr>
          <p:cNvPr id="6" name="Straight Connector 5">
            <a:extLst>
              <a:ext uri="{FF2B5EF4-FFF2-40B4-BE49-F238E27FC236}">
                <a16:creationId xmlns:a16="http://schemas.microsoft.com/office/drawing/2014/main" xmlns="" id="{4211B08A-E31D-4E0F-9BF3-F0B10E1ACD1D}"/>
              </a:ext>
            </a:extLst>
          </p:cNvPr>
          <p:cNvCxnSpPr>
            <a:cxnSpLocks/>
          </p:cNvCxnSpPr>
          <p:nvPr/>
        </p:nvCxnSpPr>
        <p:spPr>
          <a:xfrm flipV="1">
            <a:off x="2318479" y="1660106"/>
            <a:ext cx="7555042" cy="18792"/>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330EA680-D336-4FF7-8B7A-9848BB0A1C32}" type="slidenum">
              <a:rPr lang="en-US" smtClean="0"/>
              <a:t>7</a:t>
            </a:fld>
            <a:endParaRPr lang="en-US" dirty="0"/>
          </a:p>
        </p:txBody>
      </p:sp>
    </p:spTree>
    <p:extLst>
      <p:ext uri="{BB962C8B-B14F-4D97-AF65-F5344CB8AC3E}">
        <p14:creationId xmlns:p14="http://schemas.microsoft.com/office/powerpoint/2010/main" val="42966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508F6-42C2-4FFE-A92E-4981332982CA}"/>
              </a:ext>
            </a:extLst>
          </p:cNvPr>
          <p:cNvSpPr>
            <a:spLocks noGrp="1"/>
          </p:cNvSpPr>
          <p:nvPr>
            <p:ph type="title"/>
          </p:nvPr>
        </p:nvSpPr>
        <p:spPr>
          <a:xfrm>
            <a:off x="3380123" y="1256452"/>
            <a:ext cx="7397903" cy="1303867"/>
          </a:xfrm>
        </p:spPr>
        <p:txBody>
          <a:bodyPr/>
          <a:lstStyle/>
          <a:p>
            <a:r>
              <a:rPr lang="ar-AE" dirty="0">
                <a:latin typeface="Times New Roman" panose="02020603050405020304" pitchFamily="18" charset="0"/>
                <a:cs typeface="Times New Roman" panose="02020603050405020304" pitchFamily="18" charset="0"/>
              </a:rPr>
              <a:t>تنظيم المكتب </a:t>
            </a:r>
            <a:r>
              <a:rPr lang="ar-AE" dirty="0"/>
              <a:t/>
            </a:r>
            <a:br>
              <a:rPr lang="ar-AE" dirty="0"/>
            </a:br>
            <a:endParaRPr lang="en-ZA" dirty="0"/>
          </a:p>
        </p:txBody>
      </p:sp>
      <p:sp>
        <p:nvSpPr>
          <p:cNvPr id="3" name="Content Placeholder 2">
            <a:extLst>
              <a:ext uri="{FF2B5EF4-FFF2-40B4-BE49-F238E27FC236}">
                <a16:creationId xmlns:a16="http://schemas.microsoft.com/office/drawing/2014/main" xmlns="" id="{37D92030-ED5A-43D0-870F-DC04D358FFC0}"/>
              </a:ext>
            </a:extLst>
          </p:cNvPr>
          <p:cNvSpPr>
            <a:spLocks noGrp="1"/>
          </p:cNvSpPr>
          <p:nvPr>
            <p:ph sz="half" idx="1"/>
          </p:nvPr>
        </p:nvSpPr>
        <p:spPr>
          <a:xfrm>
            <a:off x="3498693" y="2148195"/>
            <a:ext cx="3580381" cy="3765529"/>
          </a:xfrm>
        </p:spPr>
        <p:txBody>
          <a:bodyPr>
            <a:normAutofit fontScale="55000" lnSpcReduction="20000"/>
          </a:bodyPr>
          <a:lstStyle/>
          <a:p>
            <a:pPr>
              <a:buFont typeface="Wingdings" panose="05000000000000000000" pitchFamily="2" charset="2"/>
              <a:buChar char="q"/>
            </a:pPr>
            <a:r>
              <a:rPr lang="ar-AE" sz="3300" b="1" dirty="0">
                <a:latin typeface="Times New Roman" panose="02020603050405020304" pitchFamily="18" charset="0"/>
                <a:cs typeface="Times New Roman" panose="02020603050405020304" pitchFamily="18" charset="0"/>
              </a:rPr>
              <a:t>اضرار المكتب الغير مرتب: </a:t>
            </a:r>
          </a:p>
          <a:p>
            <a:r>
              <a:rPr lang="ar-AE" sz="3200" dirty="0">
                <a:solidFill>
                  <a:schemeClr val="tx1"/>
                </a:solidFill>
                <a:latin typeface="Times New Roman" panose="02020603050405020304" pitchFamily="18" charset="0"/>
                <a:cs typeface="Times New Roman" panose="02020603050405020304" pitchFamily="18" charset="0"/>
              </a:rPr>
              <a:t>يؤدي إلى مزيد من الأخطاء </a:t>
            </a:r>
          </a:p>
          <a:p>
            <a:r>
              <a:rPr lang="ar-AE" sz="3200" dirty="0">
                <a:solidFill>
                  <a:schemeClr val="tx1"/>
                </a:solidFill>
                <a:latin typeface="Times New Roman" panose="02020603050405020304" pitchFamily="18" charset="0"/>
                <a:cs typeface="Times New Roman" panose="02020603050405020304" pitchFamily="18" charset="0"/>
              </a:rPr>
              <a:t>يبطئ التقدم والعمل </a:t>
            </a:r>
          </a:p>
          <a:p>
            <a:r>
              <a:rPr lang="ar-AE" sz="3200" dirty="0">
                <a:solidFill>
                  <a:schemeClr val="tx1"/>
                </a:solidFill>
                <a:latin typeface="Times New Roman" panose="02020603050405020304" pitchFamily="18" charset="0"/>
                <a:cs typeface="Times New Roman" panose="02020603050405020304" pitchFamily="18" charset="0"/>
              </a:rPr>
              <a:t>يزيد الاضطراب </a:t>
            </a:r>
          </a:p>
          <a:p>
            <a:r>
              <a:rPr lang="ar-AE" sz="3200" dirty="0">
                <a:solidFill>
                  <a:schemeClr val="tx1"/>
                </a:solidFill>
                <a:latin typeface="Times New Roman" panose="02020603050405020304" pitchFamily="18" charset="0"/>
                <a:cs typeface="Times New Roman" panose="02020603050405020304" pitchFamily="18" charset="0"/>
              </a:rPr>
              <a:t>يجعل من الصعب تحديد الأولويات </a:t>
            </a:r>
          </a:p>
          <a:p>
            <a:r>
              <a:rPr lang="ar-AE" sz="3200" dirty="0">
                <a:solidFill>
                  <a:schemeClr val="tx1"/>
                </a:solidFill>
                <a:latin typeface="Times New Roman" panose="02020603050405020304" pitchFamily="18" charset="0"/>
                <a:cs typeface="Times New Roman" panose="02020603050405020304" pitchFamily="18" charset="0"/>
              </a:rPr>
              <a:t>الناس يحكمون بأعينهم. قد يعكس المكتب غير المرتب عقل غير منظم أو </a:t>
            </a:r>
            <a:r>
              <a:rPr lang="ar-AE" sz="3200" dirty="0" smtClean="0">
                <a:solidFill>
                  <a:schemeClr val="tx1"/>
                </a:solidFill>
                <a:latin typeface="Times New Roman" panose="02020603050405020304" pitchFamily="18" charset="0"/>
                <a:cs typeface="Times New Roman" panose="02020603050405020304" pitchFamily="18" charset="0"/>
              </a:rPr>
              <a:t>تنظيم ذاتي </a:t>
            </a:r>
            <a:r>
              <a:rPr lang="ar-AE" sz="3200" dirty="0">
                <a:solidFill>
                  <a:schemeClr val="tx1"/>
                </a:solidFill>
                <a:latin typeface="Times New Roman" panose="02020603050405020304" pitchFamily="18" charset="0"/>
                <a:cs typeface="Times New Roman" panose="02020603050405020304" pitchFamily="18" charset="0"/>
              </a:rPr>
              <a:t>سيئ </a:t>
            </a:r>
          </a:p>
          <a:p>
            <a:r>
              <a:rPr lang="ar-AE" sz="3200" dirty="0">
                <a:solidFill>
                  <a:schemeClr val="tx1"/>
                </a:solidFill>
                <a:latin typeface="Times New Roman" panose="02020603050405020304" pitchFamily="18" charset="0"/>
                <a:cs typeface="Times New Roman" panose="02020603050405020304" pitchFamily="18" charset="0"/>
              </a:rPr>
              <a:t>عدم التنظيم قد يساعد في المماطلة. </a:t>
            </a:r>
          </a:p>
          <a:p>
            <a:r>
              <a:rPr lang="ar-AE" sz="3200" dirty="0">
                <a:solidFill>
                  <a:schemeClr val="tx1"/>
                </a:solidFill>
                <a:latin typeface="Times New Roman" panose="02020603050405020304" pitchFamily="18" charset="0"/>
                <a:cs typeface="Times New Roman" panose="02020603050405020304" pitchFamily="18" charset="0"/>
              </a:rPr>
              <a:t>لا يمكنك العثور على ما تريده عندما تريد ذلك. </a:t>
            </a:r>
          </a:p>
          <a:p>
            <a:pPr marL="0" indent="0">
              <a:buNone/>
            </a:pPr>
            <a:endParaRPr lang="en-ZA" dirty="0"/>
          </a:p>
        </p:txBody>
      </p:sp>
      <p:sp>
        <p:nvSpPr>
          <p:cNvPr id="4" name="Content Placeholder 3">
            <a:extLst>
              <a:ext uri="{FF2B5EF4-FFF2-40B4-BE49-F238E27FC236}">
                <a16:creationId xmlns:a16="http://schemas.microsoft.com/office/drawing/2014/main" xmlns="" id="{D3FCA4A4-52DE-4F24-A9DC-1B05D722C00B}"/>
              </a:ext>
            </a:extLst>
          </p:cNvPr>
          <p:cNvSpPr>
            <a:spLocks noGrp="1"/>
          </p:cNvSpPr>
          <p:nvPr>
            <p:ph sz="half" idx="2"/>
          </p:nvPr>
        </p:nvSpPr>
        <p:spPr>
          <a:xfrm>
            <a:off x="7197644" y="2148195"/>
            <a:ext cx="4181240" cy="4106673"/>
          </a:xfrm>
        </p:spPr>
        <p:txBody>
          <a:bodyPr>
            <a:normAutofit fontScale="25000" lnSpcReduction="20000"/>
          </a:bodyPr>
          <a:lstStyle/>
          <a:p>
            <a:pPr>
              <a:buFont typeface="Wingdings" panose="05000000000000000000" pitchFamily="2" charset="2"/>
              <a:buChar char="q"/>
            </a:pPr>
            <a:r>
              <a:rPr lang="ar-AE" sz="8000" dirty="0">
                <a:latin typeface="Times New Roman" panose="02020603050405020304" pitchFamily="18" charset="0"/>
                <a:cs typeface="Times New Roman" panose="02020603050405020304" pitchFamily="18" charset="0"/>
              </a:rPr>
              <a:t>لا يشير المكتب المتكدس دائمًا إلى وجود عمل مفرط يجب القيام به ؛ قد يشير إلى تنظيم ضعيف. ومع ذلك ، كلما كان لديك المزيد من العمل ، كلما زادت أهمية تنظيم المكتب الخاص بك</a:t>
            </a:r>
            <a:r>
              <a:rPr lang="ar-AE" sz="80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ar-AE" sz="8000" dirty="0" smtClean="0">
                <a:latin typeface="Times New Roman" panose="02020603050405020304" pitchFamily="18" charset="0"/>
                <a:cs typeface="Times New Roman" panose="02020603050405020304" pitchFamily="18" charset="0"/>
              </a:rPr>
              <a:t> </a:t>
            </a:r>
            <a:r>
              <a:rPr lang="ar-AE" sz="8000" dirty="0">
                <a:latin typeface="Times New Roman" panose="02020603050405020304" pitchFamily="18" charset="0"/>
                <a:cs typeface="Times New Roman" panose="02020603050405020304" pitchFamily="18" charset="0"/>
              </a:rPr>
              <a:t>بالنظر إلى حقيقة أنه من الصعب أن يكون مكتبك مرتبًا ، فكيف يمكنك تحسينه؟ ولماذا يجب عليك هذا ؟ دعونا نضع شيئًا مهمًا للغاية </a:t>
            </a:r>
            <a:r>
              <a:rPr lang="ar-AE" sz="8000" b="1" dirty="0">
                <a:latin typeface="Times New Roman" panose="02020603050405020304" pitchFamily="18" charset="0"/>
                <a:cs typeface="Times New Roman" panose="02020603050405020304" pitchFamily="18" charset="0"/>
              </a:rPr>
              <a:t>- مكتبك من أجل العمل عليه </a:t>
            </a:r>
            <a:r>
              <a:rPr lang="ar-AE" sz="8000" dirty="0">
                <a:latin typeface="Times New Roman" panose="02020603050405020304" pitchFamily="18" charset="0"/>
                <a:cs typeface="Times New Roman" panose="02020603050405020304" pitchFamily="18" charset="0"/>
              </a:rPr>
              <a:t>. فمكتبك ليس :</a:t>
            </a:r>
          </a:p>
          <a:p>
            <a:r>
              <a:rPr lang="ar-AE" sz="8000" dirty="0">
                <a:latin typeface="Times New Roman" panose="02020603050405020304" pitchFamily="18" charset="0"/>
                <a:cs typeface="Times New Roman" panose="02020603050405020304" pitchFamily="18" charset="0"/>
              </a:rPr>
              <a:t> طاولة قهوة </a:t>
            </a:r>
          </a:p>
          <a:p>
            <a:r>
              <a:rPr lang="ar-AE" sz="8000" dirty="0">
                <a:latin typeface="Times New Roman" panose="02020603050405020304" pitchFamily="18" charset="0"/>
                <a:cs typeface="Times New Roman" panose="02020603050405020304" pitchFamily="18" charset="0"/>
              </a:rPr>
              <a:t>منطقة </a:t>
            </a:r>
            <a:r>
              <a:rPr lang="ar-AE" sz="8000" dirty="0" smtClean="0">
                <a:latin typeface="Times New Roman" panose="02020603050405020304" pitchFamily="18" charset="0"/>
                <a:cs typeface="Times New Roman" panose="02020603050405020304" pitchFamily="18" charset="0"/>
              </a:rPr>
              <a:t>ارشيف</a:t>
            </a:r>
            <a:endParaRPr lang="ar-AE" sz="8000" dirty="0">
              <a:latin typeface="Times New Roman" panose="02020603050405020304" pitchFamily="18" charset="0"/>
              <a:cs typeface="Times New Roman" panose="02020603050405020304" pitchFamily="18" charset="0"/>
            </a:endParaRPr>
          </a:p>
          <a:p>
            <a:r>
              <a:rPr lang="ar-AE" sz="8000" dirty="0">
                <a:latin typeface="Times New Roman" panose="02020603050405020304" pitchFamily="18" charset="0"/>
                <a:cs typeface="Times New Roman" panose="02020603050405020304" pitchFamily="18" charset="0"/>
              </a:rPr>
              <a:t> منطقة تخزين </a:t>
            </a:r>
          </a:p>
          <a:p>
            <a:r>
              <a:rPr lang="ar-AE" sz="8000" dirty="0">
                <a:latin typeface="Times New Roman" panose="02020603050405020304" pitchFamily="18" charset="0"/>
                <a:cs typeface="Times New Roman" panose="02020603050405020304" pitchFamily="18" charset="0"/>
              </a:rPr>
              <a:t> شيء يجلس عليه.</a:t>
            </a:r>
          </a:p>
          <a:p>
            <a:endParaRPr lang="ar-AE"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ZA" dirty="0"/>
          </a:p>
        </p:txBody>
      </p:sp>
      <p:pic>
        <p:nvPicPr>
          <p:cNvPr id="9" name="Picture Placeholder 8">
            <a:extLst>
              <a:ext uri="{FF2B5EF4-FFF2-40B4-BE49-F238E27FC236}">
                <a16:creationId xmlns:a16="http://schemas.microsoft.com/office/drawing/2014/main" xmlns="" id="{1675E21E-59B0-4453-8DEE-1F6158FDA7D6}"/>
              </a:ext>
            </a:extLst>
          </p:cNvPr>
          <p:cNvPicPr>
            <a:picLocks noGrp="1" noChangeAspect="1"/>
          </p:cNvPicPr>
          <p:nvPr>
            <p:ph type="pic" sz="quarter" idx="14"/>
          </p:nvPr>
        </p:nvPicPr>
        <p:blipFill>
          <a:blip r:embed="rId2"/>
          <a:srcRect l="24760" r="24760"/>
          <a:stretch>
            <a:fillRect/>
          </a:stretch>
        </p:blipFill>
        <p:spPr>
          <a:xfrm rot="-120000" flipH="1">
            <a:off x="422103" y="1745343"/>
            <a:ext cx="2736000" cy="3367314"/>
          </a:xfrm>
        </p:spPr>
      </p:pic>
      <p:sp>
        <p:nvSpPr>
          <p:cNvPr id="5" name="Slide Number Placeholder 4"/>
          <p:cNvSpPr>
            <a:spLocks noGrp="1"/>
          </p:cNvSpPr>
          <p:nvPr>
            <p:ph type="sldNum" sz="quarter" idx="12"/>
          </p:nvPr>
        </p:nvSpPr>
        <p:spPr>
          <a:xfrm>
            <a:off x="11107536" y="6432640"/>
            <a:ext cx="542697" cy="279400"/>
          </a:xfrm>
        </p:spPr>
        <p:txBody>
          <a:bodyPr/>
          <a:lstStyle/>
          <a:p>
            <a:fld id="{330EA680-D336-4FF7-8B7A-9848BB0A1C32}" type="slidenum">
              <a:rPr lang="en-US" smtClean="0"/>
              <a:t>8</a:t>
            </a:fld>
            <a:endParaRPr lang="en-US" dirty="0"/>
          </a:p>
        </p:txBody>
      </p:sp>
    </p:spTree>
    <p:extLst>
      <p:ext uri="{BB962C8B-B14F-4D97-AF65-F5344CB8AC3E}">
        <p14:creationId xmlns:p14="http://schemas.microsoft.com/office/powerpoint/2010/main" val="223228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578" b="15578"/>
          <a:stretch>
            <a:fillRect/>
          </a:stretch>
        </p:blipFill>
        <p:spPr/>
      </p:pic>
      <p:sp>
        <p:nvSpPr>
          <p:cNvPr id="3" name="Title 2"/>
          <p:cNvSpPr>
            <a:spLocks noGrp="1"/>
          </p:cNvSpPr>
          <p:nvPr>
            <p:ph type="title"/>
          </p:nvPr>
        </p:nvSpPr>
        <p:spPr>
          <a:xfrm>
            <a:off x="5478534" y="5539582"/>
            <a:ext cx="6161466" cy="751418"/>
          </a:xfrm>
        </p:spPr>
        <p:txBody>
          <a:bodyPr/>
          <a:lstStyle/>
          <a:p>
            <a:r>
              <a:rPr lang="ar-AE" sz="6000" b="1" dirty="0" smtClean="0">
                <a:solidFill>
                  <a:schemeClr val="bg1"/>
                </a:solidFill>
              </a:rPr>
              <a:t>مكتب غير منظم</a:t>
            </a:r>
            <a:endParaRPr lang="en-US" sz="6000" b="1" dirty="0">
              <a:solidFill>
                <a:schemeClr val="bg1"/>
              </a:solidFill>
            </a:endParaRPr>
          </a:p>
        </p:txBody>
      </p:sp>
    </p:spTree>
    <p:extLst>
      <p:ext uri="{BB962C8B-B14F-4D97-AF65-F5344CB8AC3E}">
        <p14:creationId xmlns:p14="http://schemas.microsoft.com/office/powerpoint/2010/main" val="8529956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Digital Time Capsule SB - v5" id="{7D52FEA8-CE0D-4B98-8CCA-0CCE0FF5E9C1}" vid="{9ABB75D2-37B2-4B8B-B0A6-3CCF3185D6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EDED3-7967-4EF0-BE85-F4606019A9EB}">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6dc4bcd6-49db-4c07-9060-8acfc67cef9f"/>
    <ds:schemaRef ds:uri="fb0879af-3eba-417a-a55a-ffe6dcd6ca7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B8FAC4-99E7-4CF2-AA4F-E5F48F87B542}">
  <ds:schemaRefs>
    <ds:schemaRef ds:uri="http://schemas.microsoft.com/office/2006/metadata/properties"/>
    <ds:schemaRef ds:uri="http://www.w3.org/2000/xmlns/"/>
    <ds:schemaRef ds:uri="http://schemas.microsoft.com/sharepoint/v3"/>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C311D34D-75D2-4894-A4B9-B889F28CA1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 time capsule</Template>
  <TotalTime>0</TotalTime>
  <Words>1828</Words>
  <Application>Microsoft Office PowerPoint</Application>
  <PresentationFormat>Widescreen</PresentationFormat>
  <Paragraphs>157</Paragraphs>
  <Slides>25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 Sardar Hoor</vt:lpstr>
      <vt:lpstr>Arial</vt:lpstr>
      <vt:lpstr>Calibri</vt:lpstr>
      <vt:lpstr>Lucida Handwriting</vt:lpstr>
      <vt:lpstr>Rockwell</vt:lpstr>
      <vt:lpstr>Tahoma</vt:lpstr>
      <vt:lpstr>Times New Roman</vt:lpstr>
      <vt:lpstr>Trebuchet MS</vt:lpstr>
      <vt:lpstr>Wingdings</vt:lpstr>
      <vt:lpstr>Organic</vt:lpstr>
      <vt:lpstr>إدارة الوقت</vt:lpstr>
      <vt:lpstr>تساعدك إدارة الوقت على إختيار المهمة التي يجب أن تعمل عليها و كيف تنفذها من أجل أن تنجز أكثر.</vt:lpstr>
      <vt:lpstr>الفصل السادس </vt:lpstr>
      <vt:lpstr>أسئلة للمناقشة</vt:lpstr>
      <vt:lpstr>الجبل الورقي</vt:lpstr>
      <vt:lpstr>الجبل الورقي</vt:lpstr>
      <vt:lpstr>أساليب العمل مع الجبل الورقي</vt:lpstr>
      <vt:lpstr>تنظيم المكتب  </vt:lpstr>
      <vt:lpstr>مكتب غير منظم</vt:lpstr>
      <vt:lpstr>أسئلة للمناقشة</vt:lpstr>
      <vt:lpstr>قواعد تنظيم مكتبك</vt:lpstr>
      <vt:lpstr>قواعد تنظيم مكتبك</vt:lpstr>
      <vt:lpstr>تنظيم الرفوف و التخزين  </vt:lpstr>
      <vt:lpstr>رفوف غير منظمة</vt:lpstr>
      <vt:lpstr>تنظيم الرفوف و التخزين</vt:lpstr>
      <vt:lpstr>تخزين غير منظم </vt:lpstr>
      <vt:lpstr>تنظيم الرفوف والتخزين</vt:lpstr>
      <vt:lpstr>تنظيم الرفوف والتخزين</vt:lpstr>
      <vt:lpstr>أسئلة وأجوبة</vt:lpstr>
      <vt:lpstr>التعامل مع الفوضى</vt:lpstr>
      <vt:lpstr>أساليب معالجة الفوضى في المكتب</vt:lpstr>
      <vt:lpstr>أساليب معالجة الفوضى في المكتب</vt:lpstr>
      <vt:lpstr>الفوضى الالكترونية</vt:lpstr>
      <vt:lpstr>التقليل من الفوضى الورقية</vt:lpstr>
      <vt:lpstr>مشكلات بحثية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السادس </dc:title>
  <dc:creator/>
  <cp:lastModifiedBy/>
  <cp:revision>3</cp:revision>
  <dcterms:created xsi:type="dcterms:W3CDTF">2018-11-30T17:47:20Z</dcterms:created>
  <dcterms:modified xsi:type="dcterms:W3CDTF">2019-03-28T10:04:23Z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