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87" r:id="rId3"/>
    <p:sldId id="291" r:id="rId4"/>
    <p:sldId id="258" r:id="rId5"/>
    <p:sldId id="257" r:id="rId6"/>
    <p:sldId id="259" r:id="rId7"/>
    <p:sldId id="290" r:id="rId8"/>
    <p:sldId id="293" r:id="rId9"/>
    <p:sldId id="261" r:id="rId10"/>
    <p:sldId id="289" r:id="rId11"/>
    <p:sldId id="262" r:id="rId12"/>
    <p:sldId id="263" r:id="rId13"/>
    <p:sldId id="264" r:id="rId14"/>
    <p:sldId id="265" r:id="rId15"/>
    <p:sldId id="266" r:id="rId16"/>
    <p:sldId id="267" r:id="rId17"/>
    <p:sldId id="268" r:id="rId18"/>
    <p:sldId id="270" r:id="rId19"/>
    <p:sldId id="269" r:id="rId20"/>
    <p:sldId id="271" r:id="rId21"/>
    <p:sldId id="272" r:id="rId22"/>
    <p:sldId id="294" r:id="rId23"/>
    <p:sldId id="273" r:id="rId24"/>
    <p:sldId id="292" r:id="rId25"/>
    <p:sldId id="274" r:id="rId26"/>
    <p:sldId id="275" r:id="rId27"/>
    <p:sldId id="276" r:id="rId28"/>
    <p:sldId id="277" r:id="rId29"/>
    <p:sldId id="278" r:id="rId30"/>
    <p:sldId id="279" r:id="rId31"/>
    <p:sldId id="280" r:id="rId32"/>
    <p:sldId id="282" r:id="rId33"/>
    <p:sldId id="283" r:id="rId34"/>
    <p:sldId id="284" r:id="rId35"/>
    <p:sldId id="285"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86477" autoAdjust="0"/>
  </p:normalViewPr>
  <p:slideViewPr>
    <p:cSldViewPr>
      <p:cViewPr varScale="1">
        <p:scale>
          <a:sx n="74" d="100"/>
          <a:sy n="74" d="100"/>
        </p:scale>
        <p:origin x="1254" y="78"/>
      </p:cViewPr>
      <p:guideLst>
        <p:guide orient="horz" pos="2160"/>
        <p:guide pos="2880"/>
      </p:guideLst>
    </p:cSldViewPr>
  </p:slideViewPr>
  <p:outlineViewPr>
    <p:cViewPr>
      <p:scale>
        <a:sx n="33" d="100"/>
        <a:sy n="33" d="100"/>
      </p:scale>
      <p:origin x="24" y="110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511B7-3F94-461C-9E8D-1DC1D98617C6}" type="datetimeFigureOut">
              <a:rPr lang="en-US" smtClean="0"/>
              <a:t>06-Apr-20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478F-1065-4B27-9E71-5B9B47E0CB5C}" type="slidenum">
              <a:rPr lang="en-US" smtClean="0"/>
              <a:t>‹#›</a:t>
            </a:fld>
            <a:endParaRPr lang="en-US"/>
          </a:p>
        </p:txBody>
      </p:sp>
    </p:spTree>
    <p:extLst>
      <p:ext uri="{BB962C8B-B14F-4D97-AF65-F5344CB8AC3E}">
        <p14:creationId xmlns:p14="http://schemas.microsoft.com/office/powerpoint/2010/main" val="284867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2C478F-1065-4B27-9E71-5B9B47E0CB5C}" type="slidenum">
              <a:rPr lang="en-US" smtClean="0"/>
              <a:t>1</a:t>
            </a:fld>
            <a:endParaRPr lang="en-US"/>
          </a:p>
        </p:txBody>
      </p:sp>
    </p:spTree>
    <p:extLst>
      <p:ext uri="{BB962C8B-B14F-4D97-AF65-F5344CB8AC3E}">
        <p14:creationId xmlns:p14="http://schemas.microsoft.com/office/powerpoint/2010/main" val="3558701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7184F9-D2BF-44FF-ABB1-918A3E844C5E}" type="datetime2">
              <a:rPr lang="en-US" smtClean="0"/>
              <a:t>Monday, 6 April,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6748D-5858-4638-828D-9371C105C07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3C9D2-7A7E-4F7F-83B0-34F6E8B10B32}" type="datetime2">
              <a:rPr lang="en-US" smtClean="0"/>
              <a:t>Monday, 6 April,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6748D-5858-4638-828D-9371C105C0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A0420A-28E7-4533-B08E-E38E9188948E}" type="datetime2">
              <a:rPr lang="en-US" smtClean="0"/>
              <a:t>Monday, 6 April,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6748D-5858-4638-828D-9371C105C07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6F0D0F-076B-4A34-8D8A-33B7A36D6381}" type="datetime2">
              <a:rPr lang="en-US" smtClean="0"/>
              <a:t>Monday, 6 April,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6748D-5858-4638-828D-9371C105C07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FD9E9C-4655-42D3-AF93-C587C815888E}" type="datetime2">
              <a:rPr lang="en-US" smtClean="0"/>
              <a:t>Monday, 6 April,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26748D-5858-4638-828D-9371C105C07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B94550-126F-4BBA-BB99-7689185ADEFA}" type="datetime2">
              <a:rPr lang="en-US" smtClean="0"/>
              <a:t>Monday, 6 April,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6748D-5858-4638-828D-9371C105C0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F2850A-3C05-463B-9AB3-7F43A6B40353}" type="datetime2">
              <a:rPr lang="en-US" smtClean="0"/>
              <a:t>Monday, 6 April,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26748D-5858-4638-828D-9371C105C07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E58244-16C6-4D47-BC9C-C1BD23AF0F55}" type="datetime2">
              <a:rPr lang="en-US" smtClean="0"/>
              <a:t>Monday, 6 April,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26748D-5858-4638-828D-9371C105C0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70126-1074-4DC2-A057-54C19ABAF8DF}" type="datetime2">
              <a:rPr lang="en-US" smtClean="0"/>
              <a:t>Monday, 6 April,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26748D-5858-4638-828D-9371C105C0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F466C-2126-4920-9B2C-F383B028C3CA}" type="datetime2">
              <a:rPr lang="en-US" smtClean="0"/>
              <a:t>Monday, 6 April,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6748D-5858-4638-828D-9371C105C07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81D00-966A-4120-904F-9782A653B499}" type="datetime2">
              <a:rPr lang="en-US" smtClean="0"/>
              <a:t>Monday, 6 April,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26748D-5858-4638-828D-9371C105C0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3352800" cy="329184"/>
          </a:xfrm>
          <a:prstGeom prst="rect">
            <a:avLst/>
          </a:prstGeom>
        </p:spPr>
        <p:txBody>
          <a:bodyPr vert="horz" lIns="91440" tIns="45720" rIns="91440" bIns="45720" rtlCol="0" anchor="ctr"/>
          <a:lstStyle>
            <a:lvl1pPr algn="l">
              <a:defRPr sz="2000">
                <a:solidFill>
                  <a:srgbClr val="FFFFFF"/>
                </a:solidFill>
              </a:defRPr>
            </a:lvl1pPr>
          </a:lstStyle>
          <a:p>
            <a:fld id="{4ED63D03-FDD4-4631-9DCE-57595926FA0E}" type="datetime2">
              <a:rPr lang="en-US" smtClean="0"/>
              <a:pPr/>
              <a:t>Monday, 6 April, 2020</a:t>
            </a:fld>
            <a:endParaRPr lang="en-US" dirty="0"/>
          </a:p>
        </p:txBody>
      </p:sp>
      <p:sp>
        <p:nvSpPr>
          <p:cNvPr id="5" name="Footer Placeholder 4"/>
          <p:cNvSpPr>
            <a:spLocks noGrp="1"/>
          </p:cNvSpPr>
          <p:nvPr>
            <p:ph type="ftr" sz="quarter" idx="3"/>
          </p:nvPr>
        </p:nvSpPr>
        <p:spPr>
          <a:xfrm>
            <a:off x="4267200" y="18288"/>
            <a:ext cx="32766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126748D-5858-4638-828D-9371C105C079}" type="slidenum">
              <a:rPr lang="en-US" smtClean="0"/>
              <a:t>‹#›</a:t>
            </a:fld>
            <a:endParaRPr lang="en-US"/>
          </a:p>
        </p:txBody>
      </p:sp>
      <p:sp>
        <p:nvSpPr>
          <p:cNvPr id="8" name="Rectangle 7"/>
          <p:cNvSpPr/>
          <p:nvPr userDrawn="1"/>
        </p:nvSpPr>
        <p:spPr>
          <a:xfrm>
            <a:off x="7543800" y="6489700"/>
            <a:ext cx="1600200" cy="381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fld id="{3FC6D05B-E58F-4AE9-8D20-C3BEE0F12031}" type="slidenum">
              <a:rPr lang="en-US" sz="2000" smtClean="0"/>
              <a:t>‹#›</a:t>
            </a:fld>
            <a:r>
              <a:rPr lang="en-US" sz="2000" dirty="0" smtClean="0"/>
              <a:t> of 36</a:t>
            </a:r>
            <a:endParaRPr lang="en-US" sz="200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www.google.co.uk/url?sa=i&amp;rct=j&amp;q=&amp;esrc=s&amp;source=images&amp;cd=&amp;cad=rja&amp;uact=8&amp;ved=0ahUKEwj064_D5bnQAhXIuhQKHZ8xAM0QjRwIBw&amp;url=http://faculty.mu.edu.sa/shawayes&amp;psig=AFQjCNEpEfSXTGN_f7K4wQO06GR3rhFr0Q&amp;ust=1479815751519614"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7848600" cy="1927225"/>
          </a:xfrm>
        </p:spPr>
        <p:txBody>
          <a:bodyPr/>
          <a:lstStyle/>
          <a:p>
            <a:pPr algn="ctr"/>
            <a:r>
              <a:rPr lang="ar-JO" sz="8000" dirty="0" smtClean="0"/>
              <a:t>قرارات الترويج </a:t>
            </a:r>
            <a:br>
              <a:rPr lang="ar-JO" sz="8000" dirty="0" smtClean="0"/>
            </a:br>
            <a:r>
              <a:rPr lang="en-US" sz="4000" dirty="0" smtClean="0"/>
              <a:t>Promotion Decisions</a:t>
            </a:r>
            <a:endParaRPr lang="en-US" sz="4000" dirty="0"/>
          </a:p>
        </p:txBody>
      </p:sp>
      <p:sp>
        <p:nvSpPr>
          <p:cNvPr id="3" name="TextBox 2"/>
          <p:cNvSpPr txBox="1"/>
          <p:nvPr/>
        </p:nvSpPr>
        <p:spPr>
          <a:xfrm>
            <a:off x="1524000" y="1524000"/>
            <a:ext cx="6553200" cy="1862048"/>
          </a:xfrm>
          <a:prstGeom prst="rect">
            <a:avLst/>
          </a:prstGeom>
          <a:noFill/>
        </p:spPr>
        <p:txBody>
          <a:bodyPr wrap="square" rtlCol="0">
            <a:spAutoFit/>
          </a:bodyPr>
          <a:lstStyle/>
          <a:p>
            <a:pPr algn="ctr"/>
            <a:r>
              <a:rPr lang="ar-AE" sz="11500" dirty="0" smtClean="0"/>
              <a:t>الفصل التاسع</a:t>
            </a:r>
            <a:endParaRPr lang="en-US" sz="11500" dirty="0"/>
          </a:p>
        </p:txBody>
      </p:sp>
      <p:sp>
        <p:nvSpPr>
          <p:cNvPr id="5" name="Date Placeholder 4"/>
          <p:cNvSpPr>
            <a:spLocks noGrp="1"/>
          </p:cNvSpPr>
          <p:nvPr>
            <p:ph type="dt" sz="half" idx="10"/>
          </p:nvPr>
        </p:nvSpPr>
        <p:spPr/>
        <p:txBody>
          <a:bodyPr/>
          <a:lstStyle/>
          <a:p>
            <a:fld id="{825E4E8C-4A3A-4DE9-94D1-C285938B57E6}" type="datetime2">
              <a:rPr lang="en-US" smtClean="0"/>
              <a:t>Monday, 6 April, 2020</a:t>
            </a:fld>
            <a:endParaRPr lang="en-US"/>
          </a:p>
        </p:txBody>
      </p:sp>
    </p:spTree>
    <p:extLst>
      <p:ext uri="{BB962C8B-B14F-4D97-AF65-F5344CB8AC3E}">
        <p14:creationId xmlns:p14="http://schemas.microsoft.com/office/powerpoint/2010/main" val="2149572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عناصر </a:t>
            </a:r>
            <a:r>
              <a:rPr lang="ar-SA" dirty="0" smtClean="0"/>
              <a:t>الاتصال</a:t>
            </a:r>
            <a:r>
              <a:rPr lang="ar-JO" dirty="0" smtClean="0"/>
              <a:t> التسويقي : الاعلان</a:t>
            </a:r>
            <a:endParaRPr lang="en-US" dirty="0"/>
          </a:p>
        </p:txBody>
      </p:sp>
      <p:sp>
        <p:nvSpPr>
          <p:cNvPr id="3" name="Content Placeholder 2"/>
          <p:cNvSpPr>
            <a:spLocks noGrp="1"/>
          </p:cNvSpPr>
          <p:nvPr>
            <p:ph idx="1"/>
          </p:nvPr>
        </p:nvSpPr>
        <p:spPr/>
        <p:txBody>
          <a:bodyPr>
            <a:normAutofit lnSpcReduction="10000"/>
          </a:bodyPr>
          <a:lstStyle/>
          <a:p>
            <a:pPr algn="r" rtl="1"/>
            <a:r>
              <a:rPr lang="ar-JO" sz="3600" dirty="0" smtClean="0"/>
              <a:t>تستخدم عدة وسائل للاعلان :</a:t>
            </a:r>
            <a:endParaRPr lang="ar-AE" sz="3600" dirty="0" smtClean="0"/>
          </a:p>
          <a:p>
            <a:pPr algn="r" rtl="1"/>
            <a:endParaRPr lang="en-US" sz="3600" dirty="0" smtClean="0"/>
          </a:p>
          <a:p>
            <a:pPr algn="r" rtl="1">
              <a:buFont typeface="Wingdings" pitchFamily="2" charset="2"/>
              <a:buChar char="v"/>
            </a:pPr>
            <a:r>
              <a:rPr lang="ar-JO" sz="3200" dirty="0" smtClean="0">
                <a:solidFill>
                  <a:srgbClr val="002060"/>
                </a:solidFill>
              </a:rPr>
              <a:t>المذاع </a:t>
            </a:r>
            <a:r>
              <a:rPr lang="ar-JO" sz="3200" dirty="0" smtClean="0"/>
              <a:t>( راديو/ تلفاز)</a:t>
            </a:r>
          </a:p>
          <a:p>
            <a:pPr algn="r" rtl="1">
              <a:buFont typeface="Wingdings" pitchFamily="2" charset="2"/>
              <a:buChar char="v"/>
            </a:pPr>
            <a:r>
              <a:rPr lang="ar-JO" sz="3200" dirty="0" smtClean="0">
                <a:solidFill>
                  <a:srgbClr val="002060"/>
                </a:solidFill>
              </a:rPr>
              <a:t>المطبوع </a:t>
            </a:r>
            <a:r>
              <a:rPr lang="ar-JO" sz="3200" dirty="0" smtClean="0"/>
              <a:t>( الصحف </a:t>
            </a:r>
            <a:r>
              <a:rPr lang="ar-AE" sz="3200" dirty="0" smtClean="0"/>
              <a:t>،</a:t>
            </a:r>
            <a:r>
              <a:rPr lang="ar-JO" sz="3200" dirty="0" smtClean="0"/>
              <a:t>المجلات </a:t>
            </a:r>
            <a:r>
              <a:rPr lang="ar-AE" sz="3200" dirty="0" smtClean="0"/>
              <a:t>،</a:t>
            </a:r>
            <a:r>
              <a:rPr lang="ar-JO" sz="3200" dirty="0" smtClean="0"/>
              <a:t>المنشورات</a:t>
            </a:r>
            <a:r>
              <a:rPr lang="ar-AE" sz="3200" dirty="0" smtClean="0"/>
              <a:t>،</a:t>
            </a:r>
            <a:r>
              <a:rPr lang="ar-JO" sz="3200" dirty="0" smtClean="0"/>
              <a:t> الكتيبات )</a:t>
            </a:r>
          </a:p>
          <a:p>
            <a:pPr algn="r" rtl="1">
              <a:buFont typeface="Wingdings" pitchFamily="2" charset="2"/>
              <a:buChar char="v"/>
            </a:pPr>
            <a:r>
              <a:rPr lang="ar-JO" sz="3200" dirty="0" smtClean="0">
                <a:solidFill>
                  <a:srgbClr val="002060"/>
                </a:solidFill>
              </a:rPr>
              <a:t>الخارجي</a:t>
            </a:r>
            <a:r>
              <a:rPr lang="ar-JO" sz="3200" dirty="0" smtClean="0"/>
              <a:t> و يشمل اللوحات الاعلانية الكبر</a:t>
            </a:r>
            <a:r>
              <a:rPr lang="ar-AE" sz="3200" dirty="0" smtClean="0"/>
              <a:t>ى</a:t>
            </a:r>
            <a:r>
              <a:rPr lang="ar-JO" sz="3200" dirty="0" smtClean="0"/>
              <a:t> على الطريق العام </a:t>
            </a:r>
            <a:r>
              <a:rPr lang="ar-AE" sz="3200" dirty="0" smtClean="0"/>
              <a:t>،</a:t>
            </a:r>
            <a:r>
              <a:rPr lang="ar-JO" sz="3200" dirty="0" smtClean="0"/>
              <a:t> اللوحات عند اشارات المرور/ الاعلانات على الباصات /والتكاسي/ اللوحات الالكترونية على واجهات المباني</a:t>
            </a:r>
            <a:endParaRPr lang="ar-AE" sz="3200" dirty="0" smtClean="0"/>
          </a:p>
          <a:p>
            <a:pPr algn="r" rtl="1">
              <a:buFont typeface="Wingdings" pitchFamily="2" charset="2"/>
              <a:buChar char="v"/>
            </a:pPr>
            <a:r>
              <a:rPr lang="ar-JO" sz="3200" dirty="0" smtClean="0"/>
              <a:t>الانترنت</a:t>
            </a:r>
          </a:p>
        </p:txBody>
      </p:sp>
      <p:sp>
        <p:nvSpPr>
          <p:cNvPr id="5" name="Date Placeholder 4"/>
          <p:cNvSpPr>
            <a:spLocks noGrp="1"/>
          </p:cNvSpPr>
          <p:nvPr>
            <p:ph type="dt" sz="half" idx="10"/>
          </p:nvPr>
        </p:nvSpPr>
        <p:spPr/>
        <p:txBody>
          <a:bodyPr/>
          <a:lstStyle/>
          <a:p>
            <a:fld id="{F89862DE-2BF6-48BF-AFC2-14D350D88E05}" type="datetime2">
              <a:rPr lang="en-US" smtClean="0"/>
              <a:t>Monday, 6 April, 2020</a:t>
            </a:fld>
            <a:endParaRPr lang="en-US"/>
          </a:p>
        </p:txBody>
      </p:sp>
    </p:spTree>
    <p:extLst>
      <p:ext uri="{BB962C8B-B14F-4D97-AF65-F5344CB8AC3E}">
        <p14:creationId xmlns:p14="http://schemas.microsoft.com/office/powerpoint/2010/main" val="4136778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a:t>عناصر </a:t>
            </a:r>
            <a:r>
              <a:rPr lang="ar-SA" dirty="0"/>
              <a:t>الاتصال</a:t>
            </a:r>
            <a:r>
              <a:rPr lang="ar-JO" dirty="0"/>
              <a:t> التسويقي : </a:t>
            </a:r>
            <a:r>
              <a:rPr lang="ar-JO" dirty="0" smtClean="0"/>
              <a:t>تنشيط المبيعات</a:t>
            </a:r>
            <a:endParaRPr lang="en-US" dirty="0"/>
          </a:p>
        </p:txBody>
      </p:sp>
      <p:sp>
        <p:nvSpPr>
          <p:cNvPr id="3" name="Content Placeholder 2"/>
          <p:cNvSpPr>
            <a:spLocks noGrp="1"/>
          </p:cNvSpPr>
          <p:nvPr>
            <p:ph idx="1"/>
          </p:nvPr>
        </p:nvSpPr>
        <p:spPr/>
        <p:txBody>
          <a:bodyPr>
            <a:normAutofit/>
          </a:bodyPr>
          <a:lstStyle/>
          <a:p>
            <a:pPr algn="r" rtl="1"/>
            <a:r>
              <a:rPr lang="ar-JO" sz="3200" dirty="0" smtClean="0"/>
              <a:t>يعرف تنشيط المبيعات على انها «حوافز قصيرة الامد للتشجيع على الشراء او لتحفيز مبيعات سلعة او خدمة». و من ادوات تنشيط المبيعات :</a:t>
            </a:r>
          </a:p>
          <a:p>
            <a:pPr algn="r" rtl="1"/>
            <a:endParaRPr lang="ar-JO" sz="3200" dirty="0" smtClean="0"/>
          </a:p>
          <a:p>
            <a:pPr algn="r" rtl="1"/>
            <a:r>
              <a:rPr lang="ar-JO" sz="2800" dirty="0" smtClean="0"/>
              <a:t> الخصومات  </a:t>
            </a:r>
            <a:r>
              <a:rPr lang="en-US" sz="2800" dirty="0" smtClean="0"/>
              <a:t>Discounts</a:t>
            </a:r>
            <a:endParaRPr lang="en-US" sz="2800" dirty="0"/>
          </a:p>
          <a:p>
            <a:pPr algn="r" rtl="1"/>
            <a:r>
              <a:rPr lang="ar-JO" sz="2800" dirty="0" smtClean="0"/>
              <a:t>الكوبونات  </a:t>
            </a:r>
            <a:r>
              <a:rPr lang="en-US" sz="2800" dirty="0" smtClean="0"/>
              <a:t>Coupons</a:t>
            </a:r>
            <a:endParaRPr lang="en-US" sz="2800" dirty="0"/>
          </a:p>
          <a:p>
            <a:pPr algn="r" rtl="1"/>
            <a:r>
              <a:rPr lang="ar-JO" sz="2800" dirty="0" smtClean="0"/>
              <a:t>المعروضات  </a:t>
            </a:r>
            <a:r>
              <a:rPr lang="en-US" sz="2800" dirty="0" smtClean="0"/>
              <a:t>Displays</a:t>
            </a:r>
            <a:endParaRPr lang="en-US" sz="2800" dirty="0"/>
          </a:p>
          <a:p>
            <a:pPr algn="r" rtl="1"/>
            <a:r>
              <a:rPr lang="ar-JO" sz="2800" dirty="0" smtClean="0"/>
              <a:t>عرض طريقة الاستخدام  </a:t>
            </a:r>
            <a:r>
              <a:rPr lang="en-US" sz="2800" dirty="0" smtClean="0"/>
              <a:t>  Demonstrations</a:t>
            </a:r>
            <a:endParaRPr lang="ar-JO" sz="3200" dirty="0" smtClean="0"/>
          </a:p>
        </p:txBody>
      </p:sp>
      <p:sp>
        <p:nvSpPr>
          <p:cNvPr id="5" name="Date Placeholder 4"/>
          <p:cNvSpPr>
            <a:spLocks noGrp="1"/>
          </p:cNvSpPr>
          <p:nvPr>
            <p:ph type="dt" sz="half" idx="10"/>
          </p:nvPr>
        </p:nvSpPr>
        <p:spPr/>
        <p:txBody>
          <a:bodyPr/>
          <a:lstStyle/>
          <a:p>
            <a:fld id="{7EA53085-A86C-41ED-8969-803E40C450A4}" type="datetime2">
              <a:rPr lang="en-US" smtClean="0"/>
              <a:t>Monday, 6 April, 2020</a:t>
            </a:fld>
            <a:endParaRPr lang="en-US"/>
          </a:p>
        </p:txBody>
      </p:sp>
    </p:spTree>
    <p:extLst>
      <p:ext uri="{BB962C8B-B14F-4D97-AF65-F5344CB8AC3E}">
        <p14:creationId xmlns:p14="http://schemas.microsoft.com/office/powerpoint/2010/main" val="3037778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a:t>عناصر </a:t>
            </a:r>
            <a:r>
              <a:rPr lang="ar-SA" dirty="0"/>
              <a:t>الاتصال</a:t>
            </a:r>
            <a:r>
              <a:rPr lang="ar-JO" dirty="0"/>
              <a:t> التسويقي : </a:t>
            </a:r>
            <a:r>
              <a:rPr lang="ar-JO" dirty="0" smtClean="0"/>
              <a:t>العلاقات العامة</a:t>
            </a:r>
            <a:endParaRPr lang="en-US" dirty="0"/>
          </a:p>
        </p:txBody>
      </p:sp>
      <p:sp>
        <p:nvSpPr>
          <p:cNvPr id="3" name="Content Placeholder 2"/>
          <p:cNvSpPr>
            <a:spLocks noGrp="1"/>
          </p:cNvSpPr>
          <p:nvPr>
            <p:ph idx="1"/>
          </p:nvPr>
        </p:nvSpPr>
        <p:spPr/>
        <p:txBody>
          <a:bodyPr>
            <a:normAutofit lnSpcReduction="10000"/>
          </a:bodyPr>
          <a:lstStyle/>
          <a:p>
            <a:pPr algn="r" rtl="1"/>
            <a:r>
              <a:rPr lang="ar-JO" dirty="0" smtClean="0"/>
              <a:t>تركز جهود العلاقات العامة على بناء علاقات جيدة مع مختلف جماهير المنظمة وذلك من خلال التغطية الاعلامية الايجابية (</a:t>
            </a:r>
            <a:r>
              <a:rPr lang="en-US" dirty="0" smtClean="0"/>
              <a:t>(</a:t>
            </a:r>
            <a:r>
              <a:rPr lang="en-US" sz="1800" dirty="0" smtClean="0"/>
              <a:t>favorable publicity</a:t>
            </a:r>
            <a:r>
              <a:rPr lang="ar-AE" sz="1800" dirty="0" smtClean="0"/>
              <a:t> </a:t>
            </a:r>
            <a:r>
              <a:rPr lang="ar-JO" dirty="0" smtClean="0"/>
              <a:t>و بناء صورة ذهنية جيدة عن المنظمة و التعامل مع الاشاعات و الأحداث و الروايات الغير مفضلة.</a:t>
            </a:r>
            <a:endParaRPr lang="ar-AE" dirty="0" smtClean="0"/>
          </a:p>
          <a:p>
            <a:pPr marL="0" indent="0" algn="r" rtl="1">
              <a:buNone/>
            </a:pPr>
            <a:endParaRPr lang="ar-JO" dirty="0" smtClean="0"/>
          </a:p>
          <a:p>
            <a:pPr algn="r" rtl="1"/>
            <a:r>
              <a:rPr lang="ar-JO" dirty="0" smtClean="0"/>
              <a:t>و من الادوات المستخدمة من قبل العلاقات العامة:</a:t>
            </a:r>
            <a:r>
              <a:rPr lang="ar-AE" dirty="0" smtClean="0"/>
              <a:t> </a:t>
            </a:r>
          </a:p>
          <a:p>
            <a:pPr marL="0" indent="0" algn="r" rtl="1">
              <a:buNone/>
            </a:pPr>
            <a:endParaRPr lang="ar-JO" dirty="0" smtClean="0"/>
          </a:p>
          <a:p>
            <a:pPr algn="r" rtl="1">
              <a:buFont typeface="Wingdings" pitchFamily="2" charset="2"/>
              <a:buChar char="v"/>
            </a:pPr>
            <a:r>
              <a:rPr lang="ar-JO" dirty="0" smtClean="0"/>
              <a:t> التصريحات الاعلامية </a:t>
            </a:r>
            <a:r>
              <a:rPr lang="en-US" dirty="0" smtClean="0"/>
              <a:t>Press Releases</a:t>
            </a:r>
          </a:p>
          <a:p>
            <a:pPr algn="r" rtl="1">
              <a:buFont typeface="Wingdings" pitchFamily="2" charset="2"/>
              <a:buChar char="v"/>
            </a:pPr>
            <a:r>
              <a:rPr lang="ar-JO" dirty="0" smtClean="0"/>
              <a:t>الرعاية الاعلامية </a:t>
            </a:r>
            <a:r>
              <a:rPr lang="en-US" dirty="0" smtClean="0"/>
              <a:t>Sponsorship</a:t>
            </a:r>
            <a:endParaRPr lang="ar-JO" dirty="0"/>
          </a:p>
          <a:p>
            <a:pPr algn="r" rtl="1">
              <a:buFont typeface="Wingdings" pitchFamily="2" charset="2"/>
              <a:buChar char="v"/>
            </a:pPr>
            <a:r>
              <a:rPr lang="ar-JO" dirty="0" smtClean="0"/>
              <a:t>المناسبات الخاصة</a:t>
            </a:r>
            <a:r>
              <a:rPr lang="en-US" dirty="0" smtClean="0"/>
              <a:t>Special events </a:t>
            </a:r>
            <a:endParaRPr lang="ar-JO" dirty="0" smtClean="0"/>
          </a:p>
          <a:p>
            <a:pPr algn="r" rtl="1">
              <a:buFont typeface="Wingdings" pitchFamily="2" charset="2"/>
              <a:buChar char="v"/>
              <a:tabLst>
                <a:tab pos="2224088" algn="l"/>
                <a:tab pos="4052888" algn="l"/>
              </a:tabLst>
            </a:pPr>
            <a:r>
              <a:rPr lang="ar-JO" dirty="0" smtClean="0"/>
              <a:t>المواقع الالكترونية</a:t>
            </a:r>
            <a:r>
              <a:rPr lang="en-US" dirty="0" smtClean="0"/>
              <a:t> </a:t>
            </a:r>
            <a:r>
              <a:rPr lang="en-US" dirty="0" err="1"/>
              <a:t>Wep</a:t>
            </a:r>
            <a:r>
              <a:rPr lang="en-US" dirty="0"/>
              <a:t> pages </a:t>
            </a:r>
            <a:endParaRPr lang="ar-AE" dirty="0" smtClean="0"/>
          </a:p>
          <a:p>
            <a:pPr algn="r" rtl="1">
              <a:buFont typeface="Wingdings" pitchFamily="2" charset="2"/>
              <a:buChar char="v"/>
              <a:tabLst>
                <a:tab pos="2224088" algn="l"/>
                <a:tab pos="4052888" algn="l"/>
              </a:tabLst>
            </a:pPr>
            <a:r>
              <a:rPr lang="ar-JO" dirty="0" smtClean="0"/>
              <a:t>الكتالوجات</a:t>
            </a:r>
            <a:r>
              <a:rPr lang="ar-AE" dirty="0" smtClean="0"/>
              <a:t> </a:t>
            </a:r>
            <a:r>
              <a:rPr lang="en-US" dirty="0" smtClean="0"/>
              <a:t> Catalogs</a:t>
            </a:r>
            <a:r>
              <a:rPr lang="ar-AE" dirty="0" smtClean="0"/>
              <a:t> </a:t>
            </a:r>
            <a:endParaRPr lang="en-US" dirty="0"/>
          </a:p>
        </p:txBody>
      </p:sp>
      <p:sp>
        <p:nvSpPr>
          <p:cNvPr id="5" name="Date Placeholder 4"/>
          <p:cNvSpPr>
            <a:spLocks noGrp="1"/>
          </p:cNvSpPr>
          <p:nvPr>
            <p:ph type="dt" sz="half" idx="10"/>
          </p:nvPr>
        </p:nvSpPr>
        <p:spPr/>
        <p:txBody>
          <a:bodyPr/>
          <a:lstStyle/>
          <a:p>
            <a:fld id="{FA11CAEA-96FB-4340-BDA3-BB357DC1A6DA}" type="datetime2">
              <a:rPr lang="en-US" smtClean="0"/>
              <a:t>Monday, 6 April, 2020</a:t>
            </a:fld>
            <a:endParaRPr lang="en-US"/>
          </a:p>
        </p:txBody>
      </p:sp>
    </p:spTree>
    <p:extLst>
      <p:ext uri="{BB962C8B-B14F-4D97-AF65-F5344CB8AC3E}">
        <p14:creationId xmlns:p14="http://schemas.microsoft.com/office/powerpoint/2010/main" val="1973050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a:t>عناصر </a:t>
            </a:r>
            <a:r>
              <a:rPr lang="ar-SA" dirty="0"/>
              <a:t>الاتصال</a:t>
            </a:r>
            <a:r>
              <a:rPr lang="ar-JO" dirty="0"/>
              <a:t> التسويقي : </a:t>
            </a:r>
            <a:r>
              <a:rPr lang="ar-JO" dirty="0" smtClean="0"/>
              <a:t>البيع الشخصي</a:t>
            </a:r>
            <a:endParaRPr lang="en-US" dirty="0"/>
          </a:p>
        </p:txBody>
      </p:sp>
      <p:sp>
        <p:nvSpPr>
          <p:cNvPr id="3" name="Content Placeholder 2"/>
          <p:cNvSpPr>
            <a:spLocks noGrp="1"/>
          </p:cNvSpPr>
          <p:nvPr>
            <p:ph idx="1"/>
          </p:nvPr>
        </p:nvSpPr>
        <p:spPr/>
        <p:txBody>
          <a:bodyPr>
            <a:normAutofit/>
          </a:bodyPr>
          <a:lstStyle/>
          <a:p>
            <a:pPr algn="r" rtl="1"/>
            <a:r>
              <a:rPr lang="ar-JO" sz="3200" dirty="0" smtClean="0"/>
              <a:t>يعرف على انه الجهود الشخصية للترويج للمنظمة من خلال القو</a:t>
            </a:r>
            <a:r>
              <a:rPr lang="ar-AE" sz="3200" dirty="0" smtClean="0"/>
              <a:t>ى</a:t>
            </a:r>
            <a:r>
              <a:rPr lang="ar-JO" sz="3200" dirty="0" smtClean="0"/>
              <a:t> البيعية بهدف القيام بالعمليات البيعية و بناء علاقات مع العملاء/الزبائن.</a:t>
            </a:r>
          </a:p>
          <a:p>
            <a:pPr algn="r" rtl="1"/>
            <a:endParaRPr lang="ar-JO" sz="2000" dirty="0"/>
          </a:p>
          <a:p>
            <a:pPr algn="r" rtl="1"/>
            <a:r>
              <a:rPr lang="ar-JO" sz="3200" dirty="0" smtClean="0"/>
              <a:t>من الادوات المستخدمة في هذا المجال :</a:t>
            </a:r>
            <a:endParaRPr lang="en-US" sz="3200" dirty="0" smtClean="0"/>
          </a:p>
          <a:p>
            <a:pPr algn="r" rtl="1"/>
            <a:endParaRPr lang="ar-JO" sz="1800" dirty="0" smtClean="0"/>
          </a:p>
          <a:p>
            <a:pPr algn="r" rtl="1">
              <a:buFont typeface="Wingdings" pitchFamily="2" charset="2"/>
              <a:buChar char="v"/>
            </a:pPr>
            <a:r>
              <a:rPr lang="ar-JO" sz="3200" dirty="0" smtClean="0"/>
              <a:t>الشروحات عبر </a:t>
            </a:r>
            <a:r>
              <a:rPr lang="en-US" sz="3200" dirty="0" smtClean="0"/>
              <a:t>Presentations</a:t>
            </a:r>
          </a:p>
          <a:p>
            <a:pPr algn="r" rtl="1">
              <a:buFont typeface="Wingdings" pitchFamily="2" charset="2"/>
              <a:buChar char="v"/>
            </a:pPr>
            <a:r>
              <a:rPr lang="ar-JO" sz="3200" dirty="0" smtClean="0"/>
              <a:t>المع</a:t>
            </a:r>
            <a:r>
              <a:rPr lang="ar-JO" sz="3200" dirty="0"/>
              <a:t>ا</a:t>
            </a:r>
            <a:r>
              <a:rPr lang="ar-JO" sz="3200" dirty="0" smtClean="0"/>
              <a:t>رض التجارية  </a:t>
            </a:r>
            <a:r>
              <a:rPr lang="en-US" sz="3200" dirty="0" smtClean="0"/>
              <a:t>Trade Shows</a:t>
            </a:r>
          </a:p>
          <a:p>
            <a:pPr algn="r" rtl="1">
              <a:buFont typeface="Wingdings" pitchFamily="2" charset="2"/>
              <a:buChar char="v"/>
            </a:pPr>
            <a:r>
              <a:rPr lang="ar-JO" sz="3200" dirty="0" smtClean="0"/>
              <a:t>الحوافز البيعية  </a:t>
            </a:r>
            <a:r>
              <a:rPr lang="en-US" sz="3200" dirty="0" smtClean="0"/>
              <a:t>Incentives</a:t>
            </a:r>
            <a:endParaRPr lang="en-US" sz="3200" dirty="0"/>
          </a:p>
        </p:txBody>
      </p:sp>
      <p:sp>
        <p:nvSpPr>
          <p:cNvPr id="5" name="Date Placeholder 4"/>
          <p:cNvSpPr>
            <a:spLocks noGrp="1"/>
          </p:cNvSpPr>
          <p:nvPr>
            <p:ph type="dt" sz="half" idx="10"/>
          </p:nvPr>
        </p:nvSpPr>
        <p:spPr/>
        <p:txBody>
          <a:bodyPr/>
          <a:lstStyle/>
          <a:p>
            <a:fld id="{4452CBED-8EE5-415E-B993-529F4A88BE2D}" type="datetime2">
              <a:rPr lang="en-US" smtClean="0"/>
              <a:t>Monday, 6 April, 2020</a:t>
            </a:fld>
            <a:endParaRPr lang="en-US"/>
          </a:p>
        </p:txBody>
      </p:sp>
    </p:spTree>
    <p:extLst>
      <p:ext uri="{BB962C8B-B14F-4D97-AF65-F5344CB8AC3E}">
        <p14:creationId xmlns:p14="http://schemas.microsoft.com/office/powerpoint/2010/main" val="881844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a:t>عناصر </a:t>
            </a:r>
            <a:r>
              <a:rPr lang="ar-SA" dirty="0"/>
              <a:t>الاتصال</a:t>
            </a:r>
            <a:r>
              <a:rPr lang="ar-JO" dirty="0"/>
              <a:t> التسويقي : </a:t>
            </a:r>
            <a:r>
              <a:rPr lang="ar-JO" dirty="0" smtClean="0"/>
              <a:t>التسويق المباشر </a:t>
            </a:r>
            <a:endParaRPr lang="en-US" dirty="0"/>
          </a:p>
        </p:txBody>
      </p:sp>
      <p:sp>
        <p:nvSpPr>
          <p:cNvPr id="3" name="Content Placeholder 2"/>
          <p:cNvSpPr>
            <a:spLocks noGrp="1"/>
          </p:cNvSpPr>
          <p:nvPr>
            <p:ph idx="1"/>
          </p:nvPr>
        </p:nvSpPr>
        <p:spPr/>
        <p:txBody>
          <a:bodyPr>
            <a:normAutofit/>
          </a:bodyPr>
          <a:lstStyle/>
          <a:p>
            <a:pPr algn="r" rtl="1"/>
            <a:r>
              <a:rPr lang="ar-JO" sz="2800" dirty="0" smtClean="0"/>
              <a:t>يشمل التسويق المباشر جهود الاتصال المباشر والفردي مع مستهلكين مستهدفين تم اختيارهم بدقة من اجل الحصول على استجابة سريعة و كذلك لبناء علاقات طويل</a:t>
            </a:r>
            <a:r>
              <a:rPr lang="ar-AE" sz="2800" dirty="0" smtClean="0"/>
              <a:t>ة</a:t>
            </a:r>
            <a:r>
              <a:rPr lang="ar-JO" sz="2800" dirty="0" smtClean="0"/>
              <a:t> الامد. و من خلال الاتصال عبر البريد المباشر ، التلفون، محطات التسوق التلفزيونية، و الانترنت.</a:t>
            </a:r>
            <a:endParaRPr lang="ar-AE" sz="2800" dirty="0" smtClean="0"/>
          </a:p>
          <a:p>
            <a:pPr algn="r" rtl="1"/>
            <a:endParaRPr lang="ar-JO" sz="2800" dirty="0" smtClean="0"/>
          </a:p>
          <a:p>
            <a:pPr algn="r" rtl="1"/>
            <a:r>
              <a:rPr lang="ar-JO" sz="2800" dirty="0" smtClean="0"/>
              <a:t>من الادوات المستخدمة كذلك :</a:t>
            </a:r>
            <a:endParaRPr lang="ar-AE" sz="2800" dirty="0" smtClean="0"/>
          </a:p>
          <a:p>
            <a:pPr algn="r" rtl="1"/>
            <a:endParaRPr lang="ar-JO" sz="2800" dirty="0" smtClean="0"/>
          </a:p>
          <a:p>
            <a:pPr algn="r" rtl="1"/>
            <a:r>
              <a:rPr lang="ar-AE" sz="2800" dirty="0" smtClean="0"/>
              <a:t>البريد الالكتروني</a:t>
            </a:r>
            <a:endParaRPr lang="ar-JO" sz="2800" dirty="0" smtClean="0"/>
          </a:p>
          <a:p>
            <a:pPr algn="r" rtl="1"/>
            <a:r>
              <a:rPr lang="ar-JO" sz="2800" dirty="0" smtClean="0"/>
              <a:t>التسويق عبر التلفون </a:t>
            </a:r>
            <a:r>
              <a:rPr lang="en-US" sz="2800" dirty="0" smtClean="0"/>
              <a:t>Telemarketing</a:t>
            </a:r>
            <a:endParaRPr lang="ar-JO" sz="2800" dirty="0" smtClean="0"/>
          </a:p>
          <a:p>
            <a:pPr algn="r" rtl="1"/>
            <a:r>
              <a:rPr lang="ar-JO" sz="2800" dirty="0" smtClean="0"/>
              <a:t>المكائن التسوقية </a:t>
            </a:r>
            <a:r>
              <a:rPr lang="en-US" sz="2800" dirty="0" smtClean="0"/>
              <a:t>Kiosks</a:t>
            </a: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3505200"/>
            <a:ext cx="2340809" cy="3124200"/>
          </a:xfrm>
          <a:prstGeom prst="rect">
            <a:avLst/>
          </a:prstGeom>
        </p:spPr>
      </p:pic>
      <p:sp>
        <p:nvSpPr>
          <p:cNvPr id="5" name="Date Placeholder 4"/>
          <p:cNvSpPr>
            <a:spLocks noGrp="1"/>
          </p:cNvSpPr>
          <p:nvPr>
            <p:ph type="dt" sz="half" idx="10"/>
          </p:nvPr>
        </p:nvSpPr>
        <p:spPr/>
        <p:txBody>
          <a:bodyPr/>
          <a:lstStyle/>
          <a:p>
            <a:fld id="{CC7641D4-2CA9-4BC0-8938-3F7B963336E3}" type="datetime2">
              <a:rPr lang="en-US" smtClean="0"/>
              <a:t>Monday, 6 April, 2020</a:t>
            </a:fld>
            <a:endParaRPr lang="en-US"/>
          </a:p>
        </p:txBody>
      </p:sp>
    </p:spTree>
    <p:extLst>
      <p:ext uri="{BB962C8B-B14F-4D97-AF65-F5344CB8AC3E}">
        <p14:creationId xmlns:p14="http://schemas.microsoft.com/office/powerpoint/2010/main" val="1593581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التغير في نظام الاتصال التسويقي (الجديد)</a:t>
            </a:r>
            <a:endParaRPr lang="en-US" dirty="0"/>
          </a:p>
        </p:txBody>
      </p:sp>
      <p:sp>
        <p:nvSpPr>
          <p:cNvPr id="3" name="Content Placeholder 2"/>
          <p:cNvSpPr>
            <a:spLocks noGrp="1"/>
          </p:cNvSpPr>
          <p:nvPr>
            <p:ph idx="1"/>
          </p:nvPr>
        </p:nvSpPr>
        <p:spPr/>
        <p:txBody>
          <a:bodyPr>
            <a:normAutofit fontScale="92500"/>
          </a:bodyPr>
          <a:lstStyle/>
          <a:p>
            <a:pPr algn="r" rtl="1"/>
            <a:r>
              <a:rPr lang="ar-JO" dirty="0" smtClean="0"/>
              <a:t>في السنوات العشر الاخيرة ( او ما يزيد ) و منذ الالفية الثانية، شهد قطاع الاتصالات التسويقية طفرة و تغير في الوسائل المستخدمة و يعود ذلك بشكل كبير للتطورات في مجال تقنية المعلومات .</a:t>
            </a:r>
          </a:p>
          <a:p>
            <a:pPr algn="r" rtl="1"/>
            <a:r>
              <a:rPr lang="ar-JO" dirty="0" smtClean="0"/>
              <a:t>من التطوات الحاصلة:</a:t>
            </a:r>
            <a:endParaRPr lang="ar-JO" sz="2000" dirty="0" smtClean="0"/>
          </a:p>
          <a:p>
            <a:pPr algn="r" rtl="1">
              <a:buSzPct val="100000"/>
              <a:buFont typeface="Wingdings" pitchFamily="2" charset="2"/>
              <a:buChar char="v"/>
              <a:tabLst>
                <a:tab pos="7942263" algn="l"/>
              </a:tabLst>
            </a:pPr>
            <a:r>
              <a:rPr lang="ar-AE" sz="2000" dirty="0" smtClean="0"/>
              <a:t>اصبح </a:t>
            </a:r>
            <a:r>
              <a:rPr lang="ar-JO" sz="2000" dirty="0" smtClean="0"/>
              <a:t>المستهلكين </a:t>
            </a:r>
            <a:r>
              <a:rPr lang="ar-JO" sz="2000" dirty="0"/>
              <a:t>أكثر معرفة و دراية عن ذي </a:t>
            </a:r>
            <a:r>
              <a:rPr lang="ar-JO" sz="2000" dirty="0" smtClean="0"/>
              <a:t>قبل     </a:t>
            </a:r>
            <a:r>
              <a:rPr lang="en-US" sz="2000" dirty="0" smtClean="0"/>
              <a:t>Consumers </a:t>
            </a:r>
            <a:r>
              <a:rPr lang="en-US" sz="2000" dirty="0"/>
              <a:t>are better </a:t>
            </a:r>
            <a:r>
              <a:rPr lang="en-US" sz="2000" dirty="0" smtClean="0"/>
              <a:t>informed</a:t>
            </a:r>
            <a:endParaRPr lang="en-US" sz="2000" dirty="0"/>
          </a:p>
          <a:p>
            <a:pPr algn="r" rtl="1">
              <a:buSzPct val="100000"/>
              <a:buFont typeface="Wingdings" pitchFamily="2" charset="2"/>
              <a:buChar char="v"/>
            </a:pPr>
            <a:r>
              <a:rPr lang="ar-JO" sz="2000" dirty="0"/>
              <a:t>تمتلك المنظمات وسائل اكثر للتواصل مع </a:t>
            </a:r>
            <a:r>
              <a:rPr lang="ar-JO" sz="2000" dirty="0" smtClean="0"/>
              <a:t>الجمهور                </a:t>
            </a:r>
            <a:r>
              <a:rPr lang="en-US" sz="2000" dirty="0" smtClean="0"/>
              <a:t>More communication</a:t>
            </a:r>
            <a:r>
              <a:rPr lang="ar-JO" sz="2000" dirty="0" smtClean="0"/>
              <a:t>   </a:t>
            </a:r>
          </a:p>
          <a:p>
            <a:pPr algn="r" rtl="1">
              <a:buSzPct val="100000"/>
              <a:buFont typeface="Wingdings" pitchFamily="2" charset="2"/>
              <a:buChar char="v"/>
            </a:pPr>
            <a:r>
              <a:rPr lang="ar-JO" sz="2000" dirty="0"/>
              <a:t>الانتقال من التسويق الموحد </a:t>
            </a:r>
            <a:r>
              <a:rPr lang="ar-JO" sz="2000" dirty="0" smtClean="0"/>
              <a:t>الى </a:t>
            </a:r>
            <a:r>
              <a:rPr lang="ar-JO" sz="2000" dirty="0"/>
              <a:t>التسويق المتمايز </a:t>
            </a:r>
            <a:r>
              <a:rPr lang="ar-JO" sz="2000" dirty="0" smtClean="0"/>
              <a:t>                 </a:t>
            </a:r>
            <a:r>
              <a:rPr lang="en-US" sz="2000" dirty="0" smtClean="0"/>
              <a:t>Less </a:t>
            </a:r>
            <a:r>
              <a:rPr lang="en-US" sz="2000" dirty="0"/>
              <a:t>mass </a:t>
            </a:r>
            <a:r>
              <a:rPr lang="en-US" sz="2000" dirty="0" smtClean="0"/>
              <a:t>marketing</a:t>
            </a:r>
            <a:endParaRPr lang="en-US" sz="2000" dirty="0"/>
          </a:p>
          <a:p>
            <a:pPr algn="r" rtl="1">
              <a:buSzPct val="100000"/>
              <a:buFont typeface="Wingdings" pitchFamily="2" charset="2"/>
              <a:buChar char="v"/>
            </a:pPr>
            <a:r>
              <a:rPr lang="ar-AE" sz="2000" dirty="0" smtClean="0"/>
              <a:t>التطور </a:t>
            </a:r>
            <a:r>
              <a:rPr lang="ar-JO" sz="2000" dirty="0" smtClean="0"/>
              <a:t>في </a:t>
            </a:r>
            <a:r>
              <a:rPr lang="ar-JO" sz="2000" dirty="0"/>
              <a:t>تقنية </a:t>
            </a:r>
            <a:r>
              <a:rPr lang="ar-JO" sz="2000" dirty="0" smtClean="0"/>
              <a:t>الاتصال                   </a:t>
            </a:r>
            <a:r>
              <a:rPr lang="en-US" sz="2000" dirty="0" smtClean="0"/>
              <a:t>Changing </a:t>
            </a:r>
            <a:r>
              <a:rPr lang="en-US" sz="2000" dirty="0"/>
              <a:t>communications </a:t>
            </a:r>
            <a:r>
              <a:rPr lang="en-US" sz="2000" dirty="0" smtClean="0"/>
              <a:t>technology</a:t>
            </a:r>
            <a:r>
              <a:rPr lang="ar-JO" sz="2000" dirty="0" smtClean="0"/>
              <a:t> </a:t>
            </a:r>
            <a:endParaRPr lang="en-US" sz="2000" dirty="0"/>
          </a:p>
          <a:p>
            <a:pPr marL="0" indent="0" algn="r" rtl="1">
              <a:buNone/>
            </a:pPr>
            <a:r>
              <a:rPr lang="ar-JO" dirty="0" smtClean="0"/>
              <a:t> هذا التغير اد</a:t>
            </a:r>
            <a:r>
              <a:rPr lang="ar-AE" dirty="0" smtClean="0"/>
              <a:t>ى</a:t>
            </a:r>
            <a:r>
              <a:rPr lang="ar-JO" dirty="0" smtClean="0"/>
              <a:t> الى تغيير في التركيز على ادوات الاتصال </a:t>
            </a:r>
            <a:r>
              <a:rPr lang="ar-AE" dirty="0" smtClean="0"/>
              <a:t>، </a:t>
            </a:r>
            <a:r>
              <a:rPr lang="ar-JO" dirty="0" smtClean="0"/>
              <a:t>اذ انتقل من الانفاق على الاعلان التلفزيوني او الاذاعي الى الانفاق على المواقع الالكترونية كوسيلة اكثر فعالىة، و اقل كلفة، و</a:t>
            </a:r>
            <a:r>
              <a:rPr lang="ar-AE" dirty="0" smtClean="0"/>
              <a:t> اكثر</a:t>
            </a:r>
            <a:r>
              <a:rPr lang="ar-JO" dirty="0" smtClean="0"/>
              <a:t> تفاعلىة للوصول الى المستهلكين المستهدفين</a:t>
            </a:r>
            <a:r>
              <a:rPr lang="ar-AE" dirty="0" smtClean="0"/>
              <a:t>.</a:t>
            </a:r>
            <a:endParaRPr lang="ar-JO" dirty="0" smtClean="0"/>
          </a:p>
          <a:p>
            <a:pPr marL="0" indent="0" algn="r" rtl="1">
              <a:buNone/>
            </a:pPr>
            <a:r>
              <a:rPr lang="ar-JO" dirty="0" smtClean="0"/>
              <a:t>ظهرت الحاجة الى نظام اتصال متكامل حيث تتوحد الرسائل /الاتصال</a:t>
            </a:r>
            <a:r>
              <a:rPr lang="ar-AE" dirty="0" smtClean="0"/>
              <a:t>ا</a:t>
            </a:r>
            <a:r>
              <a:rPr lang="ar-JO" dirty="0" smtClean="0"/>
              <a:t>ت لتكون واضحة، متسقة و ملزمة </a:t>
            </a:r>
            <a:r>
              <a:rPr lang="en-US" dirty="0" smtClean="0"/>
              <a:t> Clear, consistent, &amp; compelling</a:t>
            </a:r>
            <a:r>
              <a:rPr lang="ar-JO" dirty="0" smtClean="0"/>
              <a:t>حول المنظمة و منتجاتها.</a:t>
            </a:r>
            <a:endParaRPr lang="en-US" dirty="0"/>
          </a:p>
        </p:txBody>
      </p:sp>
      <p:sp>
        <p:nvSpPr>
          <p:cNvPr id="5" name="Date Placeholder 4"/>
          <p:cNvSpPr>
            <a:spLocks noGrp="1"/>
          </p:cNvSpPr>
          <p:nvPr>
            <p:ph type="dt" sz="half" idx="10"/>
          </p:nvPr>
        </p:nvSpPr>
        <p:spPr/>
        <p:txBody>
          <a:bodyPr/>
          <a:lstStyle/>
          <a:p>
            <a:fld id="{D41DDE94-AFC0-4ED1-B588-95FE916F4F1B}" type="datetime2">
              <a:rPr lang="en-US" smtClean="0"/>
              <a:t>Monday, 6 April, 2020</a:t>
            </a:fld>
            <a:endParaRPr lang="en-US"/>
          </a:p>
        </p:txBody>
      </p:sp>
    </p:spTree>
    <p:extLst>
      <p:ext uri="{BB962C8B-B14F-4D97-AF65-F5344CB8AC3E}">
        <p14:creationId xmlns:p14="http://schemas.microsoft.com/office/powerpoint/2010/main" val="4215137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ar-JO" sz="2800" dirty="0" smtClean="0"/>
              <a:t>نظام ال</a:t>
            </a:r>
            <a:r>
              <a:rPr lang="ar-AE" sz="2800" dirty="0" smtClean="0"/>
              <a:t>ا</a:t>
            </a:r>
            <a:r>
              <a:rPr lang="ar-JO" sz="2800" dirty="0" smtClean="0"/>
              <a:t>تصال التسويقي</a:t>
            </a:r>
            <a:r>
              <a:rPr lang="en-US" sz="2800" dirty="0" smtClean="0"/>
              <a:t> </a:t>
            </a:r>
            <a:r>
              <a:rPr lang="ar-JO" sz="2800" dirty="0" smtClean="0"/>
              <a:t>المتكامل </a:t>
            </a:r>
            <a:r>
              <a:rPr lang="en-US" sz="2000" dirty="0" smtClean="0"/>
              <a:t>Integrated marketing communication system </a:t>
            </a:r>
            <a:endParaRPr lang="en-US" sz="2800" dirty="0"/>
          </a:p>
        </p:txBody>
      </p:sp>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80031"/>
            <a:ext cx="5638800" cy="539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fld id="{E8D43195-7BA0-41D8-ACE3-78AF9ACE2115}" type="datetime2">
              <a:rPr lang="en-US" smtClean="0"/>
              <a:t>Monday, 6 April, 2020</a:t>
            </a:fld>
            <a:endParaRPr lang="en-US"/>
          </a:p>
        </p:txBody>
      </p:sp>
    </p:spTree>
    <p:extLst>
      <p:ext uri="{BB962C8B-B14F-4D97-AF65-F5344CB8AC3E}">
        <p14:creationId xmlns:p14="http://schemas.microsoft.com/office/powerpoint/2010/main" val="3370741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AE" dirty="0" smtClean="0"/>
              <a:t>عناصر </a:t>
            </a:r>
            <a:r>
              <a:rPr lang="ar-JO" dirty="0" smtClean="0"/>
              <a:t>نظام الاتصال</a:t>
            </a:r>
            <a:r>
              <a:rPr lang="ar-AE" dirty="0" smtClean="0"/>
              <a:t> التسويقي</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1604962"/>
            <a:ext cx="8972550" cy="3648075"/>
          </a:xfrm>
          <a:prstGeom prst="rect">
            <a:avLst/>
          </a:prstGeom>
        </p:spPr>
      </p:pic>
      <p:sp>
        <p:nvSpPr>
          <p:cNvPr id="5" name="Date Placeholder 4"/>
          <p:cNvSpPr>
            <a:spLocks noGrp="1"/>
          </p:cNvSpPr>
          <p:nvPr>
            <p:ph type="dt" sz="half" idx="10"/>
          </p:nvPr>
        </p:nvSpPr>
        <p:spPr/>
        <p:txBody>
          <a:bodyPr/>
          <a:lstStyle/>
          <a:p>
            <a:fld id="{18EB27B2-B72F-447A-9CCE-51B0FEC39C20}" type="datetime2">
              <a:rPr lang="en-US" smtClean="0"/>
              <a:t>Monday, 6 April, 2020</a:t>
            </a:fld>
            <a:endParaRPr lang="en-US"/>
          </a:p>
        </p:txBody>
      </p:sp>
    </p:spTree>
    <p:extLst>
      <p:ext uri="{BB962C8B-B14F-4D97-AF65-F5344CB8AC3E}">
        <p14:creationId xmlns:p14="http://schemas.microsoft.com/office/powerpoint/2010/main" val="4166959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ar-AE" dirty="0"/>
              <a:t>عناصر </a:t>
            </a:r>
            <a:r>
              <a:rPr lang="ar-JO" dirty="0"/>
              <a:t>نظام الاتصال</a:t>
            </a:r>
            <a:r>
              <a:rPr lang="ar-AE" dirty="0"/>
              <a:t> التسويقي</a:t>
            </a:r>
            <a:endParaRPr lang="en-US" dirty="0"/>
          </a:p>
        </p:txBody>
      </p:sp>
      <p:pic>
        <p:nvPicPr>
          <p:cNvPr id="1026" name="Picture 2" descr="Image result for ‫خطوات الاتصال الفعال‬‎">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229475" cy="44577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9A79ADA7-C5DD-4EA7-AEC1-D387331B9963}" type="datetime2">
              <a:rPr lang="en-US" smtClean="0"/>
              <a:t>Monday, 6 April, 2020</a:t>
            </a:fld>
            <a:endParaRPr lang="en-US"/>
          </a:p>
        </p:txBody>
      </p:sp>
    </p:spTree>
    <p:extLst>
      <p:ext uri="{BB962C8B-B14F-4D97-AF65-F5344CB8AC3E}">
        <p14:creationId xmlns:p14="http://schemas.microsoft.com/office/powerpoint/2010/main" val="2971431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خطوات تصميم الاتصال</a:t>
            </a:r>
            <a:r>
              <a:rPr lang="ar-AE" dirty="0" smtClean="0"/>
              <a:t> التسويقي</a:t>
            </a:r>
            <a:r>
              <a:rPr lang="ar-SA" dirty="0" smtClean="0"/>
              <a:t> الفعال </a:t>
            </a:r>
            <a:endParaRPr lang="en-US" dirty="0"/>
          </a:p>
        </p:txBody>
      </p:sp>
      <p:sp>
        <p:nvSpPr>
          <p:cNvPr id="3" name="Rounded Rectangle 2"/>
          <p:cNvSpPr/>
          <p:nvPr/>
        </p:nvSpPr>
        <p:spPr>
          <a:xfrm>
            <a:off x="3124196" y="1600200"/>
            <a:ext cx="461181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rgbClr val="002060"/>
                </a:solidFill>
              </a:rPr>
              <a:t>تحليل  الجمهور المستهدف</a:t>
            </a:r>
            <a:endParaRPr lang="en-US" b="1" dirty="0">
              <a:solidFill>
                <a:srgbClr val="002060"/>
              </a:solidFill>
            </a:endParaRPr>
          </a:p>
        </p:txBody>
      </p:sp>
      <p:sp>
        <p:nvSpPr>
          <p:cNvPr id="5" name="Rounded Rectangle 4"/>
          <p:cNvSpPr/>
          <p:nvPr/>
        </p:nvSpPr>
        <p:spPr>
          <a:xfrm>
            <a:off x="3124198" y="2448067"/>
            <a:ext cx="464820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2060"/>
                </a:solidFill>
              </a:rPr>
              <a:t>تحديد الاهداف من الاتصال </a:t>
            </a:r>
            <a:endParaRPr lang="en-US" b="1" dirty="0">
              <a:solidFill>
                <a:srgbClr val="002060"/>
              </a:solidFill>
            </a:endParaRPr>
          </a:p>
        </p:txBody>
      </p:sp>
      <p:sp>
        <p:nvSpPr>
          <p:cNvPr id="6" name="Rounded Rectangle 5"/>
          <p:cNvSpPr/>
          <p:nvPr/>
        </p:nvSpPr>
        <p:spPr>
          <a:xfrm>
            <a:off x="3124196" y="3276600"/>
            <a:ext cx="464820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2060"/>
                </a:solidFill>
              </a:rPr>
              <a:t>تصميم الرسالة </a:t>
            </a:r>
            <a:endParaRPr lang="en-US" b="1" dirty="0">
              <a:solidFill>
                <a:srgbClr val="002060"/>
              </a:solidFill>
            </a:endParaRPr>
          </a:p>
        </p:txBody>
      </p:sp>
      <p:sp>
        <p:nvSpPr>
          <p:cNvPr id="7" name="Rounded Rectangle 6"/>
          <p:cNvSpPr/>
          <p:nvPr/>
        </p:nvSpPr>
        <p:spPr>
          <a:xfrm>
            <a:off x="3124197" y="4114800"/>
            <a:ext cx="4630005"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2060"/>
                </a:solidFill>
              </a:rPr>
              <a:t>اختيار </a:t>
            </a:r>
            <a:r>
              <a:rPr lang="ar-SA" b="1" dirty="0" smtClean="0">
                <a:solidFill>
                  <a:srgbClr val="002060"/>
                </a:solidFill>
              </a:rPr>
              <a:t>قنوات الاتصال </a:t>
            </a:r>
            <a:endParaRPr lang="en-US" b="1" dirty="0">
              <a:solidFill>
                <a:srgbClr val="002060"/>
              </a:solidFill>
            </a:endParaRPr>
          </a:p>
        </p:txBody>
      </p:sp>
      <p:sp>
        <p:nvSpPr>
          <p:cNvPr id="8" name="Rounded Rectangle 7"/>
          <p:cNvSpPr/>
          <p:nvPr/>
        </p:nvSpPr>
        <p:spPr>
          <a:xfrm>
            <a:off x="3124198" y="4953000"/>
            <a:ext cx="4648201"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2060"/>
                </a:solidFill>
              </a:rPr>
              <a:t>اختيار المصدر لتوصيل الرسالة</a:t>
            </a:r>
            <a:endParaRPr lang="en-US" b="1" dirty="0">
              <a:solidFill>
                <a:srgbClr val="002060"/>
              </a:solidFill>
            </a:endParaRPr>
          </a:p>
        </p:txBody>
      </p:sp>
      <p:sp>
        <p:nvSpPr>
          <p:cNvPr id="9" name="Rounded Rectangle 8"/>
          <p:cNvSpPr/>
          <p:nvPr/>
        </p:nvSpPr>
        <p:spPr>
          <a:xfrm>
            <a:off x="3124199" y="5867400"/>
            <a:ext cx="4630003"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002060"/>
                </a:solidFill>
              </a:rPr>
              <a:t>التغذية الراجعة</a:t>
            </a:r>
            <a:endParaRPr lang="en-US" b="1" dirty="0">
              <a:solidFill>
                <a:srgbClr val="002060"/>
              </a:solidFill>
            </a:endParaRPr>
          </a:p>
        </p:txBody>
      </p:sp>
      <p:sp>
        <p:nvSpPr>
          <p:cNvPr id="10" name="Date Placeholder 9"/>
          <p:cNvSpPr>
            <a:spLocks noGrp="1"/>
          </p:cNvSpPr>
          <p:nvPr>
            <p:ph type="dt" sz="half" idx="10"/>
          </p:nvPr>
        </p:nvSpPr>
        <p:spPr/>
        <p:txBody>
          <a:bodyPr/>
          <a:lstStyle/>
          <a:p>
            <a:fld id="{0634383A-1718-4084-AE7D-4A0A79EF5437}" type="datetime2">
              <a:rPr lang="en-US" smtClean="0"/>
              <a:t>Monday, 6 April, 2020</a:t>
            </a:fld>
            <a:endParaRPr lang="en-US"/>
          </a:p>
        </p:txBody>
      </p:sp>
    </p:spTree>
    <p:extLst>
      <p:ext uri="{BB962C8B-B14F-4D97-AF65-F5344CB8AC3E}">
        <p14:creationId xmlns:p14="http://schemas.microsoft.com/office/powerpoint/2010/main" val="1034472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486400"/>
          </a:xfrm>
          <a:prstGeom prst="rect">
            <a:avLst/>
          </a:prstGeom>
        </p:spPr>
      </p:pic>
      <p:sp>
        <p:nvSpPr>
          <p:cNvPr id="4" name="Date Placeholder 3"/>
          <p:cNvSpPr>
            <a:spLocks noGrp="1"/>
          </p:cNvSpPr>
          <p:nvPr>
            <p:ph type="dt" sz="half" idx="10"/>
          </p:nvPr>
        </p:nvSpPr>
        <p:spPr/>
        <p:txBody>
          <a:bodyPr/>
          <a:lstStyle/>
          <a:p>
            <a:fld id="{66543794-5E88-44DB-BF2C-473758561AE1}" type="datetime2">
              <a:rPr lang="en-US" smtClean="0"/>
              <a:t>Monday, 6 April, 2020</a:t>
            </a:fld>
            <a:endParaRPr lang="en-US"/>
          </a:p>
        </p:txBody>
      </p:sp>
    </p:spTree>
    <p:extLst>
      <p:ext uri="{BB962C8B-B14F-4D97-AF65-F5344CB8AC3E}">
        <p14:creationId xmlns:p14="http://schemas.microsoft.com/office/powerpoint/2010/main" val="2744660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تحليل الجمهور المستهدف </a:t>
            </a:r>
            <a:endParaRPr lang="en-US" dirty="0"/>
          </a:p>
        </p:txBody>
      </p:sp>
      <p:sp>
        <p:nvSpPr>
          <p:cNvPr id="3" name="Content Placeholder 2"/>
          <p:cNvSpPr>
            <a:spLocks noGrp="1"/>
          </p:cNvSpPr>
          <p:nvPr>
            <p:ph idx="1"/>
          </p:nvPr>
        </p:nvSpPr>
        <p:spPr/>
        <p:txBody>
          <a:bodyPr/>
          <a:lstStyle/>
          <a:p>
            <a:pPr algn="r" rtl="1"/>
            <a:r>
              <a:rPr lang="ar-SA" dirty="0" smtClean="0"/>
              <a:t>في الخطوة الاول</a:t>
            </a:r>
            <a:r>
              <a:rPr lang="ar-AE" dirty="0" smtClean="0"/>
              <a:t>ى</a:t>
            </a:r>
            <a:r>
              <a:rPr lang="ar-SA" dirty="0" smtClean="0"/>
              <a:t> لابد من التعرف على خصائص الجمهور المستهدف من الرسالة </a:t>
            </a:r>
          </a:p>
          <a:p>
            <a:pPr algn="r" rtl="1"/>
            <a:r>
              <a:rPr lang="ar-SA" dirty="0" smtClean="0"/>
              <a:t>قد يكون الجمهور مستخدمين حالىين او محتملين او من المؤثرين على القرار الشرائي او من يقومون بالشراء الفعلى .</a:t>
            </a:r>
          </a:p>
          <a:p>
            <a:pPr algn="r" rtl="1"/>
            <a:r>
              <a:rPr lang="ar-SA" dirty="0" smtClean="0"/>
              <a:t>ايضا قد يشمل الجمهور افرادا او جماعات او جمهور خاص او الجمهور العام </a:t>
            </a:r>
          </a:p>
          <a:p>
            <a:pPr algn="r" rtl="1"/>
            <a:r>
              <a:rPr lang="ar-SA" dirty="0" smtClean="0"/>
              <a:t>الجمهور المستهدف سوف يؤثر بشكل كبير على قرار المتصل</a:t>
            </a:r>
            <a:r>
              <a:rPr lang="ar-AE" dirty="0" smtClean="0"/>
              <a:t> او المرسل</a:t>
            </a:r>
            <a:r>
              <a:rPr lang="ar-SA" dirty="0" smtClean="0"/>
              <a:t> من حيث :</a:t>
            </a:r>
          </a:p>
          <a:p>
            <a:pPr algn="r" rtl="1"/>
            <a:r>
              <a:rPr lang="ar-SA" dirty="0" smtClean="0"/>
              <a:t>ماذا </a:t>
            </a:r>
            <a:r>
              <a:rPr lang="ar-AE" dirty="0" smtClean="0"/>
              <a:t>س</a:t>
            </a:r>
            <a:r>
              <a:rPr lang="ar-SA" dirty="0" smtClean="0"/>
              <a:t>يقول ؟</a:t>
            </a:r>
          </a:p>
          <a:p>
            <a:pPr algn="r" rtl="1"/>
            <a:r>
              <a:rPr lang="ar-SA" dirty="0"/>
              <a:t>ماذا </a:t>
            </a:r>
            <a:r>
              <a:rPr lang="ar-AE" dirty="0"/>
              <a:t>س</a:t>
            </a:r>
            <a:r>
              <a:rPr lang="ar-SA" dirty="0"/>
              <a:t>يقول ؟</a:t>
            </a:r>
          </a:p>
          <a:p>
            <a:pPr algn="r" rtl="1"/>
            <a:r>
              <a:rPr lang="ar-SA" dirty="0" smtClean="0"/>
              <a:t>متى يقول؟</a:t>
            </a:r>
          </a:p>
          <a:p>
            <a:pPr algn="r" rtl="1"/>
            <a:r>
              <a:rPr lang="ar-SA" dirty="0" smtClean="0"/>
              <a:t>اين </a:t>
            </a:r>
            <a:r>
              <a:rPr lang="ar-AE" dirty="0" smtClean="0"/>
              <a:t>س</a:t>
            </a:r>
            <a:r>
              <a:rPr lang="ar-SA" dirty="0" smtClean="0"/>
              <a:t>يقول ؟</a:t>
            </a:r>
          </a:p>
          <a:p>
            <a:pPr algn="r" rtl="1"/>
            <a:r>
              <a:rPr lang="ar-SA" dirty="0" smtClean="0"/>
              <a:t>و </a:t>
            </a:r>
            <a:r>
              <a:rPr lang="ar-AE" dirty="0" smtClean="0"/>
              <a:t>ل</a:t>
            </a:r>
            <a:r>
              <a:rPr lang="ar-SA" dirty="0" smtClean="0"/>
              <a:t>من </a:t>
            </a:r>
            <a:r>
              <a:rPr lang="ar-AE" dirty="0" smtClean="0"/>
              <a:t>س</a:t>
            </a:r>
            <a:r>
              <a:rPr lang="ar-SA" dirty="0" smtClean="0"/>
              <a:t>يقول ؟</a:t>
            </a:r>
            <a:endParaRPr lang="en-US" dirty="0"/>
          </a:p>
        </p:txBody>
      </p:sp>
      <p:sp>
        <p:nvSpPr>
          <p:cNvPr id="5" name="Date Placeholder 4"/>
          <p:cNvSpPr>
            <a:spLocks noGrp="1"/>
          </p:cNvSpPr>
          <p:nvPr>
            <p:ph type="dt" sz="half" idx="10"/>
          </p:nvPr>
        </p:nvSpPr>
        <p:spPr/>
        <p:txBody>
          <a:bodyPr/>
          <a:lstStyle/>
          <a:p>
            <a:fld id="{F618B885-C7B3-4221-9496-CC18942AE55B}" type="datetime2">
              <a:rPr lang="en-US" smtClean="0"/>
              <a:t>Monday, 6 April, 2020</a:t>
            </a:fld>
            <a:endParaRPr lang="en-US"/>
          </a:p>
        </p:txBody>
      </p:sp>
    </p:spTree>
    <p:extLst>
      <p:ext uri="{BB962C8B-B14F-4D97-AF65-F5344CB8AC3E}">
        <p14:creationId xmlns:p14="http://schemas.microsoft.com/office/powerpoint/2010/main" val="705579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تحديد اهداف الاتصال </a:t>
            </a:r>
            <a:endParaRPr lang="en-US" dirty="0"/>
          </a:p>
        </p:txBody>
      </p:sp>
      <p:sp>
        <p:nvSpPr>
          <p:cNvPr id="3" name="Content Placeholder 2"/>
          <p:cNvSpPr>
            <a:spLocks noGrp="1"/>
          </p:cNvSpPr>
          <p:nvPr>
            <p:ph idx="1"/>
          </p:nvPr>
        </p:nvSpPr>
        <p:spPr/>
        <p:txBody>
          <a:bodyPr/>
          <a:lstStyle/>
          <a:p>
            <a:pPr algn="r" rtl="1"/>
            <a:r>
              <a:rPr lang="ar-SA" dirty="0" smtClean="0"/>
              <a:t>بعد تحديد الجمهور ، على المسوق تحديد ردة الفعل المطلوب من عملية الاتصال </a:t>
            </a:r>
            <a:endParaRPr lang="en-US" dirty="0" smtClean="0"/>
          </a:p>
          <a:p>
            <a:pPr marL="0" indent="0" algn="r" rtl="1">
              <a:buNone/>
            </a:pPr>
            <a:r>
              <a:rPr lang="ar-SA" dirty="0" smtClean="0"/>
              <a:t>و في اغلب الاوقات يكون الاستجابة المطلوبة هي القيام بعملية الشراء.</a:t>
            </a:r>
          </a:p>
          <a:p>
            <a:pPr algn="r" rtl="1"/>
            <a:r>
              <a:rPr lang="ar-SA" dirty="0" smtClean="0"/>
              <a:t>اما الوصول لمرحلة الشراء </a:t>
            </a:r>
            <a:r>
              <a:rPr lang="ar-AE" dirty="0" smtClean="0"/>
              <a:t>ف</a:t>
            </a:r>
            <a:r>
              <a:rPr lang="ar-SA" dirty="0" smtClean="0"/>
              <a:t>تكون مسبوقة بعدد من المراحل تدع</a:t>
            </a:r>
            <a:r>
              <a:rPr lang="ar-AE" dirty="0" smtClean="0"/>
              <a:t>ى</a:t>
            </a:r>
            <a:r>
              <a:rPr lang="ar-SA" dirty="0" smtClean="0"/>
              <a:t>: مراحل الاستعداد الشرائي .</a:t>
            </a:r>
            <a:endParaRPr lang="ar-SA" dirty="0"/>
          </a:p>
          <a:p>
            <a:pPr algn="r" rtl="1"/>
            <a:r>
              <a:rPr lang="ar-JO" dirty="0" smtClean="0"/>
              <a:t>اهداف </a:t>
            </a:r>
            <a:r>
              <a:rPr lang="ar-JO" dirty="0"/>
              <a:t>الترويج  ترتبط بمراحل </a:t>
            </a:r>
            <a:r>
              <a:rPr lang="ar-JO" dirty="0" smtClean="0"/>
              <a:t>الاستعداد </a:t>
            </a:r>
            <a:r>
              <a:rPr lang="ar-JO" dirty="0"/>
              <a:t>للشراء عند المستهلك و هي تشمل</a:t>
            </a:r>
            <a:r>
              <a:rPr lang="ar-JO" dirty="0" smtClean="0"/>
              <a:t>:</a:t>
            </a:r>
            <a:endParaRPr lang="ar-SA" dirty="0" smtClean="0"/>
          </a:p>
          <a:p>
            <a:pPr marL="0" indent="0" algn="r" rtl="1">
              <a:buNone/>
            </a:pPr>
            <a:endParaRPr lang="ar-AE" dirty="0"/>
          </a:p>
          <a:p>
            <a:pPr marL="0" indent="0" algn="r" rtl="1">
              <a:buNone/>
            </a:pPr>
            <a:endParaRPr lang="ar-SA" dirty="0"/>
          </a:p>
          <a:p>
            <a:pPr algn="r" rtl="1"/>
            <a:endParaRPr lang="ar-SA" dirty="0" smtClean="0"/>
          </a:p>
          <a:p>
            <a:pPr algn="r" rtl="1"/>
            <a:endParaRPr lang="ar-JO" dirty="0"/>
          </a:p>
          <a:p>
            <a:pPr algn="r" rtl="1"/>
            <a:r>
              <a:rPr lang="ar-SA" dirty="0" smtClean="0"/>
              <a:t>حيث</a:t>
            </a:r>
            <a:r>
              <a:rPr lang="ar-AE" dirty="0" smtClean="0"/>
              <a:t> يهدف </a:t>
            </a:r>
            <a:r>
              <a:rPr lang="ar-SA" dirty="0" smtClean="0"/>
              <a:t>الجهد </a:t>
            </a:r>
            <a:r>
              <a:rPr lang="ar-SA" dirty="0"/>
              <a:t>الترويجي </a:t>
            </a:r>
            <a:r>
              <a:rPr lang="ar-SA" dirty="0" smtClean="0"/>
              <a:t>لنقل </a:t>
            </a:r>
            <a:r>
              <a:rPr lang="ar-SA" dirty="0"/>
              <a:t>المستهلك من مرحلة لاخرى وصولا للمرحلة الاخيرة.</a:t>
            </a:r>
          </a:p>
          <a:p>
            <a:endParaRPr lang="en-US" dirty="0"/>
          </a:p>
        </p:txBody>
      </p:sp>
      <p:sp>
        <p:nvSpPr>
          <p:cNvPr id="4" name="Rounded Rectangle 3"/>
          <p:cNvSpPr/>
          <p:nvPr/>
        </p:nvSpPr>
        <p:spPr>
          <a:xfrm>
            <a:off x="7315200" y="4495800"/>
            <a:ext cx="1143000" cy="736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dirty="0" smtClean="0">
                <a:solidFill>
                  <a:srgbClr val="002060"/>
                </a:solidFill>
              </a:rPr>
              <a:t>الوعي بوجود المنتج</a:t>
            </a:r>
            <a:endParaRPr lang="en-US" sz="1600" dirty="0">
              <a:solidFill>
                <a:srgbClr val="002060"/>
              </a:solidFill>
            </a:endParaRPr>
          </a:p>
        </p:txBody>
      </p:sp>
      <p:sp>
        <p:nvSpPr>
          <p:cNvPr id="5" name="Rounded Rectangle 4"/>
          <p:cNvSpPr/>
          <p:nvPr/>
        </p:nvSpPr>
        <p:spPr>
          <a:xfrm>
            <a:off x="6122158" y="4495799"/>
            <a:ext cx="1066800" cy="7369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dirty="0">
                <a:solidFill>
                  <a:srgbClr val="002060"/>
                </a:solidFill>
              </a:rPr>
              <a:t>معرفة المزايا</a:t>
            </a:r>
            <a:endParaRPr lang="en-US" sz="1600" dirty="0">
              <a:solidFill>
                <a:srgbClr val="002060"/>
              </a:solidFill>
            </a:endParaRPr>
          </a:p>
        </p:txBody>
      </p:sp>
      <p:sp>
        <p:nvSpPr>
          <p:cNvPr id="6" name="Rounded Rectangle 5"/>
          <p:cNvSpPr/>
          <p:nvPr/>
        </p:nvSpPr>
        <p:spPr>
          <a:xfrm>
            <a:off x="4800600" y="4493523"/>
            <a:ext cx="1066800" cy="736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dirty="0" smtClean="0">
                <a:solidFill>
                  <a:srgbClr val="002060"/>
                </a:solidFill>
              </a:rPr>
              <a:t>الاهتمام الاولي</a:t>
            </a:r>
            <a:endParaRPr lang="en-US" sz="1600" dirty="0">
              <a:solidFill>
                <a:srgbClr val="002060"/>
              </a:solidFill>
            </a:endParaRPr>
          </a:p>
        </p:txBody>
      </p:sp>
      <p:sp>
        <p:nvSpPr>
          <p:cNvPr id="7" name="Rounded Rectangle 6"/>
          <p:cNvSpPr/>
          <p:nvPr/>
        </p:nvSpPr>
        <p:spPr>
          <a:xfrm>
            <a:off x="3429000" y="4493521"/>
            <a:ext cx="1219200" cy="7369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dirty="0">
                <a:solidFill>
                  <a:srgbClr val="002060"/>
                </a:solidFill>
              </a:rPr>
              <a:t>التفضيل مقارنة بالمنافسة</a:t>
            </a:r>
            <a:endParaRPr lang="en-US" sz="1600" dirty="0">
              <a:solidFill>
                <a:srgbClr val="002060"/>
              </a:solidFill>
            </a:endParaRPr>
          </a:p>
        </p:txBody>
      </p:sp>
      <p:sp>
        <p:nvSpPr>
          <p:cNvPr id="8" name="Rounded Rectangle 7"/>
          <p:cNvSpPr/>
          <p:nvPr/>
        </p:nvSpPr>
        <p:spPr>
          <a:xfrm>
            <a:off x="1905000" y="4493521"/>
            <a:ext cx="1219200" cy="6641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dirty="0" smtClean="0">
                <a:solidFill>
                  <a:srgbClr val="002060"/>
                </a:solidFill>
              </a:rPr>
              <a:t>الاقتناع بملاءمة </a:t>
            </a:r>
            <a:r>
              <a:rPr lang="ar-JO" sz="1600" dirty="0">
                <a:solidFill>
                  <a:srgbClr val="002060"/>
                </a:solidFill>
              </a:rPr>
              <a:t>المنتج</a:t>
            </a:r>
            <a:endParaRPr lang="en-US" sz="1600" dirty="0">
              <a:solidFill>
                <a:srgbClr val="002060"/>
              </a:solidFill>
            </a:endParaRPr>
          </a:p>
        </p:txBody>
      </p:sp>
      <p:sp>
        <p:nvSpPr>
          <p:cNvPr id="9" name="Rounded Rectangle 8"/>
          <p:cNvSpPr/>
          <p:nvPr/>
        </p:nvSpPr>
        <p:spPr>
          <a:xfrm>
            <a:off x="643719" y="4438928"/>
            <a:ext cx="914400" cy="66419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sz="1600" dirty="0">
                <a:solidFill>
                  <a:srgbClr val="002060"/>
                </a:solidFill>
              </a:rPr>
              <a:t>الشراء</a:t>
            </a:r>
            <a:endParaRPr lang="en-US" sz="1600" dirty="0">
              <a:solidFill>
                <a:srgbClr val="002060"/>
              </a:solidFill>
            </a:endParaRPr>
          </a:p>
        </p:txBody>
      </p:sp>
      <p:sp>
        <p:nvSpPr>
          <p:cNvPr id="11" name="Date Placeholder 10"/>
          <p:cNvSpPr>
            <a:spLocks noGrp="1"/>
          </p:cNvSpPr>
          <p:nvPr>
            <p:ph type="dt" sz="half" idx="10"/>
          </p:nvPr>
        </p:nvSpPr>
        <p:spPr/>
        <p:txBody>
          <a:bodyPr/>
          <a:lstStyle/>
          <a:p>
            <a:fld id="{1DB68291-500A-4514-A8AD-7F14E88379F5}" type="datetime2">
              <a:rPr lang="en-US" smtClean="0"/>
              <a:t>Monday, 6 April, 2020</a:t>
            </a:fld>
            <a:endParaRPr lang="en-US"/>
          </a:p>
        </p:txBody>
      </p:sp>
    </p:spTree>
    <p:extLst>
      <p:ext uri="{BB962C8B-B14F-4D97-AF65-F5344CB8AC3E}">
        <p14:creationId xmlns:p14="http://schemas.microsoft.com/office/powerpoint/2010/main" val="2116454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pPr algn="ctr"/>
            <a:r>
              <a:rPr lang="ar-AE" sz="6600" b="1" dirty="0">
                <a:solidFill>
                  <a:srgbClr val="C00000"/>
                </a:solidFill>
              </a:rPr>
              <a:t>أ</a:t>
            </a:r>
            <a:r>
              <a:rPr lang="ar-AE" sz="6600" b="1" dirty="0" smtClean="0">
                <a:solidFill>
                  <a:srgbClr val="C00000"/>
                </a:solidFill>
              </a:rPr>
              <a:t>سئلة للمناقشة</a:t>
            </a:r>
            <a:endParaRPr lang="en-US" sz="6600" b="1" dirty="0">
              <a:solidFill>
                <a:srgbClr val="C00000"/>
              </a:solidFill>
            </a:endParaRPr>
          </a:p>
        </p:txBody>
      </p:sp>
      <p:sp>
        <p:nvSpPr>
          <p:cNvPr id="3" name="Content Placeholder 2"/>
          <p:cNvSpPr>
            <a:spLocks noGrp="1"/>
          </p:cNvSpPr>
          <p:nvPr>
            <p:ph idx="1"/>
          </p:nvPr>
        </p:nvSpPr>
        <p:spPr>
          <a:blipFill>
            <a:blip r:embed="rId3"/>
            <a:tile tx="0" ty="0" sx="100000" sy="100000" flip="none" algn="tl"/>
          </a:blipFill>
        </p:spPr>
        <p:txBody>
          <a:bodyPr>
            <a:noAutofit/>
          </a:bodyPr>
          <a:lstStyle/>
          <a:p>
            <a:pPr marL="0" indent="0" algn="r" rtl="1">
              <a:buNone/>
            </a:pPr>
            <a:r>
              <a:rPr lang="ar-AE" sz="4600" dirty="0" smtClean="0"/>
              <a:t>يعد تصميم الرسالة الاعلانية إحدى أهم خطوات الاتصال التسويقي الفعّال. ما المقصود بتصميم الرسالة الاعلانية؟ كيف نحدد محتوى الرسالة و تركيبها و الادوات الناجعة لايصال الرسالة للشريحة المستهدفة في السوق؟ عزّز إجابتك بمثال تطبيقي.</a:t>
            </a:r>
            <a:endParaRPr lang="en-US" sz="4600" dirty="0"/>
          </a:p>
        </p:txBody>
      </p:sp>
      <p:sp>
        <p:nvSpPr>
          <p:cNvPr id="5" name="Date Placeholder 4"/>
          <p:cNvSpPr>
            <a:spLocks noGrp="1"/>
          </p:cNvSpPr>
          <p:nvPr>
            <p:ph type="dt" sz="half" idx="10"/>
          </p:nvPr>
        </p:nvSpPr>
        <p:spPr/>
        <p:txBody>
          <a:bodyPr/>
          <a:lstStyle/>
          <a:p>
            <a:fld id="{61263E8D-9296-4F6E-8BF0-8453B05FA099}" type="datetime2">
              <a:rPr lang="en-US" smtClean="0"/>
              <a:t>Monday, 6 April, 2020</a:t>
            </a:fld>
            <a:endParaRPr lang="en-US"/>
          </a:p>
        </p:txBody>
      </p:sp>
    </p:spTree>
    <p:extLst>
      <p:ext uri="{BB962C8B-B14F-4D97-AF65-F5344CB8AC3E}">
        <p14:creationId xmlns:p14="http://schemas.microsoft.com/office/powerpoint/2010/main" val="3680744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تصميم الرسالة </a:t>
            </a:r>
            <a:endParaRPr lang="en-US" dirty="0"/>
          </a:p>
        </p:txBody>
      </p:sp>
      <p:sp>
        <p:nvSpPr>
          <p:cNvPr id="3" name="Content Placeholder 2"/>
          <p:cNvSpPr>
            <a:spLocks noGrp="1"/>
          </p:cNvSpPr>
          <p:nvPr>
            <p:ph idx="1"/>
          </p:nvPr>
        </p:nvSpPr>
        <p:spPr>
          <a:xfrm>
            <a:off x="457200" y="1295400"/>
            <a:ext cx="8229600" cy="5181600"/>
          </a:xfrm>
        </p:spPr>
        <p:txBody>
          <a:bodyPr>
            <a:noAutofit/>
          </a:bodyPr>
          <a:lstStyle/>
          <a:p>
            <a:pPr algn="r" rtl="1"/>
            <a:r>
              <a:rPr lang="ar-AE" sz="2800" b="1" dirty="0">
                <a:solidFill>
                  <a:srgbClr val="008000"/>
                </a:solidFill>
              </a:rPr>
              <a:t>ما المقصود بتصميم الرسالة </a:t>
            </a:r>
            <a:r>
              <a:rPr lang="ar-AE" sz="2800" b="1" dirty="0" smtClean="0">
                <a:solidFill>
                  <a:srgbClr val="008000"/>
                </a:solidFill>
              </a:rPr>
              <a:t>الاعلانية</a:t>
            </a:r>
            <a:r>
              <a:rPr lang="ar-AE" sz="2800" dirty="0" smtClean="0"/>
              <a:t>:</a:t>
            </a:r>
          </a:p>
          <a:p>
            <a:pPr algn="r" rtl="1"/>
            <a:r>
              <a:rPr lang="ar-SA" sz="2800" dirty="0" smtClean="0"/>
              <a:t>بعد تحديد ردة الفعل المطلوبة من مستقبل الرسالة. يقوم المتصل</a:t>
            </a:r>
            <a:r>
              <a:rPr lang="ar-AE" sz="2800" dirty="0" smtClean="0"/>
              <a:t> (المرسل)</a:t>
            </a:r>
            <a:r>
              <a:rPr lang="ar-SA" sz="2800" dirty="0" smtClean="0"/>
              <a:t> بتصميم الرسالة و التي بشكل عام ضمن الاطار </a:t>
            </a:r>
            <a:r>
              <a:rPr lang="ar-AE" sz="2800" dirty="0" smtClean="0"/>
              <a:t>ال</a:t>
            </a:r>
            <a:r>
              <a:rPr lang="ar-SA" sz="2800" dirty="0" smtClean="0"/>
              <a:t>معروف باسم </a:t>
            </a:r>
            <a:r>
              <a:rPr lang="en-US" sz="2800" dirty="0" smtClean="0"/>
              <a:t>(AIDA model)</a:t>
            </a:r>
            <a:r>
              <a:rPr lang="ar-SA" sz="2800" dirty="0" smtClean="0"/>
              <a:t>  حيث :</a:t>
            </a:r>
          </a:p>
          <a:p>
            <a:pPr marL="1023938" indent="-109538" algn="r" rtl="1"/>
            <a:r>
              <a:rPr lang="en-US" sz="2800" dirty="0" smtClean="0">
                <a:solidFill>
                  <a:srgbClr val="002060"/>
                </a:solidFill>
              </a:rPr>
              <a:t>Attention </a:t>
            </a:r>
            <a:r>
              <a:rPr lang="ar-SA" sz="2800" dirty="0" smtClean="0">
                <a:solidFill>
                  <a:srgbClr val="002060"/>
                </a:solidFill>
              </a:rPr>
              <a:t>:  قدرة الرسالة على اثارة الانتباه عند المتلقي  </a:t>
            </a:r>
            <a:r>
              <a:rPr lang="en-US" sz="2800" dirty="0" smtClean="0">
                <a:solidFill>
                  <a:srgbClr val="002060"/>
                </a:solidFill>
              </a:rPr>
              <a:t> </a:t>
            </a:r>
            <a:r>
              <a:rPr lang="ar-SA" sz="2800" dirty="0" smtClean="0">
                <a:solidFill>
                  <a:srgbClr val="002060"/>
                </a:solidFill>
              </a:rPr>
              <a:t> </a:t>
            </a:r>
            <a:endParaRPr lang="en-US" sz="2800" dirty="0" smtClean="0">
              <a:solidFill>
                <a:srgbClr val="002060"/>
              </a:solidFill>
            </a:endParaRPr>
          </a:p>
          <a:p>
            <a:pPr marL="1023938" indent="-109538" algn="r" rtl="1"/>
            <a:r>
              <a:rPr lang="en-US" sz="2800" dirty="0" smtClean="0">
                <a:solidFill>
                  <a:srgbClr val="002060"/>
                </a:solidFill>
              </a:rPr>
              <a:t>Interest</a:t>
            </a:r>
            <a:r>
              <a:rPr lang="ar-SA" sz="2800" dirty="0" smtClean="0">
                <a:solidFill>
                  <a:srgbClr val="002060"/>
                </a:solidFill>
              </a:rPr>
              <a:t>:     قدرة الرسالة على الحصول على اهتمام المتلقي </a:t>
            </a:r>
            <a:endParaRPr lang="en-US" sz="2800" dirty="0" smtClean="0">
              <a:solidFill>
                <a:srgbClr val="002060"/>
              </a:solidFill>
            </a:endParaRPr>
          </a:p>
          <a:p>
            <a:pPr marL="1023938" indent="-109538" algn="r" rtl="1"/>
            <a:r>
              <a:rPr lang="en-US" sz="2800" dirty="0" smtClean="0">
                <a:solidFill>
                  <a:srgbClr val="002060"/>
                </a:solidFill>
              </a:rPr>
              <a:t>Desire </a:t>
            </a:r>
            <a:r>
              <a:rPr lang="ar-SA" sz="2800" dirty="0" smtClean="0">
                <a:solidFill>
                  <a:srgbClr val="002060"/>
                </a:solidFill>
              </a:rPr>
              <a:t>:      قدرة الرسالة على اثارة الرغبة لد</a:t>
            </a:r>
            <a:r>
              <a:rPr lang="ar-AE" sz="2800" dirty="0" smtClean="0">
                <a:solidFill>
                  <a:srgbClr val="002060"/>
                </a:solidFill>
              </a:rPr>
              <a:t>ى</a:t>
            </a:r>
            <a:r>
              <a:rPr lang="ar-SA" sz="2800" dirty="0" smtClean="0">
                <a:solidFill>
                  <a:srgbClr val="002060"/>
                </a:solidFill>
              </a:rPr>
              <a:t> المتلقي باتخاذ ردة فعل ايجابية</a:t>
            </a:r>
            <a:endParaRPr lang="en-US" sz="2800" dirty="0" smtClean="0">
              <a:solidFill>
                <a:srgbClr val="002060"/>
              </a:solidFill>
            </a:endParaRPr>
          </a:p>
          <a:p>
            <a:pPr marL="1023938" indent="-109538" algn="r" rtl="1"/>
            <a:r>
              <a:rPr lang="en-US" sz="2800" dirty="0" smtClean="0">
                <a:solidFill>
                  <a:srgbClr val="002060"/>
                </a:solidFill>
              </a:rPr>
              <a:t>Action</a:t>
            </a:r>
            <a:r>
              <a:rPr lang="ar-SA" sz="2800" dirty="0" smtClean="0">
                <a:solidFill>
                  <a:srgbClr val="002060"/>
                </a:solidFill>
              </a:rPr>
              <a:t>:       قدرة الرسالة على حمل المتلقي على الاستجابة المباشرة </a:t>
            </a:r>
            <a:endParaRPr lang="en-US" sz="2800" dirty="0" smtClean="0">
              <a:solidFill>
                <a:srgbClr val="002060"/>
              </a:solidFill>
            </a:endParaRPr>
          </a:p>
        </p:txBody>
      </p:sp>
      <p:sp>
        <p:nvSpPr>
          <p:cNvPr id="5" name="Date Placeholder 4"/>
          <p:cNvSpPr>
            <a:spLocks noGrp="1"/>
          </p:cNvSpPr>
          <p:nvPr>
            <p:ph type="dt" sz="half" idx="10"/>
          </p:nvPr>
        </p:nvSpPr>
        <p:spPr/>
        <p:txBody>
          <a:bodyPr/>
          <a:lstStyle/>
          <a:p>
            <a:fld id="{6E7C0F93-B667-40A3-A84C-1F79E4FE7137}" type="datetime2">
              <a:rPr lang="en-US" smtClean="0"/>
              <a:t>Monday, 6 April, 2020</a:t>
            </a:fld>
            <a:endParaRPr lang="en-US"/>
          </a:p>
        </p:txBody>
      </p:sp>
    </p:spTree>
    <p:extLst>
      <p:ext uri="{BB962C8B-B14F-4D97-AF65-F5344CB8AC3E}">
        <p14:creationId xmlns:p14="http://schemas.microsoft.com/office/powerpoint/2010/main" val="1096094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تصميم الرسالة </a:t>
            </a:r>
            <a:endParaRPr lang="en-US" dirty="0"/>
          </a:p>
        </p:txBody>
      </p:sp>
      <p:sp>
        <p:nvSpPr>
          <p:cNvPr id="3" name="Content Placeholder 2"/>
          <p:cNvSpPr>
            <a:spLocks noGrp="1"/>
          </p:cNvSpPr>
          <p:nvPr>
            <p:ph idx="1"/>
          </p:nvPr>
        </p:nvSpPr>
        <p:spPr>
          <a:xfrm>
            <a:off x="457200" y="1295400"/>
            <a:ext cx="8229600" cy="5181600"/>
          </a:xfrm>
        </p:spPr>
        <p:txBody>
          <a:bodyPr>
            <a:noAutofit/>
          </a:bodyPr>
          <a:lstStyle/>
          <a:p>
            <a:pPr marL="396875" indent="-342900" algn="r" rtl="1"/>
            <a:r>
              <a:rPr lang="ar-SA" dirty="0" smtClean="0"/>
              <a:t>عند تصميم الرسالة لابد من التركيز على ( المحتوى ، التركيب و الأدوات ):</a:t>
            </a:r>
            <a:endParaRPr lang="ar-AE" dirty="0" smtClean="0"/>
          </a:p>
          <a:p>
            <a:pPr marL="396875" indent="-342900" algn="r" rtl="1"/>
            <a:endParaRPr lang="ar-SA" dirty="0" smtClean="0"/>
          </a:p>
          <a:p>
            <a:pPr marL="452437" indent="-342900" algn="r" rtl="1"/>
            <a:r>
              <a:rPr lang="ar-SA" b="1" dirty="0" smtClean="0">
                <a:solidFill>
                  <a:srgbClr val="002060"/>
                </a:solidFill>
              </a:rPr>
              <a:t>محتوى </a:t>
            </a:r>
            <a:r>
              <a:rPr lang="ar-AE" b="1" dirty="0" smtClean="0">
                <a:solidFill>
                  <a:srgbClr val="002060"/>
                </a:solidFill>
              </a:rPr>
              <a:t>ا</a:t>
            </a:r>
            <a:r>
              <a:rPr lang="ar-SA" b="1" dirty="0" smtClean="0">
                <a:solidFill>
                  <a:srgbClr val="002060"/>
                </a:solidFill>
              </a:rPr>
              <a:t>لرسالة</a:t>
            </a:r>
            <a:r>
              <a:rPr lang="ar-SA" dirty="0" smtClean="0"/>
              <a:t>: و هنا استخدام المدخل المناسب للوصول الى اهتمام المتلقي و يمكن استخدام: </a:t>
            </a:r>
          </a:p>
          <a:p>
            <a:pPr marL="520700" indent="52388" algn="r" rtl="1">
              <a:buFont typeface="Wingdings" pitchFamily="2" charset="2"/>
              <a:buChar char="q"/>
            </a:pPr>
            <a:r>
              <a:rPr lang="ar-SA" dirty="0" smtClean="0"/>
              <a:t>المدخل العقلاني:</a:t>
            </a:r>
          </a:p>
          <a:p>
            <a:pPr marL="520700" indent="52388" algn="r" rtl="1">
              <a:buFont typeface="Wingdings" pitchFamily="2" charset="2"/>
              <a:buChar char="q"/>
            </a:pPr>
            <a:r>
              <a:rPr lang="ar-SA" dirty="0" smtClean="0"/>
              <a:t>المدخل العاطفي </a:t>
            </a:r>
          </a:p>
          <a:p>
            <a:pPr marL="520700" indent="-1588" algn="r" rtl="1">
              <a:buFont typeface="Wingdings" pitchFamily="2" charset="2"/>
              <a:buChar char="q"/>
            </a:pPr>
            <a:r>
              <a:rPr lang="ar-SA" dirty="0" smtClean="0"/>
              <a:t>المدخل الاخلاقي </a:t>
            </a:r>
            <a:endParaRPr lang="ar-AE" dirty="0"/>
          </a:p>
          <a:p>
            <a:pPr marL="519112" indent="0" algn="r" rtl="1">
              <a:buNone/>
            </a:pPr>
            <a:endParaRPr lang="ar-SA" dirty="0" smtClean="0"/>
          </a:p>
          <a:p>
            <a:pPr marL="520700" indent="-342900" algn="r" rtl="1"/>
            <a:r>
              <a:rPr lang="ar-SA" b="1" dirty="0" smtClean="0">
                <a:solidFill>
                  <a:srgbClr val="002060"/>
                </a:solidFill>
              </a:rPr>
              <a:t>تركيب </a:t>
            </a:r>
            <a:r>
              <a:rPr lang="ar-AE" b="1" dirty="0">
                <a:solidFill>
                  <a:srgbClr val="002060"/>
                </a:solidFill>
              </a:rPr>
              <a:t>ا</a:t>
            </a:r>
            <a:r>
              <a:rPr lang="ar-SA" b="1" dirty="0" smtClean="0">
                <a:solidFill>
                  <a:srgbClr val="002060"/>
                </a:solidFill>
              </a:rPr>
              <a:t>لرسالة</a:t>
            </a:r>
            <a:r>
              <a:rPr lang="ar-SA" dirty="0" smtClean="0"/>
              <a:t>: هنالك عدة خيارات :</a:t>
            </a:r>
          </a:p>
          <a:p>
            <a:pPr marL="635000" indent="-457200" algn="r" rtl="1">
              <a:buFont typeface="+mj-lt"/>
              <a:buAutoNum type="arabicPeriod"/>
            </a:pPr>
            <a:r>
              <a:rPr lang="ar-SA" dirty="0" smtClean="0"/>
              <a:t>هل نبدأ بالنقطة الاقو</a:t>
            </a:r>
            <a:r>
              <a:rPr lang="ar-AE" dirty="0" smtClean="0"/>
              <a:t>ى</a:t>
            </a:r>
            <a:r>
              <a:rPr lang="ar-SA" dirty="0" smtClean="0"/>
              <a:t> / ام ننتهي بالنقطة الاقو</a:t>
            </a:r>
            <a:r>
              <a:rPr lang="ar-AE" dirty="0" smtClean="0"/>
              <a:t>ى</a:t>
            </a:r>
            <a:r>
              <a:rPr lang="ar-SA" dirty="0" smtClean="0"/>
              <a:t> </a:t>
            </a:r>
          </a:p>
          <a:p>
            <a:pPr marL="635000" indent="-457200" algn="r" rtl="1">
              <a:buFont typeface="+mj-lt"/>
              <a:buAutoNum type="arabicPeriod"/>
            </a:pPr>
            <a:r>
              <a:rPr lang="ar-SA" dirty="0" smtClean="0"/>
              <a:t>هل نعرض الجوانب الايجابية فقط/ ام السلبية كذلك؟ </a:t>
            </a:r>
          </a:p>
          <a:p>
            <a:pPr marL="635000" indent="-457200" algn="r" rtl="1">
              <a:buFont typeface="+mj-lt"/>
              <a:buAutoNum type="arabicPeriod"/>
            </a:pPr>
            <a:r>
              <a:rPr lang="ar-SA" dirty="0" smtClean="0"/>
              <a:t>هل نحدد النتيجة المطلوبة ام نترك الاستنتاج  للمتلقي؟</a:t>
            </a:r>
            <a:endParaRPr lang="en-US" dirty="0"/>
          </a:p>
        </p:txBody>
      </p:sp>
      <p:sp>
        <p:nvSpPr>
          <p:cNvPr id="5" name="Date Placeholder 4"/>
          <p:cNvSpPr>
            <a:spLocks noGrp="1"/>
          </p:cNvSpPr>
          <p:nvPr>
            <p:ph type="dt" sz="half" idx="10"/>
          </p:nvPr>
        </p:nvSpPr>
        <p:spPr/>
        <p:txBody>
          <a:bodyPr/>
          <a:lstStyle/>
          <a:p>
            <a:fld id="{F4963E3C-FBD1-41A9-954E-65CBC961ACE2}" type="datetime2">
              <a:rPr lang="en-US" smtClean="0"/>
              <a:t>Monday, 6 April, 2020</a:t>
            </a:fld>
            <a:endParaRPr lang="en-US"/>
          </a:p>
        </p:txBody>
      </p:sp>
    </p:spTree>
    <p:extLst>
      <p:ext uri="{BB962C8B-B14F-4D97-AF65-F5344CB8AC3E}">
        <p14:creationId xmlns:p14="http://schemas.microsoft.com/office/powerpoint/2010/main" val="1640068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t>الادوات المستخدمة لايصال الرسالة</a:t>
            </a:r>
          </a:p>
        </p:txBody>
      </p:sp>
      <p:sp>
        <p:nvSpPr>
          <p:cNvPr id="3" name="Content Placeholder 2"/>
          <p:cNvSpPr>
            <a:spLocks noGrp="1"/>
          </p:cNvSpPr>
          <p:nvPr>
            <p:ph idx="1"/>
          </p:nvPr>
        </p:nvSpPr>
        <p:spPr>
          <a:xfrm>
            <a:off x="457200" y="1709928"/>
            <a:ext cx="8229600" cy="4767072"/>
          </a:xfrm>
        </p:spPr>
        <p:txBody>
          <a:bodyPr/>
          <a:lstStyle/>
          <a:p>
            <a:pPr algn="r" rtl="1"/>
            <a:r>
              <a:rPr lang="ar-SA" dirty="0" smtClean="0">
                <a:solidFill>
                  <a:srgbClr val="002060"/>
                </a:solidFill>
              </a:rPr>
              <a:t>لابد من اختيار </a:t>
            </a:r>
            <a:r>
              <a:rPr lang="ar-AE" dirty="0" smtClean="0">
                <a:solidFill>
                  <a:srgbClr val="002060"/>
                </a:solidFill>
              </a:rPr>
              <a:t>الاداة </a:t>
            </a:r>
            <a:r>
              <a:rPr lang="ar-SA" dirty="0" smtClean="0">
                <a:solidFill>
                  <a:srgbClr val="002060"/>
                </a:solidFill>
              </a:rPr>
              <a:t>الاكثر قوة </a:t>
            </a:r>
            <a:r>
              <a:rPr lang="ar-AE" dirty="0" smtClean="0">
                <a:solidFill>
                  <a:srgbClr val="002060"/>
                </a:solidFill>
              </a:rPr>
              <a:t>ل</a:t>
            </a:r>
            <a:r>
              <a:rPr lang="ar-SA" dirty="0" smtClean="0">
                <a:solidFill>
                  <a:srgbClr val="002060"/>
                </a:solidFill>
              </a:rPr>
              <a:t>أجل ايصال الرسالة :</a:t>
            </a:r>
            <a:endParaRPr lang="ar-AE" dirty="0" smtClean="0">
              <a:solidFill>
                <a:srgbClr val="002060"/>
              </a:solidFill>
            </a:endParaRPr>
          </a:p>
          <a:p>
            <a:pPr algn="r" rtl="1"/>
            <a:endParaRPr lang="ar-SA" dirty="0" smtClean="0">
              <a:solidFill>
                <a:srgbClr val="002060"/>
              </a:solidFill>
            </a:endParaRPr>
          </a:p>
          <a:p>
            <a:pPr algn="r" rtl="1"/>
            <a:r>
              <a:rPr lang="ar-SA" dirty="0" smtClean="0">
                <a:solidFill>
                  <a:schemeClr val="tx2"/>
                </a:solidFill>
              </a:rPr>
              <a:t>المطبوعة</a:t>
            </a:r>
            <a:r>
              <a:rPr lang="ar-SA" dirty="0" smtClean="0">
                <a:solidFill>
                  <a:srgbClr val="002060"/>
                </a:solidFill>
              </a:rPr>
              <a:t>: لابد من الاهتمام بالعنوان والتوضيح و الالوان لاثارة الانتباه (يمكن توظيف الحداثة و التناقض في الخلفية) أواستخدام الخط الذي يشد الانتباه من حيث الحجم وأيضا توظيف الصور و الحركة. </a:t>
            </a:r>
          </a:p>
          <a:p>
            <a:pPr algn="r" rtl="1"/>
            <a:r>
              <a:rPr lang="ar-SA" dirty="0" smtClean="0">
                <a:solidFill>
                  <a:schemeClr val="tx2"/>
                </a:solidFill>
              </a:rPr>
              <a:t>الاذاعة</a:t>
            </a:r>
            <a:r>
              <a:rPr lang="ar-SA" dirty="0" smtClean="0">
                <a:solidFill>
                  <a:srgbClr val="002060"/>
                </a:solidFill>
              </a:rPr>
              <a:t>: حسن اختيار الالفاظ  </a:t>
            </a:r>
            <a:r>
              <a:rPr lang="ar-AE" dirty="0" smtClean="0">
                <a:solidFill>
                  <a:srgbClr val="002060"/>
                </a:solidFill>
              </a:rPr>
              <a:t>و </a:t>
            </a:r>
            <a:r>
              <a:rPr lang="ar-SA" dirty="0" smtClean="0">
                <a:solidFill>
                  <a:srgbClr val="002060"/>
                </a:solidFill>
              </a:rPr>
              <a:t>الموسيق</a:t>
            </a:r>
            <a:r>
              <a:rPr lang="ar-AE" dirty="0" smtClean="0">
                <a:solidFill>
                  <a:srgbClr val="002060"/>
                </a:solidFill>
              </a:rPr>
              <a:t>ى</a:t>
            </a:r>
            <a:r>
              <a:rPr lang="ar-SA" dirty="0" smtClean="0">
                <a:solidFill>
                  <a:srgbClr val="002060"/>
                </a:solidFill>
              </a:rPr>
              <a:t> و الاصوات ( الموسيق</a:t>
            </a:r>
            <a:r>
              <a:rPr lang="ar-AE" dirty="0" smtClean="0">
                <a:solidFill>
                  <a:srgbClr val="002060"/>
                </a:solidFill>
              </a:rPr>
              <a:t>ى</a:t>
            </a:r>
            <a:r>
              <a:rPr lang="ar-SA" dirty="0" smtClean="0">
                <a:solidFill>
                  <a:srgbClr val="002060"/>
                </a:solidFill>
              </a:rPr>
              <a:t> المستخدمة للاعلان عن خدمات بنكية تختلف عن المستخدمة للاعلان عن خدمات السفر)</a:t>
            </a:r>
          </a:p>
          <a:p>
            <a:pPr algn="r" rtl="1"/>
            <a:r>
              <a:rPr lang="ar-SA" dirty="0" smtClean="0">
                <a:solidFill>
                  <a:srgbClr val="FF0000"/>
                </a:solidFill>
              </a:rPr>
              <a:t>التلفاز</a:t>
            </a:r>
            <a:r>
              <a:rPr lang="ar-SA" dirty="0" smtClean="0">
                <a:solidFill>
                  <a:srgbClr val="002060"/>
                </a:solidFill>
              </a:rPr>
              <a:t>: لابد من الاهتمام بلغة الجسد و المظهر وتعابير الوجه و جميع التفاصيل المرئية.</a:t>
            </a:r>
          </a:p>
          <a:p>
            <a:pPr marL="0" indent="0" algn="r" rtl="1">
              <a:buNone/>
            </a:pPr>
            <a:r>
              <a:rPr lang="ar-SA" dirty="0" smtClean="0">
                <a:solidFill>
                  <a:srgbClr val="002060"/>
                </a:solidFill>
              </a:rPr>
              <a:t>اثبتت الدراسات تأثير الالوان في زيادة قدرة المستهلك على التعرف على العلامة التجارية بنسبة 80%. لذا تاخذ هذه الجوانب بعين الاعتبار. </a:t>
            </a:r>
          </a:p>
          <a:p>
            <a:pPr algn="r" rtl="1"/>
            <a:endParaRPr lang="ar-SA" dirty="0" smtClean="0">
              <a:solidFill>
                <a:srgbClr val="002060"/>
              </a:solidFill>
            </a:endParaRPr>
          </a:p>
          <a:p>
            <a:pPr algn="r" rtl="1"/>
            <a:endParaRPr lang="en-US" dirty="0">
              <a:solidFill>
                <a:srgbClr val="002060"/>
              </a:solidFill>
            </a:endParaRPr>
          </a:p>
        </p:txBody>
      </p:sp>
      <p:sp>
        <p:nvSpPr>
          <p:cNvPr id="5" name="Date Placeholder 4"/>
          <p:cNvSpPr>
            <a:spLocks noGrp="1"/>
          </p:cNvSpPr>
          <p:nvPr>
            <p:ph type="dt" sz="half" idx="10"/>
          </p:nvPr>
        </p:nvSpPr>
        <p:spPr/>
        <p:txBody>
          <a:bodyPr/>
          <a:lstStyle/>
          <a:p>
            <a:fld id="{1792664F-D451-41CD-8710-A302FB1392FC}" type="datetime2">
              <a:rPr lang="en-US" smtClean="0"/>
              <a:t>Monday, 6 April, 2020</a:t>
            </a:fld>
            <a:endParaRPr lang="en-US"/>
          </a:p>
        </p:txBody>
      </p:sp>
    </p:spTree>
    <p:extLst>
      <p:ext uri="{BB962C8B-B14F-4D97-AF65-F5344CB8AC3E}">
        <p14:creationId xmlns:p14="http://schemas.microsoft.com/office/powerpoint/2010/main" val="1521088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229600" cy="990600"/>
          </a:xfrm>
        </p:spPr>
        <p:txBody>
          <a:bodyPr/>
          <a:lstStyle/>
          <a:p>
            <a:pPr algn="r" rtl="1"/>
            <a:r>
              <a:rPr lang="ar-SA" dirty="0" smtClean="0"/>
              <a:t>تابع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838200"/>
            <a:ext cx="3867150" cy="51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838200"/>
            <a:ext cx="4114800" cy="51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A477415C-57F3-4826-950C-5A411AF1068E}" type="datetime2">
              <a:rPr lang="en-US" smtClean="0"/>
              <a:t>Monday, 6 April, 2020</a:t>
            </a:fld>
            <a:endParaRPr lang="en-US"/>
          </a:p>
        </p:txBody>
      </p:sp>
    </p:spTree>
    <p:extLst>
      <p:ext uri="{BB962C8B-B14F-4D97-AF65-F5344CB8AC3E}">
        <p14:creationId xmlns:p14="http://schemas.microsoft.com/office/powerpoint/2010/main" val="1080493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اختيار قنوات الاتصال </a:t>
            </a:r>
            <a:endParaRPr lang="en-US" dirty="0"/>
          </a:p>
        </p:txBody>
      </p:sp>
      <p:sp>
        <p:nvSpPr>
          <p:cNvPr id="3" name="Content Placeholder 2"/>
          <p:cNvSpPr>
            <a:spLocks noGrp="1"/>
          </p:cNvSpPr>
          <p:nvPr>
            <p:ph idx="1"/>
          </p:nvPr>
        </p:nvSpPr>
        <p:spPr/>
        <p:txBody>
          <a:bodyPr/>
          <a:lstStyle/>
          <a:p>
            <a:pPr algn="r" rtl="1"/>
            <a:r>
              <a:rPr lang="ar-SA" dirty="0" smtClean="0"/>
              <a:t>الاختيار يكون من بين قنوات شخصية أو قنوات غير شخصية.</a:t>
            </a:r>
          </a:p>
          <a:p>
            <a:pPr algn="r" rtl="1"/>
            <a:r>
              <a:rPr lang="ar-SA" dirty="0" smtClean="0">
                <a:solidFill>
                  <a:srgbClr val="FF0000"/>
                </a:solidFill>
              </a:rPr>
              <a:t>قنوات الاتصال الشخصية </a:t>
            </a:r>
            <a:r>
              <a:rPr lang="ar-SA" dirty="0" smtClean="0"/>
              <a:t>: حيث يقوم شخصان أو اكثر بالتواصل بشكل مباشر</a:t>
            </a:r>
            <a:r>
              <a:rPr lang="ar-AE" dirty="0" smtClean="0"/>
              <a:t>، </a:t>
            </a:r>
            <a:r>
              <a:rPr lang="ar-SA" dirty="0" smtClean="0"/>
              <a:t>اما وجها لوجه او عبر الهاتف او من خلال البريد ( العادي او الالكتروني) او من خلال محادثة عبر الشبكة الرقمية </a:t>
            </a:r>
          </a:p>
          <a:p>
            <a:pPr algn="r" rtl="1"/>
            <a:r>
              <a:rPr lang="ar-SA" dirty="0" smtClean="0"/>
              <a:t>تعتبر اكثر فعالىة كونها تسمح بالمخاطبة الشخصية و الحصول على التغذية بشكل مباشر.</a:t>
            </a:r>
          </a:p>
          <a:p>
            <a:pPr algn="r" rtl="1"/>
            <a:r>
              <a:rPr lang="ar-SA" dirty="0" smtClean="0"/>
              <a:t>بعض هذه القنوات تسيطر علىها المنظمة  مثل القوى البيعية، في حين ان بعضها خارج السيطرة مثل رأي خبراء في المنتج و الجهات التي ترعى حقوق المستهلكين </a:t>
            </a:r>
            <a:r>
              <a:rPr lang="ar-AE" dirty="0" smtClean="0"/>
              <a:t>و </a:t>
            </a:r>
            <a:r>
              <a:rPr lang="ar-SA" dirty="0" smtClean="0"/>
              <a:t>وكلاء البيع. وكذلك قد تأتي النصائح من الجيران و الاصدقاء و افراد العائلة و زملاء العمل. و من اهمها كلمة الفم المنقولة.</a:t>
            </a:r>
          </a:p>
          <a:p>
            <a:pPr algn="r" rtl="1"/>
            <a:r>
              <a:rPr lang="ar-SA" dirty="0" smtClean="0"/>
              <a:t>التأثير الشخصي يكون اقوى عندما تكون السلع</a:t>
            </a:r>
            <a:r>
              <a:rPr lang="ar-AE" dirty="0" smtClean="0"/>
              <a:t>ة</a:t>
            </a:r>
            <a:r>
              <a:rPr lang="ar-SA" dirty="0" smtClean="0"/>
              <a:t> مرتفع</a:t>
            </a:r>
            <a:r>
              <a:rPr lang="ar-AE" dirty="0" smtClean="0"/>
              <a:t>ة</a:t>
            </a:r>
            <a:r>
              <a:rPr lang="ar-SA" dirty="0" smtClean="0"/>
              <a:t> الثمن ، </a:t>
            </a:r>
            <a:r>
              <a:rPr lang="ar-AE" dirty="0" smtClean="0"/>
              <a:t>و </a:t>
            </a:r>
            <a:r>
              <a:rPr lang="ar-SA" dirty="0" smtClean="0"/>
              <a:t>على درجة </a:t>
            </a:r>
            <a:r>
              <a:rPr lang="ar-AE" dirty="0" smtClean="0"/>
              <a:t>عالىة </a:t>
            </a:r>
            <a:r>
              <a:rPr lang="ar-SA" dirty="0" smtClean="0"/>
              <a:t>من المخاطرة، و استخدامها واضح للاخرين     </a:t>
            </a:r>
            <a:endParaRPr lang="en-US" dirty="0"/>
          </a:p>
        </p:txBody>
      </p:sp>
      <p:sp>
        <p:nvSpPr>
          <p:cNvPr id="5" name="Date Placeholder 4"/>
          <p:cNvSpPr>
            <a:spLocks noGrp="1"/>
          </p:cNvSpPr>
          <p:nvPr>
            <p:ph type="dt" sz="half" idx="10"/>
          </p:nvPr>
        </p:nvSpPr>
        <p:spPr/>
        <p:txBody>
          <a:bodyPr/>
          <a:lstStyle/>
          <a:p>
            <a:fld id="{65DBD38B-85A3-476E-B935-5636782CE4B0}" type="datetime2">
              <a:rPr lang="en-US" smtClean="0"/>
              <a:t>Monday, 6 April, 2020</a:t>
            </a:fld>
            <a:endParaRPr lang="en-US"/>
          </a:p>
        </p:txBody>
      </p:sp>
    </p:spTree>
    <p:extLst>
      <p:ext uri="{BB962C8B-B14F-4D97-AF65-F5344CB8AC3E}">
        <p14:creationId xmlns:p14="http://schemas.microsoft.com/office/powerpoint/2010/main" val="3674560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اختيار </a:t>
            </a:r>
            <a:r>
              <a:rPr lang="ar-SA" dirty="0"/>
              <a:t>قنوات </a:t>
            </a:r>
            <a:r>
              <a:rPr lang="ar-SA" dirty="0" smtClean="0"/>
              <a:t>الاتصال</a:t>
            </a:r>
            <a:r>
              <a:rPr lang="ar-AE" dirty="0" smtClean="0"/>
              <a:t>: </a:t>
            </a:r>
            <a:r>
              <a:rPr lang="ar-SA" dirty="0">
                <a:solidFill>
                  <a:srgbClr val="009900"/>
                </a:solidFill>
              </a:rPr>
              <a:t>قنوات الاتصال الغير شخصية</a:t>
            </a:r>
            <a:r>
              <a:rPr lang="ar-SA" dirty="0" smtClean="0">
                <a:solidFill>
                  <a:srgbClr val="009900"/>
                </a:solidFill>
              </a:rPr>
              <a:t>  </a:t>
            </a:r>
            <a:endParaRPr lang="en-US" dirty="0">
              <a:solidFill>
                <a:srgbClr val="009900"/>
              </a:solidFill>
            </a:endParaRPr>
          </a:p>
        </p:txBody>
      </p:sp>
      <p:sp>
        <p:nvSpPr>
          <p:cNvPr id="3" name="Content Placeholder 2"/>
          <p:cNvSpPr>
            <a:spLocks noGrp="1"/>
          </p:cNvSpPr>
          <p:nvPr>
            <p:ph idx="1"/>
          </p:nvPr>
        </p:nvSpPr>
        <p:spPr/>
        <p:txBody>
          <a:bodyPr/>
          <a:lstStyle/>
          <a:p>
            <a:pPr algn="r" rtl="1"/>
            <a:r>
              <a:rPr lang="ar-SA" dirty="0" smtClean="0">
                <a:solidFill>
                  <a:srgbClr val="FF0000"/>
                </a:solidFill>
              </a:rPr>
              <a:t>قنوات الاتصال الغير شخصية: </a:t>
            </a:r>
            <a:r>
              <a:rPr lang="ar-SA" dirty="0" smtClean="0"/>
              <a:t>لا تتضمن تغذية راجعة او تواصل شخصي و هي تشمل جوانب مثل :</a:t>
            </a:r>
          </a:p>
          <a:p>
            <a:pPr algn="r" rtl="1"/>
            <a:r>
              <a:rPr lang="ar-SA" dirty="0" smtClean="0">
                <a:solidFill>
                  <a:srgbClr val="FF0000"/>
                </a:solidFill>
              </a:rPr>
              <a:t> </a:t>
            </a:r>
            <a:r>
              <a:rPr lang="ar-SA" dirty="0" smtClean="0">
                <a:solidFill>
                  <a:srgbClr val="002060"/>
                </a:solidFill>
              </a:rPr>
              <a:t>الوسائل الاعلامية الرئيسة:</a:t>
            </a:r>
            <a:r>
              <a:rPr lang="ar-SA" dirty="0" smtClean="0">
                <a:solidFill>
                  <a:srgbClr val="FF0000"/>
                </a:solidFill>
              </a:rPr>
              <a:t> </a:t>
            </a:r>
            <a:r>
              <a:rPr lang="ar-SA" sz="2000" dirty="0" smtClean="0"/>
              <a:t>المطبوعة</a:t>
            </a:r>
            <a:r>
              <a:rPr lang="ar-AE" sz="2000" dirty="0" smtClean="0"/>
              <a:t> </a:t>
            </a:r>
            <a:r>
              <a:rPr lang="ar-SA" sz="2000" dirty="0" smtClean="0"/>
              <a:t>(جرائد، مجلات،</a:t>
            </a:r>
            <a:r>
              <a:rPr lang="ar-AE" sz="2000" dirty="0" smtClean="0"/>
              <a:t> </a:t>
            </a:r>
            <a:r>
              <a:rPr lang="ar-SA" sz="2000" dirty="0" smtClean="0"/>
              <a:t>بريد مباشر)</a:t>
            </a:r>
            <a:r>
              <a:rPr lang="ar-AE" sz="2000" dirty="0" smtClean="0"/>
              <a:t> </a:t>
            </a:r>
            <a:r>
              <a:rPr lang="ar-SA" sz="2000" dirty="0" smtClean="0"/>
              <a:t>و المذاعة</a:t>
            </a:r>
            <a:r>
              <a:rPr lang="ar-AE" sz="2000" dirty="0" smtClean="0"/>
              <a:t> </a:t>
            </a:r>
            <a:r>
              <a:rPr lang="ar-SA" sz="2000" dirty="0" smtClean="0"/>
              <a:t>( تلفزيون/</a:t>
            </a:r>
            <a:r>
              <a:rPr lang="ar-AE" sz="2000" dirty="0" smtClean="0"/>
              <a:t> </a:t>
            </a:r>
            <a:r>
              <a:rPr lang="ar-SA" sz="2000" dirty="0" smtClean="0"/>
              <a:t>راديو) و المعروضة</a:t>
            </a:r>
            <a:r>
              <a:rPr lang="ar-AE" sz="2000" dirty="0" smtClean="0"/>
              <a:t> </a:t>
            </a:r>
            <a:r>
              <a:rPr lang="ar-SA" sz="2000" dirty="0" smtClean="0"/>
              <a:t>(اللوحات الجدارية</a:t>
            </a:r>
            <a:r>
              <a:rPr lang="ar-AE" sz="2000" dirty="0" smtClean="0"/>
              <a:t> </a:t>
            </a:r>
            <a:r>
              <a:rPr lang="ar-SA" sz="2000" dirty="0" smtClean="0"/>
              <a:t>/ اللوحات المضاءة) و الرقمية</a:t>
            </a:r>
            <a:r>
              <a:rPr lang="ar-AE" sz="2000" dirty="0" smtClean="0"/>
              <a:t> </a:t>
            </a:r>
            <a:r>
              <a:rPr lang="ar-SA" sz="2000" dirty="0" smtClean="0"/>
              <a:t>(البريد الالكتروني/ موقع المنظمة الرقمي/ شبكات التواصل الاجتماعي)</a:t>
            </a:r>
          </a:p>
          <a:p>
            <a:pPr algn="r" rtl="1"/>
            <a:r>
              <a:rPr lang="ar-SA" sz="2000" dirty="0" smtClean="0">
                <a:solidFill>
                  <a:srgbClr val="002060"/>
                </a:solidFill>
              </a:rPr>
              <a:t>الجوانب الم</a:t>
            </a:r>
            <a:r>
              <a:rPr lang="ar-SA" sz="2000" dirty="0">
                <a:solidFill>
                  <a:srgbClr val="002060"/>
                </a:solidFill>
              </a:rPr>
              <a:t>ل</a:t>
            </a:r>
            <a:r>
              <a:rPr lang="ar-SA" sz="2000" dirty="0" smtClean="0">
                <a:solidFill>
                  <a:srgbClr val="002060"/>
                </a:solidFill>
              </a:rPr>
              <a:t>موسة </a:t>
            </a:r>
            <a:r>
              <a:rPr lang="en-US" sz="2000" dirty="0" smtClean="0">
                <a:solidFill>
                  <a:srgbClr val="002060"/>
                </a:solidFill>
              </a:rPr>
              <a:t>Atmospheres</a:t>
            </a:r>
            <a:r>
              <a:rPr lang="ar-SA" sz="2000" dirty="0" smtClean="0">
                <a:solidFill>
                  <a:srgbClr val="002060"/>
                </a:solidFill>
              </a:rPr>
              <a:t>:</a:t>
            </a:r>
            <a:r>
              <a:rPr lang="ar-SA" sz="2000" dirty="0" smtClean="0">
                <a:solidFill>
                  <a:srgbClr val="FF0000"/>
                </a:solidFill>
              </a:rPr>
              <a:t> </a:t>
            </a:r>
            <a:r>
              <a:rPr lang="ar-SA" sz="2000" dirty="0" smtClean="0"/>
              <a:t> التصميم المادي للموقع والبيئة  داخل المحلات و دور العروض التسويقية  و التي تعزز معرفة المستهلك و تقوده نحو الشراء. ( تصميم و ديكورات الاسواق مثل سوق ابن بطوطة في دبي او مول دبي او مول الامارات). </a:t>
            </a:r>
          </a:p>
          <a:p>
            <a:pPr algn="r" rtl="1"/>
            <a:r>
              <a:rPr lang="ar-SA" sz="2000" dirty="0" smtClean="0">
                <a:solidFill>
                  <a:srgbClr val="002060"/>
                </a:solidFill>
              </a:rPr>
              <a:t>المناسبات </a:t>
            </a:r>
            <a:r>
              <a:rPr lang="en-US" sz="2000" dirty="0" smtClean="0">
                <a:solidFill>
                  <a:srgbClr val="002060"/>
                </a:solidFill>
              </a:rPr>
              <a:t>Events</a:t>
            </a:r>
            <a:r>
              <a:rPr lang="ar-SA" sz="2000" dirty="0" smtClean="0">
                <a:solidFill>
                  <a:srgbClr val="002060"/>
                </a:solidFill>
              </a:rPr>
              <a:t>:  </a:t>
            </a:r>
            <a:r>
              <a:rPr lang="ar-SA" sz="2000" dirty="0" smtClean="0"/>
              <a:t>هي ترتيبات مصممة لتوصيل رساله للجمهور المستهدف مثل التصريحات الاعلامية و ما يلازمها من مؤتمرات اعلامية و كذلك حفل الافتتاح او الاحتفالىة بالذكر</a:t>
            </a:r>
            <a:r>
              <a:rPr lang="ar-AE" sz="2000" dirty="0" smtClean="0"/>
              <a:t>ى</a:t>
            </a:r>
            <a:r>
              <a:rPr lang="ar-SA" sz="2000" dirty="0" smtClean="0"/>
              <a:t> المائة </a:t>
            </a:r>
            <a:r>
              <a:rPr lang="ar-AE" sz="2000" dirty="0" smtClean="0"/>
              <a:t>مثلا</a:t>
            </a:r>
            <a:endParaRPr lang="ar-SA" sz="2000" dirty="0" smtClean="0"/>
          </a:p>
          <a:p>
            <a:pPr marL="0" indent="0" algn="r" rtl="1">
              <a:buNone/>
            </a:pPr>
            <a:r>
              <a:rPr lang="ar-SA" sz="2000" dirty="0" smtClean="0"/>
              <a:t>استخدام وسائل الاتصال الجماهيري يكون له تأثير غير مباشر من خلال احداث الاتصال الشخصي. تبدا الاتصالات من اي وسيلة جماهيرية لقادة الرأي الذين بدورهم ينقلون الخبر للتابعين. </a:t>
            </a:r>
            <a:endParaRPr lang="en-US" sz="2000" dirty="0"/>
          </a:p>
        </p:txBody>
      </p:sp>
      <p:sp>
        <p:nvSpPr>
          <p:cNvPr id="5" name="Date Placeholder 4"/>
          <p:cNvSpPr>
            <a:spLocks noGrp="1"/>
          </p:cNvSpPr>
          <p:nvPr>
            <p:ph type="dt" sz="half" idx="10"/>
          </p:nvPr>
        </p:nvSpPr>
        <p:spPr/>
        <p:txBody>
          <a:bodyPr/>
          <a:lstStyle/>
          <a:p>
            <a:fld id="{150A8969-E21C-4184-B432-2C571CB3C27E}" type="datetime2">
              <a:rPr lang="en-US" smtClean="0"/>
              <a:t>Monday, 6 April, 2020</a:t>
            </a:fld>
            <a:endParaRPr lang="en-US"/>
          </a:p>
        </p:txBody>
      </p:sp>
    </p:spTree>
    <p:extLst>
      <p:ext uri="{BB962C8B-B14F-4D97-AF65-F5344CB8AC3E}">
        <p14:creationId xmlns:p14="http://schemas.microsoft.com/office/powerpoint/2010/main" val="2431918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اختيار </a:t>
            </a:r>
            <a:r>
              <a:rPr lang="ar-AE" dirty="0" smtClean="0"/>
              <a:t>ال</a:t>
            </a:r>
            <a:r>
              <a:rPr lang="ar-SA" dirty="0" smtClean="0"/>
              <a:t>مصدر </a:t>
            </a:r>
            <a:r>
              <a:rPr lang="ar-AE" dirty="0" smtClean="0"/>
              <a:t>لتوصيل</a:t>
            </a:r>
            <a:r>
              <a:rPr lang="ar-SA" dirty="0" smtClean="0"/>
              <a:t> الرسالة</a:t>
            </a:r>
            <a:endParaRPr lang="en-US" dirty="0"/>
          </a:p>
        </p:txBody>
      </p:sp>
      <p:sp>
        <p:nvSpPr>
          <p:cNvPr id="3" name="Content Placeholder 2"/>
          <p:cNvSpPr>
            <a:spLocks noGrp="1"/>
          </p:cNvSpPr>
          <p:nvPr>
            <p:ph idx="1"/>
          </p:nvPr>
        </p:nvSpPr>
        <p:spPr/>
        <p:txBody>
          <a:bodyPr/>
          <a:lstStyle/>
          <a:p>
            <a:pPr algn="r" rtl="1"/>
            <a:r>
              <a:rPr lang="ar-SA" dirty="0" smtClean="0"/>
              <a:t>تأثير الرسالة على المتلقي يت</a:t>
            </a:r>
            <a:r>
              <a:rPr lang="ar-AE" dirty="0" smtClean="0"/>
              <a:t>أ</a:t>
            </a:r>
            <a:r>
              <a:rPr lang="ar-SA" dirty="0" smtClean="0"/>
              <a:t>ثر ايضا بمصدر الخبر او الطرف الذي اوصل الرسالة.</a:t>
            </a:r>
          </a:p>
          <a:p>
            <a:pPr algn="r" rtl="1"/>
            <a:r>
              <a:rPr lang="ar-SA" dirty="0" smtClean="0"/>
              <a:t>الرسائل التي تصل من خلال الاطراف ذات المصداقية هي الاكثر اقناعا. لذا تميل المنظمات الى الاستعانة بمقدمي الرعاية الطبية او اطباء الاسنان كخبراء في تقديم النصائح في استخدام منتجات او ممارسات تنطوي على المخاطر ( مثال : اسباب الاصابة بالانفلونزا / اهمية تنظيف الاسنان لتجنب التهاب اللثة)</a:t>
            </a:r>
          </a:p>
          <a:p>
            <a:pPr algn="r" rtl="1"/>
            <a:r>
              <a:rPr lang="ar-SA" dirty="0" smtClean="0"/>
              <a:t>ايضا يتم الاستعانة بالمشاهير سواء في مجالات الرياضة او الفنون ( ممثلين/ موسقيين/ و ايضا شخصيات كرتونية) </a:t>
            </a:r>
          </a:p>
          <a:p>
            <a:pPr algn="r" rtl="1"/>
            <a:r>
              <a:rPr lang="ar-SA" dirty="0" smtClean="0"/>
              <a:t>انما لابد من تحري الحذر عند اختيار من يمثل العلامة التجارية في اذهان و عقول المستهلكين. اذا ان الحياه الشخصية لهولاء و الاخبار السلبية قد تؤثر على العلامات التجارية التي اصبحوا مقرونين بها. </a:t>
            </a:r>
            <a:endParaRPr lang="en-US" dirty="0"/>
          </a:p>
        </p:txBody>
      </p:sp>
      <p:sp>
        <p:nvSpPr>
          <p:cNvPr id="5" name="Date Placeholder 4"/>
          <p:cNvSpPr>
            <a:spLocks noGrp="1"/>
          </p:cNvSpPr>
          <p:nvPr>
            <p:ph type="dt" sz="half" idx="10"/>
          </p:nvPr>
        </p:nvSpPr>
        <p:spPr/>
        <p:txBody>
          <a:bodyPr/>
          <a:lstStyle/>
          <a:p>
            <a:fld id="{4535315D-6AED-469B-9BE1-734C19D4D56A}" type="datetime2">
              <a:rPr lang="en-US" smtClean="0"/>
              <a:t>Monday, 6 April, 2020</a:t>
            </a:fld>
            <a:endParaRPr lang="en-US"/>
          </a:p>
        </p:txBody>
      </p:sp>
    </p:spTree>
    <p:extLst>
      <p:ext uri="{BB962C8B-B14F-4D97-AF65-F5344CB8AC3E}">
        <p14:creationId xmlns:p14="http://schemas.microsoft.com/office/powerpoint/2010/main" val="108813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685800"/>
            <a:ext cx="7086600" cy="6035039"/>
          </a:xfrm>
          <a:prstGeom prst="rect">
            <a:avLst/>
          </a:prstGeom>
        </p:spPr>
      </p:pic>
      <p:sp>
        <p:nvSpPr>
          <p:cNvPr id="4" name="Date Placeholder 3"/>
          <p:cNvSpPr>
            <a:spLocks noGrp="1"/>
          </p:cNvSpPr>
          <p:nvPr>
            <p:ph type="dt" sz="half" idx="10"/>
          </p:nvPr>
        </p:nvSpPr>
        <p:spPr/>
        <p:txBody>
          <a:bodyPr/>
          <a:lstStyle/>
          <a:p>
            <a:fld id="{927147E7-6110-45F5-9FD0-39633111F481}" type="datetime2">
              <a:rPr lang="en-US" smtClean="0"/>
              <a:t>Monday, 6 April, 2020</a:t>
            </a:fld>
            <a:endParaRPr lang="en-US"/>
          </a:p>
        </p:txBody>
      </p:sp>
    </p:spTree>
    <p:extLst>
      <p:ext uri="{BB962C8B-B14F-4D97-AF65-F5344CB8AC3E}">
        <p14:creationId xmlns:p14="http://schemas.microsoft.com/office/powerpoint/2010/main" val="445057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75" y="990600"/>
            <a:ext cx="26479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32455"/>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32455"/>
            <a:ext cx="235267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2379" y="2833687"/>
            <a:ext cx="48101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331" y="2801842"/>
            <a:ext cx="30956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300198"/>
            <a:ext cx="3248025" cy="210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4509" y="4654881"/>
            <a:ext cx="1743075" cy="174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463391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fld id="{D76C3D77-EAC1-46F0-9666-5F66D2AB1C99}" type="datetime2">
              <a:rPr lang="en-US" smtClean="0"/>
              <a:t>Monday, 6 April, 2020</a:t>
            </a:fld>
            <a:endParaRPr lang="en-US"/>
          </a:p>
        </p:txBody>
      </p:sp>
    </p:spTree>
    <p:extLst>
      <p:ext uri="{BB962C8B-B14F-4D97-AF65-F5344CB8AC3E}">
        <p14:creationId xmlns:p14="http://schemas.microsoft.com/office/powerpoint/2010/main" val="2713283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smtClean="0"/>
              <a:t>التغذية الراجعة </a:t>
            </a:r>
            <a:endParaRPr lang="en-US" dirty="0"/>
          </a:p>
        </p:txBody>
      </p:sp>
      <p:sp>
        <p:nvSpPr>
          <p:cNvPr id="3" name="Content Placeholder 2"/>
          <p:cNvSpPr>
            <a:spLocks noGrp="1"/>
          </p:cNvSpPr>
          <p:nvPr>
            <p:ph idx="1"/>
          </p:nvPr>
        </p:nvSpPr>
        <p:spPr/>
        <p:txBody>
          <a:bodyPr/>
          <a:lstStyle/>
          <a:p>
            <a:pPr algn="r" rtl="1"/>
            <a:r>
              <a:rPr lang="ar-SA" dirty="0" smtClean="0"/>
              <a:t>بعد ارسال الرسالة لابد للمرسل من تحري تأثيرها على الجمهور المستهدف و يشمل ذلك سؤالهم حول اذا ما كانوا يتذكرون من الرسالة و ماذا يتذكرون بالضبط و كم مرة شاهدوا او استمعوا لها و ما هي مشاعرهم تجاه الرسالة و مواقفهم السابقة و اللاحقة تجاه المنتج قبل و بعد الرسالة </a:t>
            </a:r>
          </a:p>
          <a:p>
            <a:pPr algn="r" rtl="1"/>
            <a:r>
              <a:rPr lang="ar-SA" dirty="0" smtClean="0"/>
              <a:t>ايضا يقو</a:t>
            </a:r>
            <a:r>
              <a:rPr lang="ar-AE" dirty="0" smtClean="0"/>
              <a:t>م</a:t>
            </a:r>
            <a:r>
              <a:rPr lang="ar-SA" dirty="0" smtClean="0"/>
              <a:t> المتصل </a:t>
            </a:r>
            <a:r>
              <a:rPr lang="ar-AE" dirty="0" smtClean="0"/>
              <a:t>ب</a:t>
            </a:r>
            <a:r>
              <a:rPr lang="ar-SA" dirty="0" smtClean="0"/>
              <a:t>قياس الاثر بشكل سلوكي. اي يتم احتساب الفروقات في ارقام المبيعات او التساؤلات التي وردت للمنظمة عقب بث الرسالة او عدد الزوار للموقع الالكتروني او للفروع التابعة للمنظمة.</a:t>
            </a:r>
          </a:p>
          <a:p>
            <a:pPr algn="r" rtl="1"/>
            <a:r>
              <a:rPr lang="ar-SA" dirty="0" smtClean="0"/>
              <a:t>على ضوء التغذية الراجعة يمكن احداث بعض التغييرات في الرسالة او اي من جوانبها لاحداث الاثر المطلوب . شركات الطيران تعمل على استقصاء اراء المسافرين بعد عودتهم و تسأل عن جوانب الخدمة منذ اللحظة الاول</a:t>
            </a:r>
            <a:r>
              <a:rPr lang="ar-AE" dirty="0" smtClean="0"/>
              <a:t>ى</a:t>
            </a:r>
            <a:r>
              <a:rPr lang="ar-SA" dirty="0" smtClean="0"/>
              <a:t> ( حجز التذاكر و حتى اللحظة الاخيرة و الهبوط من الطائرة). </a:t>
            </a:r>
            <a:endParaRPr lang="en-US" dirty="0"/>
          </a:p>
        </p:txBody>
      </p:sp>
      <p:sp>
        <p:nvSpPr>
          <p:cNvPr id="5" name="Date Placeholder 4"/>
          <p:cNvSpPr>
            <a:spLocks noGrp="1"/>
          </p:cNvSpPr>
          <p:nvPr>
            <p:ph type="dt" sz="half" idx="10"/>
          </p:nvPr>
        </p:nvSpPr>
        <p:spPr/>
        <p:txBody>
          <a:bodyPr/>
          <a:lstStyle/>
          <a:p>
            <a:fld id="{804BB294-BE0F-4ADA-9F46-78D1AC9070E2}" type="datetime2">
              <a:rPr lang="en-US" smtClean="0"/>
              <a:t>Monday, 6 April, 2020</a:t>
            </a:fld>
            <a:endParaRPr lang="en-US"/>
          </a:p>
        </p:txBody>
      </p:sp>
    </p:spTree>
    <p:extLst>
      <p:ext uri="{BB962C8B-B14F-4D97-AF65-F5344CB8AC3E}">
        <p14:creationId xmlns:p14="http://schemas.microsoft.com/office/powerpoint/2010/main" val="13120060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a:t>طرق تقدير الموازنة الترويجية</a:t>
            </a:r>
            <a:endParaRPr lang="en-US" dirty="0"/>
          </a:p>
        </p:txBody>
      </p:sp>
      <p:sp>
        <p:nvSpPr>
          <p:cNvPr id="3" name="Content Placeholder 2"/>
          <p:cNvSpPr>
            <a:spLocks noGrp="1"/>
          </p:cNvSpPr>
          <p:nvPr>
            <p:ph idx="1"/>
          </p:nvPr>
        </p:nvSpPr>
        <p:spPr/>
        <p:txBody>
          <a:bodyPr>
            <a:normAutofit lnSpcReduction="10000"/>
          </a:bodyPr>
          <a:lstStyle/>
          <a:p>
            <a:pPr algn="r" rtl="1"/>
            <a:r>
              <a:rPr lang="ar-JO" dirty="0" smtClean="0"/>
              <a:t>هناك اربع طرق لتحديد الموازنة الخاصة بالجهود الترويجية تتدرج من الاس</a:t>
            </a:r>
            <a:r>
              <a:rPr lang="ar-AE" dirty="0" smtClean="0"/>
              <a:t>وأ</a:t>
            </a:r>
            <a:r>
              <a:rPr lang="ar-JO" dirty="0" smtClean="0"/>
              <a:t> </a:t>
            </a:r>
            <a:r>
              <a:rPr lang="ar-AE" dirty="0" smtClean="0"/>
              <a:t>الى</a:t>
            </a:r>
            <a:r>
              <a:rPr lang="ar-JO" dirty="0" smtClean="0"/>
              <a:t> الافضل</a:t>
            </a:r>
          </a:p>
          <a:p>
            <a:pPr algn="r" rtl="1"/>
            <a:r>
              <a:rPr lang="ar-JO" dirty="0" smtClean="0">
                <a:solidFill>
                  <a:srgbClr val="FF0000"/>
                </a:solidFill>
              </a:rPr>
              <a:t>1) طريقة </a:t>
            </a:r>
            <a:r>
              <a:rPr lang="ar-JO" dirty="0">
                <a:solidFill>
                  <a:srgbClr val="FF0000"/>
                </a:solidFill>
              </a:rPr>
              <a:t>المقدار </a:t>
            </a:r>
            <a:r>
              <a:rPr lang="ar-JO" dirty="0" smtClean="0">
                <a:solidFill>
                  <a:srgbClr val="FF0000"/>
                </a:solidFill>
              </a:rPr>
              <a:t>المتاح  </a:t>
            </a:r>
            <a:r>
              <a:rPr lang="en-US" sz="2000" dirty="0"/>
              <a:t>affordable Method</a:t>
            </a:r>
            <a:r>
              <a:rPr lang="ar-JO" sz="2000" dirty="0"/>
              <a:t>   </a:t>
            </a:r>
          </a:p>
          <a:p>
            <a:pPr algn="r" rtl="1"/>
            <a:r>
              <a:rPr lang="ar-JO" dirty="0" smtClean="0"/>
              <a:t>هذه الطريقة هي الاس</a:t>
            </a:r>
            <a:r>
              <a:rPr lang="ar-AE" dirty="0" smtClean="0"/>
              <a:t>وأ</a:t>
            </a:r>
            <a:r>
              <a:rPr lang="ar-JO" dirty="0" smtClean="0"/>
              <a:t> اذ تقوم المنظمة بتحديد الموازنة الترويجية حسب المقدار التي تعتقد انه بمقدورها تخصيصه للترويج. وعادة ما تلجأ المنظمات الصغيرة لهذه الطريقة مبررة ذلك بانها لا تستطيع الانفاق على الاعلان اكثر من ذلك.</a:t>
            </a:r>
          </a:p>
          <a:p>
            <a:pPr algn="r" rtl="1"/>
            <a:r>
              <a:rPr lang="ar-JO" dirty="0" smtClean="0"/>
              <a:t>يتم اقتطاع النفقات من الايراد المتحصل من المبيعات و تشمل النفقات (التكالىف الكلية و التشغيلية وكلفة رأس المال) و مما يتبقى يتم تحديد مبلغ للاعلان.</a:t>
            </a:r>
          </a:p>
          <a:p>
            <a:pPr algn="r" rtl="1"/>
            <a:r>
              <a:rPr lang="ar-JO" dirty="0" smtClean="0"/>
              <a:t>هذه الطريقة لا تعتبر مثالىة كونها تتجاهل اثر الاعلان على المبيعات. ولا تعطي الاول</a:t>
            </a:r>
            <a:r>
              <a:rPr lang="ar-AE" dirty="0" smtClean="0"/>
              <a:t>و</a:t>
            </a:r>
            <a:r>
              <a:rPr lang="ar-JO" dirty="0" smtClean="0"/>
              <a:t>ية للانفاق على الترويج مع الحاجة لذلك في بعض المواقف.</a:t>
            </a:r>
          </a:p>
          <a:p>
            <a:pPr algn="r" rtl="1"/>
            <a:r>
              <a:rPr lang="ar-JO" dirty="0" smtClean="0"/>
              <a:t>كذلك تؤدي الى حالة عدم التأكد بالنسبة </a:t>
            </a:r>
            <a:r>
              <a:rPr lang="ar-AE" dirty="0" smtClean="0"/>
              <a:t>ل</a:t>
            </a:r>
            <a:r>
              <a:rPr lang="ar-JO" dirty="0" smtClean="0"/>
              <a:t>لموازنة السنوية مما يعيق التخطيط الطويل الامد. </a:t>
            </a:r>
          </a:p>
          <a:p>
            <a:pPr algn="r" rtl="1"/>
            <a:r>
              <a:rPr lang="ar-JO" dirty="0" smtClean="0"/>
              <a:t>ايضا قد تؤدي الى عدم الانفاق الكافي على الترويج. </a:t>
            </a:r>
            <a:endParaRPr lang="en-US" dirty="0"/>
          </a:p>
        </p:txBody>
      </p:sp>
      <p:sp>
        <p:nvSpPr>
          <p:cNvPr id="5" name="Date Placeholder 4"/>
          <p:cNvSpPr>
            <a:spLocks noGrp="1"/>
          </p:cNvSpPr>
          <p:nvPr>
            <p:ph type="dt" sz="half" idx="10"/>
          </p:nvPr>
        </p:nvSpPr>
        <p:spPr/>
        <p:txBody>
          <a:bodyPr/>
          <a:lstStyle/>
          <a:p>
            <a:fld id="{C6C16F79-B5BB-476A-B82C-9C6DC2D1BD48}" type="datetime2">
              <a:rPr lang="en-US" smtClean="0"/>
              <a:t>Monday, 6 April, 2020</a:t>
            </a:fld>
            <a:endParaRPr lang="en-US"/>
          </a:p>
        </p:txBody>
      </p:sp>
    </p:spTree>
    <p:extLst>
      <p:ext uri="{BB962C8B-B14F-4D97-AF65-F5344CB8AC3E}">
        <p14:creationId xmlns:p14="http://schemas.microsoft.com/office/powerpoint/2010/main" val="1196494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طرق تقدير الموازنة الترويجية</a:t>
            </a:r>
            <a:endParaRPr lang="en-US" dirty="0"/>
          </a:p>
        </p:txBody>
      </p:sp>
      <p:sp>
        <p:nvSpPr>
          <p:cNvPr id="3" name="Content Placeholder 2"/>
          <p:cNvSpPr>
            <a:spLocks noGrp="1"/>
          </p:cNvSpPr>
          <p:nvPr>
            <p:ph idx="1"/>
          </p:nvPr>
        </p:nvSpPr>
        <p:spPr>
          <a:xfrm>
            <a:off x="457200" y="1447800"/>
            <a:ext cx="8229600" cy="5029200"/>
          </a:xfrm>
        </p:spPr>
        <p:txBody>
          <a:bodyPr>
            <a:normAutofit fontScale="85000" lnSpcReduction="20000"/>
          </a:bodyPr>
          <a:lstStyle/>
          <a:p>
            <a:pPr algn="r" rtl="1"/>
            <a:r>
              <a:rPr lang="ar-JO" dirty="0" smtClean="0">
                <a:solidFill>
                  <a:srgbClr val="FF0000"/>
                </a:solidFill>
              </a:rPr>
              <a:t>2) نسبة من المبيعات </a:t>
            </a:r>
            <a:r>
              <a:rPr lang="en-US" sz="2000" dirty="0" smtClean="0"/>
              <a:t>Percentage-of-sales Method </a:t>
            </a:r>
          </a:p>
          <a:p>
            <a:pPr marL="0" indent="0" algn="r" rtl="1">
              <a:buNone/>
            </a:pPr>
            <a:r>
              <a:rPr lang="ar-JO" dirty="0" smtClean="0"/>
              <a:t>تحدد الموازنة كنسبة من المبيعات الحالىة او المستقبلية. أو</a:t>
            </a:r>
            <a:r>
              <a:rPr lang="ar-AE" dirty="0" smtClean="0"/>
              <a:t> </a:t>
            </a:r>
            <a:r>
              <a:rPr lang="ar-JO" dirty="0" smtClean="0"/>
              <a:t>كنسبة من سعر بيع الوحدة الواحدة من المنتج.</a:t>
            </a:r>
          </a:p>
          <a:p>
            <a:pPr marL="0" indent="0" algn="r" rtl="1">
              <a:buNone/>
            </a:pPr>
            <a:endParaRPr lang="ar-JO" dirty="0" smtClean="0"/>
          </a:p>
          <a:p>
            <a:pPr marL="0" indent="0" algn="r" rtl="1">
              <a:buNone/>
            </a:pPr>
            <a:r>
              <a:rPr lang="ar-JO" u="sng" dirty="0" smtClean="0">
                <a:solidFill>
                  <a:srgbClr val="002060"/>
                </a:solidFill>
              </a:rPr>
              <a:t>المزايا: </a:t>
            </a:r>
          </a:p>
          <a:p>
            <a:pPr marL="457200" indent="-457200" algn="r" rtl="1">
              <a:buFont typeface="+mj-lt"/>
              <a:buAutoNum type="arabicPeriod"/>
            </a:pPr>
            <a:r>
              <a:rPr lang="ar-JO" dirty="0" smtClean="0">
                <a:solidFill>
                  <a:srgbClr val="002060"/>
                </a:solidFill>
              </a:rPr>
              <a:t>السهولة في التطبيق</a:t>
            </a:r>
          </a:p>
          <a:p>
            <a:pPr marL="457200" indent="-457200" algn="r" rtl="1">
              <a:buFont typeface="+mj-lt"/>
              <a:buAutoNum type="arabicPeriod"/>
            </a:pPr>
            <a:r>
              <a:rPr lang="ar-JO" dirty="0" smtClean="0">
                <a:solidFill>
                  <a:srgbClr val="002060"/>
                </a:solidFill>
              </a:rPr>
              <a:t>تسمح للمدراء بالتفكير</a:t>
            </a:r>
            <a:r>
              <a:rPr lang="ar-AE" dirty="0" smtClean="0">
                <a:solidFill>
                  <a:srgbClr val="002060"/>
                </a:solidFill>
              </a:rPr>
              <a:t> </a:t>
            </a:r>
            <a:r>
              <a:rPr lang="ar-JO" dirty="0" smtClean="0">
                <a:solidFill>
                  <a:srgbClr val="002060"/>
                </a:solidFill>
              </a:rPr>
              <a:t>بالعلاقة بين النفقات الترويجية و سعر البيع و الارباح للوحدة الواحدة.</a:t>
            </a:r>
          </a:p>
          <a:p>
            <a:pPr algn="r" rtl="1">
              <a:buFontTx/>
              <a:buChar char="-"/>
            </a:pPr>
            <a:endParaRPr lang="ar-JO" dirty="0" smtClean="0">
              <a:solidFill>
                <a:srgbClr val="002060"/>
              </a:solidFill>
            </a:endParaRPr>
          </a:p>
          <a:p>
            <a:pPr marL="0" indent="0" algn="r" rtl="1">
              <a:buNone/>
            </a:pPr>
            <a:r>
              <a:rPr lang="ar-JO" u="sng" dirty="0" smtClean="0">
                <a:solidFill>
                  <a:srgbClr val="002060"/>
                </a:solidFill>
              </a:rPr>
              <a:t>العيوب:</a:t>
            </a:r>
          </a:p>
          <a:p>
            <a:pPr marL="0" indent="0" algn="r" rtl="1">
              <a:buNone/>
            </a:pPr>
            <a:endParaRPr lang="ar-JO" dirty="0" smtClean="0">
              <a:solidFill>
                <a:srgbClr val="002060"/>
              </a:solidFill>
            </a:endParaRPr>
          </a:p>
          <a:p>
            <a:pPr marL="457200" indent="-457200" algn="r" rtl="1">
              <a:buFont typeface="+mj-lt"/>
              <a:buAutoNum type="arabicPeriod"/>
            </a:pPr>
            <a:r>
              <a:rPr lang="ar-JO" dirty="0" smtClean="0">
                <a:solidFill>
                  <a:srgbClr val="002060"/>
                </a:solidFill>
              </a:rPr>
              <a:t>إلا انها لا زالت تنظر</a:t>
            </a:r>
            <a:r>
              <a:rPr lang="ar-AE" dirty="0" smtClean="0">
                <a:solidFill>
                  <a:srgbClr val="002060"/>
                </a:solidFill>
              </a:rPr>
              <a:t> </a:t>
            </a:r>
            <a:r>
              <a:rPr lang="ar-JO" dirty="0" smtClean="0">
                <a:solidFill>
                  <a:srgbClr val="002060"/>
                </a:solidFill>
              </a:rPr>
              <a:t>للمبيعات كسبب للترويج و ليس كنتيجة (منظورعكسي).</a:t>
            </a:r>
          </a:p>
          <a:p>
            <a:pPr marL="457200" indent="-457200" algn="r" rtl="1">
              <a:buFont typeface="+mj-lt"/>
              <a:buAutoNum type="arabicPeriod"/>
            </a:pPr>
            <a:r>
              <a:rPr lang="ar-JO" dirty="0" smtClean="0">
                <a:solidFill>
                  <a:srgbClr val="002060"/>
                </a:solidFill>
              </a:rPr>
              <a:t>تعتمد على توفر الموارد بدلا من التركيز على الفرص الخارجية</a:t>
            </a:r>
          </a:p>
          <a:p>
            <a:pPr marL="457200" indent="-457200" algn="r" rtl="1">
              <a:buFont typeface="+mj-lt"/>
              <a:buAutoNum type="arabicPeriod"/>
            </a:pPr>
            <a:r>
              <a:rPr lang="ar-JO" dirty="0" smtClean="0">
                <a:solidFill>
                  <a:srgbClr val="002060"/>
                </a:solidFill>
              </a:rPr>
              <a:t>قد تؤدي الى الحد من الانفاق في الوقت الذي تنخفض فيه المبيعات.</a:t>
            </a:r>
          </a:p>
          <a:p>
            <a:pPr marL="457200" indent="-457200" algn="r" rtl="1">
              <a:buFont typeface="+mj-lt"/>
              <a:buAutoNum type="arabicPeriod"/>
            </a:pPr>
            <a:r>
              <a:rPr lang="ar-JO" dirty="0" smtClean="0">
                <a:solidFill>
                  <a:srgbClr val="002060"/>
                </a:solidFill>
              </a:rPr>
              <a:t>تؤدي الى موازنة مختلفه كل عام تبعا لارقام المبيعات مما يعيق التخطيط طويل الامد.</a:t>
            </a:r>
          </a:p>
          <a:p>
            <a:pPr marL="457200" indent="-457200" algn="r" rtl="1">
              <a:buFont typeface="+mj-lt"/>
              <a:buAutoNum type="arabicPeriod"/>
            </a:pPr>
            <a:r>
              <a:rPr lang="ar-JO" dirty="0" smtClean="0">
                <a:solidFill>
                  <a:srgbClr val="002060"/>
                </a:solidFill>
              </a:rPr>
              <a:t>لا </a:t>
            </a:r>
            <a:r>
              <a:rPr lang="ar-AE" dirty="0" smtClean="0">
                <a:solidFill>
                  <a:srgbClr val="002060"/>
                </a:solidFill>
              </a:rPr>
              <a:t>ت</a:t>
            </a:r>
            <a:r>
              <a:rPr lang="ar-JO" dirty="0" smtClean="0">
                <a:solidFill>
                  <a:srgbClr val="002060"/>
                </a:solidFill>
              </a:rPr>
              <a:t>وجد طريقة معين</a:t>
            </a:r>
            <a:r>
              <a:rPr lang="ar-AE" dirty="0" smtClean="0">
                <a:solidFill>
                  <a:srgbClr val="002060"/>
                </a:solidFill>
              </a:rPr>
              <a:t>ة</a:t>
            </a:r>
            <a:r>
              <a:rPr lang="ar-JO" dirty="0" smtClean="0">
                <a:solidFill>
                  <a:srgbClr val="002060"/>
                </a:solidFill>
              </a:rPr>
              <a:t> لتحديد قيمة النسبة سو</a:t>
            </a:r>
            <a:r>
              <a:rPr lang="ar-AE" dirty="0" smtClean="0">
                <a:solidFill>
                  <a:srgbClr val="002060"/>
                </a:solidFill>
              </a:rPr>
              <a:t>ى</a:t>
            </a:r>
            <a:r>
              <a:rPr lang="ar-JO" dirty="0" smtClean="0">
                <a:solidFill>
                  <a:srgbClr val="002060"/>
                </a:solidFill>
              </a:rPr>
              <a:t> الاعتماد على السنوات السابقة او ما يحدده المنافسون</a:t>
            </a:r>
          </a:p>
        </p:txBody>
      </p:sp>
      <p:sp>
        <p:nvSpPr>
          <p:cNvPr id="5" name="Date Placeholder 4"/>
          <p:cNvSpPr>
            <a:spLocks noGrp="1"/>
          </p:cNvSpPr>
          <p:nvPr>
            <p:ph type="dt" sz="half" idx="10"/>
          </p:nvPr>
        </p:nvSpPr>
        <p:spPr/>
        <p:txBody>
          <a:bodyPr/>
          <a:lstStyle/>
          <a:p>
            <a:fld id="{DE1920D4-A879-4985-A45B-04C89AB92B2D}" type="datetime2">
              <a:rPr lang="en-US" smtClean="0"/>
              <a:t>Monday, 6 April, 2020</a:t>
            </a:fld>
            <a:endParaRPr lang="en-US"/>
          </a:p>
        </p:txBody>
      </p:sp>
    </p:spTree>
    <p:extLst>
      <p:ext uri="{BB962C8B-B14F-4D97-AF65-F5344CB8AC3E}">
        <p14:creationId xmlns:p14="http://schemas.microsoft.com/office/powerpoint/2010/main" val="3453609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a:t>طرق تقدير الموازنة الترويجية</a:t>
            </a:r>
            <a:endParaRPr lang="en-US" dirty="0"/>
          </a:p>
        </p:txBody>
      </p:sp>
      <p:sp>
        <p:nvSpPr>
          <p:cNvPr id="3" name="Content Placeholder 2"/>
          <p:cNvSpPr>
            <a:spLocks noGrp="1"/>
          </p:cNvSpPr>
          <p:nvPr>
            <p:ph idx="1"/>
          </p:nvPr>
        </p:nvSpPr>
        <p:spPr/>
        <p:txBody>
          <a:bodyPr/>
          <a:lstStyle/>
          <a:p>
            <a:pPr algn="r" rtl="1"/>
            <a:r>
              <a:rPr lang="ar-JO" dirty="0" smtClean="0"/>
              <a:t>3) مقابلة (تقليد) موازنة </a:t>
            </a:r>
            <a:r>
              <a:rPr lang="ar-AE" dirty="0" smtClean="0"/>
              <a:t>المنافسين </a:t>
            </a:r>
            <a:r>
              <a:rPr lang="en-US" sz="2000" dirty="0" smtClean="0"/>
              <a:t>Competitive parity Method </a:t>
            </a:r>
            <a:r>
              <a:rPr lang="ar-JO" sz="2000" dirty="0" smtClean="0"/>
              <a:t>  </a:t>
            </a:r>
          </a:p>
          <a:p>
            <a:pPr algn="r" rtl="1"/>
            <a:endParaRPr lang="ar-JO" sz="2000" dirty="0"/>
          </a:p>
          <a:p>
            <a:pPr algn="r" rtl="1"/>
            <a:r>
              <a:rPr lang="ar-JO" sz="2000" dirty="0" smtClean="0"/>
              <a:t>هذه الطريقة تعتمد على تقليد او محاكاة المنافسين في تحديد الموازنة  من خلال متابعة نشاطات المنافسين الاعلانية و الترويجية و ايضا تقدير حجم الانفاق ضمن الصناعة من خلال المنشورات  الخاصة بالقطاع ومن ثم تحديد الموازنة ضمن المعدل ( الوسط) ِ</a:t>
            </a:r>
            <a:r>
              <a:rPr lang="en-US" sz="2000" dirty="0" smtClean="0"/>
              <a:t>Average</a:t>
            </a:r>
            <a:endParaRPr lang="ar-JO" sz="2000" dirty="0" smtClean="0"/>
          </a:p>
          <a:p>
            <a:pPr algn="r" rtl="1"/>
            <a:endParaRPr lang="ar-AE" sz="2000" dirty="0" smtClean="0"/>
          </a:p>
          <a:p>
            <a:pPr algn="r" rtl="1"/>
            <a:r>
              <a:rPr lang="ar-JO" sz="2000" dirty="0" smtClean="0"/>
              <a:t>هناك نقطتان تدعمان هذا التوجه:</a:t>
            </a:r>
          </a:p>
          <a:p>
            <a:pPr marL="457200" indent="-457200" algn="r" rtl="1">
              <a:buFont typeface="+mj-lt"/>
              <a:buAutoNum type="arabicPeriod"/>
            </a:pPr>
            <a:r>
              <a:rPr lang="ar-JO" sz="2000" dirty="0" smtClean="0"/>
              <a:t>موازنة المنافسين تمثل الحكمة الجماعية التي تتمتع بها الصناعة</a:t>
            </a:r>
          </a:p>
          <a:p>
            <a:pPr marL="457200" indent="-457200" algn="r" rtl="1">
              <a:buFont typeface="+mj-lt"/>
              <a:buAutoNum type="arabicPeriod"/>
            </a:pPr>
            <a:r>
              <a:rPr lang="ar-JO" sz="2000" dirty="0" smtClean="0"/>
              <a:t>اعتماد موازنة المنافسين يؤدي الى عدم الدخول في حروب  ترويجية</a:t>
            </a:r>
          </a:p>
          <a:p>
            <a:pPr marL="0" indent="0" algn="r" rtl="1">
              <a:buNone/>
            </a:pPr>
            <a:endParaRPr lang="ar-JO" sz="2000" dirty="0"/>
          </a:p>
          <a:p>
            <a:pPr marL="0" indent="0" algn="r" rtl="1">
              <a:buNone/>
            </a:pPr>
            <a:r>
              <a:rPr lang="ar-JO" sz="2000" dirty="0" smtClean="0"/>
              <a:t>للاسف ايا من هاتين النقطتين غير مؤكدة الحدوث، لا يعني بالضررورة ان تعكس موازنة المنافسين الخيار الأفضل اذ أن كل منظمة هي الاكثر دراية بما علىها ان تفعل ضمن ظروف السوق، و ايضا لا ضمان بان اعتماد الموازنة ذاتها سوف يمنع نشوء الحروب الترويجية.</a:t>
            </a:r>
            <a:endParaRPr lang="en-US" sz="2000" dirty="0"/>
          </a:p>
        </p:txBody>
      </p:sp>
      <p:sp>
        <p:nvSpPr>
          <p:cNvPr id="5" name="Date Placeholder 4"/>
          <p:cNvSpPr>
            <a:spLocks noGrp="1"/>
          </p:cNvSpPr>
          <p:nvPr>
            <p:ph type="dt" sz="half" idx="10"/>
          </p:nvPr>
        </p:nvSpPr>
        <p:spPr/>
        <p:txBody>
          <a:bodyPr/>
          <a:lstStyle/>
          <a:p>
            <a:fld id="{388CBBFB-A5DF-46EF-95BE-3CDD0C8AACC2}" type="datetime2">
              <a:rPr lang="en-US" smtClean="0"/>
              <a:t>Monday, 6 April, 2020</a:t>
            </a:fld>
            <a:endParaRPr lang="en-US"/>
          </a:p>
        </p:txBody>
      </p:sp>
    </p:spTree>
    <p:extLst>
      <p:ext uri="{BB962C8B-B14F-4D97-AF65-F5344CB8AC3E}">
        <p14:creationId xmlns:p14="http://schemas.microsoft.com/office/powerpoint/2010/main" val="3286996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a:t>طرق تقدير الموازنة الترويجية</a:t>
            </a:r>
            <a:endParaRPr lang="en-US" dirty="0"/>
          </a:p>
        </p:txBody>
      </p:sp>
      <p:sp>
        <p:nvSpPr>
          <p:cNvPr id="3" name="Content Placeholder 2"/>
          <p:cNvSpPr>
            <a:spLocks noGrp="1"/>
          </p:cNvSpPr>
          <p:nvPr>
            <p:ph idx="1"/>
          </p:nvPr>
        </p:nvSpPr>
        <p:spPr/>
        <p:txBody>
          <a:bodyPr>
            <a:noAutofit/>
          </a:bodyPr>
          <a:lstStyle/>
          <a:p>
            <a:pPr algn="r" rtl="1"/>
            <a:r>
              <a:rPr lang="ar-JO" dirty="0" smtClean="0">
                <a:solidFill>
                  <a:srgbClr val="FF0000"/>
                </a:solidFill>
              </a:rPr>
              <a:t>4) </a:t>
            </a:r>
            <a:r>
              <a:rPr lang="ar-JO" sz="2800" dirty="0" smtClean="0">
                <a:solidFill>
                  <a:srgbClr val="FF0000"/>
                </a:solidFill>
              </a:rPr>
              <a:t>طريقة الهدف</a:t>
            </a:r>
            <a:r>
              <a:rPr lang="en-US" sz="2800" dirty="0" smtClean="0">
                <a:solidFill>
                  <a:srgbClr val="FF0000"/>
                </a:solidFill>
              </a:rPr>
              <a:t> </a:t>
            </a:r>
            <a:r>
              <a:rPr lang="ar-JO" sz="2800" dirty="0" smtClean="0">
                <a:solidFill>
                  <a:srgbClr val="FF0000"/>
                </a:solidFill>
              </a:rPr>
              <a:t>والمهمة </a:t>
            </a:r>
            <a:r>
              <a:rPr lang="en-US" sz="2000" dirty="0" smtClean="0"/>
              <a:t>Objective &amp; Task Method</a:t>
            </a:r>
            <a:endParaRPr lang="ar-JO" sz="2000" dirty="0" smtClean="0"/>
          </a:p>
          <a:p>
            <a:pPr algn="r" rtl="1"/>
            <a:endParaRPr lang="en-US" sz="2000" dirty="0" smtClean="0"/>
          </a:p>
          <a:p>
            <a:pPr marL="0" indent="0" algn="r" rtl="1">
              <a:buNone/>
            </a:pPr>
            <a:r>
              <a:rPr lang="ar-JO" dirty="0" smtClean="0"/>
              <a:t>هذه الطريقة الاكثر منطقية بين الطرق التي سبقت . و تعتمد على اربع نقاط في تحديد الموازنة:</a:t>
            </a:r>
          </a:p>
          <a:p>
            <a:pPr marL="0" indent="0" algn="r" rtl="1">
              <a:buNone/>
            </a:pPr>
            <a:endParaRPr lang="ar-JO" sz="2000" dirty="0" smtClean="0"/>
          </a:p>
          <a:p>
            <a:pPr marL="0" indent="0" algn="r" rtl="1">
              <a:buNone/>
            </a:pPr>
            <a:r>
              <a:rPr lang="ar-JO" sz="2000" dirty="0" smtClean="0"/>
              <a:t>1- </a:t>
            </a:r>
            <a:r>
              <a:rPr lang="ar-JO" dirty="0" smtClean="0"/>
              <a:t>تحديد الهدف من الحملة الترويجية</a:t>
            </a:r>
          </a:p>
          <a:p>
            <a:pPr marL="0" indent="0" algn="r" rtl="1">
              <a:buNone/>
            </a:pPr>
            <a:r>
              <a:rPr lang="ar-JO" dirty="0" smtClean="0"/>
              <a:t>2- تحديد المهام المطلوبة لتنفيذ الهدف</a:t>
            </a:r>
          </a:p>
          <a:p>
            <a:pPr marL="0" indent="0" algn="r" rtl="1">
              <a:buNone/>
            </a:pPr>
            <a:r>
              <a:rPr lang="ar-JO" dirty="0" smtClean="0"/>
              <a:t>3- تحديد الكلفة لكل</a:t>
            </a:r>
            <a:r>
              <a:rPr lang="ar-AE" dirty="0" smtClean="0"/>
              <a:t> </a:t>
            </a:r>
            <a:r>
              <a:rPr lang="ar-JO" dirty="0" smtClean="0"/>
              <a:t>مهمة</a:t>
            </a:r>
          </a:p>
          <a:p>
            <a:pPr marL="0" indent="0" algn="r" rtl="1">
              <a:buNone/>
            </a:pPr>
            <a:r>
              <a:rPr lang="ar-JO" dirty="0" smtClean="0"/>
              <a:t>4- الموازنة تكون مجموع الكلف للمهام اللازمة لتحقيق الهدف.</a:t>
            </a:r>
          </a:p>
          <a:p>
            <a:pPr marL="0" indent="0" algn="r" rtl="1">
              <a:buNone/>
            </a:pPr>
            <a:endParaRPr lang="ar-JO" sz="2000" dirty="0"/>
          </a:p>
          <a:p>
            <a:pPr marL="0" indent="0" algn="r" rtl="1">
              <a:buNone/>
            </a:pPr>
            <a:r>
              <a:rPr lang="ar-JO" sz="2000" dirty="0" smtClean="0"/>
              <a:t>من مزايا هذه الطريقة انها ترغم المدراء على تصور العلاقة بين النفقات للترويج و النتائج المنتظرة.</a:t>
            </a:r>
          </a:p>
          <a:p>
            <a:pPr marL="0" indent="0" algn="r" rtl="1">
              <a:buNone/>
            </a:pPr>
            <a:r>
              <a:rPr lang="ar-JO" sz="2000" dirty="0" smtClean="0"/>
              <a:t>الا انها من الصعوبة من حيث تحديد المهام المطلوبة لتحقيق الاهداف الموضوعة.</a:t>
            </a:r>
            <a:endParaRPr lang="en-US" sz="2000" dirty="0"/>
          </a:p>
        </p:txBody>
      </p:sp>
      <p:sp>
        <p:nvSpPr>
          <p:cNvPr id="5" name="Date Placeholder 4"/>
          <p:cNvSpPr>
            <a:spLocks noGrp="1"/>
          </p:cNvSpPr>
          <p:nvPr>
            <p:ph type="dt" sz="half" idx="10"/>
          </p:nvPr>
        </p:nvSpPr>
        <p:spPr/>
        <p:txBody>
          <a:bodyPr/>
          <a:lstStyle/>
          <a:p>
            <a:fld id="{7BDB8CBB-AE3F-4277-A77B-8BBC97168863}" type="datetime2">
              <a:rPr lang="en-US" smtClean="0"/>
              <a:t>Monday, 6 April, 2020</a:t>
            </a:fld>
            <a:endParaRPr lang="en-US"/>
          </a:p>
        </p:txBody>
      </p:sp>
    </p:spTree>
    <p:extLst>
      <p:ext uri="{BB962C8B-B14F-4D97-AF65-F5344CB8AC3E}">
        <p14:creationId xmlns:p14="http://schemas.microsoft.com/office/powerpoint/2010/main" val="3708974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AE" sz="4800" dirty="0">
                <a:solidFill>
                  <a:srgbClr val="FF0000"/>
                </a:solidFill>
              </a:rPr>
              <a:t>مشكلات تسويقية معاصرة</a:t>
            </a:r>
            <a:endParaRPr lang="en-US" sz="4800" dirty="0"/>
          </a:p>
        </p:txBody>
      </p:sp>
      <p:sp>
        <p:nvSpPr>
          <p:cNvPr id="3" name="Content Placeholder 2"/>
          <p:cNvSpPr>
            <a:spLocks noGrp="1"/>
          </p:cNvSpPr>
          <p:nvPr>
            <p:ph idx="1"/>
          </p:nvPr>
        </p:nvSpPr>
        <p:spPr/>
        <p:txBody>
          <a:bodyPr>
            <a:normAutofit/>
          </a:bodyPr>
          <a:lstStyle/>
          <a:p>
            <a:pPr marL="0" indent="0" algn="r" rtl="1">
              <a:buNone/>
            </a:pPr>
            <a:r>
              <a:rPr lang="ar-JO" sz="2800" dirty="0"/>
              <a:t>يعرف </a:t>
            </a:r>
            <a:r>
              <a:rPr lang="en-US" sz="2800" dirty="0" smtClean="0"/>
              <a:t> </a:t>
            </a:r>
            <a:r>
              <a:rPr lang="en-US" sz="2800" dirty="0" smtClean="0"/>
              <a:t>Philip </a:t>
            </a:r>
            <a:r>
              <a:rPr lang="en-US" sz="2800" dirty="0" smtClean="0"/>
              <a:t>Kotler </a:t>
            </a:r>
            <a:r>
              <a:rPr lang="ar-JO" sz="2800" dirty="0" smtClean="0"/>
              <a:t>المزيج </a:t>
            </a:r>
            <a:r>
              <a:rPr lang="ar-JO" sz="2800" dirty="0"/>
              <a:t>الترويجي أو المزيج من الاتصالات التسويقية على أنه خليط من الاعلان، و العلاقات العامة، و البيع الشخصي و تنشيط المبيعات، و أداوات التسويق المباشر و التي تستخدمها المنظمات لاقناع المستهلكين بالقيم و المنافع المتعلقة بمنتجاتهم و بناء علاقات دائمة معهم. لابد من الاشارة الى الاختلاف بين الترويج و باقي عناصر المزيج التسويقي الاخر</a:t>
            </a:r>
            <a:r>
              <a:rPr lang="ar-AE" sz="2800" dirty="0"/>
              <a:t>ى،</a:t>
            </a:r>
            <a:r>
              <a:rPr lang="ar-JO" sz="2800" dirty="0"/>
              <a:t> حيث ان الترويج موجه للمستمع /المشاهد على الرغم ان البعض قد لا يكون مستهلكا فعل</a:t>
            </a:r>
            <a:r>
              <a:rPr lang="ar-AE" sz="2800" dirty="0"/>
              <a:t>ي</a:t>
            </a:r>
            <a:r>
              <a:rPr lang="ar-JO" sz="2800" dirty="0"/>
              <a:t>ا و الهدف هنا محاولة اقناع اكبر عدد ممكن من مستقبلي الرسال</a:t>
            </a:r>
            <a:r>
              <a:rPr lang="ar-AE" sz="2800" dirty="0"/>
              <a:t>ة الترويجية </a:t>
            </a:r>
            <a:r>
              <a:rPr lang="ar-JO" sz="2800" dirty="0"/>
              <a:t>بشراء المنتج في حين</a:t>
            </a:r>
            <a:r>
              <a:rPr lang="ar-AE" sz="2800" dirty="0"/>
              <a:t> إن</a:t>
            </a:r>
            <a:r>
              <a:rPr lang="ar-JO" sz="2800" dirty="0"/>
              <a:t> عناصر المزيج التسويقي الاخر</a:t>
            </a:r>
            <a:r>
              <a:rPr lang="ar-AE" sz="2800" dirty="0"/>
              <a:t>ى</a:t>
            </a:r>
            <a:r>
              <a:rPr lang="ar-JO" sz="2800" dirty="0"/>
              <a:t> موجه</a:t>
            </a:r>
            <a:r>
              <a:rPr lang="ar-AE" sz="2800" dirty="0"/>
              <a:t>ة</a:t>
            </a:r>
            <a:r>
              <a:rPr lang="ar-JO" sz="2800" dirty="0"/>
              <a:t> نحو المستهلكين الفعل</a:t>
            </a:r>
            <a:r>
              <a:rPr lang="ar-AE" sz="2800" dirty="0"/>
              <a:t>ي</a:t>
            </a:r>
            <a:r>
              <a:rPr lang="ar-JO" sz="2800" dirty="0"/>
              <a:t>ين</a:t>
            </a:r>
            <a:r>
              <a:rPr lang="ar-AE" sz="2800" dirty="0"/>
              <a:t> في الغالب. حلّل أدوات الترويج المستخدمة في جامعة العين بهدف استقطاب طلبة جدد. </a:t>
            </a:r>
            <a:endParaRPr lang="en-US" sz="2800" dirty="0"/>
          </a:p>
        </p:txBody>
      </p:sp>
      <p:sp>
        <p:nvSpPr>
          <p:cNvPr id="4" name="Date Placeholder 3"/>
          <p:cNvSpPr>
            <a:spLocks noGrp="1"/>
          </p:cNvSpPr>
          <p:nvPr>
            <p:ph type="dt" sz="half" idx="10"/>
          </p:nvPr>
        </p:nvSpPr>
        <p:spPr/>
        <p:txBody>
          <a:bodyPr/>
          <a:lstStyle/>
          <a:p>
            <a:fld id="{606F0D0F-076B-4A34-8D8A-33B7A36D6381}" type="datetime2">
              <a:rPr lang="en-US" smtClean="0"/>
              <a:t>Monday, 6 April, 2020</a:t>
            </a:fld>
            <a:endParaRPr lang="en-US"/>
          </a:p>
        </p:txBody>
      </p:sp>
    </p:spTree>
    <p:extLst>
      <p:ext uri="{BB962C8B-B14F-4D97-AF65-F5344CB8AC3E}">
        <p14:creationId xmlns:p14="http://schemas.microsoft.com/office/powerpoint/2010/main" val="2440308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تعريف الترويج</a:t>
            </a:r>
            <a:endParaRPr lang="en-US" dirty="0"/>
          </a:p>
        </p:txBody>
      </p:sp>
      <p:sp>
        <p:nvSpPr>
          <p:cNvPr id="3" name="Content Placeholder 2"/>
          <p:cNvSpPr>
            <a:spLocks noGrp="1"/>
          </p:cNvSpPr>
          <p:nvPr>
            <p:ph idx="1"/>
          </p:nvPr>
        </p:nvSpPr>
        <p:spPr>
          <a:xfrm>
            <a:off x="457200" y="1524000"/>
            <a:ext cx="8229600" cy="4724400"/>
          </a:xfrm>
        </p:spPr>
        <p:txBody>
          <a:bodyPr>
            <a:normAutofit/>
          </a:bodyPr>
          <a:lstStyle/>
          <a:p>
            <a:pPr algn="r" rtl="1"/>
            <a:r>
              <a:rPr lang="ar-JO" sz="2000" dirty="0" smtClean="0"/>
              <a:t>يعرف الترويج عل</a:t>
            </a:r>
            <a:r>
              <a:rPr lang="ar-AE" sz="2000" dirty="0" smtClean="0"/>
              <a:t>ى</a:t>
            </a:r>
            <a:r>
              <a:rPr lang="ar-JO" sz="2000" dirty="0" smtClean="0"/>
              <a:t> انه النشاط الذي يتم ضمن اطار اي جهد تسويقي و ينطوي على عملية اتصال اقناعي .</a:t>
            </a:r>
          </a:p>
          <a:p>
            <a:pPr algn="r" rtl="1"/>
            <a:r>
              <a:rPr lang="ar-JO" sz="2000" b="1" dirty="0"/>
              <a:t>يعرف </a:t>
            </a:r>
            <a:r>
              <a:rPr lang="en-US" sz="2000" b="1" dirty="0" err="1"/>
              <a:t>Kotler</a:t>
            </a:r>
            <a:r>
              <a:rPr lang="ar-JO" sz="2000" b="1" dirty="0"/>
              <a:t> المزيج الترويجي أو المزيج من الاتصالات التسويقية </a:t>
            </a:r>
            <a:r>
              <a:rPr lang="ar-JO" sz="2000" b="1" dirty="0" smtClean="0"/>
              <a:t>على انه </a:t>
            </a:r>
            <a:r>
              <a:rPr lang="ar-JO" sz="2000" b="1" dirty="0"/>
              <a:t>خليط من الاعلان، و العلاقات العامة، و البيع الشخصي و تنشيط المبيعات، واداوات التسويق المباشر و التي تستخدمها المنظمات لاقناع المستهلكين بالقيم و المنافع المتعلقة بمنتجاتهم و بناء علاقات دائمة معهم.</a:t>
            </a:r>
          </a:p>
          <a:p>
            <a:pPr algn="r" rtl="1"/>
            <a:r>
              <a:rPr lang="ar-JO" sz="2000" dirty="0" smtClean="0"/>
              <a:t>عرف </a:t>
            </a:r>
            <a:r>
              <a:rPr lang="en-US" sz="1800" dirty="0" smtClean="0"/>
              <a:t>Kincaid</a:t>
            </a:r>
            <a:r>
              <a:rPr lang="ar-JO" sz="2000" dirty="0" smtClean="0"/>
              <a:t> الترويج بأنه نظام اتصال متكامل </a:t>
            </a:r>
            <a:r>
              <a:rPr lang="en-US" sz="2000" dirty="0" smtClean="0"/>
              <a:t>Integrated communication system</a:t>
            </a:r>
            <a:r>
              <a:rPr lang="ar-JO" sz="2000" dirty="0" smtClean="0"/>
              <a:t> </a:t>
            </a:r>
            <a:endParaRPr lang="ar-JO" sz="2000" dirty="0"/>
          </a:p>
          <a:p>
            <a:pPr marL="0" indent="0" algn="r" rtl="1">
              <a:buNone/>
            </a:pPr>
            <a:r>
              <a:rPr lang="ar-JO" sz="2000" dirty="0" smtClean="0"/>
              <a:t>يقوم على نقل معلومات عن سلعة او خدمة باسلوب اقناعي الى جمهور مستهدف من المستهلكين لحمل افراده على قبول السلعة/الخدمة المروج لها.</a:t>
            </a:r>
          </a:p>
          <a:p>
            <a:pPr marL="0" indent="0" algn="r" rtl="1">
              <a:buNone/>
            </a:pPr>
            <a:endParaRPr lang="ar-JO" sz="2000" dirty="0" smtClean="0"/>
          </a:p>
          <a:p>
            <a:pPr algn="r" rtl="1"/>
            <a:r>
              <a:rPr lang="ar-JO" sz="2000" dirty="0" smtClean="0"/>
              <a:t>لابد من الاشارة الى الاختلاف بين الترويج و باقي عناصر المزيج التسويقي الاخر</a:t>
            </a:r>
            <a:r>
              <a:rPr lang="ar-AE" sz="2000" dirty="0" smtClean="0"/>
              <a:t>ى،</a:t>
            </a:r>
            <a:r>
              <a:rPr lang="ar-JO" sz="2000" dirty="0" smtClean="0"/>
              <a:t> حيث ان الترويج موجه للمستمع /المشاهد على الرغم ان البعض قد لا يكون مستهلكا فعل</a:t>
            </a:r>
            <a:r>
              <a:rPr lang="ar-AE" sz="2000" dirty="0" smtClean="0"/>
              <a:t>ي</a:t>
            </a:r>
            <a:r>
              <a:rPr lang="ar-JO" sz="2000" dirty="0" smtClean="0"/>
              <a:t>ا و الهدف هنا محاولة اقناع اكبر عدد ممكن من مستقبلي الرسال</a:t>
            </a:r>
            <a:r>
              <a:rPr lang="ar-AE" sz="2000" dirty="0" smtClean="0"/>
              <a:t>ة</a:t>
            </a:r>
            <a:r>
              <a:rPr lang="ar-JO" sz="2000" dirty="0" smtClean="0"/>
              <a:t> </a:t>
            </a:r>
            <a:r>
              <a:rPr lang="ar-AE" sz="2000" dirty="0" smtClean="0"/>
              <a:t>الترويجية </a:t>
            </a:r>
            <a:r>
              <a:rPr lang="ar-JO" sz="2000" dirty="0" smtClean="0"/>
              <a:t>بشراء المنتج في حين</a:t>
            </a:r>
            <a:r>
              <a:rPr lang="ar-AE" sz="2000" dirty="0" smtClean="0"/>
              <a:t> إن</a:t>
            </a:r>
            <a:r>
              <a:rPr lang="ar-JO" sz="2000" dirty="0" smtClean="0"/>
              <a:t> عناصر المزيج التسويقي الاخر</a:t>
            </a:r>
            <a:r>
              <a:rPr lang="ar-AE" sz="2000" dirty="0" smtClean="0"/>
              <a:t>ى</a:t>
            </a:r>
            <a:r>
              <a:rPr lang="ar-JO" sz="2000" dirty="0" smtClean="0"/>
              <a:t> موجه</a:t>
            </a:r>
            <a:r>
              <a:rPr lang="ar-AE" sz="2000" dirty="0" smtClean="0"/>
              <a:t>ة</a:t>
            </a:r>
            <a:r>
              <a:rPr lang="ar-JO" sz="2000" dirty="0" smtClean="0"/>
              <a:t> نحو المستهلكين الفعل</a:t>
            </a:r>
            <a:r>
              <a:rPr lang="ar-AE" sz="2000" dirty="0" smtClean="0"/>
              <a:t>ي</a:t>
            </a:r>
            <a:r>
              <a:rPr lang="ar-JO" sz="2000" dirty="0" smtClean="0"/>
              <a:t>ين</a:t>
            </a:r>
            <a:r>
              <a:rPr lang="ar-AE" sz="2000" dirty="0"/>
              <a:t> </a:t>
            </a:r>
            <a:r>
              <a:rPr lang="ar-AE" sz="2000" dirty="0" smtClean="0"/>
              <a:t>في الغالب.</a:t>
            </a:r>
            <a:endParaRPr lang="ar-JO" sz="2000" dirty="0" smtClean="0"/>
          </a:p>
        </p:txBody>
      </p:sp>
      <p:sp>
        <p:nvSpPr>
          <p:cNvPr id="5" name="Date Placeholder 4"/>
          <p:cNvSpPr>
            <a:spLocks noGrp="1"/>
          </p:cNvSpPr>
          <p:nvPr>
            <p:ph type="dt" sz="half" idx="10"/>
          </p:nvPr>
        </p:nvSpPr>
        <p:spPr/>
        <p:txBody>
          <a:bodyPr/>
          <a:lstStyle/>
          <a:p>
            <a:fld id="{294F103A-E59A-4E03-9F5D-08043D730D3C}" type="datetime2">
              <a:rPr lang="en-US" smtClean="0"/>
              <a:t>Monday, 6 April, 2020</a:t>
            </a:fld>
            <a:endParaRPr lang="en-US"/>
          </a:p>
        </p:txBody>
      </p:sp>
    </p:spTree>
    <p:extLst>
      <p:ext uri="{BB962C8B-B14F-4D97-AF65-F5344CB8AC3E}">
        <p14:creationId xmlns:p14="http://schemas.microsoft.com/office/powerpoint/2010/main" val="902480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AE" dirty="0" smtClean="0"/>
              <a:t>أهمية الترويج</a:t>
            </a:r>
            <a:endParaRPr lang="en-US" dirty="0"/>
          </a:p>
        </p:txBody>
      </p:sp>
      <p:sp>
        <p:nvSpPr>
          <p:cNvPr id="3" name="Content Placeholder 2"/>
          <p:cNvSpPr>
            <a:spLocks noGrp="1"/>
          </p:cNvSpPr>
          <p:nvPr>
            <p:ph idx="1"/>
          </p:nvPr>
        </p:nvSpPr>
        <p:spPr/>
        <p:txBody>
          <a:bodyPr/>
          <a:lstStyle/>
          <a:p>
            <a:pPr algn="just" rtl="1"/>
            <a:r>
              <a:rPr lang="ar-JO" sz="2000" dirty="0" smtClean="0"/>
              <a:t>يعتبر الترويج من الوظائف التسويقية الحيوية التي تحقق الاتصال الفعال بين المنظمة و نشاطها و منت</a:t>
            </a:r>
            <a:r>
              <a:rPr lang="ar-AE" sz="2000" dirty="0" smtClean="0"/>
              <a:t>ج</a:t>
            </a:r>
            <a:r>
              <a:rPr lang="ar-JO" sz="2000" dirty="0" smtClean="0"/>
              <a:t>اتها و بين السوق المستهدف</a:t>
            </a:r>
            <a:r>
              <a:rPr lang="ar-AE" sz="2000" dirty="0" smtClean="0"/>
              <a:t>ة</a:t>
            </a:r>
            <a:r>
              <a:rPr lang="ar-JO" sz="2000" dirty="0" smtClean="0"/>
              <a:t>.</a:t>
            </a:r>
          </a:p>
          <a:p>
            <a:pPr algn="just" rtl="1"/>
            <a:r>
              <a:rPr lang="ar-JO" sz="2000" b="1" dirty="0" smtClean="0"/>
              <a:t>يعتبر الترويج نشاط تسويقي متخصص و ينطوي عل</a:t>
            </a:r>
            <a:r>
              <a:rPr lang="ar-AE" sz="2000" b="1" dirty="0" smtClean="0"/>
              <a:t>ى</a:t>
            </a:r>
            <a:r>
              <a:rPr lang="ar-JO" sz="2000" b="1" dirty="0" smtClean="0"/>
              <a:t> نظام للاتصال يتم من خلاله انسياب المعلومات من المرسل الى المستقبل من خلال أكثر من وسيلة بهدف اقناع  المستهلكين </a:t>
            </a:r>
            <a:r>
              <a:rPr lang="ar-AE" sz="2000" b="1" dirty="0" smtClean="0"/>
              <a:t>او </a:t>
            </a:r>
            <a:r>
              <a:rPr lang="ar-JO" sz="2000" b="1" dirty="0" smtClean="0"/>
              <a:t>استمالة المشتري لاتخاذ قرار الشراء.</a:t>
            </a:r>
          </a:p>
          <a:p>
            <a:pPr algn="just" rtl="1"/>
            <a:r>
              <a:rPr lang="ar-JO" sz="2000" dirty="0" smtClean="0"/>
              <a:t>تختلف الانشطة الترويجية المستخدمة من قبل المنظمات وتتنوع او تقتصر عل</a:t>
            </a:r>
            <a:r>
              <a:rPr lang="ar-AE" sz="2000" dirty="0" smtClean="0"/>
              <a:t>ى</a:t>
            </a:r>
            <a:r>
              <a:rPr lang="ar-JO" sz="2000" dirty="0" smtClean="0"/>
              <a:t> عدد محدود تبعا ل: طبيعة المشروع، نوع السلعة (استهلاكية أو صناعية) ، طبيعة المستهلك</a:t>
            </a:r>
            <a:r>
              <a:rPr lang="ar-JO" sz="2000" dirty="0"/>
              <a:t> </a:t>
            </a:r>
            <a:r>
              <a:rPr lang="ar-JO" sz="2000" dirty="0" smtClean="0"/>
              <a:t>، و توفر الموارد. </a:t>
            </a:r>
          </a:p>
          <a:p>
            <a:pPr algn="just" rtl="1"/>
            <a:r>
              <a:rPr lang="ar-JO" sz="2000" b="1" dirty="0" smtClean="0"/>
              <a:t>يعتبر الترويج سبيلا لتثقيف و اخبار المستهلكين الحالىين و المحتملين حول السلع و الخدمات التي تقدمها المنظمات</a:t>
            </a:r>
            <a:r>
              <a:rPr lang="ar-AE" sz="2000" b="1" dirty="0" smtClean="0"/>
              <a:t>.</a:t>
            </a:r>
            <a:r>
              <a:rPr lang="ar-JO" sz="2000" b="1" dirty="0" smtClean="0"/>
              <a:t> تقدم </a:t>
            </a:r>
            <a:r>
              <a:rPr lang="ar-JO" sz="2000" b="1" dirty="0"/>
              <a:t>الادارة المعنية المعلومات </a:t>
            </a:r>
            <a:r>
              <a:rPr lang="ar-JO" sz="2000" b="1" dirty="0" smtClean="0"/>
              <a:t>اللازمة حول السلع و العلامات التجارية أو الاسعار ومد</a:t>
            </a:r>
            <a:r>
              <a:rPr lang="ar-AE" sz="2000" b="1" dirty="0" smtClean="0"/>
              <a:t>ى</a:t>
            </a:r>
            <a:r>
              <a:rPr lang="ar-JO" sz="2000" b="1" dirty="0" smtClean="0"/>
              <a:t> وفرة المنتجات و استخداماتها.</a:t>
            </a:r>
          </a:p>
          <a:p>
            <a:pPr algn="just" rtl="1"/>
            <a:r>
              <a:rPr lang="ar-JO" sz="2000" dirty="0" smtClean="0"/>
              <a:t>الترويج من الاسلحة الفعال</a:t>
            </a:r>
            <a:r>
              <a:rPr lang="ar-AE" sz="2000" dirty="0" smtClean="0"/>
              <a:t>ة</a:t>
            </a:r>
            <a:r>
              <a:rPr lang="ar-JO" sz="2000" dirty="0" smtClean="0"/>
              <a:t>  في التأثير و التي تستخدمها المنظمات في ظروف المنافسة .</a:t>
            </a:r>
          </a:p>
          <a:p>
            <a:pPr algn="just" rtl="1"/>
            <a:r>
              <a:rPr lang="ar-JO" sz="2000" b="1" dirty="0" smtClean="0"/>
              <a:t>كما أصبح ما ينفق عل</a:t>
            </a:r>
            <a:r>
              <a:rPr lang="ar-AE" sz="2000" b="1" dirty="0" smtClean="0"/>
              <a:t>ى</a:t>
            </a:r>
            <a:r>
              <a:rPr lang="ar-JO" sz="2000" b="1" dirty="0" smtClean="0"/>
              <a:t> الترويج يشكل نسبة كبيرة  من اجمالى ما ينفق عل</a:t>
            </a:r>
            <a:r>
              <a:rPr lang="ar-AE" sz="2000" b="1" dirty="0" smtClean="0"/>
              <a:t>ى</a:t>
            </a:r>
            <a:r>
              <a:rPr lang="ar-JO" sz="2000" b="1" dirty="0" smtClean="0"/>
              <a:t> بقية الأنشطة التسويقية في العديد من المنظمات.</a:t>
            </a:r>
          </a:p>
          <a:p>
            <a:pPr algn="just" rtl="1"/>
            <a:endParaRPr lang="ar-JO" sz="2000" dirty="0" smtClean="0"/>
          </a:p>
          <a:p>
            <a:pPr algn="just" rtl="1"/>
            <a:endParaRPr lang="ar-JO" dirty="0"/>
          </a:p>
          <a:p>
            <a:pPr algn="just" rtl="1"/>
            <a:endParaRPr lang="ar-JO" b="1" dirty="0" smtClean="0"/>
          </a:p>
        </p:txBody>
      </p:sp>
      <p:sp>
        <p:nvSpPr>
          <p:cNvPr id="5" name="Date Placeholder 4"/>
          <p:cNvSpPr>
            <a:spLocks noGrp="1"/>
          </p:cNvSpPr>
          <p:nvPr>
            <p:ph type="dt" sz="half" idx="10"/>
          </p:nvPr>
        </p:nvSpPr>
        <p:spPr/>
        <p:txBody>
          <a:bodyPr/>
          <a:lstStyle/>
          <a:p>
            <a:fld id="{E4D152B1-F78E-453A-997C-B9E2F29F666A}" type="datetime2">
              <a:rPr lang="en-US" smtClean="0"/>
              <a:t>Monday, 6 April, 2020</a:t>
            </a:fld>
            <a:endParaRPr lang="en-US"/>
          </a:p>
        </p:txBody>
      </p:sp>
    </p:spTree>
    <p:extLst>
      <p:ext uri="{BB962C8B-B14F-4D97-AF65-F5344CB8AC3E}">
        <p14:creationId xmlns:p14="http://schemas.microsoft.com/office/powerpoint/2010/main" val="1211476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دور الترويج كع</a:t>
            </a:r>
            <a:r>
              <a:rPr lang="ar-AE" dirty="0"/>
              <a:t>ن</a:t>
            </a:r>
            <a:r>
              <a:rPr lang="ar-JO" dirty="0" smtClean="0"/>
              <a:t>صر من عناصر المزيج التسويقي</a:t>
            </a:r>
            <a:endParaRPr lang="en-US" dirty="0"/>
          </a:p>
        </p:txBody>
      </p:sp>
      <p:sp>
        <p:nvSpPr>
          <p:cNvPr id="4" name="Rectangle 3"/>
          <p:cNvSpPr/>
          <p:nvPr/>
        </p:nvSpPr>
        <p:spPr>
          <a:xfrm>
            <a:off x="5943600" y="1905000"/>
            <a:ext cx="2362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الاستراتيجية التسويقية </a:t>
            </a:r>
            <a:endParaRPr lang="en-US" dirty="0"/>
          </a:p>
        </p:txBody>
      </p:sp>
      <p:sp>
        <p:nvSpPr>
          <p:cNvPr id="5" name="Rectangle 4"/>
          <p:cNvSpPr/>
          <p:nvPr/>
        </p:nvSpPr>
        <p:spPr>
          <a:xfrm>
            <a:off x="3048000" y="1904999"/>
            <a:ext cx="2133600" cy="91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الخطة التسويقية </a:t>
            </a:r>
            <a:endParaRPr lang="en-US" dirty="0"/>
          </a:p>
        </p:txBody>
      </p:sp>
      <p:cxnSp>
        <p:nvCxnSpPr>
          <p:cNvPr id="7" name="Straight Arrow Connector 6"/>
          <p:cNvCxnSpPr/>
          <p:nvPr/>
        </p:nvCxnSpPr>
        <p:spPr>
          <a:xfrm flipH="1">
            <a:off x="5181600" y="2438684"/>
            <a:ext cx="76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Rectangle 8"/>
          <p:cNvSpPr/>
          <p:nvPr/>
        </p:nvSpPr>
        <p:spPr>
          <a:xfrm>
            <a:off x="609600" y="1910971"/>
            <a:ext cx="1981200" cy="910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المزيج التسويقي </a:t>
            </a:r>
            <a:endParaRPr lang="en-US" dirty="0"/>
          </a:p>
        </p:txBody>
      </p:sp>
      <p:cxnSp>
        <p:nvCxnSpPr>
          <p:cNvPr id="11" name="Straight Arrow Connector 10"/>
          <p:cNvCxnSpPr>
            <a:stCxn id="5" idx="1"/>
            <a:endCxn id="9" idx="3"/>
          </p:cNvCxnSpPr>
          <p:nvPr/>
        </p:nvCxnSpPr>
        <p:spPr>
          <a:xfrm flipH="1">
            <a:off x="2590800" y="2363337"/>
            <a:ext cx="457200" cy="29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a:stCxn id="9" idx="2"/>
          </p:cNvCxnSpPr>
          <p:nvPr/>
        </p:nvCxnSpPr>
        <p:spPr>
          <a:xfrm>
            <a:off x="1600200" y="2821675"/>
            <a:ext cx="0" cy="7597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Rounded Rectangle 17"/>
          <p:cNvSpPr/>
          <p:nvPr/>
        </p:nvSpPr>
        <p:spPr>
          <a:xfrm>
            <a:off x="1066800" y="4275730"/>
            <a:ext cx="106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السعر</a:t>
            </a:r>
            <a:endParaRPr lang="en-US" dirty="0"/>
          </a:p>
        </p:txBody>
      </p:sp>
      <p:sp>
        <p:nvSpPr>
          <p:cNvPr id="20" name="Rounded Rectangle 19"/>
          <p:cNvSpPr/>
          <p:nvPr/>
        </p:nvSpPr>
        <p:spPr>
          <a:xfrm>
            <a:off x="1066800" y="3581400"/>
            <a:ext cx="106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المنتج</a:t>
            </a:r>
            <a:endParaRPr lang="en-US" dirty="0"/>
          </a:p>
        </p:txBody>
      </p:sp>
      <p:sp>
        <p:nvSpPr>
          <p:cNvPr id="21" name="Rounded Rectangle 20"/>
          <p:cNvSpPr/>
          <p:nvPr/>
        </p:nvSpPr>
        <p:spPr>
          <a:xfrm>
            <a:off x="1066800" y="4953000"/>
            <a:ext cx="106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التوزيع</a:t>
            </a:r>
            <a:endParaRPr lang="en-US" dirty="0"/>
          </a:p>
        </p:txBody>
      </p:sp>
      <p:sp>
        <p:nvSpPr>
          <p:cNvPr id="22" name="Rounded Rectangle 21"/>
          <p:cNvSpPr/>
          <p:nvPr/>
        </p:nvSpPr>
        <p:spPr>
          <a:xfrm>
            <a:off x="1066800" y="5746276"/>
            <a:ext cx="1066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التروي</a:t>
            </a:r>
            <a:r>
              <a:rPr lang="ar-AE" dirty="0" smtClean="0"/>
              <a:t>ج</a:t>
            </a:r>
            <a:endParaRPr lang="en-US" dirty="0"/>
          </a:p>
        </p:txBody>
      </p:sp>
      <p:cxnSp>
        <p:nvCxnSpPr>
          <p:cNvPr id="24" name="Straight Arrow Connector 23"/>
          <p:cNvCxnSpPr>
            <a:stCxn id="22" idx="3"/>
          </p:cNvCxnSpPr>
          <p:nvPr/>
        </p:nvCxnSpPr>
        <p:spPr>
          <a:xfrm>
            <a:off x="2133600" y="5936776"/>
            <a:ext cx="1447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Rounded Rectangle 24"/>
          <p:cNvSpPr/>
          <p:nvPr/>
        </p:nvSpPr>
        <p:spPr>
          <a:xfrm>
            <a:off x="3526809" y="4506036"/>
            <a:ext cx="2590800" cy="1655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JO" dirty="0" smtClean="0"/>
              <a:t>الاعلان</a:t>
            </a:r>
          </a:p>
          <a:p>
            <a:pPr algn="ctr"/>
            <a:r>
              <a:rPr lang="ar-JO" dirty="0" smtClean="0"/>
              <a:t>تنشيط المبيعات</a:t>
            </a:r>
          </a:p>
          <a:p>
            <a:pPr algn="ctr"/>
            <a:r>
              <a:rPr lang="ar-JO" dirty="0" smtClean="0"/>
              <a:t>العلاقات العامة</a:t>
            </a:r>
          </a:p>
          <a:p>
            <a:pPr algn="ctr"/>
            <a:r>
              <a:rPr lang="ar-JO" dirty="0" smtClean="0"/>
              <a:t>البيع </a:t>
            </a:r>
            <a:r>
              <a:rPr lang="ar-JO" dirty="0"/>
              <a:t>الشخصي </a:t>
            </a:r>
          </a:p>
          <a:p>
            <a:pPr algn="ctr"/>
            <a:r>
              <a:rPr lang="ar-JO" dirty="0" smtClean="0"/>
              <a:t>التسويق المباشر</a:t>
            </a:r>
            <a:endParaRPr lang="en-US" dirty="0"/>
          </a:p>
        </p:txBody>
      </p:sp>
      <p:cxnSp>
        <p:nvCxnSpPr>
          <p:cNvPr id="41" name="Straight Arrow Connector 40"/>
          <p:cNvCxnSpPr>
            <a:stCxn id="20" idx="2"/>
          </p:cNvCxnSpPr>
          <p:nvPr/>
        </p:nvCxnSpPr>
        <p:spPr>
          <a:xfrm>
            <a:off x="1600200" y="3962400"/>
            <a:ext cx="0" cy="228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1600200" y="4656730"/>
            <a:ext cx="0" cy="29627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a:stCxn id="21" idx="2"/>
          </p:cNvCxnSpPr>
          <p:nvPr/>
        </p:nvCxnSpPr>
        <p:spPr>
          <a:xfrm>
            <a:off x="1600200" y="5334000"/>
            <a:ext cx="0" cy="4122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Date Placeholder 5"/>
          <p:cNvSpPr>
            <a:spLocks noGrp="1"/>
          </p:cNvSpPr>
          <p:nvPr>
            <p:ph type="dt" sz="half" idx="10"/>
          </p:nvPr>
        </p:nvSpPr>
        <p:spPr/>
        <p:txBody>
          <a:bodyPr/>
          <a:lstStyle/>
          <a:p>
            <a:fld id="{FEB40EF0-6C35-420C-8C79-6ACD16126A33}" type="datetime2">
              <a:rPr lang="en-US" smtClean="0"/>
              <a:t>Monday, 6 April, 2020</a:t>
            </a:fld>
            <a:endParaRPr lang="en-US"/>
          </a:p>
        </p:txBody>
      </p:sp>
    </p:spTree>
    <p:extLst>
      <p:ext uri="{BB962C8B-B14F-4D97-AF65-F5344CB8AC3E}">
        <p14:creationId xmlns:p14="http://schemas.microsoft.com/office/powerpoint/2010/main" val="2215268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47472"/>
            <a:ext cx="8305800" cy="6129528"/>
          </a:xfrm>
          <a:prstGeom prst="rect">
            <a:avLst/>
          </a:prstGeom>
        </p:spPr>
      </p:pic>
      <p:sp>
        <p:nvSpPr>
          <p:cNvPr id="4" name="Date Placeholder 3"/>
          <p:cNvSpPr>
            <a:spLocks noGrp="1"/>
          </p:cNvSpPr>
          <p:nvPr>
            <p:ph type="dt" sz="half" idx="10"/>
          </p:nvPr>
        </p:nvSpPr>
        <p:spPr/>
        <p:txBody>
          <a:bodyPr/>
          <a:lstStyle/>
          <a:p>
            <a:fld id="{AD1CAD63-2236-419B-BE7C-44BE36E16E95}" type="datetime2">
              <a:rPr lang="en-US" smtClean="0"/>
              <a:t>Monday, 6 April, 2020</a:t>
            </a:fld>
            <a:endParaRPr lang="en-US"/>
          </a:p>
        </p:txBody>
      </p:sp>
    </p:spTree>
    <p:extLst>
      <p:ext uri="{BB962C8B-B14F-4D97-AF65-F5344CB8AC3E}">
        <p14:creationId xmlns:p14="http://schemas.microsoft.com/office/powerpoint/2010/main" val="229612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pPr algn="ctr"/>
            <a:r>
              <a:rPr lang="ar-AE" sz="6600" b="1" dirty="0">
                <a:solidFill>
                  <a:srgbClr val="C00000"/>
                </a:solidFill>
              </a:rPr>
              <a:t>أ</a:t>
            </a:r>
            <a:r>
              <a:rPr lang="ar-AE" sz="6600" b="1" dirty="0" smtClean="0">
                <a:solidFill>
                  <a:srgbClr val="C00000"/>
                </a:solidFill>
              </a:rPr>
              <a:t>سئلة للمناقشة</a:t>
            </a:r>
            <a:endParaRPr lang="en-US" sz="6600" b="1" dirty="0">
              <a:solidFill>
                <a:srgbClr val="C00000"/>
              </a:solidFill>
            </a:endParaRPr>
          </a:p>
        </p:txBody>
      </p:sp>
      <p:sp>
        <p:nvSpPr>
          <p:cNvPr id="3" name="Content Placeholder 2"/>
          <p:cNvSpPr>
            <a:spLocks noGrp="1"/>
          </p:cNvSpPr>
          <p:nvPr>
            <p:ph idx="1"/>
          </p:nvPr>
        </p:nvSpPr>
        <p:spPr>
          <a:blipFill>
            <a:blip r:embed="rId3"/>
            <a:tile tx="0" ty="0" sx="100000" sy="100000" flip="none" algn="tl"/>
          </a:blipFill>
        </p:spPr>
        <p:txBody>
          <a:bodyPr>
            <a:noAutofit/>
          </a:bodyPr>
          <a:lstStyle/>
          <a:p>
            <a:pPr marL="0" indent="0" algn="r" rtl="1">
              <a:buNone/>
            </a:pPr>
            <a:r>
              <a:rPr lang="ar-AE" sz="4400" dirty="0" smtClean="0"/>
              <a:t>لا يكاد يمر يوما في حياتنا بدون مشاهدة سيل جارف من الاعلانات، إذ يعد الاعلان إحدى أهم عناصر المزيج الترويجي و الاتصال التسويقي. </a:t>
            </a:r>
            <a:r>
              <a:rPr lang="ar-AE" sz="4400" dirty="0" smtClean="0">
                <a:solidFill>
                  <a:srgbClr val="FF0000"/>
                </a:solidFill>
              </a:rPr>
              <a:t>ما المقصود بالاعلان؟ و ما هي أنواعه؟ و ما هي الوسائل المستخدمة لنشر الاعلان؟</a:t>
            </a:r>
            <a:r>
              <a:rPr lang="ar-AE" sz="4400" dirty="0" smtClean="0">
                <a:solidFill>
                  <a:schemeClr val="tx2"/>
                </a:solidFill>
              </a:rPr>
              <a:t> </a:t>
            </a:r>
            <a:r>
              <a:rPr lang="ar-AE" sz="4400" dirty="0" smtClean="0"/>
              <a:t>إقترح نوعا من الاعلانات و الوسيلة المناسبة لنشره لشركة تعمل في سوق العين.</a:t>
            </a:r>
            <a:endParaRPr lang="en-US" sz="4400" dirty="0"/>
          </a:p>
        </p:txBody>
      </p:sp>
      <p:sp>
        <p:nvSpPr>
          <p:cNvPr id="5" name="Date Placeholder 4"/>
          <p:cNvSpPr>
            <a:spLocks noGrp="1"/>
          </p:cNvSpPr>
          <p:nvPr>
            <p:ph type="dt" sz="half" idx="10"/>
          </p:nvPr>
        </p:nvSpPr>
        <p:spPr/>
        <p:txBody>
          <a:bodyPr/>
          <a:lstStyle/>
          <a:p>
            <a:fld id="{5C67BB55-CB49-48F4-B42A-FD03D184C0A1}" type="datetime2">
              <a:rPr lang="en-US" smtClean="0"/>
              <a:t>Monday, 6 April, 2020</a:t>
            </a:fld>
            <a:endParaRPr lang="en-US"/>
          </a:p>
        </p:txBody>
      </p:sp>
    </p:spTree>
    <p:extLst>
      <p:ext uri="{BB962C8B-B14F-4D97-AF65-F5344CB8AC3E}">
        <p14:creationId xmlns:p14="http://schemas.microsoft.com/office/powerpoint/2010/main" val="2188580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JO" dirty="0" smtClean="0"/>
              <a:t>عناصر </a:t>
            </a:r>
            <a:r>
              <a:rPr lang="ar-SA" dirty="0" smtClean="0"/>
              <a:t>الاتصال</a:t>
            </a:r>
            <a:r>
              <a:rPr lang="ar-JO" dirty="0" smtClean="0"/>
              <a:t> التسويقي : الاعلان</a:t>
            </a:r>
            <a:endParaRPr lang="en-US" dirty="0"/>
          </a:p>
        </p:txBody>
      </p:sp>
      <p:sp>
        <p:nvSpPr>
          <p:cNvPr id="3" name="Content Placeholder 2"/>
          <p:cNvSpPr>
            <a:spLocks noGrp="1"/>
          </p:cNvSpPr>
          <p:nvPr>
            <p:ph idx="1"/>
          </p:nvPr>
        </p:nvSpPr>
        <p:spPr/>
        <p:txBody>
          <a:bodyPr>
            <a:normAutofit lnSpcReduction="10000"/>
          </a:bodyPr>
          <a:lstStyle/>
          <a:p>
            <a:pPr algn="r" rtl="1"/>
            <a:r>
              <a:rPr lang="ar-JO" sz="2800" dirty="0" smtClean="0">
                <a:solidFill>
                  <a:srgbClr val="002060"/>
                </a:solidFill>
              </a:rPr>
              <a:t>الاعلان</a:t>
            </a:r>
            <a:r>
              <a:rPr lang="ar-JO" sz="2800" dirty="0" smtClean="0"/>
              <a:t>: اتصال غير شخصي و جهد مدفوع الاجر من قبل جهة معينة للترويج </a:t>
            </a:r>
            <a:r>
              <a:rPr lang="ar-AE" sz="2800" dirty="0" smtClean="0"/>
              <a:t>ل</a:t>
            </a:r>
            <a:r>
              <a:rPr lang="ar-JO" sz="2800" dirty="0" smtClean="0"/>
              <a:t>سلع و خدمات أو أفكار.</a:t>
            </a:r>
            <a:endParaRPr lang="ar-AE" sz="2800" dirty="0" smtClean="0"/>
          </a:p>
          <a:p>
            <a:pPr algn="r" rtl="1"/>
            <a:endParaRPr lang="ar-JO" sz="2800" dirty="0" smtClean="0"/>
          </a:p>
          <a:p>
            <a:pPr marL="0" indent="0" algn="r" rtl="1">
              <a:buNone/>
            </a:pPr>
            <a:r>
              <a:rPr lang="ar-JO" sz="2800" dirty="0" smtClean="0"/>
              <a:t>وهناك عدة انواع من الاعلان: </a:t>
            </a:r>
            <a:endParaRPr lang="ar-JO" sz="2000" dirty="0" smtClean="0"/>
          </a:p>
          <a:p>
            <a:pPr marL="287338" indent="-287338" algn="r" rtl="1">
              <a:buFont typeface="Wingdings" pitchFamily="2" charset="2"/>
              <a:buChar char="v"/>
            </a:pPr>
            <a:r>
              <a:rPr lang="ar-JO" dirty="0">
                <a:solidFill>
                  <a:srgbClr val="002060"/>
                </a:solidFill>
              </a:rPr>
              <a:t>الاعلان</a:t>
            </a:r>
            <a:r>
              <a:rPr lang="ar-JO" dirty="0" smtClean="0"/>
              <a:t> </a:t>
            </a:r>
            <a:r>
              <a:rPr lang="ar-JO" dirty="0">
                <a:solidFill>
                  <a:srgbClr val="002060"/>
                </a:solidFill>
              </a:rPr>
              <a:t>الاخباري</a:t>
            </a:r>
            <a:r>
              <a:rPr lang="ar-JO" dirty="0"/>
              <a:t>: يستخدم عند طرح منتجات جديدة و يهدف لخلق طلب </a:t>
            </a:r>
            <a:r>
              <a:rPr lang="ar-JO" dirty="0" smtClean="0"/>
              <a:t>على </a:t>
            </a:r>
            <a:r>
              <a:rPr lang="ar-JO" dirty="0"/>
              <a:t>المنتج</a:t>
            </a:r>
          </a:p>
          <a:p>
            <a:pPr marL="287338" indent="-287338" algn="r" rtl="1">
              <a:buFont typeface="Wingdings" pitchFamily="2" charset="2"/>
              <a:buChar char="v"/>
              <a:tabLst>
                <a:tab pos="1541463" algn="l"/>
              </a:tabLst>
            </a:pPr>
            <a:r>
              <a:rPr lang="ar-JO" dirty="0">
                <a:solidFill>
                  <a:srgbClr val="002060"/>
                </a:solidFill>
              </a:rPr>
              <a:t>الاعلان </a:t>
            </a:r>
            <a:r>
              <a:rPr lang="ar-JO" dirty="0" smtClean="0">
                <a:solidFill>
                  <a:srgbClr val="002060"/>
                </a:solidFill>
              </a:rPr>
              <a:t>المقارن</a:t>
            </a:r>
            <a:r>
              <a:rPr lang="ar-JO" dirty="0"/>
              <a:t>: </a:t>
            </a:r>
            <a:r>
              <a:rPr lang="ar-JO" dirty="0" smtClean="0"/>
              <a:t>يقارن </a:t>
            </a:r>
            <a:r>
              <a:rPr lang="ar-JO" dirty="0"/>
              <a:t>اسم تجاري مع اخر او </a:t>
            </a:r>
            <a:r>
              <a:rPr lang="ar-JO" dirty="0" smtClean="0"/>
              <a:t>عدة  اسماء</a:t>
            </a:r>
            <a:r>
              <a:rPr lang="ar-AE" dirty="0" smtClean="0"/>
              <a:t> </a:t>
            </a:r>
            <a:r>
              <a:rPr lang="ar-JO" dirty="0" smtClean="0"/>
              <a:t>تجارية</a:t>
            </a:r>
            <a:r>
              <a:rPr lang="ar-AE" dirty="0" smtClean="0"/>
              <a:t> </a:t>
            </a:r>
            <a:r>
              <a:rPr lang="ar-JO" dirty="0"/>
              <a:t>بشكل مباشر/غير مباشر </a:t>
            </a:r>
          </a:p>
          <a:p>
            <a:pPr marL="287338" indent="-287338" algn="r" rtl="1">
              <a:buFont typeface="Wingdings" pitchFamily="2" charset="2"/>
              <a:buChar char="v"/>
            </a:pPr>
            <a:r>
              <a:rPr lang="ar-JO" dirty="0"/>
              <a:t> </a:t>
            </a:r>
            <a:r>
              <a:rPr lang="ar-JO" dirty="0">
                <a:solidFill>
                  <a:srgbClr val="002060"/>
                </a:solidFill>
              </a:rPr>
              <a:t>الاعلان </a:t>
            </a:r>
            <a:r>
              <a:rPr lang="ar-JO" dirty="0" smtClean="0">
                <a:solidFill>
                  <a:srgbClr val="002060"/>
                </a:solidFill>
              </a:rPr>
              <a:t>الاقناعي</a:t>
            </a:r>
            <a:r>
              <a:rPr lang="ar-JO" dirty="0"/>
              <a:t>: يزداد اهميته </a:t>
            </a:r>
            <a:r>
              <a:rPr lang="ar-AE" dirty="0" smtClean="0"/>
              <a:t>عند تكون </a:t>
            </a:r>
            <a:r>
              <a:rPr lang="ar-JO" dirty="0" smtClean="0"/>
              <a:t>المنافسة</a:t>
            </a:r>
            <a:r>
              <a:rPr lang="ar-AE" dirty="0" smtClean="0"/>
              <a:t> قوية</a:t>
            </a:r>
            <a:r>
              <a:rPr lang="ar-JO" dirty="0" smtClean="0"/>
              <a:t> </a:t>
            </a:r>
            <a:r>
              <a:rPr lang="ar-JO" dirty="0"/>
              <a:t>و يهدف لخلق طلب انتقائي </a:t>
            </a:r>
          </a:p>
          <a:p>
            <a:pPr marL="287338" indent="-287338" algn="r" rtl="1">
              <a:buFont typeface="Wingdings" pitchFamily="2" charset="2"/>
              <a:buChar char="v"/>
            </a:pPr>
            <a:r>
              <a:rPr lang="ar-JO" dirty="0">
                <a:solidFill>
                  <a:srgbClr val="002060"/>
                </a:solidFill>
              </a:rPr>
              <a:t>الاعلان </a:t>
            </a:r>
            <a:r>
              <a:rPr lang="ar-JO" dirty="0" smtClean="0">
                <a:solidFill>
                  <a:srgbClr val="002060"/>
                </a:solidFill>
              </a:rPr>
              <a:t>التذكيري</a:t>
            </a:r>
            <a:r>
              <a:rPr lang="ar-JO" dirty="0"/>
              <a:t>: يستخدم في حالة النضج و يهدف لابقاء المنتج حيا في اذهان </a:t>
            </a:r>
            <a:r>
              <a:rPr lang="ar-JO" dirty="0" smtClean="0"/>
              <a:t>المشترين</a:t>
            </a:r>
            <a:r>
              <a:rPr lang="ar-AE" dirty="0" smtClean="0"/>
              <a:t> </a:t>
            </a:r>
            <a:endParaRPr lang="ar-JO" dirty="0"/>
          </a:p>
        </p:txBody>
      </p:sp>
      <p:sp>
        <p:nvSpPr>
          <p:cNvPr id="5" name="Date Placeholder 4"/>
          <p:cNvSpPr>
            <a:spLocks noGrp="1"/>
          </p:cNvSpPr>
          <p:nvPr>
            <p:ph type="dt" sz="half" idx="10"/>
          </p:nvPr>
        </p:nvSpPr>
        <p:spPr/>
        <p:txBody>
          <a:bodyPr/>
          <a:lstStyle/>
          <a:p>
            <a:fld id="{449F445C-C356-44A6-B3DF-E1C0B1A5033A}" type="datetime2">
              <a:rPr lang="en-US" smtClean="0"/>
              <a:t>Monday, 6 April, 2020</a:t>
            </a:fld>
            <a:endParaRPr lang="en-US"/>
          </a:p>
        </p:txBody>
      </p:sp>
    </p:spTree>
    <p:extLst>
      <p:ext uri="{BB962C8B-B14F-4D97-AF65-F5344CB8AC3E}">
        <p14:creationId xmlns:p14="http://schemas.microsoft.com/office/powerpoint/2010/main" val="1000613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6950</TotalTime>
  <Words>2700</Words>
  <Application>Microsoft Office PowerPoint</Application>
  <PresentationFormat>On-screen Show (4:3)</PresentationFormat>
  <Paragraphs>259</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Clarity</vt:lpstr>
      <vt:lpstr>قرارات الترويج  Promotion Decisions</vt:lpstr>
      <vt:lpstr>PowerPoint Presentation</vt:lpstr>
      <vt:lpstr>PowerPoint Presentation</vt:lpstr>
      <vt:lpstr>تعريف الترويج</vt:lpstr>
      <vt:lpstr>أهمية الترويج</vt:lpstr>
      <vt:lpstr>دور الترويج كعنصر من عناصر المزيج التسويقي</vt:lpstr>
      <vt:lpstr>PowerPoint Presentation</vt:lpstr>
      <vt:lpstr>أسئلة للمناقشة</vt:lpstr>
      <vt:lpstr>عناصر الاتصال التسويقي : الاعلان</vt:lpstr>
      <vt:lpstr>عناصر الاتصال التسويقي : الاعلان</vt:lpstr>
      <vt:lpstr>عناصر الاتصال التسويقي : تنشيط المبيعات</vt:lpstr>
      <vt:lpstr>عناصر الاتصال التسويقي : العلاقات العامة</vt:lpstr>
      <vt:lpstr>عناصر الاتصال التسويقي : البيع الشخصي</vt:lpstr>
      <vt:lpstr>عناصر الاتصال التسويقي : التسويق المباشر </vt:lpstr>
      <vt:lpstr>التغير في نظام الاتصال التسويقي (الجديد)</vt:lpstr>
      <vt:lpstr>نظام الاتصال التسويقي المتكامل Integrated marketing communication system </vt:lpstr>
      <vt:lpstr>عناصر نظام الاتصال التسويقي</vt:lpstr>
      <vt:lpstr>عناصر نظام الاتصال التسويقي</vt:lpstr>
      <vt:lpstr>خطوات تصميم الاتصال التسويقي الفعال </vt:lpstr>
      <vt:lpstr>تحليل الجمهور المستهدف </vt:lpstr>
      <vt:lpstr>تحديد اهداف الاتصال </vt:lpstr>
      <vt:lpstr>أسئلة للمناقشة</vt:lpstr>
      <vt:lpstr>تصميم الرسالة </vt:lpstr>
      <vt:lpstr>تصميم الرسالة </vt:lpstr>
      <vt:lpstr>الادوات المستخدمة لايصال الرسالة</vt:lpstr>
      <vt:lpstr>تابع </vt:lpstr>
      <vt:lpstr>اختيار قنوات الاتصال </vt:lpstr>
      <vt:lpstr>اختيار قنوات الاتصال: قنوات الاتصال الغير شخصية  </vt:lpstr>
      <vt:lpstr>اختيار المصدر لتوصيل الرسالة</vt:lpstr>
      <vt:lpstr>PowerPoint Presentation</vt:lpstr>
      <vt:lpstr>التغذية الراجعة </vt:lpstr>
      <vt:lpstr>طرق تقدير الموازنة الترويجية</vt:lpstr>
      <vt:lpstr>طرق تقدير الموازنة الترويجية</vt:lpstr>
      <vt:lpstr>طرق تقدير الموازنة الترويجية</vt:lpstr>
      <vt:lpstr>طرق تقدير الموازنة الترويجية</vt:lpstr>
      <vt:lpstr>مشكلات تسويقية معاصرة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في التسويق</dc:title>
  <dc:creator>user</dc:creator>
  <cp:lastModifiedBy>Salim Al Jundi </cp:lastModifiedBy>
  <cp:revision>203</cp:revision>
  <dcterms:created xsi:type="dcterms:W3CDTF">2016-01-16T13:12:51Z</dcterms:created>
  <dcterms:modified xsi:type="dcterms:W3CDTF">2020-04-06T14:00:24Z</dcterms:modified>
</cp:coreProperties>
</file>